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7" r:id="rId8"/>
    <p:sldId id="268" r:id="rId9"/>
    <p:sldId id="271" r:id="rId10"/>
    <p:sldId id="269" r:id="rId11"/>
    <p:sldId id="270" r:id="rId12"/>
    <p:sldId id="264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3346" y="82"/>
      </p:cViewPr>
      <p:guideLst>
        <p:guide orient="horz" pos="2880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</p:spPr>
        <p:txBody>
          <a:bodyPr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71500" rtl="0" eaLnBrk="1" fontAlgn="auto" latinLnBrk="0" hangingPunct="1">
        <a:lnSpc>
          <a:spcPct val="100000"/>
        </a:lnSpc>
        <a:spcBef>
          <a:spcPct val="0"/>
        </a:spcBef>
        <a:buNone/>
        <a:defRPr sz="22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1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286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05840" algn="l"/>
          <a:tab pos="1005840" algn="l"/>
          <a:tab pos="1005840" algn="l"/>
          <a:tab pos="1005840" algn="l"/>
        </a:tabLst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143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0012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285875" indent="-142875" algn="l" defTabSz="5715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8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ct val="63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9.xml"/><Relationship Id="rId10" Type="http://schemas.openxmlformats.org/officeDocument/2006/relationships/image" Target="../media/image5.png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7.xml"/><Relationship Id="rId10" Type="http://schemas.openxmlformats.org/officeDocument/2006/relationships/image" Target="../media/image5.png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2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23.xml"/><Relationship Id="rId24" Type="http://schemas.openxmlformats.org/officeDocument/2006/relationships/image" Target="../media/image5.png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5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4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1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0.xml"/><Relationship Id="rId11" Type="http://schemas.openxmlformats.org/officeDocument/2006/relationships/image" Target="../media/image5.png"/><Relationship Id="rId10" Type="http://schemas.openxmlformats.org/officeDocument/2006/relationships/tags" Target="../tags/tag49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image" Target="../media/image9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5.xml"/><Relationship Id="rId10" Type="http://schemas.openxmlformats.org/officeDocument/2006/relationships/image" Target="../media/image5.png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3.xml"/><Relationship Id="rId10" Type="http://schemas.openxmlformats.org/officeDocument/2006/relationships/image" Target="../media/image5.png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1.xml"/><Relationship Id="rId10" Type="http://schemas.openxmlformats.org/officeDocument/2006/relationships/image" Target="../media/image5.png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2023</a:t>
            </a: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秋数字逻辑设计</a:t>
            </a:r>
            <a:br>
              <a:rPr lang="en-US" altLang="zh-CN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</a:br>
            <a:r>
              <a:rPr lang="zh-CN" altLang="en-US" dirty="0">
                <a:solidFill>
                  <a:sysClr val="windowText" lastClr="000000"/>
                </a:solidFill>
                <a:latin typeface="等线 Light" panose="02010600030101010101" charset="-122"/>
                <a:ea typeface="+mn-ea"/>
                <a:cs typeface="+mn-ea"/>
                <a:sym typeface="+mn-ea"/>
              </a:rPr>
              <a:t>作业一答案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noAutofit/>
          </a:bodyPr>
          <a:lstStyle/>
          <a:p>
            <a:pPr lvl="0" algn="l">
              <a:buNone/>
            </a:pPr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ctr" anchorCtr="1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</a:rPr>
              <a:t>总分: 47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17980"/>
            <a:ext cx="4418330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.写出下面函数的反函数和对偶函数: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S6D0F3]EF$_%H}[YE`NW6(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2724150"/>
            <a:ext cx="4132580" cy="680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1023"/>
            <a:ext cx="5715000" cy="1401954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根据逻辑电路图写出对应的逻辑函数表达式。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Picture 9" descr="Dia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3" y="2688445"/>
            <a:ext cx="4309753" cy="26079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891665" y="4236085"/>
            <a:ext cx="1790065" cy="4451985"/>
          </a:xfrm>
          <a:prstGeom prst="rect">
            <a:avLst/>
          </a:prstGeom>
        </p:spPr>
      </p:pic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1．当逻辑函数有n个变量时，共有（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）个变量取值组合？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2600" i="1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60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2600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8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2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2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1649095"/>
            <a:ext cx="4572000" cy="19919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自己学号后四位对应的8421BCD码是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[无标准答案]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，对应的余三码是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[无标准答案]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510" y="3641145"/>
            <a:ext cx="485775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以学号</a:t>
            </a:r>
            <a:r>
              <a:rPr lang="en-US" altLang="zh-CN" sz="2400" dirty="0"/>
              <a:t>21XXX1024</a:t>
            </a:r>
            <a:r>
              <a:rPr lang="zh-CN" altLang="en-US" sz="2400" dirty="0"/>
              <a:t>为例，后四位的</a:t>
            </a:r>
            <a:endParaRPr lang="en-US" altLang="zh-CN" sz="2400" dirty="0"/>
          </a:p>
          <a:p>
            <a:r>
              <a:rPr lang="en-US" altLang="zh-CN" sz="2400" dirty="0"/>
              <a:t>8421BCD</a:t>
            </a:r>
            <a:r>
              <a:rPr lang="zh-CN" altLang="en-US" sz="2400" dirty="0"/>
              <a:t>码：</a:t>
            </a:r>
            <a:endParaRPr lang="en-US" altLang="zh-CN" sz="2400" dirty="0"/>
          </a:p>
          <a:p>
            <a:r>
              <a:rPr lang="de-DE" altLang="zh-CN" sz="2400" dirty="0"/>
              <a:t>0001 0000 0010 0100</a:t>
            </a:r>
            <a:endParaRPr lang="de-DE" altLang="zh-CN" sz="2400" dirty="0"/>
          </a:p>
          <a:p>
            <a:endParaRPr lang="de-DE" altLang="zh-CN" sz="2400" dirty="0"/>
          </a:p>
          <a:p>
            <a:r>
              <a:rPr lang="zh-CN" altLang="en-US" sz="2400" dirty="0"/>
              <a:t>余三码：</a:t>
            </a:r>
            <a:endParaRPr lang="en-US" altLang="zh-CN" sz="2400" dirty="0"/>
          </a:p>
          <a:p>
            <a:r>
              <a:rPr lang="en-US" altLang="zh-CN" sz="2400" dirty="0"/>
              <a:t>0100 0011 0101 0111</a:t>
            </a:r>
            <a:endParaRPr lang="en-US" altLang="zh-CN" sz="2400" dirty="0"/>
          </a:p>
        </p:txBody>
      </p:sp>
      <p:sp>
        <p:nvSpPr>
          <p:cNvPr id="7" name="TipText"/>
          <p:cNvSpPr txBox="1"/>
          <p:nvPr>
            <p:custDataLst>
              <p:tags r:id="rId3"/>
            </p:custDataLst>
          </p:nvPr>
        </p:nvSpPr>
        <p:spPr>
          <a:xfrm>
            <a:off x="1427480" y="109220"/>
            <a:ext cx="2286000" cy="50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p>
            <a:pPr lvl="0" algn="l">
              <a:buNone/>
            </a:pPr>
            <a:r>
              <a: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0分</a:t>
            </a:r>
            <a:endParaRPr lang="zh-CN" altLang="en-US" sz="20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499" y="635000"/>
            <a:ext cx="4946705" cy="284767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给定一组余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码为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1001  0101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，将其转换到典型格雷码是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100001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71500" y="635000"/>
            <a:ext cx="4572000" cy="47625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5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</a:rPr>
              <a:t>此题未设置答案，请点击右侧设置按钮</a:t>
            </a:r>
            <a:endParaRPr lang="zh-CN" altLang="en-US" sz="15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8690" y="2636520"/>
            <a:ext cx="4194175" cy="55949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2800" dirty="0"/>
              <a:t>余三码转</a:t>
            </a:r>
            <a:r>
              <a:rPr lang="en-US" altLang="zh-CN" sz="2800" dirty="0"/>
              <a:t>8421BCD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1001</a:t>
            </a:r>
            <a:r>
              <a:rPr lang="zh-CN" altLang="en-US" sz="2800" dirty="0"/>
              <a:t>→</a:t>
            </a:r>
            <a:r>
              <a:rPr lang="en-US" altLang="zh-CN" sz="2800" dirty="0"/>
              <a:t>0110</a:t>
            </a:r>
            <a:endParaRPr lang="en-US" altLang="zh-CN" sz="2800" dirty="0"/>
          </a:p>
          <a:p>
            <a:r>
              <a:rPr lang="en-US" altLang="zh-CN" sz="2800" dirty="0"/>
              <a:t>0101</a:t>
            </a:r>
            <a:r>
              <a:rPr lang="zh-CN" altLang="en-US" sz="2800" dirty="0"/>
              <a:t>→</a:t>
            </a:r>
            <a:r>
              <a:rPr lang="en-US" altLang="zh-CN" sz="2800" dirty="0"/>
              <a:t>0010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8421BCD</a:t>
            </a:r>
            <a:r>
              <a:rPr lang="zh-CN" altLang="en-US" sz="2800" dirty="0"/>
              <a:t>转十进制：</a:t>
            </a:r>
            <a:endParaRPr lang="en-US" altLang="zh-CN" sz="2800" dirty="0"/>
          </a:p>
          <a:p>
            <a:r>
              <a:rPr lang="en-US" altLang="zh-CN" sz="2800" dirty="0"/>
              <a:t>0110 0010</a:t>
            </a:r>
            <a:r>
              <a:rPr lang="zh-CN" altLang="en-US" sz="2800" dirty="0"/>
              <a:t>→</a:t>
            </a:r>
            <a:r>
              <a:rPr lang="en-US" altLang="zh-CN" sz="2800" dirty="0"/>
              <a:t>62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十进制转二进制：</a:t>
            </a:r>
            <a:endParaRPr lang="en-US" altLang="zh-CN" sz="2800" dirty="0"/>
          </a:p>
          <a:p>
            <a:r>
              <a:rPr lang="en-US" altLang="zh-CN" sz="2800" dirty="0"/>
              <a:t>62</a:t>
            </a:r>
            <a:r>
              <a:rPr lang="zh-CN" altLang="en-US" sz="2800" dirty="0"/>
              <a:t>→</a:t>
            </a:r>
            <a:r>
              <a:rPr lang="en-US" altLang="zh-CN" sz="2800" dirty="0"/>
              <a:t>0011 1110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二进制转典型格雷码：</a:t>
            </a:r>
            <a:endParaRPr lang="en-US" altLang="zh-CN" sz="2800" dirty="0"/>
          </a:p>
          <a:p>
            <a:r>
              <a:rPr lang="en-US" altLang="zh-CN" sz="2800" dirty="0"/>
              <a:t>0011 1110</a:t>
            </a:r>
            <a:r>
              <a:rPr lang="zh-CN" altLang="en-US" sz="2800" dirty="0"/>
              <a:t>→ </a:t>
            </a:r>
            <a:r>
              <a:rPr lang="en-US" altLang="zh-CN" sz="2800" dirty="0"/>
              <a:t>00100001</a:t>
            </a:r>
            <a:endParaRPr lang="en-US" altLang="zh-CN" sz="2800" dirty="0"/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lvl="0" algn="l">
                  <a:buNone/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4.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化简逻辑函数并用logisim画出最简与或电路的逻辑图。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𝐹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5250" y="3490697"/>
                <a:ext cx="5327374" cy="305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Cambria Math" panose="02040503050406030204" charset="0"/>
                  </a:rPr>
                  <a:t>F </a:t>
                </a:r>
                <a:r>
                  <a:rPr lang="zh-CN" altLang="en-US" sz="2400" dirty="0">
                    <a:latin typeface="Cambria Math" panose="02040503050406030204" charset="0"/>
                  </a:rPr>
                  <a:t>的对偶为：</a:t>
                </a:r>
                <a:endParaRPr lang="en-US" altLang="zh-CN" sz="2400" dirty="0">
                  <a:latin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𝐷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</a:rPr>
                            <m:t>𝐷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𝐺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𝐺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𝐸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altLang="zh-CN" sz="2400" dirty="0">
                  <a:latin typeface="Cambria Math" panose="02040503050406030204" charset="0"/>
                </a:endParaRPr>
              </a:p>
              <a:p>
                <a:r>
                  <a:rPr lang="en-US" altLang="zh-CN" sz="2400" dirty="0">
                    <a:latin typeface="Cambria Math" panose="02040503050406030204" charset="0"/>
                  </a:rPr>
                  <a:t>       =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400" dirty="0">
                  <a:latin typeface="Cambria Math" panose="02040503050406030204" charset="0"/>
                </a:endParaRPr>
              </a:p>
              <a:p>
                <a:r>
                  <a:rPr lang="en-US" altLang="zh-CN" sz="2400" dirty="0">
                    <a:latin typeface="Cambria Math" panose="02040503050406030204" charset="0"/>
                  </a:rPr>
                  <a:t>       =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400" dirty="0">
                  <a:latin typeface="Cambria Math" panose="02040503050406030204" charset="0"/>
                </a:endParaRPr>
              </a:p>
              <a:p>
                <a:r>
                  <a:rPr lang="en-US" altLang="zh-CN" sz="2400" dirty="0">
                    <a:latin typeface="Cambria Math" panose="02040503050406030204" charset="0"/>
                  </a:rPr>
                  <a:t>       =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𝐸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sz="2400" dirty="0">
                  <a:latin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𝐹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𝐷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)( 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𝐶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𝐸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 )(</m:t>
                      </m:r>
                      <m:acc>
                        <m:accPr>
                          <m:chr m:val="̅"/>
                          <m:ctrlPr>
                            <a:rPr lang="en-US" altLang="zh-CN" sz="2400" i="1" dirty="0" smtClean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𝐺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 )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  </m:t>
                      </m:r>
                      <m:r>
                        <a:rPr lang="en-US" altLang="zh-CN" sz="2400" b="0" i="1" dirty="0" smtClean="0">
                          <a:latin typeface="Cambria Math" panose="02040503050406030204" charset="0"/>
                        </a:rPr>
                        <m:t>  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+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𝐷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 )( 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𝐶𝐺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charset="0"/>
                        </a:rPr>
                        <m:t>𝐸</m:t>
                      </m:r>
                      <m:r>
                        <a:rPr lang="en-US" altLang="zh-CN" sz="2400" i="1" dirty="0" smtClean="0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  </m:t>
                      </m:r>
                      <m:r>
                        <a:rPr lang="en-US" altLang="zh-CN" sz="2400" b="0" i="1" dirty="0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  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𝐶𝐺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charset="0"/>
                        </a:rPr>
                        <m:t>𝐸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𝐶𝐷𝐺</m:t>
                      </m:r>
                      <m:r>
                        <a:rPr lang="en-US" altLang="zh-CN" sz="2400" i="1" dirty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dirty="0">
                              <a:latin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400" i="1" dirty="0">
                              <a:latin typeface="Cambria Math" panose="02040503050406030204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charset="0"/>
                        </a:rPr>
                        <m:t>𝐷</m:t>
                      </m:r>
                      <m:r>
                        <a:rPr lang="en-US" altLang="zh-CN" sz="2400" i="1" dirty="0">
                          <a:latin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zh-CN" altLang="en-US" sz="24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490697"/>
                <a:ext cx="5327374" cy="3051605"/>
              </a:xfrm>
              <a:prstGeom prst="rect">
                <a:avLst/>
              </a:prstGeom>
              <a:blipFill rotWithShape="1">
                <a:blip r:embed="rId4"/>
                <a:stretch>
                  <a:fillRect t="-3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040550"/>
            <a:ext cx="5367600" cy="36141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266"/>
            <a:ext cx="5715000" cy="1906177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17481"/>
            <a:ext cx="4497705" cy="8925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.化简逻辑函数,得到最简或与式: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8" y="2654620"/>
            <a:ext cx="4735487" cy="6350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0" y="3668233"/>
            <a:ext cx="4969559" cy="372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905097"/>
            <a:ext cx="4497705" cy="89255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.化简逻辑函数,得到最简或与式: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8" y="1942236"/>
            <a:ext cx="4735487" cy="6350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4538" y="2577237"/>
            <a:ext cx="121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卡诺图法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984330"/>
            <a:ext cx="3810000" cy="3790950"/>
          </a:xfrm>
          <a:prstGeom prst="rect">
            <a:avLst/>
          </a:prstGeom>
        </p:spPr>
      </p:pic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71500" y="1617986"/>
            <a:ext cx="4497705" cy="8915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.化简逻辑函数,得到最简与或式: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I9TGTBMK_RVEFHN0~QLE_L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8" y="2693514"/>
            <a:ext cx="5623188" cy="3617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10"/>
              <p:cNvSpPr txBox="1"/>
              <p:nvPr/>
            </p:nvSpPr>
            <p:spPr>
              <a:xfrm>
                <a:off x="174258" y="3492512"/>
                <a:ext cx="5233988" cy="2248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𝐴𝐵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𝐵𝐷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𝐴𝐶𝐸𝐹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𝐸𝐹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𝐷𝐸𝐹𝐺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𝐴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𝐴𝐶𝐸𝐹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𝐸𝐹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𝐷𝐸𝐹𝐺</m:t>
                    </m:r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𝐴𝐶𝐸𝐹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𝐸𝐹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𝐷𝐸𝐹𝐺</m:t>
                    </m:r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𝐴𝐶𝐸𝐹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+(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𝐵𝐷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𝐸𝐹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𝐷𝐸𝐹𝐺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微软雅黑" panose="020B050302020402020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𝐵𝐷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𝐵</m:t>
                        </m:r>
                      </m:e>
                    </m:acc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𝐸𝐹</m:t>
                    </m:r>
                  </m:oMath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0"/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58" y="3492512"/>
                <a:ext cx="5233988" cy="2248885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1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3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 descr="tmpB8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p="http://schemas.openxmlformats.org/presentationml/2006/main">
  <p:tag name="RAINPROBLEM" val="MultipleChoice"/>
  <p:tag name="PROBLEMSCORE" val="2.0"/>
</p:tagLst>
</file>

<file path=ppt/tags/tag24.xml><?xml version="1.0" encoding="utf-8"?>
<p:tagLst xmlns:p="http://schemas.openxmlformats.org/presentationml/2006/main">
  <p:tag name="RAINPROBLEM" val="ProblemBody"/>
</p:tagLst>
</file>

<file path=ppt/tags/tag25.xml><?xml version="1.0" encoding="utf-8"?>
<p:tagLst xmlns:p="http://schemas.openxmlformats.org/presentationml/2006/main">
  <p:tag name="RAINPROBLEM" val="ProblemWarning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APER" val="PaperTitle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Setting"/>
  <p:tag name="RAINPROBLEMTYPE" val="FillBlank"/>
</p:tagLst>
</file>

<file path=ppt/tags/tag32.xml><?xml version="1.0" encoding="utf-8"?>
<p:tagLst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Warning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Setting"/>
  <p:tag name="RAINPROBLEMTYPE" val="FillBlank"/>
</p:tagLst>
</file>

<file path=ppt/tags/tag41.xml><?xml version="1.0" encoding="utf-8"?>
<p:tagLst xmlns:p="http://schemas.openxmlformats.org/presentationml/2006/main">
  <p:tag name="RAINPROBLEM" val="FillBlank"/>
  <p:tag name="PROBLEMBLANKKEYWORD" val="填空"/>
  <p:tag name="PROBLEMSCORE" val="0.0"/>
  <p:tag name="PROBLEMBLANK" val="[]"/>
</p:tagLst>
</file>

<file path=ppt/tags/tag42.xml><?xml version="1.0" encoding="utf-8"?>
<p:tagLst xmlns:p="http://schemas.openxmlformats.org/presentationml/2006/main">
  <p:tag name="RAINPROBLEM" val="ProblemBody"/>
</p:tagLst>
</file>

<file path=ppt/tags/tag43.xml><?xml version="1.0" encoding="utf-8"?>
<p:tagLst xmlns:p="http://schemas.openxmlformats.org/presentationml/2006/main">
  <p:tag name="RAINPROBLEM" val="ProblemBody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ShortAnsw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58.xml><?xml version="1.0" encoding="utf-8"?>
<p:tagLst xmlns:p="http://schemas.openxmlformats.org/presentationml/2006/main">
  <p:tag name="RAINPROBLEM" val="ProblemBody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74.xml><?xml version="1.0" encoding="utf-8"?>
<p:tagLst xmlns:p="http://schemas.openxmlformats.org/presentationml/2006/main">
  <p:tag name="RAINPROBLEM" val="ProblemBody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RAINPROBLEM" val="ProblemSetting"/>
  <p:tag name="RAINPROBLEMTYPE" val="ShortAnswer"/>
</p:tagLst>
</file>

<file path=ppt/tags/tag81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" val="ProblemSetting"/>
  <p:tag name="RAINPROBLEMTYPE" val="ShortAnswer"/>
</p:tagLst>
</file>

<file path=ppt/tags/tag8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Body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" val="ProblemSetting"/>
  <p:tag name="RAINPROBLEMTYPE" val="ShortAnswer"/>
</p:tagLst>
</file>

<file path=ppt/tags/tag97.xml><?xml version="1.0" encoding="utf-8"?>
<p:tagLst xmlns:p="http://schemas.openxmlformats.org/presentationml/2006/main">
  <p:tag name="RAINPROBLEM" val="ShortAnswer"/>
  <p:tag name="PROBLEMSCORE" val="5.0"/>
  <p:tag name="PROBLEMVOICEALLOWED" val="False"/>
</p:tagLst>
</file>

<file path=ppt/tags/tag98.xml><?xml version="1.0" encoding="utf-8"?>
<p:tagLst xmlns:p="http://schemas.openxmlformats.org/presentationml/2006/main">
  <p:tag name="COMMONDATA" val="eyJoZGlkIjoiNjFmYTZjY2M3ZmQwOTMzODIwOTliMGE4MWE0Yjg0ODgifQ=="/>
  <p:tag name="KSO_WPP_MARK_KEY" val="b08a2a33-c3d9-4173-ae03-53907cd819ec"/>
  <p:tag name="commondata" val="eyJoZGlkIjoiMmM0MWUyNDc3N2VhMDc0MjVjYzQ2MTY3N2JkOWQzMzY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演示</Application>
  <PresentationFormat>全屏显示(16:10)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Times New Roman</vt:lpstr>
      <vt:lpstr>等线 Light</vt:lpstr>
      <vt:lpstr>微软雅黑</vt:lpstr>
      <vt:lpstr>Cambria Math</vt:lpstr>
      <vt:lpstr>MS Mincho</vt:lpstr>
      <vt:lpstr>Arial Unicode MS</vt:lpstr>
      <vt:lpstr>Calibri</vt:lpstr>
      <vt:lpstr>Segoe Print</vt:lpstr>
      <vt:lpstr>Office 主题​​</vt:lpstr>
      <vt:lpstr>2023秋数字逻辑设计 作业一答案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</dc:creator>
  <cp:lastModifiedBy>王鸿鹏</cp:lastModifiedBy>
  <cp:revision>174</cp:revision>
  <dcterms:created xsi:type="dcterms:W3CDTF">2019-06-19T02:08:00Z</dcterms:created>
  <dcterms:modified xsi:type="dcterms:W3CDTF">2023-10-10T06:29:45Z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C366FAF93BD345C1A9A8B375BAA469FA_13</vt:lpwstr>
  </property>
</Properties>
</file>