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22_16F328C0.xml" ContentType="application/vnd.ms-powerpoint.comment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60" r:id="rId3"/>
    <p:sldId id="292" r:id="rId4"/>
    <p:sldId id="296" r:id="rId5"/>
    <p:sldId id="297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77ABB68-E4F9-CBFD-FE7A-6123644C477E}" name="Wu Hong" initials="WH" userId="0d7e88f21c8aa89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FF"/>
    <a:srgbClr val="FFC000"/>
    <a:srgbClr val="FFFFFF"/>
    <a:srgbClr val="D1FF47"/>
    <a:srgbClr val="0070C0"/>
    <a:srgbClr val="A5F0AE"/>
    <a:srgbClr val="66CCFF"/>
    <a:srgbClr val="FFB8B8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775" autoAdjust="0"/>
  </p:normalViewPr>
  <p:slideViewPr>
    <p:cSldViewPr snapToGrid="0">
      <p:cViewPr varScale="1">
        <p:scale>
          <a:sx n="116" d="100"/>
          <a:sy n="116" d="100"/>
        </p:scale>
        <p:origin x="2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omments/modernComment_122_16F328C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6905A95-EC4E-4003-B228-E184301445F0}" authorId="{577ABB68-E4F9-CBFD-FE7A-6123644C477E}" created="2022-03-16T07:25:59.167">
    <pc:sldMkLst xmlns:pc="http://schemas.microsoft.com/office/powerpoint/2013/main/command">
      <pc:docMk/>
      <pc:sldMk cId="385034432" sldId="290"/>
    </pc:sldMkLst>
    <p188:txBody>
      <a:bodyPr/>
      <a:lstStyle/>
      <a:p>
        <a:r>
          <a:rPr lang="zh-CN" altLang="en-US"/>
          <a:t>m
</a:t>
        </a:r>
      </a:p>
    </p188:txBody>
  </p188:cm>
</p188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7C94-9186-4439-9128-6BFC2F4FF10B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1D63-5DC5-436C-AA1D-3F126DBE5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0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7C94-9186-4439-9128-6BFC2F4FF10B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1D63-5DC5-436C-AA1D-3F126DBE5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45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7C94-9186-4439-9128-6BFC2F4FF10B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1D63-5DC5-436C-AA1D-3F126DBE5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47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7C94-9186-4439-9128-6BFC2F4FF10B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1D63-5DC5-436C-AA1D-3F126DBE5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8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7C94-9186-4439-9128-6BFC2F4FF10B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1D63-5DC5-436C-AA1D-3F126DBE5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34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7C94-9186-4439-9128-6BFC2F4FF10B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1D63-5DC5-436C-AA1D-3F126DBE5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28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7C94-9186-4439-9128-6BFC2F4FF10B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1D63-5DC5-436C-AA1D-3F126DBE5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7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7C94-9186-4439-9128-6BFC2F4FF10B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1D63-5DC5-436C-AA1D-3F126DBE5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37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7C94-9186-4439-9128-6BFC2F4FF10B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1D63-5DC5-436C-AA1D-3F126DBE5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60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7C94-9186-4439-9128-6BFC2F4FF10B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1D63-5DC5-436C-AA1D-3F126DBE5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29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7C94-9186-4439-9128-6BFC2F4FF10B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1D63-5DC5-436C-AA1D-3F126DBE5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19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77C94-9186-4439-9128-6BFC2F4FF10B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B1D63-5DC5-436C-AA1D-3F126DBE5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63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2.emf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7.emf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3.png"/><Relationship Id="rId9" Type="http://schemas.openxmlformats.org/officeDocument/2006/relationships/oleObject" Target="../embeddings/oleObject17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9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30.bin"/><Relationship Id="rId18" Type="http://schemas.openxmlformats.org/officeDocument/2006/relationships/oleObject" Target="../embeddings/oleObject33.bin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5.bin"/><Relationship Id="rId12" Type="http://schemas.openxmlformats.org/officeDocument/2006/relationships/oleObject" Target="../embeddings/oleObject29.bin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svg"/><Relationship Id="rId20" Type="http://schemas.openxmlformats.org/officeDocument/2006/relationships/oleObject" Target="../embeddings/oleObject35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30.png"/><Relationship Id="rId10" Type="http://schemas.openxmlformats.org/officeDocument/2006/relationships/oleObject" Target="../embeddings/oleObject27.bin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17.emf"/><Relationship Id="rId9" Type="http://schemas.openxmlformats.org/officeDocument/2006/relationships/oleObject" Target="../embeddings/oleObject26.bin"/><Relationship Id="rId14" Type="http://schemas.openxmlformats.org/officeDocument/2006/relationships/oleObject" Target="../embeddings/oleObject31.bin"/><Relationship Id="rId22" Type="http://schemas.openxmlformats.org/officeDocument/2006/relationships/oleObject" Target="../embeddings/oleObject37.bin"/></Relationships>
</file>

<file path=ppt/slides/_rels/slide3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2_16F328C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86624"/>
              </p:ext>
            </p:extLst>
          </p:nvPr>
        </p:nvGraphicFramePr>
        <p:xfrm>
          <a:off x="1146929" y="688717"/>
          <a:ext cx="5076071" cy="4325050"/>
        </p:xfrm>
        <a:graphic>
          <a:graphicData uri="http://schemas.openxmlformats.org/drawingml/2006/table">
            <a:tbl>
              <a:tblPr firstRow="1" firstCol="1" bandRow="1"/>
              <a:tblGrid>
                <a:gridCol w="5540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34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1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443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232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998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宋体"/>
                          <a:cs typeface="宋体"/>
                        </a:rPr>
                        <a:t>课次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Arial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宋体"/>
                          <a:cs typeface="宋体"/>
                        </a:rPr>
                        <a:t>序号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Arial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宋体"/>
                          <a:cs typeface="宋体"/>
                        </a:rPr>
                        <a:t>实验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chemeClr val="bg1"/>
                          </a:solidFill>
                          <a:effectLst/>
                          <a:latin typeface="Arial"/>
                          <a:ea typeface="宋体"/>
                          <a:cs typeface="宋体"/>
                        </a:rPr>
                        <a:t>实验类型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bg1"/>
                          </a:solidFill>
                          <a:effectLst/>
                        </a:rPr>
                        <a:t>课时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9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VLAN 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与接口模式配置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配置验证</a:t>
                      </a:r>
                      <a:r>
                        <a:rPr lang="zh-CN" altLang="zh-CN" sz="12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实验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1188475"/>
                  </a:ext>
                </a:extLst>
              </a:tr>
              <a:tr h="41998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rgbClr val="163794"/>
                      </a:solidFill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FF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FF4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协议栈之</a:t>
                      </a: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Eth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协议实现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FF4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协议栈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编程实验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FF4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FF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9989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rgbClr val="163794"/>
                      </a:solidFill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F0A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rgbClr val="163794"/>
                      </a:solidFill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FF4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协议栈之</a:t>
                      </a: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ARP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协议实现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163794"/>
                      </a:solidFill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FF4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协议栈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编程实验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FF4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163794"/>
                      </a:solidFill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F0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99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RIP 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路由配置及协议分析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配置验证</a:t>
                      </a:r>
                      <a:r>
                        <a:rPr lang="zh-CN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实验</a:t>
                      </a:r>
                      <a:endParaRPr lang="zh-CN" alt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6355537"/>
                  </a:ext>
                </a:extLst>
              </a:tr>
              <a:tr h="419989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FF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FF4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协议栈之</a:t>
                      </a: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协议实现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FF4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协议栈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编程实验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FF47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FF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9989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rgbClr val="163794"/>
                      </a:solidFill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F0A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rgbClr val="163794"/>
                      </a:solidFill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FF4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协议栈之</a:t>
                      </a: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ICMP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协议实现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163794"/>
                      </a:solidFill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FF4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协议栈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编程实验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FF4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163794"/>
                      </a:solidFill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F0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6221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rgbClr val="163794"/>
                      </a:solidFill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F0A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rgbClr val="163794"/>
                      </a:solidFill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FF4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协议栈之</a:t>
                      </a: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UDP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协议实现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163794"/>
                      </a:solidFill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FF4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协议栈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编程实验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FF4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163794"/>
                      </a:solidFill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F0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744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NAT 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组网实验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配置验证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实验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636133"/>
                  </a:ext>
                </a:extLst>
              </a:tr>
              <a:tr h="4744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邮件客户端</a:t>
                      </a:r>
                      <a:r>
                        <a:rPr lang="zh-CN" alt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的设计与实现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ocket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编程实验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502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8755" y="896749"/>
            <a:ext cx="2880320" cy="2393233"/>
            <a:chOff x="1691680" y="1412776"/>
            <a:chExt cx="2880320" cy="2393233"/>
          </a:xfrm>
        </p:grpSpPr>
        <p:sp>
          <p:nvSpPr>
            <p:cNvPr id="5" name="矩形 4"/>
            <p:cNvSpPr/>
            <p:nvPr/>
          </p:nvSpPr>
          <p:spPr>
            <a:xfrm>
              <a:off x="1691680" y="1412776"/>
              <a:ext cx="2880320" cy="23932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691680" y="1412777"/>
              <a:ext cx="2880320" cy="377924"/>
            </a:xfrm>
            <a:prstGeom prst="rect">
              <a:avLst/>
            </a:prstGeom>
            <a:solidFill>
              <a:srgbClr val="B8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key_len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（键的长度）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691680" y="3289982"/>
              <a:ext cx="2880320" cy="51602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data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1148755" y="1274674"/>
            <a:ext cx="2880320" cy="377924"/>
          </a:xfrm>
          <a:prstGeom prst="rect">
            <a:avLst/>
          </a:prstGeom>
          <a:solidFill>
            <a:srgbClr val="B8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value_len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（值的长度）</a:t>
            </a:r>
          </a:p>
        </p:txBody>
      </p:sp>
      <p:sp>
        <p:nvSpPr>
          <p:cNvPr id="22" name="矩形 21"/>
          <p:cNvSpPr/>
          <p:nvPr/>
        </p:nvSpPr>
        <p:spPr>
          <a:xfrm>
            <a:off x="1148755" y="1646940"/>
            <a:ext cx="2880320" cy="377924"/>
          </a:xfrm>
          <a:prstGeom prst="rect">
            <a:avLst/>
          </a:prstGeom>
          <a:solidFill>
            <a:srgbClr val="B8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size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（当前大小）</a:t>
            </a:r>
          </a:p>
        </p:txBody>
      </p:sp>
      <p:sp>
        <p:nvSpPr>
          <p:cNvPr id="23" name="矩形 22"/>
          <p:cNvSpPr/>
          <p:nvPr/>
        </p:nvSpPr>
        <p:spPr>
          <a:xfrm>
            <a:off x="1148755" y="2019022"/>
            <a:ext cx="2880320" cy="377924"/>
          </a:xfrm>
          <a:prstGeom prst="rect">
            <a:avLst/>
          </a:prstGeom>
          <a:solidFill>
            <a:srgbClr val="B8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timeout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（超时时间）</a:t>
            </a:r>
          </a:p>
        </p:txBody>
      </p:sp>
      <p:sp>
        <p:nvSpPr>
          <p:cNvPr id="24" name="矩形 23"/>
          <p:cNvSpPr/>
          <p:nvPr/>
        </p:nvSpPr>
        <p:spPr>
          <a:xfrm>
            <a:off x="1148755" y="2396946"/>
            <a:ext cx="2880320" cy="377924"/>
          </a:xfrm>
          <a:prstGeom prst="rect">
            <a:avLst/>
          </a:prstGeom>
          <a:solidFill>
            <a:srgbClr val="B8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value_constuctor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（值的构造函数）</a:t>
            </a:r>
          </a:p>
        </p:txBody>
      </p:sp>
      <p:sp>
        <p:nvSpPr>
          <p:cNvPr id="50" name="矩形 49"/>
          <p:cNvSpPr/>
          <p:nvPr/>
        </p:nvSpPr>
        <p:spPr>
          <a:xfrm>
            <a:off x="5498069" y="917141"/>
            <a:ext cx="2880320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498069" y="896749"/>
            <a:ext cx="2880320" cy="5160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key1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（键）</a:t>
            </a:r>
          </a:p>
        </p:txBody>
      </p:sp>
      <p:sp>
        <p:nvSpPr>
          <p:cNvPr id="58" name="矩形 57"/>
          <p:cNvSpPr/>
          <p:nvPr/>
        </p:nvSpPr>
        <p:spPr>
          <a:xfrm>
            <a:off x="5498069" y="1408976"/>
            <a:ext cx="2880320" cy="5160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value1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（值）</a:t>
            </a:r>
          </a:p>
        </p:txBody>
      </p:sp>
      <p:sp>
        <p:nvSpPr>
          <p:cNvPr id="59" name="矩形 58"/>
          <p:cNvSpPr/>
          <p:nvPr/>
        </p:nvSpPr>
        <p:spPr>
          <a:xfrm>
            <a:off x="5498069" y="1904953"/>
            <a:ext cx="2880320" cy="5160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time1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（时间）</a:t>
            </a:r>
          </a:p>
        </p:txBody>
      </p:sp>
      <p:sp>
        <p:nvSpPr>
          <p:cNvPr id="60" name="矩形 59"/>
          <p:cNvSpPr/>
          <p:nvPr/>
        </p:nvSpPr>
        <p:spPr>
          <a:xfrm>
            <a:off x="5498069" y="2360004"/>
            <a:ext cx="2880320" cy="5160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key2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（键）</a:t>
            </a:r>
          </a:p>
        </p:txBody>
      </p:sp>
      <p:sp>
        <p:nvSpPr>
          <p:cNvPr id="61" name="矩形 60"/>
          <p:cNvSpPr/>
          <p:nvPr/>
        </p:nvSpPr>
        <p:spPr>
          <a:xfrm>
            <a:off x="5498069" y="2872231"/>
            <a:ext cx="2880320" cy="5160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value2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（值）</a:t>
            </a:r>
          </a:p>
        </p:txBody>
      </p:sp>
      <p:sp>
        <p:nvSpPr>
          <p:cNvPr id="62" name="矩形 61"/>
          <p:cNvSpPr/>
          <p:nvPr/>
        </p:nvSpPr>
        <p:spPr>
          <a:xfrm>
            <a:off x="5498069" y="3368208"/>
            <a:ext cx="2880320" cy="5160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time2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（时间）</a:t>
            </a:r>
          </a:p>
        </p:txBody>
      </p:sp>
      <p:cxnSp>
        <p:nvCxnSpPr>
          <p:cNvPr id="64" name="直接箭头连接符 63"/>
          <p:cNvCxnSpPr>
            <a:stCxn id="8" idx="3"/>
            <a:endCxn id="52" idx="1"/>
          </p:cNvCxnSpPr>
          <p:nvPr/>
        </p:nvCxnSpPr>
        <p:spPr>
          <a:xfrm flipV="1">
            <a:off x="4029075" y="1154763"/>
            <a:ext cx="1468994" cy="18772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687198" y="403580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393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510541" y="896750"/>
            <a:ext cx="2451734" cy="2879963"/>
            <a:chOff x="510540" y="896749"/>
            <a:chExt cx="3518535" cy="4875401"/>
          </a:xfrm>
        </p:grpSpPr>
        <p:grpSp>
          <p:nvGrpSpPr>
            <p:cNvPr id="4" name="组合 3"/>
            <p:cNvGrpSpPr/>
            <p:nvPr/>
          </p:nvGrpSpPr>
          <p:grpSpPr>
            <a:xfrm>
              <a:off x="1148755" y="896749"/>
              <a:ext cx="2880320" cy="4875401"/>
              <a:chOff x="1691680" y="1412776"/>
              <a:chExt cx="2880320" cy="3980051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691680" y="1412776"/>
                <a:ext cx="2880320" cy="39800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691680" y="1412777"/>
                <a:ext cx="2880320" cy="377924"/>
              </a:xfrm>
              <a:prstGeom prst="rect">
                <a:avLst/>
              </a:prstGeom>
              <a:solidFill>
                <a:srgbClr val="FFD9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 err="1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key_len</a:t>
                </a:r>
                <a:r>
                  <a:rPr lang="zh-CN" altLang="en-US" sz="7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（键的长度）</a:t>
                </a: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1148755" y="1274674"/>
              <a:ext cx="2880320" cy="377924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err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value_len</a:t>
              </a:r>
              <a:r>
                <a:rPr lang="zh-CN" altLang="en-US" sz="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（值的长度）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148755" y="1646940"/>
              <a:ext cx="2880320" cy="377924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size</a:t>
              </a:r>
              <a:r>
                <a:rPr lang="zh-CN" altLang="en-US" sz="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（当前大小）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1148755" y="2019022"/>
              <a:ext cx="2880320" cy="377924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timeout</a:t>
              </a:r>
              <a:r>
                <a:rPr lang="zh-CN" altLang="en-US" sz="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（超时时间）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1148755" y="2396946"/>
              <a:ext cx="2880320" cy="377924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err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value_constuctor</a:t>
              </a:r>
              <a:r>
                <a:rPr lang="zh-CN" altLang="en-US" sz="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（值的构造函数）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337884" y="5200938"/>
              <a:ext cx="444457" cy="338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/>
                <a:t>……</a:t>
              </a:r>
              <a:endParaRPr lang="zh-CN" altLang="en-US" sz="7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48755" y="2758915"/>
              <a:ext cx="2880320" cy="377924"/>
            </a:xfrm>
            <a:prstGeom prst="rect">
              <a:avLst/>
            </a:prstGeom>
            <a:solidFill>
              <a:srgbClr val="B8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key1</a:t>
              </a:r>
              <a:r>
                <a:rPr lang="zh-CN" altLang="en-US" sz="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（键）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148755" y="3130997"/>
              <a:ext cx="2880320" cy="377924"/>
            </a:xfrm>
            <a:prstGeom prst="rect">
              <a:avLst/>
            </a:prstGeom>
            <a:solidFill>
              <a:srgbClr val="B8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value1</a:t>
              </a:r>
              <a:r>
                <a:rPr lang="zh-CN" altLang="en-US" sz="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（值）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148755" y="3508921"/>
              <a:ext cx="2880320" cy="377924"/>
            </a:xfrm>
            <a:prstGeom prst="rect">
              <a:avLst/>
            </a:prstGeom>
            <a:solidFill>
              <a:srgbClr val="B8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time1</a:t>
              </a:r>
              <a:r>
                <a:rPr lang="zh-CN" altLang="en-US" sz="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（时间）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1148755" y="3885593"/>
              <a:ext cx="2880320" cy="377924"/>
            </a:xfrm>
            <a:prstGeom prst="rect">
              <a:avLst/>
            </a:prstGeom>
            <a:solidFill>
              <a:srgbClr val="A5F0A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key2</a:t>
              </a:r>
              <a:r>
                <a:rPr lang="zh-CN" altLang="en-US" sz="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（键）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1148755" y="4257675"/>
              <a:ext cx="2880320" cy="377924"/>
            </a:xfrm>
            <a:prstGeom prst="rect">
              <a:avLst/>
            </a:prstGeom>
            <a:solidFill>
              <a:srgbClr val="A5F0A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value2</a:t>
              </a:r>
              <a:r>
                <a:rPr lang="zh-CN" altLang="en-US" sz="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（值）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148755" y="4635599"/>
              <a:ext cx="2880320" cy="377924"/>
            </a:xfrm>
            <a:prstGeom prst="rect">
              <a:avLst/>
            </a:prstGeom>
            <a:solidFill>
              <a:srgbClr val="A5F0A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time2</a:t>
              </a:r>
              <a:r>
                <a:rPr lang="zh-CN" altLang="en-US" sz="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（时间）</a:t>
              </a:r>
            </a:p>
          </p:txBody>
        </p:sp>
        <p:cxnSp>
          <p:nvCxnSpPr>
            <p:cNvPr id="70" name="直接连接符 69"/>
            <p:cNvCxnSpPr/>
            <p:nvPr/>
          </p:nvCxnSpPr>
          <p:spPr>
            <a:xfrm flipV="1">
              <a:off x="579120" y="2755883"/>
              <a:ext cx="569635" cy="30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510540" y="5772150"/>
              <a:ext cx="63821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13"/>
            <p:cNvSpPr txBox="1"/>
            <p:nvPr/>
          </p:nvSpPr>
          <p:spPr>
            <a:xfrm>
              <a:off x="576802" y="4168237"/>
              <a:ext cx="499669" cy="338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/>
                <a:t>data</a:t>
              </a:r>
            </a:p>
          </p:txBody>
        </p:sp>
        <p:cxnSp>
          <p:nvCxnSpPr>
            <p:cNvPr id="73" name="直接箭头连接符 72"/>
            <p:cNvCxnSpPr>
              <a:stCxn id="72" idx="0"/>
            </p:cNvCxnSpPr>
            <p:nvPr/>
          </p:nvCxnSpPr>
          <p:spPr>
            <a:xfrm flipV="1">
              <a:off x="826637" y="2755883"/>
              <a:ext cx="0" cy="141235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72" idx="2"/>
            </p:cNvCxnSpPr>
            <p:nvPr/>
          </p:nvCxnSpPr>
          <p:spPr>
            <a:xfrm>
              <a:off x="826637" y="4506904"/>
              <a:ext cx="0" cy="1265245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8277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7054452" y="4890884"/>
            <a:ext cx="1462507" cy="270653"/>
          </a:xfrm>
          <a:prstGeom prst="rect">
            <a:avLst/>
          </a:prstGeom>
          <a:solidFill>
            <a:srgbClr val="16379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物理层</a:t>
            </a:r>
          </a:p>
        </p:txBody>
      </p:sp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7054452" y="4349579"/>
            <a:ext cx="1462507" cy="270653"/>
          </a:xfrm>
          <a:prstGeom prst="rect">
            <a:avLst/>
          </a:prstGeom>
          <a:solidFill>
            <a:srgbClr val="AACACA">
              <a:lumMod val="7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数据链路层</a:t>
            </a: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7054452" y="3808273"/>
            <a:ext cx="1462507" cy="270653"/>
          </a:xfrm>
          <a:prstGeom prst="rect">
            <a:avLst/>
          </a:prstGeom>
          <a:solidFill>
            <a:srgbClr val="00CC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网络层</a:t>
            </a: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040797" y="4890884"/>
            <a:ext cx="1385533" cy="270653"/>
          </a:xfrm>
          <a:prstGeom prst="rect">
            <a:avLst/>
          </a:prstGeom>
          <a:solidFill>
            <a:srgbClr val="16379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物理层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040797" y="4349579"/>
            <a:ext cx="1385533" cy="270653"/>
          </a:xfrm>
          <a:prstGeom prst="rect">
            <a:avLst/>
          </a:prstGeom>
          <a:solidFill>
            <a:srgbClr val="AACACA">
              <a:lumMod val="7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数据链路层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1040797" y="3808273"/>
            <a:ext cx="1385533" cy="270653"/>
          </a:xfrm>
          <a:prstGeom prst="rect">
            <a:avLst/>
          </a:prstGeom>
          <a:solidFill>
            <a:srgbClr val="00CC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网络层</a:t>
            </a: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040797" y="3266968"/>
            <a:ext cx="1385533" cy="270653"/>
          </a:xfrm>
          <a:prstGeom prst="rect">
            <a:avLst/>
          </a:prstGeom>
          <a:solidFill>
            <a:srgbClr val="8A0000">
              <a:lumMod val="7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传输层</a:t>
            </a:r>
          </a:p>
        </p:txBody>
      </p: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1040797" y="2720011"/>
            <a:ext cx="1385533" cy="270653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应用层</a:t>
            </a:r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10133415" y="4890884"/>
            <a:ext cx="1231585" cy="270653"/>
          </a:xfrm>
          <a:prstGeom prst="rect">
            <a:avLst/>
          </a:prstGeom>
          <a:solidFill>
            <a:srgbClr val="16379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物理层</a:t>
            </a:r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>
            <a:off x="10133415" y="4349579"/>
            <a:ext cx="1231585" cy="270653"/>
          </a:xfrm>
          <a:prstGeom prst="rect">
            <a:avLst/>
          </a:prstGeom>
          <a:solidFill>
            <a:srgbClr val="AACACA">
              <a:lumMod val="7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数据链路层</a:t>
            </a: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0133415" y="3808273"/>
            <a:ext cx="1231585" cy="270653"/>
          </a:xfrm>
          <a:prstGeom prst="rect">
            <a:avLst/>
          </a:prstGeom>
          <a:solidFill>
            <a:srgbClr val="00CC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网络层</a:t>
            </a: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10133415" y="3266968"/>
            <a:ext cx="1231585" cy="270653"/>
          </a:xfrm>
          <a:prstGeom prst="rect">
            <a:avLst/>
          </a:prstGeom>
          <a:solidFill>
            <a:srgbClr val="8A0000">
              <a:lumMod val="7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传输层</a:t>
            </a:r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10133415" y="2720011"/>
            <a:ext cx="1231585" cy="270653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应用层</a:t>
            </a:r>
          </a:p>
        </p:txBody>
      </p:sp>
      <p:cxnSp>
        <p:nvCxnSpPr>
          <p:cNvPr id="17" name="AutoShape 48"/>
          <p:cNvCxnSpPr>
            <a:cxnSpLocks noChangeShapeType="1"/>
          </p:cNvCxnSpPr>
          <p:nvPr/>
        </p:nvCxnSpPr>
        <p:spPr bwMode="auto">
          <a:xfrm flipV="1">
            <a:off x="8209063" y="4620232"/>
            <a:ext cx="0" cy="27065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49"/>
          <p:cNvCxnSpPr>
            <a:cxnSpLocks noChangeShapeType="1"/>
          </p:cNvCxnSpPr>
          <p:nvPr/>
        </p:nvCxnSpPr>
        <p:spPr bwMode="auto">
          <a:xfrm flipV="1">
            <a:off x="8209063" y="4078926"/>
            <a:ext cx="0" cy="27065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57"/>
          <p:cNvCxnSpPr>
            <a:cxnSpLocks noChangeShapeType="1"/>
          </p:cNvCxnSpPr>
          <p:nvPr/>
        </p:nvCxnSpPr>
        <p:spPr bwMode="auto">
          <a:xfrm flipV="1">
            <a:off x="4273708" y="4620232"/>
            <a:ext cx="0" cy="27065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 Box 72"/>
          <p:cNvSpPr txBox="1">
            <a:spLocks noChangeArrowheads="1"/>
          </p:cNvSpPr>
          <p:nvPr/>
        </p:nvSpPr>
        <p:spPr bwMode="auto">
          <a:xfrm>
            <a:off x="986252" y="1546031"/>
            <a:ext cx="9172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主机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21" name="Text Box 73"/>
          <p:cNvSpPr txBox="1">
            <a:spLocks noChangeArrowheads="1"/>
          </p:cNvSpPr>
          <p:nvPr/>
        </p:nvSpPr>
        <p:spPr bwMode="auto">
          <a:xfrm>
            <a:off x="10540714" y="1546031"/>
            <a:ext cx="9172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主机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</a:t>
            </a:r>
          </a:p>
        </p:txBody>
      </p:sp>
      <p:graphicFrame>
        <p:nvGraphicFramePr>
          <p:cNvPr id="22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830955"/>
              </p:ext>
            </p:extLst>
          </p:nvPr>
        </p:nvGraphicFramePr>
        <p:xfrm>
          <a:off x="1348671" y="1945236"/>
          <a:ext cx="631829" cy="555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Visio" r:id="rId3" imgW="947630" imgH="947547" progId="Visio.Drawing.11">
                  <p:embed/>
                </p:oleObj>
              </mc:Choice>
              <mc:Fallback>
                <p:oleObj name="Visio" r:id="rId3" imgW="947630" imgH="947547" progId="Visio.Drawing.11">
                  <p:embed/>
                  <p:pic>
                    <p:nvPicPr>
                      <p:cNvPr id="22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671" y="1945236"/>
                        <a:ext cx="631829" cy="5554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239118"/>
              </p:ext>
            </p:extLst>
          </p:nvPr>
        </p:nvGraphicFramePr>
        <p:xfrm>
          <a:off x="10364315" y="1945236"/>
          <a:ext cx="631829" cy="555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Visio" r:id="rId5" imgW="947630" imgH="947547" progId="Visio.Drawing.11">
                  <p:embed/>
                </p:oleObj>
              </mc:Choice>
              <mc:Fallback>
                <p:oleObj name="Visio" r:id="rId5" imgW="947630" imgH="947547" progId="Visio.Drawing.11">
                  <p:embed/>
                  <p:pic>
                    <p:nvPicPr>
                      <p:cNvPr id="23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4315" y="1945236"/>
                        <a:ext cx="631829" cy="5554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82"/>
          <p:cNvSpPr>
            <a:spLocks noChangeShapeType="1"/>
          </p:cNvSpPr>
          <p:nvPr/>
        </p:nvSpPr>
        <p:spPr bwMode="auto">
          <a:xfrm>
            <a:off x="1980500" y="2215889"/>
            <a:ext cx="230922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Line 83"/>
          <p:cNvSpPr>
            <a:spLocks noChangeShapeType="1"/>
          </p:cNvSpPr>
          <p:nvPr/>
        </p:nvSpPr>
        <p:spPr bwMode="auto">
          <a:xfrm>
            <a:off x="7917181" y="2215889"/>
            <a:ext cx="261711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26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294916"/>
              </p:ext>
            </p:extLst>
          </p:nvPr>
        </p:nvGraphicFramePr>
        <p:xfrm>
          <a:off x="7382189" y="1907883"/>
          <a:ext cx="662298" cy="676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Visio" r:id="rId6" imgW="966537" imgH="1232154" progId="Visio.Drawing.11">
                  <p:embed/>
                </p:oleObj>
              </mc:Choice>
              <mc:Fallback>
                <p:oleObj name="Visio" r:id="rId6" imgW="966537" imgH="1232154" progId="Visio.Drawing.11">
                  <p:embed/>
                  <p:pic>
                    <p:nvPicPr>
                      <p:cNvPr id="26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2189" y="1907883"/>
                        <a:ext cx="662298" cy="676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84"/>
          <p:cNvSpPr txBox="1">
            <a:spLocks noChangeArrowheads="1"/>
          </p:cNvSpPr>
          <p:nvPr/>
        </p:nvSpPr>
        <p:spPr bwMode="auto">
          <a:xfrm>
            <a:off x="7272998" y="1546031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路由器</a:t>
            </a:r>
          </a:p>
        </p:txBody>
      </p:sp>
      <p:sp>
        <p:nvSpPr>
          <p:cNvPr id="28" name="AutoShape 60"/>
          <p:cNvSpPr>
            <a:spLocks noChangeArrowheads="1"/>
          </p:cNvSpPr>
          <p:nvPr/>
        </p:nvSpPr>
        <p:spPr bwMode="auto">
          <a:xfrm rot="16200000">
            <a:off x="2502064" y="3767937"/>
            <a:ext cx="541306" cy="3463833"/>
          </a:xfrm>
          <a:prstGeom prst="can">
            <a:avLst>
              <a:gd name="adj" fmla="val 36709"/>
            </a:avLst>
          </a:prstGeom>
          <a:solidFill>
            <a:srgbClr val="DFBFCA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9" name="AutoShape 41"/>
          <p:cNvCxnSpPr>
            <a:cxnSpLocks noChangeShapeType="1"/>
          </p:cNvCxnSpPr>
          <p:nvPr/>
        </p:nvCxnSpPr>
        <p:spPr bwMode="auto">
          <a:xfrm>
            <a:off x="1733564" y="2995353"/>
            <a:ext cx="0" cy="27065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44"/>
          <p:cNvCxnSpPr>
            <a:cxnSpLocks noChangeShapeType="1"/>
          </p:cNvCxnSpPr>
          <p:nvPr/>
        </p:nvCxnSpPr>
        <p:spPr bwMode="auto">
          <a:xfrm>
            <a:off x="1733564" y="3542310"/>
            <a:ext cx="0" cy="27065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45"/>
          <p:cNvCxnSpPr>
            <a:cxnSpLocks noChangeShapeType="1"/>
          </p:cNvCxnSpPr>
          <p:nvPr/>
        </p:nvCxnSpPr>
        <p:spPr bwMode="auto">
          <a:xfrm>
            <a:off x="1733564" y="4083615"/>
            <a:ext cx="0" cy="27065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46"/>
          <p:cNvCxnSpPr>
            <a:cxnSpLocks noChangeShapeType="1"/>
          </p:cNvCxnSpPr>
          <p:nvPr/>
        </p:nvCxnSpPr>
        <p:spPr bwMode="auto">
          <a:xfrm>
            <a:off x="1733564" y="4624921"/>
            <a:ext cx="0" cy="27065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Freeform 70"/>
          <p:cNvSpPr>
            <a:spLocks/>
          </p:cNvSpPr>
          <p:nvPr/>
        </p:nvSpPr>
        <p:spPr bwMode="auto">
          <a:xfrm>
            <a:off x="1733564" y="5161537"/>
            <a:ext cx="2540144" cy="338316"/>
          </a:xfrm>
          <a:custGeom>
            <a:avLst/>
            <a:gdLst>
              <a:gd name="T0" fmla="*/ 0 w 4128"/>
              <a:gd name="T1" fmla="*/ 0 h 192"/>
              <a:gd name="T2" fmla="*/ 0 w 4128"/>
              <a:gd name="T3" fmla="*/ 192 h 192"/>
              <a:gd name="T4" fmla="*/ 4128 w 4128"/>
              <a:gd name="T5" fmla="*/ 192 h 192"/>
              <a:gd name="T6" fmla="*/ 4128 w 4128"/>
              <a:gd name="T7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28" h="192">
                <a:moveTo>
                  <a:pt x="0" y="0"/>
                </a:moveTo>
                <a:lnTo>
                  <a:pt x="0" y="192"/>
                </a:lnTo>
                <a:lnTo>
                  <a:pt x="4128" y="192"/>
                </a:lnTo>
                <a:lnTo>
                  <a:pt x="4128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Rectangle 71"/>
          <p:cNvSpPr>
            <a:spLocks noChangeArrowheads="1"/>
          </p:cNvSpPr>
          <p:nvPr/>
        </p:nvSpPr>
        <p:spPr bwMode="auto">
          <a:xfrm>
            <a:off x="2503305" y="5347611"/>
            <a:ext cx="1109709" cy="369332"/>
          </a:xfrm>
          <a:prstGeom prst="rect">
            <a:avLst/>
          </a:prstGeom>
          <a:solidFill>
            <a:srgbClr val="DFBFCA"/>
          </a:solidFill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传输介质</a:t>
            </a:r>
          </a:p>
        </p:txBody>
      </p:sp>
      <p:sp>
        <p:nvSpPr>
          <p:cNvPr id="35" name="AutoShape 103"/>
          <p:cNvSpPr>
            <a:spLocks noChangeArrowheads="1"/>
          </p:cNvSpPr>
          <p:nvPr/>
        </p:nvSpPr>
        <p:spPr bwMode="auto">
          <a:xfrm rot="16200000">
            <a:off x="9323943" y="3729450"/>
            <a:ext cx="541306" cy="3540807"/>
          </a:xfrm>
          <a:prstGeom prst="can">
            <a:avLst>
              <a:gd name="adj" fmla="val 33834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6" name="AutoShape 51"/>
          <p:cNvCxnSpPr>
            <a:cxnSpLocks noChangeShapeType="1"/>
          </p:cNvCxnSpPr>
          <p:nvPr/>
        </p:nvCxnSpPr>
        <p:spPr bwMode="auto">
          <a:xfrm flipV="1">
            <a:off x="10749208" y="4624921"/>
            <a:ext cx="0" cy="27065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52"/>
          <p:cNvCxnSpPr>
            <a:cxnSpLocks noChangeShapeType="1"/>
          </p:cNvCxnSpPr>
          <p:nvPr/>
        </p:nvCxnSpPr>
        <p:spPr bwMode="auto">
          <a:xfrm flipV="1">
            <a:off x="10749208" y="4083615"/>
            <a:ext cx="0" cy="27065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53"/>
          <p:cNvCxnSpPr>
            <a:cxnSpLocks noChangeShapeType="1"/>
          </p:cNvCxnSpPr>
          <p:nvPr/>
        </p:nvCxnSpPr>
        <p:spPr bwMode="auto">
          <a:xfrm flipV="1">
            <a:off x="10749208" y="3542310"/>
            <a:ext cx="0" cy="27065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56"/>
          <p:cNvCxnSpPr>
            <a:cxnSpLocks noChangeShapeType="1"/>
          </p:cNvCxnSpPr>
          <p:nvPr/>
        </p:nvCxnSpPr>
        <p:spPr bwMode="auto">
          <a:xfrm flipV="1">
            <a:off x="10749208" y="2995353"/>
            <a:ext cx="0" cy="27065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Freeform 104"/>
          <p:cNvSpPr>
            <a:spLocks/>
          </p:cNvSpPr>
          <p:nvPr/>
        </p:nvSpPr>
        <p:spPr bwMode="auto">
          <a:xfrm>
            <a:off x="8209063" y="5161537"/>
            <a:ext cx="2540144" cy="338316"/>
          </a:xfrm>
          <a:custGeom>
            <a:avLst/>
            <a:gdLst>
              <a:gd name="T0" fmla="*/ 0 w 4128"/>
              <a:gd name="T1" fmla="*/ 0 h 192"/>
              <a:gd name="T2" fmla="*/ 0 w 4128"/>
              <a:gd name="T3" fmla="*/ 192 h 192"/>
              <a:gd name="T4" fmla="*/ 4128 w 4128"/>
              <a:gd name="T5" fmla="*/ 192 h 192"/>
              <a:gd name="T6" fmla="*/ 4128 w 4128"/>
              <a:gd name="T7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28" h="192">
                <a:moveTo>
                  <a:pt x="0" y="0"/>
                </a:moveTo>
                <a:lnTo>
                  <a:pt x="0" y="192"/>
                </a:lnTo>
                <a:lnTo>
                  <a:pt x="4128" y="192"/>
                </a:lnTo>
                <a:lnTo>
                  <a:pt x="4128" y="0"/>
                </a:lnTo>
              </a:path>
            </a:pathLst>
          </a:custGeom>
          <a:noFill/>
          <a:ln w="28575" cap="flat" cmpd="sng">
            <a:solidFill>
              <a:srgbClr val="163794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Rectangle 105"/>
          <p:cNvSpPr>
            <a:spLocks noChangeArrowheads="1"/>
          </p:cNvSpPr>
          <p:nvPr/>
        </p:nvSpPr>
        <p:spPr bwMode="auto">
          <a:xfrm>
            <a:off x="8978804" y="5327291"/>
            <a:ext cx="1109709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</a:rPr>
              <a:t>传输介质</a:t>
            </a:r>
          </a:p>
        </p:txBody>
      </p:sp>
      <p:cxnSp>
        <p:nvCxnSpPr>
          <p:cNvPr id="42" name="AutoShape 47"/>
          <p:cNvCxnSpPr>
            <a:cxnSpLocks noChangeShapeType="1"/>
            <a:stCxn id="11" idx="3"/>
            <a:endCxn id="16" idx="1"/>
          </p:cNvCxnSpPr>
          <p:nvPr/>
        </p:nvCxnSpPr>
        <p:spPr bwMode="auto">
          <a:xfrm>
            <a:off x="2426330" y="2855338"/>
            <a:ext cx="7707085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Rectangle 74"/>
          <p:cNvSpPr>
            <a:spLocks noChangeArrowheads="1"/>
          </p:cNvSpPr>
          <p:nvPr/>
        </p:nvSpPr>
        <p:spPr bwMode="auto">
          <a:xfrm>
            <a:off x="5643760" y="2669264"/>
            <a:ext cx="110970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协议</a:t>
            </a:r>
          </a:p>
        </p:txBody>
      </p:sp>
      <p:cxnSp>
        <p:nvCxnSpPr>
          <p:cNvPr id="44" name="AutoShape 64"/>
          <p:cNvCxnSpPr>
            <a:cxnSpLocks noChangeShapeType="1"/>
            <a:stCxn id="10" idx="3"/>
            <a:endCxn id="15" idx="1"/>
          </p:cNvCxnSpPr>
          <p:nvPr/>
        </p:nvCxnSpPr>
        <p:spPr bwMode="auto">
          <a:xfrm>
            <a:off x="2426330" y="3402295"/>
            <a:ext cx="7707085" cy="0"/>
          </a:xfrm>
          <a:prstGeom prst="straightConnector1">
            <a:avLst/>
          </a:prstGeom>
          <a:noFill/>
          <a:ln w="19050">
            <a:solidFill>
              <a:srgbClr val="80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 88"/>
          <p:cNvSpPr>
            <a:spLocks noChangeArrowheads="1"/>
          </p:cNvSpPr>
          <p:nvPr/>
        </p:nvSpPr>
        <p:spPr bwMode="auto">
          <a:xfrm>
            <a:off x="5643760" y="3199305"/>
            <a:ext cx="110970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</a:rPr>
              <a:t>协议</a:t>
            </a:r>
          </a:p>
        </p:txBody>
      </p:sp>
      <p:cxnSp>
        <p:nvCxnSpPr>
          <p:cNvPr id="46" name="AutoShape 66"/>
          <p:cNvCxnSpPr>
            <a:cxnSpLocks noChangeShapeType="1"/>
          </p:cNvCxnSpPr>
          <p:nvPr/>
        </p:nvCxnSpPr>
        <p:spPr bwMode="auto">
          <a:xfrm>
            <a:off x="2426330" y="4499755"/>
            <a:ext cx="1539482" cy="0"/>
          </a:xfrm>
          <a:prstGeom prst="straightConnector1">
            <a:avLst/>
          </a:prstGeom>
          <a:noFill/>
          <a:ln w="19050">
            <a:solidFill>
              <a:srgbClr val="80008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Rectangle 107"/>
          <p:cNvSpPr>
            <a:spLocks noChangeArrowheads="1"/>
          </p:cNvSpPr>
          <p:nvPr/>
        </p:nvSpPr>
        <p:spPr bwMode="auto">
          <a:xfrm>
            <a:off x="2851841" y="4294603"/>
            <a:ext cx="69276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</a:rPr>
              <a:t>协议</a:t>
            </a:r>
          </a:p>
        </p:txBody>
      </p:sp>
      <p:cxnSp>
        <p:nvCxnSpPr>
          <p:cNvPr id="48" name="AutoShape 67"/>
          <p:cNvCxnSpPr>
            <a:cxnSpLocks noChangeShapeType="1"/>
          </p:cNvCxnSpPr>
          <p:nvPr/>
        </p:nvCxnSpPr>
        <p:spPr bwMode="auto">
          <a:xfrm>
            <a:off x="2426330" y="5041060"/>
            <a:ext cx="1539482" cy="0"/>
          </a:xfrm>
          <a:prstGeom prst="straightConnector1">
            <a:avLst/>
          </a:prstGeom>
          <a:noFill/>
          <a:ln w="19050">
            <a:solidFill>
              <a:srgbClr val="80008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Rectangle 108"/>
          <p:cNvSpPr>
            <a:spLocks noChangeArrowheads="1"/>
          </p:cNvSpPr>
          <p:nvPr/>
        </p:nvSpPr>
        <p:spPr bwMode="auto">
          <a:xfrm>
            <a:off x="2851841" y="4823221"/>
            <a:ext cx="69276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</a:rPr>
              <a:t>协议</a:t>
            </a:r>
          </a:p>
        </p:txBody>
      </p:sp>
      <p:cxnSp>
        <p:nvCxnSpPr>
          <p:cNvPr id="50" name="AutoShape 68"/>
          <p:cNvCxnSpPr>
            <a:cxnSpLocks noChangeShapeType="1"/>
          </p:cNvCxnSpPr>
          <p:nvPr/>
        </p:nvCxnSpPr>
        <p:spPr bwMode="auto">
          <a:xfrm>
            <a:off x="8516959" y="3958449"/>
            <a:ext cx="1616456" cy="0"/>
          </a:xfrm>
          <a:prstGeom prst="straightConnector1">
            <a:avLst/>
          </a:prstGeom>
          <a:noFill/>
          <a:ln w="19050">
            <a:solidFill>
              <a:srgbClr val="00CC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Rectangle 109"/>
          <p:cNvSpPr>
            <a:spLocks noChangeArrowheads="1"/>
          </p:cNvSpPr>
          <p:nvPr/>
        </p:nvSpPr>
        <p:spPr bwMode="auto">
          <a:xfrm>
            <a:off x="8978804" y="3737206"/>
            <a:ext cx="69276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</a:rPr>
              <a:t>协议</a:t>
            </a:r>
          </a:p>
        </p:txBody>
      </p:sp>
      <p:cxnSp>
        <p:nvCxnSpPr>
          <p:cNvPr id="52" name="AutoShape 69"/>
          <p:cNvCxnSpPr>
            <a:cxnSpLocks noChangeShapeType="1"/>
          </p:cNvCxnSpPr>
          <p:nvPr/>
        </p:nvCxnSpPr>
        <p:spPr bwMode="auto">
          <a:xfrm>
            <a:off x="8516959" y="4499755"/>
            <a:ext cx="1616456" cy="0"/>
          </a:xfrm>
          <a:prstGeom prst="straightConnector1">
            <a:avLst/>
          </a:prstGeom>
          <a:noFill/>
          <a:ln w="19050">
            <a:solidFill>
              <a:srgbClr val="163794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Rectangle 110"/>
          <p:cNvSpPr>
            <a:spLocks noChangeArrowheads="1"/>
          </p:cNvSpPr>
          <p:nvPr/>
        </p:nvSpPr>
        <p:spPr bwMode="auto">
          <a:xfrm>
            <a:off x="8959560" y="4274283"/>
            <a:ext cx="69276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</a:rPr>
              <a:t>协议</a:t>
            </a:r>
          </a:p>
        </p:txBody>
      </p:sp>
      <p:cxnSp>
        <p:nvCxnSpPr>
          <p:cNvPr id="54" name="AutoShape 50"/>
          <p:cNvCxnSpPr>
            <a:cxnSpLocks noChangeShapeType="1"/>
          </p:cNvCxnSpPr>
          <p:nvPr/>
        </p:nvCxnSpPr>
        <p:spPr bwMode="auto">
          <a:xfrm>
            <a:off x="8516959" y="5041060"/>
            <a:ext cx="1616456" cy="0"/>
          </a:xfrm>
          <a:prstGeom prst="straightConnector1">
            <a:avLst/>
          </a:prstGeom>
          <a:noFill/>
          <a:ln w="19050">
            <a:solidFill>
              <a:srgbClr val="163794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Rectangle 111"/>
          <p:cNvSpPr>
            <a:spLocks noChangeArrowheads="1"/>
          </p:cNvSpPr>
          <p:nvPr/>
        </p:nvSpPr>
        <p:spPr bwMode="auto">
          <a:xfrm>
            <a:off x="8959560" y="4819817"/>
            <a:ext cx="69276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</a:rPr>
              <a:t>协议</a:t>
            </a:r>
          </a:p>
        </p:txBody>
      </p:sp>
      <p:sp>
        <p:nvSpPr>
          <p:cNvPr id="56" name="Rectangle 28"/>
          <p:cNvSpPr>
            <a:spLocks noChangeArrowheads="1"/>
          </p:cNvSpPr>
          <p:nvPr/>
        </p:nvSpPr>
        <p:spPr bwMode="auto">
          <a:xfrm>
            <a:off x="3986132" y="4901044"/>
            <a:ext cx="1462507" cy="270653"/>
          </a:xfrm>
          <a:prstGeom prst="rect">
            <a:avLst/>
          </a:prstGeom>
          <a:solidFill>
            <a:srgbClr val="16379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物理层</a:t>
            </a:r>
          </a:p>
        </p:txBody>
      </p: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3986132" y="4359739"/>
            <a:ext cx="1462507" cy="270653"/>
          </a:xfrm>
          <a:prstGeom prst="rect">
            <a:avLst/>
          </a:prstGeom>
          <a:solidFill>
            <a:srgbClr val="AACACA">
              <a:lumMod val="7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数据链路层</a:t>
            </a:r>
          </a:p>
        </p:txBody>
      </p:sp>
      <p:cxnSp>
        <p:nvCxnSpPr>
          <p:cNvPr id="58" name="AutoShape 48"/>
          <p:cNvCxnSpPr>
            <a:cxnSpLocks noChangeShapeType="1"/>
          </p:cNvCxnSpPr>
          <p:nvPr/>
        </p:nvCxnSpPr>
        <p:spPr bwMode="auto">
          <a:xfrm flipV="1">
            <a:off x="5140743" y="4630392"/>
            <a:ext cx="0" cy="27065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Line 83"/>
          <p:cNvSpPr>
            <a:spLocks noChangeShapeType="1"/>
          </p:cNvSpPr>
          <p:nvPr/>
        </p:nvSpPr>
        <p:spPr bwMode="auto">
          <a:xfrm>
            <a:off x="4869181" y="2226049"/>
            <a:ext cx="253332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Text Box 84"/>
          <p:cNvSpPr txBox="1">
            <a:spLocks noChangeArrowheads="1"/>
          </p:cNvSpPr>
          <p:nvPr/>
        </p:nvSpPr>
        <p:spPr bwMode="auto">
          <a:xfrm>
            <a:off x="4163320" y="1546031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交换机</a:t>
            </a:r>
          </a:p>
        </p:txBody>
      </p:sp>
      <p:cxnSp>
        <p:nvCxnSpPr>
          <p:cNvPr id="61" name="AutoShape 68"/>
          <p:cNvCxnSpPr>
            <a:cxnSpLocks noChangeShapeType="1"/>
            <a:stCxn id="9" idx="3"/>
          </p:cNvCxnSpPr>
          <p:nvPr/>
        </p:nvCxnSpPr>
        <p:spPr bwMode="auto">
          <a:xfrm>
            <a:off x="2426330" y="3943600"/>
            <a:ext cx="4638765" cy="25009"/>
          </a:xfrm>
          <a:prstGeom prst="straightConnector1">
            <a:avLst/>
          </a:prstGeom>
          <a:noFill/>
          <a:ln w="19050">
            <a:solidFill>
              <a:srgbClr val="00CC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Rectangle 109"/>
          <p:cNvSpPr>
            <a:spLocks noChangeArrowheads="1"/>
          </p:cNvSpPr>
          <p:nvPr/>
        </p:nvSpPr>
        <p:spPr bwMode="auto">
          <a:xfrm>
            <a:off x="4345844" y="3747366"/>
            <a:ext cx="69276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</a:rPr>
              <a:t>协议</a:t>
            </a:r>
          </a:p>
        </p:txBody>
      </p:sp>
      <p:cxnSp>
        <p:nvCxnSpPr>
          <p:cNvPr id="63" name="AutoShape 69"/>
          <p:cNvCxnSpPr>
            <a:cxnSpLocks noChangeShapeType="1"/>
          </p:cNvCxnSpPr>
          <p:nvPr/>
        </p:nvCxnSpPr>
        <p:spPr bwMode="auto">
          <a:xfrm>
            <a:off x="5448639" y="4509915"/>
            <a:ext cx="1616456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Rectangle 110"/>
          <p:cNvSpPr>
            <a:spLocks noChangeArrowheads="1"/>
          </p:cNvSpPr>
          <p:nvPr/>
        </p:nvSpPr>
        <p:spPr bwMode="auto">
          <a:xfrm>
            <a:off x="5891240" y="4284443"/>
            <a:ext cx="69276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协议</a:t>
            </a:r>
          </a:p>
        </p:txBody>
      </p:sp>
      <p:cxnSp>
        <p:nvCxnSpPr>
          <p:cNvPr id="65" name="AutoShape 50"/>
          <p:cNvCxnSpPr>
            <a:cxnSpLocks noChangeShapeType="1"/>
          </p:cNvCxnSpPr>
          <p:nvPr/>
        </p:nvCxnSpPr>
        <p:spPr bwMode="auto">
          <a:xfrm>
            <a:off x="5448639" y="5051220"/>
            <a:ext cx="1616456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Rectangle 111"/>
          <p:cNvSpPr>
            <a:spLocks noChangeArrowheads="1"/>
          </p:cNvSpPr>
          <p:nvPr/>
        </p:nvSpPr>
        <p:spPr bwMode="auto">
          <a:xfrm>
            <a:off x="5891240" y="4829977"/>
            <a:ext cx="69276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协议</a:t>
            </a:r>
          </a:p>
        </p:txBody>
      </p:sp>
      <p:sp>
        <p:nvSpPr>
          <p:cNvPr id="67" name="AutoShape 60"/>
          <p:cNvSpPr>
            <a:spLocks noChangeArrowheads="1"/>
          </p:cNvSpPr>
          <p:nvPr/>
        </p:nvSpPr>
        <p:spPr bwMode="auto">
          <a:xfrm rot="16200000">
            <a:off x="5906782" y="4130198"/>
            <a:ext cx="541306" cy="2763518"/>
          </a:xfrm>
          <a:prstGeom prst="can">
            <a:avLst>
              <a:gd name="adj" fmla="val 36709"/>
            </a:avLst>
          </a:prstGeom>
          <a:solidFill>
            <a:srgbClr val="BBE0E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Freeform 70"/>
          <p:cNvSpPr>
            <a:spLocks/>
          </p:cNvSpPr>
          <p:nvPr/>
        </p:nvSpPr>
        <p:spPr bwMode="auto">
          <a:xfrm>
            <a:off x="5152407" y="5153084"/>
            <a:ext cx="2187468" cy="346769"/>
          </a:xfrm>
          <a:custGeom>
            <a:avLst/>
            <a:gdLst>
              <a:gd name="T0" fmla="*/ 0 w 4128"/>
              <a:gd name="T1" fmla="*/ 0 h 192"/>
              <a:gd name="T2" fmla="*/ 0 w 4128"/>
              <a:gd name="T3" fmla="*/ 192 h 192"/>
              <a:gd name="T4" fmla="*/ 4128 w 4128"/>
              <a:gd name="T5" fmla="*/ 192 h 192"/>
              <a:gd name="T6" fmla="*/ 4128 w 4128"/>
              <a:gd name="T7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28" h="192">
                <a:moveTo>
                  <a:pt x="0" y="0"/>
                </a:moveTo>
                <a:lnTo>
                  <a:pt x="0" y="192"/>
                </a:lnTo>
                <a:lnTo>
                  <a:pt x="4128" y="192"/>
                </a:lnTo>
                <a:lnTo>
                  <a:pt x="4128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Rectangle 71"/>
          <p:cNvSpPr>
            <a:spLocks noChangeArrowheads="1"/>
          </p:cNvSpPr>
          <p:nvPr/>
        </p:nvSpPr>
        <p:spPr bwMode="auto">
          <a:xfrm>
            <a:off x="5818376" y="5307612"/>
            <a:ext cx="1109709" cy="369332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传输介质</a:t>
            </a:r>
          </a:p>
        </p:txBody>
      </p:sp>
      <p:cxnSp>
        <p:nvCxnSpPr>
          <p:cNvPr id="70" name="AutoShape 48"/>
          <p:cNvCxnSpPr>
            <a:cxnSpLocks noChangeShapeType="1"/>
          </p:cNvCxnSpPr>
          <p:nvPr/>
        </p:nvCxnSpPr>
        <p:spPr bwMode="auto">
          <a:xfrm flipV="1">
            <a:off x="7345463" y="4630392"/>
            <a:ext cx="0" cy="27065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49"/>
          <p:cNvCxnSpPr>
            <a:cxnSpLocks noChangeShapeType="1"/>
          </p:cNvCxnSpPr>
          <p:nvPr/>
        </p:nvCxnSpPr>
        <p:spPr bwMode="auto">
          <a:xfrm flipV="1">
            <a:off x="7345463" y="4089086"/>
            <a:ext cx="0" cy="27065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2" name="图片 7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3708" y="1891065"/>
            <a:ext cx="740783" cy="64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3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 Box 80"/>
          <p:cNvSpPr txBox="1">
            <a:spLocks noChangeArrowheads="1"/>
          </p:cNvSpPr>
          <p:nvPr/>
        </p:nvSpPr>
        <p:spPr bwMode="auto">
          <a:xfrm>
            <a:off x="8857729" y="5085184"/>
            <a:ext cx="2782887" cy="184666"/>
          </a:xfrm>
          <a:prstGeom prst="rect">
            <a:avLst/>
          </a:prstGeom>
          <a:noFill/>
          <a:ln w="9525">
            <a:solidFill>
              <a:srgbClr val="16379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PMingLiU" pitchFamily="18" charset="-120"/>
              </a:rPr>
              <a:t>10101010101011111110000000101010</a:t>
            </a:r>
          </a:p>
        </p:txBody>
      </p:sp>
      <p:grpSp>
        <p:nvGrpSpPr>
          <p:cNvPr id="105" name="组合 104"/>
          <p:cNvGrpSpPr/>
          <p:nvPr/>
        </p:nvGrpSpPr>
        <p:grpSpPr>
          <a:xfrm>
            <a:off x="9079979" y="2848397"/>
            <a:ext cx="1512437" cy="201612"/>
            <a:chOff x="6481763" y="2868613"/>
            <a:chExt cx="1512437" cy="201612"/>
          </a:xfrm>
        </p:grpSpPr>
        <p:sp>
          <p:nvSpPr>
            <p:cNvPr id="106" name="Text Box 62"/>
            <p:cNvSpPr txBox="1">
              <a:spLocks noChangeArrowheads="1"/>
            </p:cNvSpPr>
            <p:nvPr/>
          </p:nvSpPr>
          <p:spPr bwMode="auto">
            <a:xfrm>
              <a:off x="7741788" y="2868613"/>
              <a:ext cx="252412" cy="20161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none"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PMingLiU" pitchFamily="18" charset="-120"/>
                </a:rPr>
                <a:t>PH</a:t>
              </a:r>
            </a:p>
          </p:txBody>
        </p:sp>
        <p:sp>
          <p:nvSpPr>
            <p:cNvPr id="107" name="Text Box 81"/>
            <p:cNvSpPr txBox="1">
              <a:spLocks noChangeArrowheads="1"/>
            </p:cNvSpPr>
            <p:nvPr/>
          </p:nvSpPr>
          <p:spPr bwMode="auto">
            <a:xfrm>
              <a:off x="6481763" y="2870200"/>
              <a:ext cx="1252537" cy="1846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163794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PMingLiU" pitchFamily="18" charset="-120"/>
                </a:rPr>
                <a:t>A-PDU</a:t>
              </a: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9099029" y="3762797"/>
            <a:ext cx="2033587" cy="201612"/>
            <a:chOff x="6500813" y="3783013"/>
            <a:chExt cx="2033587" cy="201612"/>
          </a:xfrm>
        </p:grpSpPr>
        <p:sp>
          <p:nvSpPr>
            <p:cNvPr id="109" name="Text Box 67"/>
            <p:cNvSpPr txBox="1">
              <a:spLocks noChangeArrowheads="1"/>
            </p:cNvSpPr>
            <p:nvPr/>
          </p:nvSpPr>
          <p:spPr bwMode="auto">
            <a:xfrm>
              <a:off x="8281988" y="3783013"/>
              <a:ext cx="252412" cy="201612"/>
            </a:xfrm>
            <a:prstGeom prst="rect">
              <a:avLst/>
            </a:prstGeom>
            <a:solidFill>
              <a:srgbClr val="8A0000">
                <a:lumMod val="75000"/>
              </a:srgbClr>
            </a:solidFill>
            <a:ln>
              <a:noFill/>
            </a:ln>
          </p:spPr>
          <p:txBody>
            <a:bodyPr wrap="none"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PMingLiU" pitchFamily="18" charset="-120"/>
                </a:rPr>
                <a:t>TH</a:t>
              </a:r>
            </a:p>
          </p:txBody>
        </p:sp>
        <p:sp>
          <p:nvSpPr>
            <p:cNvPr id="110" name="Text Box 82"/>
            <p:cNvSpPr txBox="1">
              <a:spLocks noChangeArrowheads="1"/>
            </p:cNvSpPr>
            <p:nvPr/>
          </p:nvSpPr>
          <p:spPr bwMode="auto">
            <a:xfrm>
              <a:off x="6500813" y="3784600"/>
              <a:ext cx="1773237" cy="1846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163794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PMingLiU" pitchFamily="18" charset="-120"/>
                </a:rPr>
                <a:t>S-PDU</a:t>
              </a: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9092679" y="3292897"/>
            <a:ext cx="1766887" cy="201612"/>
            <a:chOff x="6494463" y="3313113"/>
            <a:chExt cx="1766887" cy="201612"/>
          </a:xfrm>
        </p:grpSpPr>
        <p:sp>
          <p:nvSpPr>
            <p:cNvPr id="112" name="Text Box 63"/>
            <p:cNvSpPr txBox="1">
              <a:spLocks noChangeArrowheads="1"/>
            </p:cNvSpPr>
            <p:nvPr/>
          </p:nvSpPr>
          <p:spPr bwMode="auto">
            <a:xfrm>
              <a:off x="8008938" y="3313113"/>
              <a:ext cx="252412" cy="201612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txBody>
            <a:bodyPr wrap="none"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PMingLiU" pitchFamily="18" charset="-120"/>
                </a:rPr>
                <a:t>SH</a:t>
              </a:r>
            </a:p>
          </p:txBody>
        </p:sp>
        <p:sp>
          <p:nvSpPr>
            <p:cNvPr id="113" name="Text Box 83"/>
            <p:cNvSpPr txBox="1">
              <a:spLocks noChangeArrowheads="1"/>
            </p:cNvSpPr>
            <p:nvPr/>
          </p:nvSpPr>
          <p:spPr bwMode="auto">
            <a:xfrm>
              <a:off x="6494463" y="3314700"/>
              <a:ext cx="1506537" cy="1846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163794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PMingLiU" pitchFamily="18" charset="-120"/>
                </a:rPr>
                <a:t>P-PDU</a:t>
              </a: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9099029" y="4181897"/>
            <a:ext cx="2287587" cy="201612"/>
            <a:chOff x="6500813" y="4202113"/>
            <a:chExt cx="2287587" cy="201612"/>
          </a:xfrm>
        </p:grpSpPr>
        <p:sp>
          <p:nvSpPr>
            <p:cNvPr id="115" name="Text Box 72"/>
            <p:cNvSpPr txBox="1">
              <a:spLocks noChangeArrowheads="1"/>
            </p:cNvSpPr>
            <p:nvPr/>
          </p:nvSpPr>
          <p:spPr bwMode="auto">
            <a:xfrm>
              <a:off x="8535988" y="4202113"/>
              <a:ext cx="252412" cy="20161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none"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PMingLiU" pitchFamily="18" charset="-120"/>
                </a:rPr>
                <a:t>NH</a:t>
              </a:r>
            </a:p>
          </p:txBody>
        </p:sp>
        <p:sp>
          <p:nvSpPr>
            <p:cNvPr id="116" name="Text Box 84"/>
            <p:cNvSpPr txBox="1">
              <a:spLocks noChangeArrowheads="1"/>
            </p:cNvSpPr>
            <p:nvPr/>
          </p:nvSpPr>
          <p:spPr bwMode="auto">
            <a:xfrm>
              <a:off x="6500813" y="4203700"/>
              <a:ext cx="2027237" cy="1846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163794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PMingLiU" pitchFamily="18" charset="-120"/>
                </a:rPr>
                <a:t>T-PDU</a:t>
              </a: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8854553" y="4639097"/>
            <a:ext cx="2786062" cy="201612"/>
            <a:chOff x="6256338" y="4659313"/>
            <a:chExt cx="2786062" cy="201612"/>
          </a:xfrm>
        </p:grpSpPr>
        <p:sp>
          <p:nvSpPr>
            <p:cNvPr id="118" name="Text Box 78"/>
            <p:cNvSpPr txBox="1">
              <a:spLocks noChangeArrowheads="1"/>
            </p:cNvSpPr>
            <p:nvPr/>
          </p:nvSpPr>
          <p:spPr bwMode="auto">
            <a:xfrm>
              <a:off x="8789988" y="4659313"/>
              <a:ext cx="252412" cy="201612"/>
            </a:xfrm>
            <a:prstGeom prst="rect">
              <a:avLst/>
            </a:prstGeom>
            <a:solidFill>
              <a:srgbClr val="AACACA">
                <a:lumMod val="50000"/>
              </a:srgbClr>
            </a:solidFill>
            <a:ln>
              <a:noFill/>
            </a:ln>
          </p:spPr>
          <p:txBody>
            <a:bodyPr wrap="none"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PMingLiU" pitchFamily="18" charset="-120"/>
                </a:rPr>
                <a:t>DH</a:t>
              </a:r>
            </a:p>
          </p:txBody>
        </p:sp>
        <p:sp>
          <p:nvSpPr>
            <p:cNvPr id="119" name="Text Box 79"/>
            <p:cNvSpPr txBox="1">
              <a:spLocks noChangeArrowheads="1"/>
            </p:cNvSpPr>
            <p:nvPr/>
          </p:nvSpPr>
          <p:spPr bwMode="auto">
            <a:xfrm>
              <a:off x="6256338" y="4659313"/>
              <a:ext cx="252412" cy="201612"/>
            </a:xfrm>
            <a:prstGeom prst="rect">
              <a:avLst/>
            </a:prstGeom>
            <a:solidFill>
              <a:srgbClr val="AACACA">
                <a:lumMod val="50000"/>
              </a:srgbClr>
            </a:solidFill>
            <a:ln>
              <a:noFill/>
            </a:ln>
          </p:spPr>
          <p:txBody>
            <a:bodyPr wrap="none"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PMingLiU" pitchFamily="18" charset="-120"/>
                </a:rPr>
                <a:t>DT</a:t>
              </a:r>
            </a:p>
          </p:txBody>
        </p:sp>
        <p:sp>
          <p:nvSpPr>
            <p:cNvPr id="120" name="Text Box 85"/>
            <p:cNvSpPr txBox="1">
              <a:spLocks noChangeArrowheads="1"/>
            </p:cNvSpPr>
            <p:nvPr/>
          </p:nvSpPr>
          <p:spPr bwMode="auto">
            <a:xfrm>
              <a:off x="6500813" y="4660900"/>
              <a:ext cx="2287587" cy="1846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163794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PMingLiU" pitchFamily="18" charset="-120"/>
                </a:rPr>
                <a:t>N-PDU</a:t>
              </a:r>
            </a:p>
          </p:txBody>
        </p:sp>
      </p:grpSp>
      <p:sp>
        <p:nvSpPr>
          <p:cNvPr id="121" name="AutoShape 86"/>
          <p:cNvSpPr>
            <a:spLocks noChangeArrowheads="1"/>
          </p:cNvSpPr>
          <p:nvPr/>
        </p:nvSpPr>
        <p:spPr bwMode="auto">
          <a:xfrm flipV="1">
            <a:off x="9677945" y="2111797"/>
            <a:ext cx="172244" cy="241300"/>
          </a:xfrm>
          <a:prstGeom prst="downArrow">
            <a:avLst>
              <a:gd name="adj1" fmla="val 50000"/>
              <a:gd name="adj2" fmla="val 28788"/>
            </a:avLst>
          </a:prstGeom>
          <a:solidFill>
            <a:srgbClr val="112D7E">
              <a:lumMod val="60000"/>
              <a:lumOff val="40000"/>
            </a:srgbClr>
          </a:solidFill>
          <a:ln>
            <a:noFill/>
          </a:ln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2" name="Text Box 90"/>
          <p:cNvSpPr txBox="1">
            <a:spLocks noChangeArrowheads="1"/>
          </p:cNvSpPr>
          <p:nvPr/>
        </p:nvSpPr>
        <p:spPr bwMode="auto">
          <a:xfrm>
            <a:off x="6670153" y="5730424"/>
            <a:ext cx="1085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800" b="1" dirty="0">
                <a:solidFill>
                  <a:srgbClr val="FFFFFF"/>
                </a:solidFill>
                <a:ea typeface="PMingLiU" pitchFamily="18" charset="-120"/>
              </a:rPr>
              <a:t>Network</a:t>
            </a:r>
          </a:p>
        </p:txBody>
      </p:sp>
      <p:sp>
        <p:nvSpPr>
          <p:cNvPr id="123" name="AutoShape 96"/>
          <p:cNvSpPr>
            <a:spLocks noChangeArrowheads="1"/>
          </p:cNvSpPr>
          <p:nvPr/>
        </p:nvSpPr>
        <p:spPr bwMode="auto">
          <a:xfrm flipV="1">
            <a:off x="9677945" y="2594397"/>
            <a:ext cx="172244" cy="241300"/>
          </a:xfrm>
          <a:prstGeom prst="downArrow">
            <a:avLst>
              <a:gd name="adj1" fmla="val 50000"/>
              <a:gd name="adj2" fmla="val 28788"/>
            </a:avLst>
          </a:prstGeom>
          <a:solidFill>
            <a:srgbClr val="112D7E">
              <a:lumMod val="60000"/>
              <a:lumOff val="40000"/>
            </a:srgbClr>
          </a:solidFill>
          <a:ln>
            <a:noFill/>
          </a:ln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4" name="AutoShape 97"/>
          <p:cNvSpPr>
            <a:spLocks noChangeArrowheads="1"/>
          </p:cNvSpPr>
          <p:nvPr/>
        </p:nvSpPr>
        <p:spPr bwMode="auto">
          <a:xfrm flipV="1">
            <a:off x="9677945" y="3047443"/>
            <a:ext cx="172244" cy="241300"/>
          </a:xfrm>
          <a:prstGeom prst="downArrow">
            <a:avLst>
              <a:gd name="adj1" fmla="val 50000"/>
              <a:gd name="adj2" fmla="val 28788"/>
            </a:avLst>
          </a:prstGeom>
          <a:solidFill>
            <a:srgbClr val="112D7E">
              <a:lumMod val="60000"/>
              <a:lumOff val="40000"/>
            </a:srgbClr>
          </a:solidFill>
          <a:ln>
            <a:noFill/>
          </a:ln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5" name="AutoShape 98"/>
          <p:cNvSpPr>
            <a:spLocks noChangeArrowheads="1"/>
          </p:cNvSpPr>
          <p:nvPr/>
        </p:nvSpPr>
        <p:spPr bwMode="auto">
          <a:xfrm flipV="1">
            <a:off x="9677945" y="3496097"/>
            <a:ext cx="172244" cy="241300"/>
          </a:xfrm>
          <a:prstGeom prst="downArrow">
            <a:avLst>
              <a:gd name="adj1" fmla="val 50000"/>
              <a:gd name="adj2" fmla="val 28788"/>
            </a:avLst>
          </a:prstGeom>
          <a:solidFill>
            <a:srgbClr val="112D7E">
              <a:lumMod val="60000"/>
              <a:lumOff val="40000"/>
            </a:srgbClr>
          </a:solidFill>
          <a:ln>
            <a:noFill/>
          </a:ln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6" name="AutoShape 99"/>
          <p:cNvSpPr>
            <a:spLocks noChangeArrowheads="1"/>
          </p:cNvSpPr>
          <p:nvPr/>
        </p:nvSpPr>
        <p:spPr bwMode="auto">
          <a:xfrm flipV="1">
            <a:off x="9677945" y="3953297"/>
            <a:ext cx="172244" cy="241300"/>
          </a:xfrm>
          <a:prstGeom prst="downArrow">
            <a:avLst>
              <a:gd name="adj1" fmla="val 50000"/>
              <a:gd name="adj2" fmla="val 28788"/>
            </a:avLst>
          </a:prstGeom>
          <a:solidFill>
            <a:srgbClr val="112D7E">
              <a:lumMod val="60000"/>
              <a:lumOff val="40000"/>
            </a:srgbClr>
          </a:solidFill>
          <a:ln>
            <a:noFill/>
          </a:ln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7" name="AutoShape 100"/>
          <p:cNvSpPr>
            <a:spLocks noChangeArrowheads="1"/>
          </p:cNvSpPr>
          <p:nvPr/>
        </p:nvSpPr>
        <p:spPr bwMode="auto">
          <a:xfrm flipV="1">
            <a:off x="9677945" y="4385097"/>
            <a:ext cx="172244" cy="241300"/>
          </a:xfrm>
          <a:prstGeom prst="downArrow">
            <a:avLst>
              <a:gd name="adj1" fmla="val 50000"/>
              <a:gd name="adj2" fmla="val 28788"/>
            </a:avLst>
          </a:prstGeom>
          <a:solidFill>
            <a:srgbClr val="112D7E">
              <a:lumMod val="60000"/>
              <a:lumOff val="40000"/>
            </a:srgbClr>
          </a:solidFill>
          <a:ln>
            <a:noFill/>
          </a:ln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8" name="AutoShape 102"/>
          <p:cNvSpPr>
            <a:spLocks noChangeArrowheads="1"/>
          </p:cNvSpPr>
          <p:nvPr/>
        </p:nvSpPr>
        <p:spPr bwMode="auto">
          <a:xfrm flipV="1">
            <a:off x="9677945" y="4842297"/>
            <a:ext cx="172244" cy="241300"/>
          </a:xfrm>
          <a:prstGeom prst="downArrow">
            <a:avLst>
              <a:gd name="adj1" fmla="val 50000"/>
              <a:gd name="adj2" fmla="val 28788"/>
            </a:avLst>
          </a:prstGeom>
          <a:solidFill>
            <a:srgbClr val="112D7E">
              <a:lumMod val="60000"/>
              <a:lumOff val="40000"/>
            </a:srgbClr>
          </a:solidFill>
          <a:ln>
            <a:noFill/>
          </a:ln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9" name="Text Box 22"/>
          <p:cNvSpPr txBox="1">
            <a:spLocks noChangeArrowheads="1"/>
          </p:cNvSpPr>
          <p:nvPr/>
        </p:nvSpPr>
        <p:spPr bwMode="auto">
          <a:xfrm>
            <a:off x="2937494" y="2376036"/>
            <a:ext cx="1004888" cy="184666"/>
          </a:xfrm>
          <a:prstGeom prst="rect">
            <a:avLst/>
          </a:prstGeom>
          <a:solidFill>
            <a:srgbClr val="FFFFFF"/>
          </a:solidFill>
          <a:ln w="9525">
            <a:solidFill>
              <a:srgbClr val="163794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PMingLiU" pitchFamily="18" charset="-120"/>
              </a:rPr>
              <a:t>用户数据</a:t>
            </a:r>
            <a:endParaRPr kumimoji="1" lang="en-US" altLang="zh-TW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PMingLiU" pitchFamily="18" charset="-120"/>
            </a:endParaRPr>
          </a:p>
        </p:txBody>
      </p:sp>
      <p:sp>
        <p:nvSpPr>
          <p:cNvPr id="130" name="Text Box 24"/>
          <p:cNvSpPr txBox="1">
            <a:spLocks noChangeArrowheads="1"/>
          </p:cNvSpPr>
          <p:nvPr/>
        </p:nvSpPr>
        <p:spPr bwMode="auto">
          <a:xfrm>
            <a:off x="4189424" y="2819711"/>
            <a:ext cx="252413" cy="1881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200" b="1" dirty="0">
                <a:solidFill>
                  <a:srgbClr val="FFFFFF"/>
                </a:solidFill>
                <a:ea typeface="PMingLiU" pitchFamily="18" charset="-120"/>
              </a:rPr>
              <a:t>PH</a:t>
            </a:r>
          </a:p>
        </p:txBody>
      </p:sp>
      <p:sp>
        <p:nvSpPr>
          <p:cNvPr id="131" name="Text Box 25"/>
          <p:cNvSpPr txBox="1">
            <a:spLocks noChangeArrowheads="1"/>
          </p:cNvSpPr>
          <p:nvPr/>
        </p:nvSpPr>
        <p:spPr bwMode="auto">
          <a:xfrm>
            <a:off x="4458320" y="3286653"/>
            <a:ext cx="252413" cy="20161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200" b="1" dirty="0">
                <a:solidFill>
                  <a:srgbClr val="FFFFFF"/>
                </a:solidFill>
                <a:ea typeface="PMingLiU" pitchFamily="18" charset="-120"/>
              </a:rPr>
              <a:t>SH</a:t>
            </a:r>
          </a:p>
        </p:txBody>
      </p:sp>
      <p:sp>
        <p:nvSpPr>
          <p:cNvPr id="132" name="Text Box 29"/>
          <p:cNvSpPr txBox="1">
            <a:spLocks noChangeArrowheads="1"/>
          </p:cNvSpPr>
          <p:nvPr/>
        </p:nvSpPr>
        <p:spPr bwMode="auto">
          <a:xfrm>
            <a:off x="4731370" y="3752399"/>
            <a:ext cx="252413" cy="201613"/>
          </a:xfrm>
          <a:prstGeom prst="rect">
            <a:avLst/>
          </a:prstGeom>
          <a:solidFill>
            <a:srgbClr val="8A0000">
              <a:lumMod val="75000"/>
            </a:srgbClr>
          </a:solidFill>
          <a:ln>
            <a:noFill/>
          </a:ln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PMingLiU" pitchFamily="18" charset="-120"/>
              </a:rPr>
              <a:t>TH</a:t>
            </a:r>
          </a:p>
        </p:txBody>
      </p:sp>
      <p:sp>
        <p:nvSpPr>
          <p:cNvPr id="133" name="Text Box 30"/>
          <p:cNvSpPr txBox="1">
            <a:spLocks noChangeArrowheads="1"/>
          </p:cNvSpPr>
          <p:nvPr/>
        </p:nvSpPr>
        <p:spPr bwMode="auto">
          <a:xfrm>
            <a:off x="4985370" y="4196899"/>
            <a:ext cx="252413" cy="2016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200" b="1" dirty="0">
                <a:solidFill>
                  <a:srgbClr val="FFFFFF"/>
                </a:solidFill>
                <a:ea typeface="PMingLiU" pitchFamily="18" charset="-120"/>
              </a:rPr>
              <a:t>NH</a:t>
            </a:r>
          </a:p>
        </p:txBody>
      </p:sp>
      <p:sp>
        <p:nvSpPr>
          <p:cNvPr id="134" name="Text Box 36"/>
          <p:cNvSpPr txBox="1">
            <a:spLocks noChangeArrowheads="1"/>
          </p:cNvSpPr>
          <p:nvPr/>
        </p:nvSpPr>
        <p:spPr bwMode="auto">
          <a:xfrm>
            <a:off x="5239370" y="4628699"/>
            <a:ext cx="252413" cy="201613"/>
          </a:xfrm>
          <a:prstGeom prst="rect">
            <a:avLst/>
          </a:prstGeom>
          <a:solidFill>
            <a:srgbClr val="AACACA">
              <a:lumMod val="50000"/>
            </a:srgbClr>
          </a:solidFill>
          <a:ln>
            <a:noFill/>
          </a:ln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PMingLiU" pitchFamily="18" charset="-120"/>
              </a:rPr>
              <a:t>DH</a:t>
            </a:r>
          </a:p>
        </p:txBody>
      </p:sp>
      <p:sp>
        <p:nvSpPr>
          <p:cNvPr id="135" name="Text Box 37"/>
          <p:cNvSpPr txBox="1">
            <a:spLocks noChangeArrowheads="1"/>
          </p:cNvSpPr>
          <p:nvPr/>
        </p:nvSpPr>
        <p:spPr bwMode="auto">
          <a:xfrm>
            <a:off x="2705720" y="4628699"/>
            <a:ext cx="252413" cy="201613"/>
          </a:xfrm>
          <a:prstGeom prst="rect">
            <a:avLst/>
          </a:prstGeom>
          <a:solidFill>
            <a:srgbClr val="AACACA">
              <a:lumMod val="50000"/>
            </a:srgbClr>
          </a:solidFill>
          <a:ln>
            <a:noFill/>
          </a:ln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PMingLiU" pitchFamily="18" charset="-120"/>
              </a:rPr>
              <a:t>DT</a:t>
            </a:r>
          </a:p>
        </p:txBody>
      </p:sp>
      <p:sp>
        <p:nvSpPr>
          <p:cNvPr id="136" name="Text Box 38"/>
          <p:cNvSpPr txBox="1">
            <a:spLocks noChangeArrowheads="1"/>
          </p:cNvSpPr>
          <p:nvPr/>
        </p:nvSpPr>
        <p:spPr bwMode="auto">
          <a:xfrm>
            <a:off x="2708894" y="5074786"/>
            <a:ext cx="2782888" cy="184666"/>
          </a:xfrm>
          <a:prstGeom prst="rect">
            <a:avLst/>
          </a:prstGeom>
          <a:noFill/>
          <a:ln w="9525">
            <a:solidFill>
              <a:srgbClr val="16379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PMingLiU" pitchFamily="18" charset="-120"/>
              </a:rPr>
              <a:t>10101010101011111110000000101010</a:t>
            </a:r>
          </a:p>
        </p:txBody>
      </p:sp>
      <p:sp>
        <p:nvSpPr>
          <p:cNvPr id="137" name="Text Box 39"/>
          <p:cNvSpPr txBox="1">
            <a:spLocks noChangeArrowheads="1"/>
          </p:cNvSpPr>
          <p:nvPr/>
        </p:nvSpPr>
        <p:spPr bwMode="auto">
          <a:xfrm>
            <a:off x="2931144" y="2815202"/>
            <a:ext cx="1252538" cy="184666"/>
          </a:xfrm>
          <a:prstGeom prst="rect">
            <a:avLst/>
          </a:prstGeom>
          <a:solidFill>
            <a:srgbClr val="FFFFFF"/>
          </a:solidFill>
          <a:ln w="9525">
            <a:solidFill>
              <a:srgbClr val="163794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PMingLiU" pitchFamily="18" charset="-120"/>
              </a:rPr>
              <a:t>A-PDU</a:t>
            </a:r>
          </a:p>
        </p:txBody>
      </p:sp>
      <p:sp>
        <p:nvSpPr>
          <p:cNvPr id="138" name="Text Box 40"/>
          <p:cNvSpPr txBox="1">
            <a:spLocks noChangeArrowheads="1"/>
          </p:cNvSpPr>
          <p:nvPr/>
        </p:nvSpPr>
        <p:spPr bwMode="auto">
          <a:xfrm>
            <a:off x="2950194" y="3753986"/>
            <a:ext cx="1773238" cy="184666"/>
          </a:xfrm>
          <a:prstGeom prst="rect">
            <a:avLst/>
          </a:prstGeom>
          <a:solidFill>
            <a:srgbClr val="FFFFFF"/>
          </a:solidFill>
          <a:ln w="9525">
            <a:solidFill>
              <a:srgbClr val="163794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PMingLiU" pitchFamily="18" charset="-120"/>
              </a:rPr>
              <a:t>S-PDU</a:t>
            </a:r>
          </a:p>
        </p:txBody>
      </p:sp>
      <p:sp>
        <p:nvSpPr>
          <p:cNvPr id="139" name="Text Box 41"/>
          <p:cNvSpPr txBox="1">
            <a:spLocks noChangeArrowheads="1"/>
          </p:cNvSpPr>
          <p:nvPr/>
        </p:nvSpPr>
        <p:spPr bwMode="auto">
          <a:xfrm>
            <a:off x="2943844" y="3296786"/>
            <a:ext cx="1506538" cy="184666"/>
          </a:xfrm>
          <a:prstGeom prst="rect">
            <a:avLst/>
          </a:prstGeom>
          <a:solidFill>
            <a:srgbClr val="FFFFFF"/>
          </a:solidFill>
          <a:ln w="9525">
            <a:solidFill>
              <a:srgbClr val="163794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PMingLiU" pitchFamily="18" charset="-120"/>
              </a:rPr>
              <a:t>P-PDU</a:t>
            </a:r>
          </a:p>
        </p:txBody>
      </p:sp>
      <p:sp>
        <p:nvSpPr>
          <p:cNvPr id="140" name="Text Box 42"/>
          <p:cNvSpPr txBox="1">
            <a:spLocks noChangeArrowheads="1"/>
          </p:cNvSpPr>
          <p:nvPr/>
        </p:nvSpPr>
        <p:spPr bwMode="auto">
          <a:xfrm>
            <a:off x="2950194" y="4198486"/>
            <a:ext cx="2027238" cy="184666"/>
          </a:xfrm>
          <a:prstGeom prst="rect">
            <a:avLst/>
          </a:prstGeom>
          <a:solidFill>
            <a:srgbClr val="FFFFFF"/>
          </a:solidFill>
          <a:ln w="9525">
            <a:solidFill>
              <a:srgbClr val="163794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PMingLiU" pitchFamily="18" charset="-120"/>
              </a:rPr>
              <a:t>T-PDU</a:t>
            </a:r>
          </a:p>
        </p:txBody>
      </p:sp>
      <p:sp>
        <p:nvSpPr>
          <p:cNvPr id="141" name="Text Box 43"/>
          <p:cNvSpPr txBox="1">
            <a:spLocks noChangeArrowheads="1"/>
          </p:cNvSpPr>
          <p:nvPr/>
        </p:nvSpPr>
        <p:spPr bwMode="auto">
          <a:xfrm>
            <a:off x="2950194" y="4630286"/>
            <a:ext cx="2287588" cy="184666"/>
          </a:xfrm>
          <a:prstGeom prst="rect">
            <a:avLst/>
          </a:prstGeom>
          <a:solidFill>
            <a:srgbClr val="FFFFFF"/>
          </a:solidFill>
          <a:ln w="9525">
            <a:solidFill>
              <a:srgbClr val="163794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PMingLiU" pitchFamily="18" charset="-120"/>
              </a:rPr>
              <a:t>N-PDU</a:t>
            </a:r>
          </a:p>
        </p:txBody>
      </p:sp>
      <p:sp>
        <p:nvSpPr>
          <p:cNvPr id="142" name="AutoShape 44"/>
          <p:cNvSpPr>
            <a:spLocks noChangeArrowheads="1"/>
          </p:cNvSpPr>
          <p:nvPr/>
        </p:nvSpPr>
        <p:spPr bwMode="auto">
          <a:xfrm>
            <a:off x="3516411" y="2101398"/>
            <a:ext cx="172244" cy="241300"/>
          </a:xfrm>
          <a:prstGeom prst="downArrow">
            <a:avLst>
              <a:gd name="adj1" fmla="val 50000"/>
              <a:gd name="adj2" fmla="val 28788"/>
            </a:avLst>
          </a:prstGeom>
          <a:solidFill>
            <a:srgbClr val="112D7E">
              <a:lumMod val="60000"/>
              <a:lumOff val="40000"/>
            </a:srgbClr>
          </a:solidFill>
          <a:ln>
            <a:noFill/>
          </a:ln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3" name="AutoShape 91"/>
          <p:cNvSpPr>
            <a:spLocks noChangeArrowheads="1"/>
          </p:cNvSpPr>
          <p:nvPr/>
        </p:nvSpPr>
        <p:spPr bwMode="auto">
          <a:xfrm>
            <a:off x="3516411" y="2571942"/>
            <a:ext cx="172244" cy="241300"/>
          </a:xfrm>
          <a:prstGeom prst="downArrow">
            <a:avLst>
              <a:gd name="adj1" fmla="val 50000"/>
              <a:gd name="adj2" fmla="val 28788"/>
            </a:avLst>
          </a:prstGeom>
          <a:solidFill>
            <a:srgbClr val="112D7E">
              <a:lumMod val="60000"/>
              <a:lumOff val="40000"/>
            </a:srgbClr>
          </a:solidFill>
          <a:ln>
            <a:noFill/>
          </a:ln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4" name="AutoShape 92"/>
          <p:cNvSpPr>
            <a:spLocks noChangeArrowheads="1"/>
          </p:cNvSpPr>
          <p:nvPr/>
        </p:nvSpPr>
        <p:spPr bwMode="auto">
          <a:xfrm>
            <a:off x="3516411" y="3028260"/>
            <a:ext cx="172244" cy="241300"/>
          </a:xfrm>
          <a:prstGeom prst="downArrow">
            <a:avLst>
              <a:gd name="adj1" fmla="val 50000"/>
              <a:gd name="adj2" fmla="val 28788"/>
            </a:avLst>
          </a:prstGeom>
          <a:solidFill>
            <a:srgbClr val="112D7E">
              <a:lumMod val="60000"/>
              <a:lumOff val="40000"/>
            </a:srgbClr>
          </a:solidFill>
          <a:ln>
            <a:noFill/>
          </a:ln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5" name="AutoShape 93"/>
          <p:cNvSpPr>
            <a:spLocks noChangeArrowheads="1"/>
          </p:cNvSpPr>
          <p:nvPr/>
        </p:nvSpPr>
        <p:spPr bwMode="auto">
          <a:xfrm>
            <a:off x="3516411" y="3511098"/>
            <a:ext cx="172244" cy="241300"/>
          </a:xfrm>
          <a:prstGeom prst="downArrow">
            <a:avLst>
              <a:gd name="adj1" fmla="val 50000"/>
              <a:gd name="adj2" fmla="val 28788"/>
            </a:avLst>
          </a:prstGeom>
          <a:solidFill>
            <a:srgbClr val="112D7E">
              <a:lumMod val="60000"/>
              <a:lumOff val="40000"/>
            </a:srgbClr>
          </a:solidFill>
          <a:ln>
            <a:noFill/>
          </a:ln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6" name="AutoShape 94"/>
          <p:cNvSpPr>
            <a:spLocks noChangeArrowheads="1"/>
          </p:cNvSpPr>
          <p:nvPr/>
        </p:nvSpPr>
        <p:spPr bwMode="auto">
          <a:xfrm>
            <a:off x="3516411" y="3955598"/>
            <a:ext cx="172244" cy="241300"/>
          </a:xfrm>
          <a:prstGeom prst="downArrow">
            <a:avLst>
              <a:gd name="adj1" fmla="val 50000"/>
              <a:gd name="adj2" fmla="val 28788"/>
            </a:avLst>
          </a:prstGeom>
          <a:solidFill>
            <a:srgbClr val="112D7E">
              <a:lumMod val="60000"/>
              <a:lumOff val="40000"/>
            </a:srgbClr>
          </a:solidFill>
          <a:ln>
            <a:noFill/>
          </a:ln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7" name="AutoShape 95"/>
          <p:cNvSpPr>
            <a:spLocks noChangeArrowheads="1"/>
          </p:cNvSpPr>
          <p:nvPr/>
        </p:nvSpPr>
        <p:spPr bwMode="auto">
          <a:xfrm>
            <a:off x="3516411" y="4396774"/>
            <a:ext cx="172244" cy="241300"/>
          </a:xfrm>
          <a:prstGeom prst="downArrow">
            <a:avLst>
              <a:gd name="adj1" fmla="val 50000"/>
              <a:gd name="adj2" fmla="val 28788"/>
            </a:avLst>
          </a:prstGeom>
          <a:solidFill>
            <a:srgbClr val="112D7E">
              <a:lumMod val="60000"/>
              <a:lumOff val="40000"/>
            </a:srgbClr>
          </a:solidFill>
          <a:ln>
            <a:noFill/>
          </a:ln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8" name="AutoShape 101"/>
          <p:cNvSpPr>
            <a:spLocks noChangeArrowheads="1"/>
          </p:cNvSpPr>
          <p:nvPr/>
        </p:nvSpPr>
        <p:spPr bwMode="auto">
          <a:xfrm>
            <a:off x="3516411" y="4828574"/>
            <a:ext cx="172244" cy="241300"/>
          </a:xfrm>
          <a:prstGeom prst="downArrow">
            <a:avLst>
              <a:gd name="adj1" fmla="val 50000"/>
              <a:gd name="adj2" fmla="val 28788"/>
            </a:avLst>
          </a:prstGeom>
          <a:solidFill>
            <a:srgbClr val="112D7E">
              <a:lumMod val="60000"/>
              <a:lumOff val="40000"/>
            </a:srgbClr>
          </a:solidFill>
          <a:ln>
            <a:noFill/>
          </a:ln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9" name="Text Box 24"/>
          <p:cNvSpPr txBox="1">
            <a:spLocks noChangeArrowheads="1"/>
          </p:cNvSpPr>
          <p:nvPr/>
        </p:nvSpPr>
        <p:spPr bwMode="auto">
          <a:xfrm>
            <a:off x="3942382" y="2369941"/>
            <a:ext cx="252412" cy="1978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FFFF"/>
                </a:solidFill>
                <a:ea typeface="PMingLiU" pitchFamily="18" charset="-120"/>
              </a:rPr>
              <a:t>A</a:t>
            </a:r>
            <a:r>
              <a:rPr kumimoji="1" lang="en-US" altLang="zh-TW" sz="1200" b="1" dirty="0">
                <a:solidFill>
                  <a:srgbClr val="FFFFFF"/>
                </a:solidFill>
                <a:ea typeface="PMingLiU" pitchFamily="18" charset="-120"/>
              </a:rPr>
              <a:t>H</a:t>
            </a:r>
          </a:p>
        </p:txBody>
      </p:sp>
      <p:grpSp>
        <p:nvGrpSpPr>
          <p:cNvPr id="150" name="组合 149"/>
          <p:cNvGrpSpPr/>
          <p:nvPr/>
        </p:nvGrpSpPr>
        <p:grpSpPr>
          <a:xfrm>
            <a:off x="9086328" y="2386435"/>
            <a:ext cx="1262062" cy="201613"/>
            <a:chOff x="6488113" y="2406650"/>
            <a:chExt cx="1262062" cy="201613"/>
          </a:xfrm>
        </p:grpSpPr>
        <p:sp>
          <p:nvSpPr>
            <p:cNvPr id="151" name="Text Box 60"/>
            <p:cNvSpPr txBox="1">
              <a:spLocks noChangeArrowheads="1"/>
            </p:cNvSpPr>
            <p:nvPr/>
          </p:nvSpPr>
          <p:spPr bwMode="auto">
            <a:xfrm>
              <a:off x="6488113" y="2406650"/>
              <a:ext cx="1004887" cy="1846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163794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PMingLiU" pitchFamily="18" charset="-120"/>
                </a:rPr>
                <a:t>  </a:t>
              </a:r>
              <a:r>
                <a:rPr kumimoji="1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PMingLiU" pitchFamily="18" charset="-120"/>
                </a:rPr>
                <a:t>用户数据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PMingLiU" pitchFamily="18" charset="-120"/>
              </a:endParaRPr>
            </a:p>
          </p:txBody>
        </p:sp>
        <p:sp>
          <p:nvSpPr>
            <p:cNvPr id="152" name="Text Box 24"/>
            <p:cNvSpPr txBox="1">
              <a:spLocks noChangeArrowheads="1"/>
            </p:cNvSpPr>
            <p:nvPr/>
          </p:nvSpPr>
          <p:spPr bwMode="auto">
            <a:xfrm>
              <a:off x="7497763" y="2406650"/>
              <a:ext cx="252412" cy="20161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none"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PMingLiU" pitchFamily="18" charset="-120"/>
                </a:rPr>
                <a:t>A</a:t>
              </a:r>
              <a:r>
                <a:rPr kumimoji="1" lang="en-US" altLang="zh-TW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PMingLiU" pitchFamily="18" charset="-120"/>
                </a:rPr>
                <a:t>H</a:t>
              </a:r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3310558" y="1423104"/>
            <a:ext cx="1491305" cy="603920"/>
            <a:chOff x="693738" y="1340768"/>
            <a:chExt cx="1491305" cy="603920"/>
          </a:xfrm>
        </p:grpSpPr>
        <p:graphicFrame>
          <p:nvGraphicFramePr>
            <p:cNvPr id="154" name="对象 153"/>
            <p:cNvGraphicFramePr>
              <a:graphicFrameLocks noChangeAspect="1"/>
            </p:cNvGraphicFramePr>
            <p:nvPr/>
          </p:nvGraphicFramePr>
          <p:xfrm>
            <a:off x="693738" y="1389063"/>
            <a:ext cx="631825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Visio" r:id="rId3" imgW="947630" imgH="947547" progId="Visio.Drawing.11">
                    <p:embed/>
                  </p:oleObj>
                </mc:Choice>
                <mc:Fallback>
                  <p:oleObj name="Visio" r:id="rId3" imgW="947630" imgH="947547" progId="Visio.Drawing.11">
                    <p:embed/>
                    <p:pic>
                      <p:nvPicPr>
                        <p:cNvPr id="154" name="对象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738" y="1389063"/>
                          <a:ext cx="631825" cy="555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5" name="Text Box 72"/>
            <p:cNvSpPr txBox="1">
              <a:spLocks noChangeArrowheads="1"/>
            </p:cNvSpPr>
            <p:nvPr/>
          </p:nvSpPr>
          <p:spPr bwMode="auto">
            <a:xfrm>
              <a:off x="1267769" y="1340768"/>
              <a:ext cx="91727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主机 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A</a:t>
              </a:r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9402464" y="1374008"/>
            <a:ext cx="1469875" cy="666625"/>
            <a:chOff x="6804248" y="1394223"/>
            <a:chExt cx="1469875" cy="666625"/>
          </a:xfrm>
        </p:grpSpPr>
        <p:graphicFrame>
          <p:nvGraphicFramePr>
            <p:cNvPr id="157" name="对象 156"/>
            <p:cNvGraphicFramePr>
              <a:graphicFrameLocks noChangeAspect="1"/>
            </p:cNvGraphicFramePr>
            <p:nvPr/>
          </p:nvGraphicFramePr>
          <p:xfrm>
            <a:off x="6804248" y="1505223"/>
            <a:ext cx="631825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Visio" r:id="rId5" imgW="947630" imgH="947547" progId="Visio.Drawing.11">
                    <p:embed/>
                  </p:oleObj>
                </mc:Choice>
                <mc:Fallback>
                  <p:oleObj name="Visio" r:id="rId5" imgW="947630" imgH="947547" progId="Visio.Drawing.11">
                    <p:embed/>
                    <p:pic>
                      <p:nvPicPr>
                        <p:cNvPr id="157" name="对象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4248" y="1505223"/>
                          <a:ext cx="631825" cy="555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8" name="Text Box 73"/>
            <p:cNvSpPr txBox="1">
              <a:spLocks noChangeArrowheads="1"/>
            </p:cNvSpPr>
            <p:nvPr/>
          </p:nvSpPr>
          <p:spPr bwMode="auto">
            <a:xfrm>
              <a:off x="7356849" y="1394223"/>
              <a:ext cx="91727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主机 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B</a:t>
              </a: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5556584" y="2306048"/>
            <a:ext cx="1419101" cy="3051859"/>
            <a:chOff x="2936875" y="2249349"/>
            <a:chExt cx="1419101" cy="3051859"/>
          </a:xfrm>
        </p:grpSpPr>
        <p:grpSp>
          <p:nvGrpSpPr>
            <p:cNvPr id="160" name="Group 10"/>
            <p:cNvGrpSpPr>
              <a:grpSpLocks/>
            </p:cNvGrpSpPr>
            <p:nvPr/>
          </p:nvGrpSpPr>
          <p:grpSpPr bwMode="auto">
            <a:xfrm>
              <a:off x="2936875" y="2300288"/>
              <a:ext cx="379413" cy="2967037"/>
              <a:chOff x="530" y="1321"/>
              <a:chExt cx="239" cy="1869"/>
            </a:xfrm>
          </p:grpSpPr>
          <p:sp>
            <p:nvSpPr>
              <p:cNvPr id="169" name="Text Box 11"/>
              <p:cNvSpPr txBox="1">
                <a:spLocks noChangeArrowheads="1"/>
              </p:cNvSpPr>
              <p:nvPr/>
            </p:nvSpPr>
            <p:spPr bwMode="auto">
              <a:xfrm>
                <a:off x="530" y="1321"/>
                <a:ext cx="23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Arial" charset="0"/>
                    <a:ea typeface="PMingLiU" pitchFamily="18" charset="-120"/>
                  </a:rPr>
                  <a:t>7</a:t>
                </a:r>
              </a:p>
            </p:txBody>
          </p:sp>
          <p:sp>
            <p:nvSpPr>
              <p:cNvPr id="170" name="Text Box 12"/>
              <p:cNvSpPr txBox="1">
                <a:spLocks noChangeArrowheads="1"/>
              </p:cNvSpPr>
              <p:nvPr/>
            </p:nvSpPr>
            <p:spPr bwMode="auto">
              <a:xfrm>
                <a:off x="530" y="1601"/>
                <a:ext cx="23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Arial" charset="0"/>
                    <a:ea typeface="PMingLiU" pitchFamily="18" charset="-120"/>
                  </a:rPr>
                  <a:t>6</a:t>
                </a:r>
              </a:p>
            </p:txBody>
          </p:sp>
          <p:sp>
            <p:nvSpPr>
              <p:cNvPr id="171" name="Text Box 13"/>
              <p:cNvSpPr txBox="1">
                <a:spLocks noChangeArrowheads="1"/>
              </p:cNvSpPr>
              <p:nvPr/>
            </p:nvSpPr>
            <p:spPr bwMode="auto">
              <a:xfrm>
                <a:off x="530" y="1897"/>
                <a:ext cx="23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Arial" charset="0"/>
                    <a:ea typeface="PMingLiU" pitchFamily="18" charset="-120"/>
                  </a:rPr>
                  <a:t>5</a:t>
                </a:r>
              </a:p>
            </p:txBody>
          </p:sp>
          <p:sp>
            <p:nvSpPr>
              <p:cNvPr id="172" name="Text Box 14"/>
              <p:cNvSpPr txBox="1">
                <a:spLocks noChangeArrowheads="1"/>
              </p:cNvSpPr>
              <p:nvPr/>
            </p:nvSpPr>
            <p:spPr bwMode="auto">
              <a:xfrm>
                <a:off x="530" y="2169"/>
                <a:ext cx="23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Arial" charset="0"/>
                    <a:ea typeface="PMingLiU" pitchFamily="18" charset="-120"/>
                  </a:rPr>
                  <a:t>4</a:t>
                </a:r>
              </a:p>
            </p:txBody>
          </p:sp>
          <p:sp>
            <p:nvSpPr>
              <p:cNvPr id="173" name="Text Box 15"/>
              <p:cNvSpPr txBox="1">
                <a:spLocks noChangeArrowheads="1"/>
              </p:cNvSpPr>
              <p:nvPr/>
            </p:nvSpPr>
            <p:spPr bwMode="auto">
              <a:xfrm>
                <a:off x="530" y="2441"/>
                <a:ext cx="23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Arial" charset="0"/>
                    <a:ea typeface="PMingLiU" pitchFamily="18" charset="-120"/>
                  </a:rPr>
                  <a:t>3</a:t>
                </a:r>
              </a:p>
            </p:txBody>
          </p:sp>
          <p:sp>
            <p:nvSpPr>
              <p:cNvPr id="174" name="Text Box 16"/>
              <p:cNvSpPr txBox="1">
                <a:spLocks noChangeArrowheads="1"/>
              </p:cNvSpPr>
              <p:nvPr/>
            </p:nvSpPr>
            <p:spPr bwMode="auto">
              <a:xfrm>
                <a:off x="530" y="2729"/>
                <a:ext cx="23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Arial" charset="0"/>
                    <a:ea typeface="PMingLiU" pitchFamily="18" charset="-120"/>
                  </a:rPr>
                  <a:t>2</a:t>
                </a:r>
              </a:p>
            </p:txBody>
          </p:sp>
          <p:sp>
            <p:nvSpPr>
              <p:cNvPr id="175" name="Text Box 17"/>
              <p:cNvSpPr txBox="1">
                <a:spLocks noChangeArrowheads="1"/>
              </p:cNvSpPr>
              <p:nvPr/>
            </p:nvSpPr>
            <p:spPr bwMode="auto">
              <a:xfrm>
                <a:off x="530" y="3017"/>
                <a:ext cx="23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Arial" charset="0"/>
                    <a:ea typeface="PMingLiU" pitchFamily="18" charset="-120"/>
                  </a:rPr>
                  <a:t>1</a:t>
                </a:r>
              </a:p>
            </p:txBody>
          </p:sp>
        </p:grpSp>
        <p:grpSp>
          <p:nvGrpSpPr>
            <p:cNvPr id="161" name="组合 160"/>
            <p:cNvGrpSpPr>
              <a:grpSpLocks/>
            </p:cNvGrpSpPr>
            <p:nvPr/>
          </p:nvGrpSpPr>
          <p:grpSpPr bwMode="auto">
            <a:xfrm>
              <a:off x="3181226" y="2249349"/>
              <a:ext cx="1174750" cy="3051859"/>
              <a:chOff x="1472674" y="1152171"/>
              <a:chExt cx="2808315" cy="3136833"/>
            </a:xfrm>
          </p:grpSpPr>
          <p:sp>
            <p:nvSpPr>
              <p:cNvPr id="162" name="AutoShape 4"/>
              <p:cNvSpPr>
                <a:spLocks noChangeArrowheads="1"/>
              </p:cNvSpPr>
              <p:nvPr/>
            </p:nvSpPr>
            <p:spPr bwMode="auto">
              <a:xfrm>
                <a:off x="1472674" y="1152171"/>
                <a:ext cx="2808315" cy="365501"/>
              </a:xfrm>
              <a:prstGeom prst="flowChartAlternateProcess">
                <a:avLst/>
              </a:prstGeom>
              <a:solidFill>
                <a:srgbClr val="990000">
                  <a:lumMod val="60000"/>
                  <a:lumOff val="40000"/>
                </a:srgbClr>
              </a:solidFill>
              <a:ln>
                <a:noFill/>
              </a:ln>
              <a:effectLst>
                <a:prstShdw prst="shdw17" dist="17961" dir="2700000">
                  <a:srgbClr val="5C005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隶书" pitchFamily="49" charset="-122"/>
                  </a:rPr>
                  <a:t>应用层</a:t>
                </a:r>
                <a:endParaRPr kumimoji="1" lang="en-US" altLang="zh-TW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Arial"/>
                  <a:ea typeface="隶书" pitchFamily="49" charset="-122"/>
                </a:endParaRPr>
              </a:p>
            </p:txBody>
          </p:sp>
          <p:sp>
            <p:nvSpPr>
              <p:cNvPr id="163" name="AutoShape 5"/>
              <p:cNvSpPr>
                <a:spLocks noChangeArrowheads="1"/>
              </p:cNvSpPr>
              <p:nvPr/>
            </p:nvSpPr>
            <p:spPr bwMode="auto">
              <a:xfrm>
                <a:off x="1472674" y="1644506"/>
                <a:ext cx="2808315" cy="335449"/>
              </a:xfrm>
              <a:prstGeom prst="flowChartAlternateProcess">
                <a:avLst/>
              </a:prstGeom>
              <a:solidFill>
                <a:srgbClr val="00B050"/>
              </a:solidFill>
              <a:ln>
                <a:noFill/>
              </a:ln>
              <a:effectLst>
                <a:prstShdw prst="shdw17" dist="17961" dir="2700000">
                  <a:srgbClr val="003D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隶书" pitchFamily="49" charset="-122"/>
                  </a:rPr>
                  <a:t>表示层</a:t>
                </a:r>
                <a:endParaRPr kumimoji="1" lang="en-US" altLang="zh-TW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Arial"/>
                  <a:ea typeface="隶书" pitchFamily="49" charset="-122"/>
                </a:endParaRPr>
              </a:p>
            </p:txBody>
          </p:sp>
          <p:sp>
            <p:nvSpPr>
              <p:cNvPr id="164" name="AutoShape 6"/>
              <p:cNvSpPr>
                <a:spLocks noChangeArrowheads="1"/>
              </p:cNvSpPr>
              <p:nvPr/>
            </p:nvSpPr>
            <p:spPr bwMode="auto">
              <a:xfrm>
                <a:off x="1472674" y="2089006"/>
                <a:ext cx="2808315" cy="337581"/>
              </a:xfrm>
              <a:prstGeom prst="flowChartAlternateProcess">
                <a:avLst/>
              </a:prstGeom>
              <a:solidFill>
                <a:srgbClr val="FF9900"/>
              </a:solidFill>
              <a:ln>
                <a:noFill/>
              </a:ln>
              <a:effectLst>
                <a:prstShdw prst="shdw17" dist="17961" dir="2700000">
                  <a:srgbClr val="1F7A7A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隶书" pitchFamily="49" charset="-122"/>
                  </a:rPr>
                  <a:t>会话层</a:t>
                </a:r>
                <a:endParaRPr kumimoji="1" lang="en-US" altLang="zh-TW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Arial"/>
                  <a:ea typeface="隶书" pitchFamily="49" charset="-122"/>
                </a:endParaRPr>
              </a:p>
            </p:txBody>
          </p:sp>
          <p:sp>
            <p:nvSpPr>
              <p:cNvPr id="165" name="AutoShape 7"/>
              <p:cNvSpPr>
                <a:spLocks noChangeArrowheads="1"/>
              </p:cNvSpPr>
              <p:nvPr/>
            </p:nvSpPr>
            <p:spPr bwMode="auto">
              <a:xfrm>
                <a:off x="1472674" y="2551073"/>
                <a:ext cx="2808315" cy="337581"/>
              </a:xfrm>
              <a:prstGeom prst="flowChartAlternateProcess">
                <a:avLst/>
              </a:prstGeom>
              <a:solidFill>
                <a:srgbClr val="8A0000">
                  <a:lumMod val="75000"/>
                </a:srgbClr>
              </a:solidFill>
              <a:ln>
                <a:noFill/>
              </a:ln>
              <a:effectLst>
                <a:prstShdw prst="shdw17" dist="17961" dir="2700000">
                  <a:srgbClr val="005C00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隶书" pitchFamily="49" charset="-122"/>
                  </a:rPr>
                  <a:t>传输层</a:t>
                </a:r>
                <a:endParaRPr kumimoji="1" lang="en-US" altLang="zh-TW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Arial"/>
                  <a:ea typeface="隶书" pitchFamily="49" charset="-122"/>
                </a:endParaRPr>
              </a:p>
            </p:txBody>
          </p:sp>
          <p:sp>
            <p:nvSpPr>
              <p:cNvPr id="166" name="AutoShape 8"/>
              <p:cNvSpPr>
                <a:spLocks noChangeArrowheads="1"/>
              </p:cNvSpPr>
              <p:nvPr/>
            </p:nvSpPr>
            <p:spPr bwMode="auto">
              <a:xfrm>
                <a:off x="1472674" y="3000440"/>
                <a:ext cx="2808315" cy="355753"/>
              </a:xfrm>
              <a:prstGeom prst="flowChartAlternateProcess">
                <a:avLst/>
              </a:prstGeom>
              <a:solidFill>
                <a:srgbClr val="00B0F0"/>
              </a:solidFill>
              <a:ln>
                <a:noFill/>
              </a:ln>
              <a:effectLst>
                <a:prstShdw prst="shdw17" dist="17961" dir="2700000">
                  <a:srgbClr val="7A7A00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隶书" pitchFamily="49" charset="-122"/>
                  </a:rPr>
                  <a:t>网络层</a:t>
                </a:r>
                <a:endParaRPr kumimoji="1" lang="en-US" altLang="zh-TW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Arial"/>
                  <a:ea typeface="隶书" pitchFamily="49" charset="-122"/>
                </a:endParaRPr>
              </a:p>
            </p:txBody>
          </p:sp>
          <p:sp>
            <p:nvSpPr>
              <p:cNvPr id="167" name="AutoShape 9"/>
              <p:cNvSpPr>
                <a:spLocks noChangeArrowheads="1"/>
              </p:cNvSpPr>
              <p:nvPr/>
            </p:nvSpPr>
            <p:spPr bwMode="auto">
              <a:xfrm>
                <a:off x="1472674" y="3487909"/>
                <a:ext cx="2808315" cy="337582"/>
              </a:xfrm>
              <a:prstGeom prst="flowChartAlternateProcess">
                <a:avLst/>
              </a:prstGeom>
              <a:solidFill>
                <a:srgbClr val="AACACA">
                  <a:lumMod val="50000"/>
                </a:srgbClr>
              </a:solidFill>
              <a:ln>
                <a:noFill/>
              </a:ln>
              <a:effectLst>
                <a:prstShdw prst="shdw17" dist="17961" dir="2700000">
                  <a:srgbClr val="995C00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隶书" pitchFamily="49" charset="-122"/>
                  </a:rPr>
                  <a:t>数据链路层</a:t>
                </a:r>
                <a:endParaRPr kumimoji="1" lang="en-US" altLang="zh-TW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Arial"/>
                  <a:ea typeface="隶书" pitchFamily="49" charset="-122"/>
                </a:endParaRPr>
              </a:p>
            </p:txBody>
          </p:sp>
          <p:sp>
            <p:nvSpPr>
              <p:cNvPr id="168" name="AutoShape 10"/>
              <p:cNvSpPr>
                <a:spLocks noChangeArrowheads="1"/>
              </p:cNvSpPr>
              <p:nvPr/>
            </p:nvSpPr>
            <p:spPr bwMode="auto">
              <a:xfrm>
                <a:off x="1472674" y="3943403"/>
                <a:ext cx="2808315" cy="345601"/>
              </a:xfrm>
              <a:prstGeom prst="flowChartAlternateProcess">
                <a:avLst/>
              </a:prstGeom>
              <a:solidFill>
                <a:srgbClr val="163794"/>
              </a:solidFill>
              <a:ln>
                <a:noFill/>
              </a:ln>
              <a:effectLst>
                <a:prstShdw prst="shdw17" dist="17961" dir="2700000">
                  <a:srgbClr val="990000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隶书" pitchFamily="49" charset="-122"/>
                  </a:rPr>
                  <a:t>物理层</a:t>
                </a:r>
                <a:endParaRPr kumimoji="1" lang="en-US" altLang="zh-TW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Arial"/>
                  <a:ea typeface="隶书" pitchFamily="49" charset="-122"/>
                </a:endParaRPr>
              </a:p>
            </p:txBody>
          </p:sp>
        </p:grpSp>
      </p:grpSp>
      <p:grpSp>
        <p:nvGrpSpPr>
          <p:cNvPr id="176" name="组合 175"/>
          <p:cNvGrpSpPr/>
          <p:nvPr/>
        </p:nvGrpSpPr>
        <p:grpSpPr>
          <a:xfrm>
            <a:off x="7427391" y="2306048"/>
            <a:ext cx="1520825" cy="3051859"/>
            <a:chOff x="4829175" y="2249349"/>
            <a:chExt cx="1520825" cy="3051859"/>
          </a:xfrm>
        </p:grpSpPr>
        <p:grpSp>
          <p:nvGrpSpPr>
            <p:cNvPr id="177" name="Group 52"/>
            <p:cNvGrpSpPr>
              <a:grpSpLocks/>
            </p:cNvGrpSpPr>
            <p:nvPr/>
          </p:nvGrpSpPr>
          <p:grpSpPr bwMode="auto">
            <a:xfrm>
              <a:off x="5970588" y="2308225"/>
              <a:ext cx="379412" cy="2967038"/>
              <a:chOff x="530" y="1321"/>
              <a:chExt cx="239" cy="1869"/>
            </a:xfrm>
          </p:grpSpPr>
          <p:sp>
            <p:nvSpPr>
              <p:cNvPr id="186" name="Text Box 53"/>
              <p:cNvSpPr txBox="1">
                <a:spLocks noChangeArrowheads="1"/>
              </p:cNvSpPr>
              <p:nvPr/>
            </p:nvSpPr>
            <p:spPr bwMode="auto">
              <a:xfrm>
                <a:off x="530" y="1321"/>
                <a:ext cx="23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Arial" charset="0"/>
                    <a:ea typeface="PMingLiU" pitchFamily="18" charset="-120"/>
                  </a:rPr>
                  <a:t>7</a:t>
                </a:r>
              </a:p>
            </p:txBody>
          </p:sp>
          <p:sp>
            <p:nvSpPr>
              <p:cNvPr id="187" name="Text Box 54"/>
              <p:cNvSpPr txBox="1">
                <a:spLocks noChangeArrowheads="1"/>
              </p:cNvSpPr>
              <p:nvPr/>
            </p:nvSpPr>
            <p:spPr bwMode="auto">
              <a:xfrm>
                <a:off x="530" y="1601"/>
                <a:ext cx="23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Arial" charset="0"/>
                    <a:ea typeface="PMingLiU" pitchFamily="18" charset="-120"/>
                  </a:rPr>
                  <a:t>6</a:t>
                </a:r>
              </a:p>
            </p:txBody>
          </p:sp>
          <p:sp>
            <p:nvSpPr>
              <p:cNvPr id="188" name="Text Box 55"/>
              <p:cNvSpPr txBox="1">
                <a:spLocks noChangeArrowheads="1"/>
              </p:cNvSpPr>
              <p:nvPr/>
            </p:nvSpPr>
            <p:spPr bwMode="auto">
              <a:xfrm>
                <a:off x="530" y="1897"/>
                <a:ext cx="23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Arial" charset="0"/>
                    <a:ea typeface="PMingLiU" pitchFamily="18" charset="-120"/>
                  </a:rPr>
                  <a:t>5</a:t>
                </a:r>
              </a:p>
            </p:txBody>
          </p:sp>
          <p:sp>
            <p:nvSpPr>
              <p:cNvPr id="189" name="Text Box 56"/>
              <p:cNvSpPr txBox="1">
                <a:spLocks noChangeArrowheads="1"/>
              </p:cNvSpPr>
              <p:nvPr/>
            </p:nvSpPr>
            <p:spPr bwMode="auto">
              <a:xfrm>
                <a:off x="530" y="2169"/>
                <a:ext cx="23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Arial" charset="0"/>
                    <a:ea typeface="PMingLiU" pitchFamily="18" charset="-120"/>
                  </a:rPr>
                  <a:t>4</a:t>
                </a:r>
              </a:p>
            </p:txBody>
          </p:sp>
          <p:sp>
            <p:nvSpPr>
              <p:cNvPr id="190" name="Text Box 57"/>
              <p:cNvSpPr txBox="1">
                <a:spLocks noChangeArrowheads="1"/>
              </p:cNvSpPr>
              <p:nvPr/>
            </p:nvSpPr>
            <p:spPr bwMode="auto">
              <a:xfrm>
                <a:off x="530" y="2441"/>
                <a:ext cx="23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Arial" charset="0"/>
                    <a:ea typeface="PMingLiU" pitchFamily="18" charset="-120"/>
                  </a:rPr>
                  <a:t>3</a:t>
                </a:r>
              </a:p>
            </p:txBody>
          </p:sp>
          <p:sp>
            <p:nvSpPr>
              <p:cNvPr id="191" name="Text Box 58"/>
              <p:cNvSpPr txBox="1">
                <a:spLocks noChangeArrowheads="1"/>
              </p:cNvSpPr>
              <p:nvPr/>
            </p:nvSpPr>
            <p:spPr bwMode="auto">
              <a:xfrm>
                <a:off x="530" y="2729"/>
                <a:ext cx="23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Arial" charset="0"/>
                    <a:ea typeface="PMingLiU" pitchFamily="18" charset="-120"/>
                  </a:rPr>
                  <a:t>2</a:t>
                </a:r>
              </a:p>
            </p:txBody>
          </p:sp>
          <p:sp>
            <p:nvSpPr>
              <p:cNvPr id="192" name="Text Box 59"/>
              <p:cNvSpPr txBox="1">
                <a:spLocks noChangeArrowheads="1"/>
              </p:cNvSpPr>
              <p:nvPr/>
            </p:nvSpPr>
            <p:spPr bwMode="auto">
              <a:xfrm>
                <a:off x="530" y="3017"/>
                <a:ext cx="23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Arial" charset="0"/>
                    <a:ea typeface="PMingLiU" pitchFamily="18" charset="-120"/>
                  </a:rPr>
                  <a:t>1</a:t>
                </a:r>
              </a:p>
            </p:txBody>
          </p:sp>
        </p:grpSp>
        <p:grpSp>
          <p:nvGrpSpPr>
            <p:cNvPr id="178" name="组合 177"/>
            <p:cNvGrpSpPr>
              <a:grpSpLocks/>
            </p:cNvGrpSpPr>
            <p:nvPr/>
          </p:nvGrpSpPr>
          <p:grpSpPr bwMode="auto">
            <a:xfrm>
              <a:off x="4829175" y="2249349"/>
              <a:ext cx="1174750" cy="3051859"/>
              <a:chOff x="1472674" y="1152171"/>
              <a:chExt cx="2808315" cy="3136833"/>
            </a:xfrm>
          </p:grpSpPr>
          <p:sp>
            <p:nvSpPr>
              <p:cNvPr id="179" name="AutoShape 4"/>
              <p:cNvSpPr>
                <a:spLocks noChangeArrowheads="1"/>
              </p:cNvSpPr>
              <p:nvPr/>
            </p:nvSpPr>
            <p:spPr bwMode="auto">
              <a:xfrm>
                <a:off x="1472674" y="1152171"/>
                <a:ext cx="2808315" cy="365501"/>
              </a:xfrm>
              <a:prstGeom prst="flowChartAlternateProcess">
                <a:avLst/>
              </a:prstGeom>
              <a:solidFill>
                <a:srgbClr val="990000">
                  <a:lumMod val="60000"/>
                  <a:lumOff val="40000"/>
                </a:srgbClr>
              </a:solidFill>
              <a:ln>
                <a:noFill/>
              </a:ln>
              <a:effectLst>
                <a:prstShdw prst="shdw17" dist="17961" dir="2700000">
                  <a:srgbClr val="5C005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隶书" pitchFamily="49" charset="-122"/>
                  </a:rPr>
                  <a:t>应用层</a:t>
                </a:r>
                <a:endParaRPr kumimoji="1" lang="en-US" altLang="zh-TW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Arial"/>
                  <a:ea typeface="隶书" pitchFamily="49" charset="-122"/>
                </a:endParaRPr>
              </a:p>
            </p:txBody>
          </p:sp>
          <p:sp>
            <p:nvSpPr>
              <p:cNvPr id="180" name="AutoShape 5"/>
              <p:cNvSpPr>
                <a:spLocks noChangeArrowheads="1"/>
              </p:cNvSpPr>
              <p:nvPr/>
            </p:nvSpPr>
            <p:spPr bwMode="auto">
              <a:xfrm>
                <a:off x="1472674" y="1644506"/>
                <a:ext cx="2808315" cy="335449"/>
              </a:xfrm>
              <a:prstGeom prst="flowChartAlternateProcess">
                <a:avLst/>
              </a:prstGeom>
              <a:solidFill>
                <a:srgbClr val="00B050"/>
              </a:solidFill>
              <a:ln>
                <a:noFill/>
              </a:ln>
              <a:effectLst>
                <a:prstShdw prst="shdw17" dist="17961" dir="2700000">
                  <a:srgbClr val="003D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隶书" pitchFamily="49" charset="-122"/>
                  </a:rPr>
                  <a:t>表示层</a:t>
                </a:r>
                <a:endParaRPr kumimoji="1" lang="en-US" altLang="zh-TW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Arial"/>
                  <a:ea typeface="隶书" pitchFamily="49" charset="-122"/>
                </a:endParaRPr>
              </a:p>
            </p:txBody>
          </p:sp>
          <p:sp>
            <p:nvSpPr>
              <p:cNvPr id="181" name="AutoShape 6"/>
              <p:cNvSpPr>
                <a:spLocks noChangeArrowheads="1"/>
              </p:cNvSpPr>
              <p:nvPr/>
            </p:nvSpPr>
            <p:spPr bwMode="auto">
              <a:xfrm>
                <a:off x="1472674" y="2089006"/>
                <a:ext cx="2808315" cy="337581"/>
              </a:xfrm>
              <a:prstGeom prst="flowChartAlternateProcess">
                <a:avLst/>
              </a:prstGeom>
              <a:solidFill>
                <a:srgbClr val="FF9900"/>
              </a:solidFill>
              <a:ln>
                <a:noFill/>
              </a:ln>
              <a:effectLst>
                <a:prstShdw prst="shdw17" dist="17961" dir="2700000">
                  <a:srgbClr val="1F7A7A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隶书" pitchFamily="49" charset="-122"/>
                  </a:rPr>
                  <a:t>会话层</a:t>
                </a:r>
                <a:endParaRPr kumimoji="1" lang="en-US" altLang="zh-TW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Arial"/>
                  <a:ea typeface="隶书" pitchFamily="49" charset="-122"/>
                </a:endParaRPr>
              </a:p>
            </p:txBody>
          </p:sp>
          <p:sp>
            <p:nvSpPr>
              <p:cNvPr id="182" name="AutoShape 7"/>
              <p:cNvSpPr>
                <a:spLocks noChangeArrowheads="1"/>
              </p:cNvSpPr>
              <p:nvPr/>
            </p:nvSpPr>
            <p:spPr bwMode="auto">
              <a:xfrm>
                <a:off x="1472674" y="2551073"/>
                <a:ext cx="2808315" cy="337581"/>
              </a:xfrm>
              <a:prstGeom prst="flowChartAlternateProcess">
                <a:avLst/>
              </a:prstGeom>
              <a:solidFill>
                <a:srgbClr val="8A0000">
                  <a:lumMod val="75000"/>
                </a:srgbClr>
              </a:solidFill>
              <a:ln>
                <a:noFill/>
              </a:ln>
              <a:effectLst>
                <a:prstShdw prst="shdw17" dist="17961" dir="2700000">
                  <a:srgbClr val="005C00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隶书" pitchFamily="49" charset="-122"/>
                  </a:rPr>
                  <a:t>传输层</a:t>
                </a:r>
                <a:endParaRPr kumimoji="1" lang="en-US" altLang="zh-TW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Arial"/>
                  <a:ea typeface="隶书" pitchFamily="49" charset="-122"/>
                </a:endParaRPr>
              </a:p>
            </p:txBody>
          </p:sp>
          <p:sp>
            <p:nvSpPr>
              <p:cNvPr id="183" name="AutoShape 8"/>
              <p:cNvSpPr>
                <a:spLocks noChangeArrowheads="1"/>
              </p:cNvSpPr>
              <p:nvPr/>
            </p:nvSpPr>
            <p:spPr bwMode="auto">
              <a:xfrm>
                <a:off x="1472674" y="3000440"/>
                <a:ext cx="2808315" cy="355753"/>
              </a:xfrm>
              <a:prstGeom prst="flowChartAlternateProcess">
                <a:avLst/>
              </a:prstGeom>
              <a:solidFill>
                <a:srgbClr val="00B0F0"/>
              </a:solidFill>
              <a:ln>
                <a:noFill/>
              </a:ln>
              <a:effectLst>
                <a:prstShdw prst="shdw17" dist="17961" dir="2700000">
                  <a:srgbClr val="7A7A00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隶书" pitchFamily="49" charset="-122"/>
                  </a:rPr>
                  <a:t>网络层</a:t>
                </a:r>
                <a:endParaRPr kumimoji="1" lang="en-US" altLang="zh-TW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Arial"/>
                  <a:ea typeface="隶书" pitchFamily="49" charset="-122"/>
                </a:endParaRPr>
              </a:p>
            </p:txBody>
          </p:sp>
          <p:sp>
            <p:nvSpPr>
              <p:cNvPr id="184" name="AutoShape 9"/>
              <p:cNvSpPr>
                <a:spLocks noChangeArrowheads="1"/>
              </p:cNvSpPr>
              <p:nvPr/>
            </p:nvSpPr>
            <p:spPr bwMode="auto">
              <a:xfrm>
                <a:off x="1472674" y="3487909"/>
                <a:ext cx="2808315" cy="337582"/>
              </a:xfrm>
              <a:prstGeom prst="flowChartAlternateProcess">
                <a:avLst/>
              </a:prstGeom>
              <a:solidFill>
                <a:srgbClr val="AACACA">
                  <a:lumMod val="50000"/>
                </a:srgbClr>
              </a:solidFill>
              <a:ln>
                <a:noFill/>
              </a:ln>
              <a:effectLst>
                <a:prstShdw prst="shdw17" dist="17961" dir="2700000">
                  <a:srgbClr val="995C00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隶书" pitchFamily="49" charset="-122"/>
                  </a:rPr>
                  <a:t>数据链路层</a:t>
                </a:r>
                <a:endParaRPr kumimoji="1" lang="en-US" altLang="zh-TW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Arial"/>
                  <a:ea typeface="隶书" pitchFamily="49" charset="-122"/>
                </a:endParaRPr>
              </a:p>
            </p:txBody>
          </p:sp>
          <p:sp>
            <p:nvSpPr>
              <p:cNvPr id="185" name="AutoShape 10"/>
              <p:cNvSpPr>
                <a:spLocks noChangeArrowheads="1"/>
              </p:cNvSpPr>
              <p:nvPr/>
            </p:nvSpPr>
            <p:spPr bwMode="auto">
              <a:xfrm>
                <a:off x="1472674" y="3943403"/>
                <a:ext cx="2808315" cy="345601"/>
              </a:xfrm>
              <a:prstGeom prst="flowChartAlternateProcess">
                <a:avLst/>
              </a:prstGeom>
              <a:solidFill>
                <a:srgbClr val="163794"/>
              </a:solidFill>
              <a:ln>
                <a:noFill/>
              </a:ln>
              <a:effectLst>
                <a:prstShdw prst="shdw17" dist="17961" dir="2700000">
                  <a:srgbClr val="990000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隶书" pitchFamily="49" charset="-122"/>
                  </a:rPr>
                  <a:t>物理层</a:t>
                </a:r>
                <a:endParaRPr kumimoji="1" lang="en-US" altLang="zh-TW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Arial"/>
                  <a:ea typeface="隶书" pitchFamily="49" charset="-122"/>
                </a:endParaRPr>
              </a:p>
            </p:txBody>
          </p:sp>
        </p:grpSp>
      </p:grpSp>
      <p:grpSp>
        <p:nvGrpSpPr>
          <p:cNvPr id="193" name="组合 192"/>
          <p:cNvGrpSpPr/>
          <p:nvPr/>
        </p:nvGrpSpPr>
        <p:grpSpPr>
          <a:xfrm>
            <a:off x="3569816" y="5266874"/>
            <a:ext cx="6280373" cy="1175345"/>
            <a:chOff x="971600" y="5210175"/>
            <a:chExt cx="6280373" cy="1175345"/>
          </a:xfrm>
        </p:grpSpPr>
        <p:sp>
          <p:nvSpPr>
            <p:cNvPr id="194" name="圆角右箭头 193"/>
            <p:cNvSpPr/>
            <p:nvPr/>
          </p:nvSpPr>
          <p:spPr bwMode="auto">
            <a:xfrm flipV="1">
              <a:off x="971600" y="5216996"/>
              <a:ext cx="2696319" cy="869479"/>
            </a:xfrm>
            <a:prstGeom prst="bentArrow">
              <a:avLst>
                <a:gd name="adj1" fmla="val 9397"/>
                <a:gd name="adj2" fmla="val 13592"/>
                <a:gd name="adj3" fmla="val 37384"/>
                <a:gd name="adj4" fmla="val 87501"/>
              </a:avLst>
            </a:prstGeom>
            <a:solidFill>
              <a:srgbClr val="7030A0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cs typeface="宋体" charset="0"/>
              </a:endParaRPr>
            </a:p>
          </p:txBody>
        </p:sp>
        <p:sp>
          <p:nvSpPr>
            <p:cNvPr id="195" name="圆角右箭头 194"/>
            <p:cNvSpPr/>
            <p:nvPr/>
          </p:nvSpPr>
          <p:spPr bwMode="auto">
            <a:xfrm rot="16200000" flipV="1">
              <a:off x="5945660" y="4681064"/>
              <a:ext cx="777202" cy="1835424"/>
            </a:xfrm>
            <a:prstGeom prst="bentArrow">
              <a:avLst>
                <a:gd name="adj1" fmla="val 9835"/>
                <a:gd name="adj2" fmla="val 13592"/>
                <a:gd name="adj3" fmla="val 37384"/>
                <a:gd name="adj4" fmla="val 87501"/>
              </a:avLst>
            </a:prstGeom>
            <a:solidFill>
              <a:srgbClr val="7030A0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cs typeface="宋体" charset="0"/>
              </a:endParaRPr>
            </a:p>
          </p:txBody>
        </p:sp>
        <p:sp>
          <p:nvSpPr>
            <p:cNvPr id="196" name="云形 195"/>
            <p:cNvSpPr/>
            <p:nvPr/>
          </p:nvSpPr>
          <p:spPr bwMode="auto">
            <a:xfrm>
              <a:off x="3635896" y="5589240"/>
              <a:ext cx="1893887" cy="796280"/>
            </a:xfrm>
            <a:prstGeom prst="cloud">
              <a:avLst/>
            </a:prstGeom>
            <a:solidFill>
              <a:srgbClr val="163794">
                <a:lumMod val="40000"/>
                <a:lumOff val="60000"/>
              </a:srgbClr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charset="0"/>
                  <a:cs typeface="宋体" charset="0"/>
                </a:rPr>
                <a:t>网络</a:t>
              </a:r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4068589" y="1665190"/>
            <a:ext cx="5405883" cy="184666"/>
            <a:chOff x="1451769" y="1608492"/>
            <a:chExt cx="5352479" cy="184666"/>
          </a:xfrm>
        </p:grpSpPr>
        <p:cxnSp>
          <p:nvCxnSpPr>
            <p:cNvPr id="198" name="直接箭头连接符 197"/>
            <p:cNvCxnSpPr/>
            <p:nvPr/>
          </p:nvCxnSpPr>
          <p:spPr bwMode="auto">
            <a:xfrm>
              <a:off x="1451769" y="1710100"/>
              <a:ext cx="5352479" cy="0"/>
            </a:xfrm>
            <a:prstGeom prst="straightConnector1">
              <a:avLst/>
            </a:prstGeom>
            <a:solidFill>
              <a:srgbClr val="009999"/>
            </a:solidFill>
            <a:ln w="1905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9" name="Text Box 22"/>
            <p:cNvSpPr txBox="1">
              <a:spLocks noChangeArrowheads="1"/>
            </p:cNvSpPr>
            <p:nvPr/>
          </p:nvSpPr>
          <p:spPr bwMode="auto">
            <a:xfrm>
              <a:off x="3627606" y="1608492"/>
              <a:ext cx="937589" cy="1846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PMingLiU" pitchFamily="18" charset="-120"/>
                </a:rPr>
                <a:t>用户数据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PMingLiU" pitchFamily="18" charset="-120"/>
              </a:endParaRPr>
            </a:p>
          </p:txBody>
        </p:sp>
      </p:grpSp>
      <p:sp>
        <p:nvSpPr>
          <p:cNvPr id="200" name="任意多边形 199"/>
          <p:cNvSpPr/>
          <p:nvPr/>
        </p:nvSpPr>
        <p:spPr>
          <a:xfrm>
            <a:off x="3768990" y="1792437"/>
            <a:ext cx="3206695" cy="511807"/>
          </a:xfrm>
          <a:custGeom>
            <a:avLst/>
            <a:gdLst>
              <a:gd name="connsiteX0" fmla="*/ 0 w 3213219"/>
              <a:gd name="connsiteY0" fmla="*/ 25637 h 444381"/>
              <a:gd name="connsiteX1" fmla="*/ 94004 w 3213219"/>
              <a:gd name="connsiteY1" fmla="*/ 0 h 444381"/>
              <a:gd name="connsiteX2" fmla="*/ 3213219 w 3213219"/>
              <a:gd name="connsiteY2" fmla="*/ 435835 h 444381"/>
              <a:gd name="connsiteX3" fmla="*/ 2050991 w 3213219"/>
              <a:gd name="connsiteY3" fmla="*/ 444381 h 444381"/>
              <a:gd name="connsiteX4" fmla="*/ 0 w 3213219"/>
              <a:gd name="connsiteY4" fmla="*/ 25637 h 44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219" h="444381">
                <a:moveTo>
                  <a:pt x="0" y="25637"/>
                </a:moveTo>
                <a:lnTo>
                  <a:pt x="94004" y="0"/>
                </a:lnTo>
                <a:lnTo>
                  <a:pt x="3213219" y="435835"/>
                </a:lnTo>
                <a:lnTo>
                  <a:pt x="2050991" y="444381"/>
                </a:lnTo>
                <a:lnTo>
                  <a:pt x="0" y="25637"/>
                </a:lnTo>
                <a:close/>
              </a:path>
            </a:pathLst>
          </a:custGeom>
          <a:gradFill flip="none" rotWithShape="1">
            <a:gsLst>
              <a:gs pos="0">
                <a:srgbClr val="163794">
                  <a:lumMod val="40000"/>
                  <a:lumOff val="60000"/>
                  <a:tint val="66000"/>
                  <a:satMod val="160000"/>
                </a:srgbClr>
              </a:gs>
              <a:gs pos="50000">
                <a:srgbClr val="163794">
                  <a:lumMod val="40000"/>
                  <a:lumOff val="60000"/>
                  <a:tint val="44500"/>
                  <a:satMod val="160000"/>
                </a:srgbClr>
              </a:gs>
              <a:gs pos="100000">
                <a:srgbClr val="163794">
                  <a:lumMod val="40000"/>
                  <a:lumOff val="60000"/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cs typeface="宋体" charset="0"/>
            </a:endParaRPr>
          </a:p>
        </p:txBody>
      </p:sp>
      <p:sp>
        <p:nvSpPr>
          <p:cNvPr id="201" name="任意多边形 200"/>
          <p:cNvSpPr/>
          <p:nvPr/>
        </p:nvSpPr>
        <p:spPr>
          <a:xfrm>
            <a:off x="7426590" y="1777524"/>
            <a:ext cx="2247017" cy="518173"/>
          </a:xfrm>
          <a:custGeom>
            <a:avLst/>
            <a:gdLst>
              <a:gd name="connsiteX0" fmla="*/ 0 w 2281727"/>
              <a:gd name="connsiteY0" fmla="*/ 470019 h 470019"/>
              <a:gd name="connsiteX1" fmla="*/ 1162228 w 2281727"/>
              <a:gd name="connsiteY1" fmla="*/ 470019 h 470019"/>
              <a:gd name="connsiteX2" fmla="*/ 2281727 w 2281727"/>
              <a:gd name="connsiteY2" fmla="*/ 51275 h 470019"/>
              <a:gd name="connsiteX3" fmla="*/ 2196269 w 2281727"/>
              <a:gd name="connsiteY3" fmla="*/ 0 h 470019"/>
              <a:gd name="connsiteX4" fmla="*/ 0 w 2281727"/>
              <a:gd name="connsiteY4" fmla="*/ 470019 h 47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1727" h="470019">
                <a:moveTo>
                  <a:pt x="0" y="470019"/>
                </a:moveTo>
                <a:lnTo>
                  <a:pt x="1162228" y="470019"/>
                </a:lnTo>
                <a:lnTo>
                  <a:pt x="2281727" y="51275"/>
                </a:lnTo>
                <a:lnTo>
                  <a:pt x="2196269" y="0"/>
                </a:lnTo>
                <a:lnTo>
                  <a:pt x="0" y="470019"/>
                </a:lnTo>
                <a:close/>
              </a:path>
            </a:pathLst>
          </a:custGeom>
          <a:gradFill flip="none" rotWithShape="1">
            <a:gsLst>
              <a:gs pos="0">
                <a:srgbClr val="163794">
                  <a:lumMod val="40000"/>
                  <a:lumOff val="60000"/>
                  <a:tint val="66000"/>
                  <a:satMod val="160000"/>
                </a:srgbClr>
              </a:gs>
              <a:gs pos="50000">
                <a:srgbClr val="163794">
                  <a:lumMod val="40000"/>
                  <a:lumOff val="60000"/>
                  <a:tint val="44500"/>
                  <a:satMod val="160000"/>
                </a:srgbClr>
              </a:gs>
              <a:gs pos="100000">
                <a:srgbClr val="163794">
                  <a:lumMod val="40000"/>
                  <a:lumOff val="60000"/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cs typeface="宋体" charset="0"/>
            </a:endParaRPr>
          </a:p>
        </p:txBody>
      </p:sp>
      <p:sp>
        <p:nvSpPr>
          <p:cNvPr id="202" name="Text Box 22"/>
          <p:cNvSpPr txBox="1">
            <a:spLocks noChangeArrowheads="1"/>
          </p:cNvSpPr>
          <p:nvPr/>
        </p:nvSpPr>
        <p:spPr bwMode="auto">
          <a:xfrm>
            <a:off x="2950194" y="1663106"/>
            <a:ext cx="1004888" cy="184666"/>
          </a:xfrm>
          <a:prstGeom prst="rect">
            <a:avLst/>
          </a:prstGeom>
          <a:solidFill>
            <a:srgbClr val="FFFFFF"/>
          </a:solidFill>
          <a:ln w="9525">
            <a:solidFill>
              <a:srgbClr val="163794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PMingLiU" pitchFamily="18" charset="-120"/>
              </a:rPr>
              <a:t>用户数据</a:t>
            </a:r>
            <a:endParaRPr kumimoji="1" lang="en-US" altLang="zh-TW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PMingLiU" pitchFamily="18" charset="-120"/>
            </a:endParaRPr>
          </a:p>
        </p:txBody>
      </p:sp>
      <p:sp>
        <p:nvSpPr>
          <p:cNvPr id="203" name="Text Box 22"/>
          <p:cNvSpPr txBox="1">
            <a:spLocks noChangeArrowheads="1"/>
          </p:cNvSpPr>
          <p:nvPr/>
        </p:nvSpPr>
        <p:spPr bwMode="auto">
          <a:xfrm>
            <a:off x="9175501" y="1665190"/>
            <a:ext cx="1004888" cy="184666"/>
          </a:xfrm>
          <a:prstGeom prst="rect">
            <a:avLst/>
          </a:prstGeom>
          <a:solidFill>
            <a:srgbClr val="FFFFFF"/>
          </a:solidFill>
          <a:ln w="9525">
            <a:solidFill>
              <a:srgbClr val="163794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PMingLiU" pitchFamily="18" charset="-120"/>
              </a:rPr>
              <a:t>用户数据</a:t>
            </a:r>
            <a:endParaRPr kumimoji="1" lang="en-US" altLang="zh-TW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447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500"/>
                            </p:stCondLst>
                            <p:childTnLst>
                              <p:par>
                                <p:cTn id="1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000"/>
                            </p:stCondLst>
                            <p:childTnLst>
                              <p:par>
                                <p:cTn id="1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500"/>
                            </p:stCondLst>
                            <p:childTnLst>
                              <p:par>
                                <p:cTn id="1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4000"/>
                            </p:stCondLst>
                            <p:childTnLst>
                              <p:par>
                                <p:cTn id="1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500"/>
                            </p:stCondLst>
                            <p:childTnLst>
                              <p:par>
                                <p:cTn id="19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0"/>
                            </p:stCondLst>
                            <p:childTnLst>
                              <p:par>
                                <p:cTn id="1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5"/>
                                            </p:cond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21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200" grpId="0" animBg="1"/>
      <p:bldP spid="201" grpId="0" animBg="1"/>
      <p:bldP spid="202" grpId="0" animBg="1"/>
      <p:bldP spid="2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组合 239"/>
          <p:cNvGrpSpPr/>
          <p:nvPr/>
        </p:nvGrpSpPr>
        <p:grpSpPr>
          <a:xfrm>
            <a:off x="1308007" y="1374008"/>
            <a:ext cx="9564332" cy="4238199"/>
            <a:chOff x="1308007" y="1374008"/>
            <a:chExt cx="9564332" cy="4238199"/>
          </a:xfrm>
        </p:grpSpPr>
        <p:sp>
          <p:nvSpPr>
            <p:cNvPr id="21" name="AutoShape 86"/>
            <p:cNvSpPr>
              <a:spLocks noChangeArrowheads="1"/>
            </p:cNvSpPr>
            <p:nvPr/>
          </p:nvSpPr>
          <p:spPr bwMode="auto">
            <a:xfrm flipV="1">
              <a:off x="9677945" y="2111797"/>
              <a:ext cx="172244" cy="241300"/>
            </a:xfrm>
            <a:prstGeom prst="downArrow">
              <a:avLst>
                <a:gd name="adj1" fmla="val 50000"/>
                <a:gd name="adj2" fmla="val 28788"/>
              </a:avLst>
            </a:prstGeom>
            <a:solidFill>
              <a:srgbClr val="3D68E5"/>
            </a:solidFill>
            <a:ln>
              <a:noFill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2" name="Text Box 90"/>
            <p:cNvSpPr txBox="1">
              <a:spLocks noChangeArrowheads="1"/>
            </p:cNvSpPr>
            <p:nvPr/>
          </p:nvSpPr>
          <p:spPr bwMode="auto">
            <a:xfrm>
              <a:off x="6681600" y="4900412"/>
              <a:ext cx="1085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kumimoji="1" lang="en-US" altLang="zh-TW" sz="1800" dirty="0">
                  <a:solidFill>
                    <a:schemeClr val="bg1"/>
                  </a:solidFill>
                  <a:ea typeface="PMingLiU" pitchFamily="18" charset="-120"/>
                </a:rPr>
                <a:t>Network</a:t>
              </a:r>
            </a:p>
          </p:txBody>
        </p:sp>
        <p:sp>
          <p:nvSpPr>
            <p:cNvPr id="23" name="AutoShape 96"/>
            <p:cNvSpPr>
              <a:spLocks noChangeArrowheads="1"/>
            </p:cNvSpPr>
            <p:nvPr/>
          </p:nvSpPr>
          <p:spPr bwMode="auto">
            <a:xfrm flipV="1">
              <a:off x="9677945" y="2594397"/>
              <a:ext cx="172244" cy="241300"/>
            </a:xfrm>
            <a:prstGeom prst="downArrow">
              <a:avLst>
                <a:gd name="adj1" fmla="val 50000"/>
                <a:gd name="adj2" fmla="val 28788"/>
              </a:avLst>
            </a:prstGeom>
            <a:solidFill>
              <a:srgbClr val="3D68E5"/>
            </a:solidFill>
            <a:ln>
              <a:noFill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4" name="AutoShape 97"/>
            <p:cNvSpPr>
              <a:spLocks noChangeArrowheads="1"/>
            </p:cNvSpPr>
            <p:nvPr/>
          </p:nvSpPr>
          <p:spPr bwMode="auto">
            <a:xfrm flipV="1">
              <a:off x="9677945" y="3047443"/>
              <a:ext cx="172244" cy="241300"/>
            </a:xfrm>
            <a:prstGeom prst="downArrow">
              <a:avLst>
                <a:gd name="adj1" fmla="val 50000"/>
                <a:gd name="adj2" fmla="val 28788"/>
              </a:avLst>
            </a:prstGeom>
            <a:solidFill>
              <a:srgbClr val="3D68E5"/>
            </a:solidFill>
            <a:ln>
              <a:noFill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5" name="AutoShape 98"/>
            <p:cNvSpPr>
              <a:spLocks noChangeArrowheads="1"/>
            </p:cNvSpPr>
            <p:nvPr/>
          </p:nvSpPr>
          <p:spPr bwMode="auto">
            <a:xfrm flipV="1">
              <a:off x="9677945" y="3496097"/>
              <a:ext cx="172244" cy="241300"/>
            </a:xfrm>
            <a:prstGeom prst="downArrow">
              <a:avLst>
                <a:gd name="adj1" fmla="val 50000"/>
                <a:gd name="adj2" fmla="val 28788"/>
              </a:avLst>
            </a:prstGeom>
            <a:solidFill>
              <a:srgbClr val="3D68E5"/>
            </a:solidFill>
            <a:ln>
              <a:noFill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6" name="AutoShape 99"/>
            <p:cNvSpPr>
              <a:spLocks noChangeArrowheads="1"/>
            </p:cNvSpPr>
            <p:nvPr/>
          </p:nvSpPr>
          <p:spPr bwMode="auto">
            <a:xfrm flipV="1">
              <a:off x="9677945" y="3953297"/>
              <a:ext cx="172244" cy="241300"/>
            </a:xfrm>
            <a:prstGeom prst="downArrow">
              <a:avLst>
                <a:gd name="adj1" fmla="val 50000"/>
                <a:gd name="adj2" fmla="val 28788"/>
              </a:avLst>
            </a:prstGeom>
            <a:solidFill>
              <a:srgbClr val="3D68E5"/>
            </a:solidFill>
            <a:ln>
              <a:noFill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3516411" y="2347323"/>
              <a:ext cx="1004888" cy="1846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用户数据</a:t>
              </a:r>
              <a:endParaRPr kumimoji="1" lang="en-US" altLang="zh-TW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1736495" y="4219417"/>
              <a:ext cx="2782888" cy="1846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TW" altLang="en-US" sz="1200" dirty="0">
                  <a:ea typeface="PMingLiU" pitchFamily="18" charset="-120"/>
                </a:rPr>
                <a:t>10101010101011111110000000101010</a:t>
              </a:r>
            </a:p>
          </p:txBody>
        </p:sp>
        <p:sp>
          <p:nvSpPr>
            <p:cNvPr id="42" name="AutoShape 44"/>
            <p:cNvSpPr>
              <a:spLocks noChangeArrowheads="1"/>
            </p:cNvSpPr>
            <p:nvPr/>
          </p:nvSpPr>
          <p:spPr bwMode="auto">
            <a:xfrm>
              <a:off x="3516411" y="2101398"/>
              <a:ext cx="172244" cy="241300"/>
            </a:xfrm>
            <a:prstGeom prst="downArrow">
              <a:avLst>
                <a:gd name="adj1" fmla="val 50000"/>
                <a:gd name="adj2" fmla="val 28788"/>
              </a:avLst>
            </a:prstGeom>
            <a:solidFill>
              <a:srgbClr val="3D68E5"/>
            </a:solidFill>
            <a:ln>
              <a:noFill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3" name="AutoShape 91"/>
            <p:cNvSpPr>
              <a:spLocks noChangeArrowheads="1"/>
            </p:cNvSpPr>
            <p:nvPr/>
          </p:nvSpPr>
          <p:spPr bwMode="auto">
            <a:xfrm>
              <a:off x="3516411" y="2571942"/>
              <a:ext cx="172244" cy="241300"/>
            </a:xfrm>
            <a:prstGeom prst="downArrow">
              <a:avLst>
                <a:gd name="adj1" fmla="val 50000"/>
                <a:gd name="adj2" fmla="val 28788"/>
              </a:avLst>
            </a:prstGeom>
            <a:solidFill>
              <a:srgbClr val="3D68E5"/>
            </a:solidFill>
            <a:ln>
              <a:noFill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4" name="AutoShape 92"/>
            <p:cNvSpPr>
              <a:spLocks noChangeArrowheads="1"/>
            </p:cNvSpPr>
            <p:nvPr/>
          </p:nvSpPr>
          <p:spPr bwMode="auto">
            <a:xfrm>
              <a:off x="3516411" y="3028260"/>
              <a:ext cx="172244" cy="241300"/>
            </a:xfrm>
            <a:prstGeom prst="downArrow">
              <a:avLst>
                <a:gd name="adj1" fmla="val 50000"/>
                <a:gd name="adj2" fmla="val 28788"/>
              </a:avLst>
            </a:prstGeom>
            <a:solidFill>
              <a:srgbClr val="3D68E5"/>
            </a:solidFill>
            <a:ln>
              <a:noFill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5" name="AutoShape 93"/>
            <p:cNvSpPr>
              <a:spLocks noChangeArrowheads="1"/>
            </p:cNvSpPr>
            <p:nvPr/>
          </p:nvSpPr>
          <p:spPr bwMode="auto">
            <a:xfrm>
              <a:off x="3516411" y="3511098"/>
              <a:ext cx="172244" cy="241300"/>
            </a:xfrm>
            <a:prstGeom prst="downArrow">
              <a:avLst>
                <a:gd name="adj1" fmla="val 50000"/>
                <a:gd name="adj2" fmla="val 28788"/>
              </a:avLst>
            </a:prstGeom>
            <a:solidFill>
              <a:srgbClr val="3D68E5"/>
            </a:solidFill>
            <a:ln>
              <a:noFill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6" name="AutoShape 94"/>
            <p:cNvSpPr>
              <a:spLocks noChangeArrowheads="1"/>
            </p:cNvSpPr>
            <p:nvPr/>
          </p:nvSpPr>
          <p:spPr bwMode="auto">
            <a:xfrm>
              <a:off x="3516411" y="3955598"/>
              <a:ext cx="172244" cy="241300"/>
            </a:xfrm>
            <a:prstGeom prst="downArrow">
              <a:avLst>
                <a:gd name="adj1" fmla="val 50000"/>
                <a:gd name="adj2" fmla="val 28788"/>
              </a:avLst>
            </a:prstGeom>
            <a:solidFill>
              <a:srgbClr val="3D68E5"/>
            </a:solidFill>
            <a:ln>
              <a:noFill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3267124" y="2340741"/>
              <a:ext cx="252412" cy="19782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none"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100" dirty="0">
                  <a:ea typeface="PMingLiU" pitchFamily="18" charset="-120"/>
                </a:rPr>
                <a:t>http</a:t>
              </a:r>
              <a:endParaRPr kumimoji="1" lang="en-US" altLang="zh-TW" sz="1100" dirty="0">
                <a:ea typeface="PMingLiU" pitchFamily="18" charset="-120"/>
              </a:endParaRPr>
            </a:p>
          </p:txBody>
        </p:sp>
        <p:graphicFrame>
          <p:nvGraphicFramePr>
            <p:cNvPr id="54" name="对象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5080131"/>
                </p:ext>
              </p:extLst>
            </p:nvPr>
          </p:nvGraphicFramePr>
          <p:xfrm>
            <a:off x="3310558" y="1471399"/>
            <a:ext cx="631825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Visio" r:id="rId3" imgW="947630" imgH="947547" progId="Visio.Drawing.11">
                    <p:embed/>
                  </p:oleObj>
                </mc:Choice>
                <mc:Fallback>
                  <p:oleObj name="Visio" r:id="rId3" imgW="947630" imgH="947547" progId="Visio.Drawing.11">
                    <p:embed/>
                    <p:pic>
                      <p:nvPicPr>
                        <p:cNvPr id="54" name="对象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0558" y="1471399"/>
                          <a:ext cx="631825" cy="555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" name="Text Box 72"/>
            <p:cNvSpPr txBox="1">
              <a:spLocks noChangeArrowheads="1"/>
            </p:cNvSpPr>
            <p:nvPr/>
          </p:nvSpPr>
          <p:spPr bwMode="auto">
            <a:xfrm>
              <a:off x="3884589" y="1423104"/>
              <a:ext cx="91727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</a:t>
              </a:r>
              <a:endParaRPr lang="en-US" altLang="zh-CN" sz="1800" b="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57" name="对象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3284479"/>
                </p:ext>
              </p:extLst>
            </p:nvPr>
          </p:nvGraphicFramePr>
          <p:xfrm>
            <a:off x="9402464" y="1485008"/>
            <a:ext cx="631825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Visio" r:id="rId5" imgW="947630" imgH="947547" progId="Visio.Drawing.11">
                    <p:embed/>
                  </p:oleObj>
                </mc:Choice>
                <mc:Fallback>
                  <p:oleObj name="Visio" r:id="rId5" imgW="947630" imgH="947547" progId="Visio.Drawing.11">
                    <p:embed/>
                    <p:pic>
                      <p:nvPicPr>
                        <p:cNvPr id="57" name="对象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02464" y="1485008"/>
                          <a:ext cx="631825" cy="555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Text Box 73"/>
            <p:cNvSpPr txBox="1">
              <a:spLocks noChangeArrowheads="1"/>
            </p:cNvSpPr>
            <p:nvPr/>
          </p:nvSpPr>
          <p:spPr bwMode="auto">
            <a:xfrm>
              <a:off x="9955065" y="1374008"/>
              <a:ext cx="91727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b="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  <a:endParaRPr lang="en-US" altLang="zh-CN" sz="1800" b="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Text Box 11"/>
            <p:cNvSpPr txBox="1">
              <a:spLocks noChangeArrowheads="1"/>
            </p:cNvSpPr>
            <p:nvPr/>
          </p:nvSpPr>
          <p:spPr bwMode="auto">
            <a:xfrm>
              <a:off x="4661234" y="2356987"/>
              <a:ext cx="37941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1200" dirty="0">
                  <a:ea typeface="PMingLiU" pitchFamily="18" charset="-120"/>
                </a:rPr>
                <a:t>5</a:t>
              </a:r>
              <a:endParaRPr kumimoji="1" lang="zh-TW" altLang="en-US" sz="1200" dirty="0">
                <a:ea typeface="PMingLiU" pitchFamily="18" charset="-120"/>
              </a:endParaRPr>
            </a:p>
          </p:txBody>
        </p:sp>
        <p:sp>
          <p:nvSpPr>
            <p:cNvPr id="70" name="Text Box 12"/>
            <p:cNvSpPr txBox="1">
              <a:spLocks noChangeArrowheads="1"/>
            </p:cNvSpPr>
            <p:nvPr/>
          </p:nvSpPr>
          <p:spPr bwMode="auto">
            <a:xfrm>
              <a:off x="4661234" y="2801487"/>
              <a:ext cx="37941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1200" dirty="0">
                  <a:ea typeface="PMingLiU" pitchFamily="18" charset="-120"/>
                </a:rPr>
                <a:t>4</a:t>
              </a:r>
              <a:endParaRPr kumimoji="1" lang="zh-TW" altLang="en-US" sz="1200" dirty="0">
                <a:ea typeface="PMingLiU" pitchFamily="18" charset="-120"/>
              </a:endParaRPr>
            </a:p>
          </p:txBody>
        </p:sp>
        <p:sp>
          <p:nvSpPr>
            <p:cNvPr id="71" name="Text Box 13"/>
            <p:cNvSpPr txBox="1">
              <a:spLocks noChangeArrowheads="1"/>
            </p:cNvSpPr>
            <p:nvPr/>
          </p:nvSpPr>
          <p:spPr bwMode="auto">
            <a:xfrm>
              <a:off x="4661234" y="3271387"/>
              <a:ext cx="37941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1200" dirty="0">
                  <a:ea typeface="PMingLiU" pitchFamily="18" charset="-120"/>
                </a:rPr>
                <a:t>3</a:t>
              </a:r>
              <a:endParaRPr kumimoji="1" lang="zh-TW" altLang="en-US" sz="1200" dirty="0">
                <a:ea typeface="PMingLiU" pitchFamily="18" charset="-120"/>
              </a:endParaRPr>
            </a:p>
          </p:txBody>
        </p:sp>
        <p:sp>
          <p:nvSpPr>
            <p:cNvPr id="72" name="Text Box 14"/>
            <p:cNvSpPr txBox="1">
              <a:spLocks noChangeArrowheads="1"/>
            </p:cNvSpPr>
            <p:nvPr/>
          </p:nvSpPr>
          <p:spPr bwMode="auto">
            <a:xfrm>
              <a:off x="4661234" y="3703187"/>
              <a:ext cx="37941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1200" dirty="0">
                  <a:ea typeface="PMingLiU" pitchFamily="18" charset="-120"/>
                </a:rPr>
                <a:t>2</a:t>
              </a:r>
              <a:endParaRPr kumimoji="1" lang="zh-TW" altLang="en-US" sz="1200" dirty="0">
                <a:ea typeface="PMingLiU" pitchFamily="18" charset="-120"/>
              </a:endParaRPr>
            </a:p>
          </p:txBody>
        </p:sp>
        <p:sp>
          <p:nvSpPr>
            <p:cNvPr id="73" name="Text Box 15"/>
            <p:cNvSpPr txBox="1">
              <a:spLocks noChangeArrowheads="1"/>
            </p:cNvSpPr>
            <p:nvPr/>
          </p:nvSpPr>
          <p:spPr bwMode="auto">
            <a:xfrm>
              <a:off x="4661234" y="4134987"/>
              <a:ext cx="37941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1200" dirty="0">
                  <a:ea typeface="PMingLiU" pitchFamily="18" charset="-120"/>
                </a:rPr>
                <a:t>1</a:t>
              </a:r>
              <a:endParaRPr kumimoji="1" lang="zh-TW" altLang="en-US" sz="1200" dirty="0">
                <a:ea typeface="PMingLiU" pitchFamily="18" charset="-120"/>
              </a:endParaRPr>
            </a:p>
          </p:txBody>
        </p:sp>
        <p:sp>
          <p:nvSpPr>
            <p:cNvPr id="62" name="AutoShape 4"/>
            <p:cNvSpPr>
              <a:spLocks noChangeArrowheads="1"/>
            </p:cNvSpPr>
            <p:nvPr/>
          </p:nvSpPr>
          <p:spPr bwMode="auto">
            <a:xfrm>
              <a:off x="4905585" y="2306048"/>
              <a:ext cx="1174750" cy="355600"/>
            </a:xfrm>
            <a:prstGeom prst="flowChartAlternateProcess">
              <a:avLst/>
            </a:prstGeom>
            <a:solidFill>
              <a:srgbClr val="FF0000"/>
            </a:solidFill>
            <a:ln>
              <a:noFill/>
            </a:ln>
            <a:effectLst>
              <a:prstShdw prst="shdw17" dist="17961" dir="2700000">
                <a:srgbClr val="5C005C"/>
              </a:prstShdw>
            </a:effectLst>
          </p:spPr>
          <p:txBody>
            <a:bodyPr wrap="none" anchor="ctr"/>
            <a:lstStyle/>
            <a:p>
              <a:pPr algn="ctr" eaLnBrk="1" hangingPunct="1"/>
              <a:r>
                <a:rPr kumimoji="1" lang="zh-CN" altLang="en-US" sz="1600" dirty="0">
                  <a:solidFill>
                    <a:schemeClr val="bg1"/>
                  </a:solidFill>
                  <a:latin typeface="+mn-lt"/>
                  <a:ea typeface="隶书" pitchFamily="49" charset="-122"/>
                </a:rPr>
                <a:t>应用层</a:t>
              </a:r>
              <a:endParaRPr kumimoji="1" lang="en-US" altLang="zh-TW" sz="1600" dirty="0">
                <a:latin typeface="+mn-lt"/>
                <a:ea typeface="隶书" pitchFamily="49" charset="-122"/>
              </a:endParaRPr>
            </a:p>
          </p:txBody>
        </p:sp>
        <p:sp>
          <p:nvSpPr>
            <p:cNvPr id="63" name="AutoShape 5"/>
            <p:cNvSpPr>
              <a:spLocks noChangeArrowheads="1"/>
            </p:cNvSpPr>
            <p:nvPr/>
          </p:nvSpPr>
          <p:spPr bwMode="auto">
            <a:xfrm>
              <a:off x="4905585" y="2785046"/>
              <a:ext cx="1174750" cy="326362"/>
            </a:xfrm>
            <a:prstGeom prst="flowChartAlternateProcess">
              <a:avLst/>
            </a:prstGeom>
            <a:solidFill>
              <a:srgbClr val="00B050"/>
            </a:solidFill>
            <a:ln>
              <a:noFill/>
            </a:ln>
            <a:effectLst>
              <a:prstShdw prst="shdw17" dist="17961" dir="2700000">
                <a:srgbClr val="003D99"/>
              </a:prstShdw>
            </a:effectLst>
          </p:spPr>
          <p:txBody>
            <a:bodyPr wrap="none" anchor="ctr"/>
            <a:lstStyle/>
            <a:p>
              <a:pPr algn="ctr" eaLnBrk="1" hangingPunct="1"/>
              <a:r>
                <a:rPr kumimoji="1" lang="zh-CN" altLang="en-US" sz="1600" dirty="0">
                  <a:solidFill>
                    <a:schemeClr val="bg1"/>
                  </a:solidFill>
                  <a:latin typeface="+mn-lt"/>
                  <a:ea typeface="隶书" pitchFamily="49" charset="-122"/>
                </a:rPr>
                <a:t>传输层</a:t>
              </a:r>
              <a:endParaRPr kumimoji="1" lang="en-US" altLang="zh-TW" sz="1600" dirty="0">
                <a:latin typeface="+mn-lt"/>
                <a:ea typeface="隶书" pitchFamily="49" charset="-122"/>
              </a:endParaRPr>
            </a:p>
          </p:txBody>
        </p:sp>
        <p:sp>
          <p:nvSpPr>
            <p:cNvPr id="64" name="AutoShape 6"/>
            <p:cNvSpPr>
              <a:spLocks noChangeArrowheads="1"/>
            </p:cNvSpPr>
            <p:nvPr/>
          </p:nvSpPr>
          <p:spPr bwMode="auto">
            <a:xfrm>
              <a:off x="4905585" y="3217505"/>
              <a:ext cx="1174750" cy="328436"/>
            </a:xfrm>
            <a:prstGeom prst="flowChartAlternateProcess">
              <a:avLst/>
            </a:prstGeom>
            <a:solidFill>
              <a:srgbClr val="FF9900"/>
            </a:solidFill>
            <a:ln>
              <a:noFill/>
            </a:ln>
            <a:effectLst>
              <a:prstShdw prst="shdw17" dist="17961" dir="2700000">
                <a:srgbClr val="1F7A7A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zh-CN" altLang="en-US" sz="1600" dirty="0">
                  <a:solidFill>
                    <a:schemeClr val="bg1"/>
                  </a:solidFill>
                  <a:latin typeface="+mn-lt"/>
                  <a:ea typeface="隶书" pitchFamily="49" charset="-122"/>
                </a:rPr>
                <a:t>网络层</a:t>
              </a:r>
              <a:endParaRPr kumimoji="1" lang="en-US" altLang="zh-TW" sz="1600" dirty="0">
                <a:latin typeface="+mn-lt"/>
                <a:ea typeface="隶书" pitchFamily="49" charset="-122"/>
              </a:endParaRPr>
            </a:p>
          </p:txBody>
        </p:sp>
        <p:sp>
          <p:nvSpPr>
            <p:cNvPr id="65" name="AutoShape 7"/>
            <p:cNvSpPr>
              <a:spLocks noChangeArrowheads="1"/>
            </p:cNvSpPr>
            <p:nvPr/>
          </p:nvSpPr>
          <p:spPr bwMode="auto">
            <a:xfrm>
              <a:off x="4905585" y="3667055"/>
              <a:ext cx="1174750" cy="328436"/>
            </a:xfrm>
            <a:prstGeom prst="flowChartAlternateProcess">
              <a:avLst/>
            </a:prstGeom>
            <a:solidFill>
              <a:srgbClr val="00B0F0"/>
            </a:solidFill>
            <a:ln>
              <a:noFill/>
            </a:ln>
            <a:effectLst>
              <a:prstShdw prst="shdw17" dist="17961" dir="2700000">
                <a:srgbClr val="005C00"/>
              </a:prstShdw>
            </a:effectLst>
          </p:spPr>
          <p:txBody>
            <a:bodyPr wrap="none" anchor="ctr"/>
            <a:lstStyle/>
            <a:p>
              <a:pPr algn="ctr" eaLnBrk="1" hangingPunct="1"/>
              <a:r>
                <a:rPr kumimoji="1" lang="zh-CN" altLang="en-US" sz="1600" dirty="0">
                  <a:solidFill>
                    <a:schemeClr val="bg1"/>
                  </a:solidFill>
                  <a:latin typeface="+mn-lt"/>
                  <a:ea typeface="隶书" pitchFamily="49" charset="-122"/>
                </a:rPr>
                <a:t>数据链路层</a:t>
              </a:r>
              <a:endParaRPr kumimoji="1" lang="en-US" altLang="zh-TW" sz="1600" dirty="0">
                <a:latin typeface="+mn-lt"/>
                <a:ea typeface="隶书" pitchFamily="49" charset="-122"/>
              </a:endParaRPr>
            </a:p>
          </p:txBody>
        </p:sp>
        <p:sp>
          <p:nvSpPr>
            <p:cNvPr id="68" name="AutoShape 10"/>
            <p:cNvSpPr>
              <a:spLocks noChangeArrowheads="1"/>
            </p:cNvSpPr>
            <p:nvPr/>
          </p:nvSpPr>
          <p:spPr bwMode="auto">
            <a:xfrm>
              <a:off x="4905585" y="4106245"/>
              <a:ext cx="1174750" cy="336239"/>
            </a:xfrm>
            <a:prstGeom prst="flowChartAlternateProcess">
              <a:avLst/>
            </a:prstGeom>
            <a:solidFill>
              <a:srgbClr val="203864"/>
            </a:solidFill>
            <a:ln>
              <a:noFill/>
            </a:ln>
            <a:effectLst>
              <a:prstShdw prst="shdw17" dist="17961" dir="2700000">
                <a:srgbClr val="990000"/>
              </a:prstShdw>
            </a:effectLst>
          </p:spPr>
          <p:txBody>
            <a:bodyPr wrap="none" anchor="ctr"/>
            <a:lstStyle/>
            <a:p>
              <a:pPr algn="ctr" eaLnBrk="1" hangingPunct="1"/>
              <a:r>
                <a:rPr kumimoji="1" lang="zh-CN" altLang="en-US" sz="1600" dirty="0">
                  <a:solidFill>
                    <a:schemeClr val="bg1"/>
                  </a:solidFill>
                  <a:latin typeface="+mn-lt"/>
                  <a:ea typeface="隶书" pitchFamily="49" charset="-122"/>
                </a:rPr>
                <a:t>物理层</a:t>
              </a:r>
              <a:endParaRPr kumimoji="1" lang="en-US" altLang="zh-TW" sz="1600" dirty="0">
                <a:latin typeface="+mn-lt"/>
                <a:ea typeface="隶书" pitchFamily="49" charset="-122"/>
              </a:endParaRPr>
            </a:p>
          </p:txBody>
        </p:sp>
        <p:sp>
          <p:nvSpPr>
            <p:cNvPr id="86" name="Text Box 53"/>
            <p:cNvSpPr txBox="1">
              <a:spLocks noChangeArrowheads="1"/>
            </p:cNvSpPr>
            <p:nvPr/>
          </p:nvSpPr>
          <p:spPr bwMode="auto">
            <a:xfrm>
              <a:off x="7673454" y="2364924"/>
              <a:ext cx="379412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1200" dirty="0">
                  <a:ea typeface="PMingLiU" pitchFamily="18" charset="-120"/>
                </a:rPr>
                <a:t>5</a:t>
              </a:r>
              <a:endParaRPr kumimoji="1" lang="zh-TW" altLang="en-US" sz="1200" dirty="0">
                <a:ea typeface="PMingLiU" pitchFamily="18" charset="-120"/>
              </a:endParaRPr>
            </a:p>
          </p:txBody>
        </p:sp>
        <p:sp>
          <p:nvSpPr>
            <p:cNvPr id="87" name="Text Box 54"/>
            <p:cNvSpPr txBox="1">
              <a:spLocks noChangeArrowheads="1"/>
            </p:cNvSpPr>
            <p:nvPr/>
          </p:nvSpPr>
          <p:spPr bwMode="auto">
            <a:xfrm>
              <a:off x="7673454" y="2809424"/>
              <a:ext cx="379412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1200" dirty="0">
                  <a:ea typeface="PMingLiU" pitchFamily="18" charset="-120"/>
                </a:rPr>
                <a:t>4</a:t>
              </a:r>
              <a:endParaRPr kumimoji="1" lang="zh-TW" altLang="en-US" sz="1200" dirty="0">
                <a:ea typeface="PMingLiU" pitchFamily="18" charset="-120"/>
              </a:endParaRPr>
            </a:p>
          </p:txBody>
        </p:sp>
        <p:sp>
          <p:nvSpPr>
            <p:cNvPr id="88" name="Text Box 55"/>
            <p:cNvSpPr txBox="1">
              <a:spLocks noChangeArrowheads="1"/>
            </p:cNvSpPr>
            <p:nvPr/>
          </p:nvSpPr>
          <p:spPr bwMode="auto">
            <a:xfrm>
              <a:off x="7673454" y="3279324"/>
              <a:ext cx="379412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1200" dirty="0">
                  <a:ea typeface="PMingLiU" pitchFamily="18" charset="-120"/>
                </a:rPr>
                <a:t>3</a:t>
              </a:r>
              <a:endParaRPr kumimoji="1" lang="zh-TW" altLang="en-US" sz="1200" dirty="0">
                <a:ea typeface="PMingLiU" pitchFamily="18" charset="-120"/>
              </a:endParaRPr>
            </a:p>
          </p:txBody>
        </p:sp>
        <p:sp>
          <p:nvSpPr>
            <p:cNvPr id="89" name="Text Box 56"/>
            <p:cNvSpPr txBox="1">
              <a:spLocks noChangeArrowheads="1"/>
            </p:cNvSpPr>
            <p:nvPr/>
          </p:nvSpPr>
          <p:spPr bwMode="auto">
            <a:xfrm>
              <a:off x="7673454" y="3711124"/>
              <a:ext cx="379412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1200" dirty="0">
                  <a:ea typeface="PMingLiU" pitchFamily="18" charset="-120"/>
                </a:rPr>
                <a:t>2</a:t>
              </a:r>
              <a:endParaRPr kumimoji="1" lang="zh-TW" altLang="en-US" sz="1200" dirty="0">
                <a:ea typeface="PMingLiU" pitchFamily="18" charset="-120"/>
              </a:endParaRPr>
            </a:p>
          </p:txBody>
        </p:sp>
        <p:sp>
          <p:nvSpPr>
            <p:cNvPr id="90" name="Text Box 57"/>
            <p:cNvSpPr txBox="1">
              <a:spLocks noChangeArrowheads="1"/>
            </p:cNvSpPr>
            <p:nvPr/>
          </p:nvSpPr>
          <p:spPr bwMode="auto">
            <a:xfrm>
              <a:off x="7673454" y="4142924"/>
              <a:ext cx="379412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1200" dirty="0">
                  <a:ea typeface="PMingLiU" pitchFamily="18" charset="-120"/>
                </a:rPr>
                <a:t>1</a:t>
              </a:r>
              <a:endParaRPr kumimoji="1" lang="zh-TW" altLang="en-US" sz="1200" dirty="0">
                <a:ea typeface="PMingLiU" pitchFamily="18" charset="-120"/>
              </a:endParaRPr>
            </a:p>
          </p:txBody>
        </p:sp>
        <p:sp>
          <p:nvSpPr>
            <p:cNvPr id="79" name="AutoShape 4"/>
            <p:cNvSpPr>
              <a:spLocks noChangeArrowheads="1"/>
            </p:cNvSpPr>
            <p:nvPr/>
          </p:nvSpPr>
          <p:spPr bwMode="auto">
            <a:xfrm>
              <a:off x="6532041" y="2306048"/>
              <a:ext cx="1174750" cy="355600"/>
            </a:xfrm>
            <a:prstGeom prst="flowChartAlternateProcess">
              <a:avLst/>
            </a:prstGeom>
            <a:solidFill>
              <a:srgbClr val="FF3D3D"/>
            </a:solidFill>
            <a:ln>
              <a:noFill/>
            </a:ln>
            <a:effectLst>
              <a:prstShdw prst="shdw17" dist="17961" dir="2700000">
                <a:srgbClr val="5C005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zh-CN" altLang="en-US" sz="1600" dirty="0">
                  <a:solidFill>
                    <a:schemeClr val="bg1"/>
                  </a:solidFill>
                  <a:latin typeface="+mn-lt"/>
                  <a:ea typeface="隶书" pitchFamily="49" charset="-122"/>
                </a:rPr>
                <a:t>应用层</a:t>
              </a:r>
              <a:endParaRPr kumimoji="1" lang="en-US" altLang="zh-TW" sz="1600" dirty="0">
                <a:latin typeface="+mn-lt"/>
                <a:ea typeface="隶书" pitchFamily="49" charset="-122"/>
              </a:endParaRPr>
            </a:p>
          </p:txBody>
        </p:sp>
        <p:sp>
          <p:nvSpPr>
            <p:cNvPr id="80" name="AutoShape 5"/>
            <p:cNvSpPr>
              <a:spLocks noChangeArrowheads="1"/>
            </p:cNvSpPr>
            <p:nvPr/>
          </p:nvSpPr>
          <p:spPr bwMode="auto">
            <a:xfrm>
              <a:off x="6532041" y="2785046"/>
              <a:ext cx="1174750" cy="326362"/>
            </a:xfrm>
            <a:prstGeom prst="flowChartAlternateProcess">
              <a:avLst/>
            </a:prstGeom>
            <a:solidFill>
              <a:srgbClr val="00B050"/>
            </a:solidFill>
            <a:ln>
              <a:noFill/>
            </a:ln>
            <a:effectLst>
              <a:prstShdw prst="shdw17" dist="17961" dir="2700000">
                <a:srgbClr val="003D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600" dirty="0">
                  <a:solidFill>
                    <a:schemeClr val="bg1"/>
                  </a:solidFill>
                  <a:ea typeface="隶书" pitchFamily="49" charset="-122"/>
                </a:rPr>
                <a:t>传输层</a:t>
              </a:r>
              <a:endParaRPr kumimoji="1" lang="en-US" altLang="zh-TW" sz="1600" dirty="0">
                <a:latin typeface="+mn-lt"/>
                <a:ea typeface="隶书" pitchFamily="49" charset="-122"/>
              </a:endParaRPr>
            </a:p>
          </p:txBody>
        </p:sp>
        <p:sp>
          <p:nvSpPr>
            <p:cNvPr id="81" name="AutoShape 6"/>
            <p:cNvSpPr>
              <a:spLocks noChangeArrowheads="1"/>
            </p:cNvSpPr>
            <p:nvPr/>
          </p:nvSpPr>
          <p:spPr bwMode="auto">
            <a:xfrm>
              <a:off x="6532041" y="3217505"/>
              <a:ext cx="1174750" cy="328436"/>
            </a:xfrm>
            <a:prstGeom prst="flowChartAlternateProcess">
              <a:avLst/>
            </a:prstGeom>
            <a:solidFill>
              <a:srgbClr val="FF9900"/>
            </a:solidFill>
            <a:ln>
              <a:noFill/>
            </a:ln>
            <a:effectLst>
              <a:prstShdw prst="shdw17" dist="17961" dir="2700000">
                <a:srgbClr val="1F7A7A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600" dirty="0">
                  <a:solidFill>
                    <a:schemeClr val="bg1"/>
                  </a:solidFill>
                  <a:ea typeface="隶书" pitchFamily="49" charset="-122"/>
                </a:rPr>
                <a:t>网络层</a:t>
              </a:r>
              <a:endParaRPr kumimoji="1" lang="en-US" altLang="zh-TW" sz="1600" dirty="0">
                <a:latin typeface="+mn-lt"/>
                <a:ea typeface="隶书" pitchFamily="49" charset="-122"/>
              </a:endParaRPr>
            </a:p>
          </p:txBody>
        </p:sp>
        <p:sp>
          <p:nvSpPr>
            <p:cNvPr id="82" name="AutoShape 7"/>
            <p:cNvSpPr>
              <a:spLocks noChangeArrowheads="1"/>
            </p:cNvSpPr>
            <p:nvPr/>
          </p:nvSpPr>
          <p:spPr bwMode="auto">
            <a:xfrm>
              <a:off x="6532041" y="3667055"/>
              <a:ext cx="1174750" cy="328436"/>
            </a:xfrm>
            <a:prstGeom prst="flowChartAlternateProcess">
              <a:avLst/>
            </a:prstGeom>
            <a:solidFill>
              <a:srgbClr val="00B0F0"/>
            </a:solidFill>
            <a:ln>
              <a:noFill/>
            </a:ln>
            <a:effectLst>
              <a:prstShdw prst="shdw17" dist="17961" dir="2700000">
                <a:srgbClr val="005C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600" dirty="0">
                  <a:solidFill>
                    <a:schemeClr val="bg1"/>
                  </a:solidFill>
                  <a:ea typeface="隶书" pitchFamily="49" charset="-122"/>
                </a:rPr>
                <a:t>数据链路层</a:t>
              </a:r>
              <a:endParaRPr kumimoji="1" lang="en-US" altLang="zh-TW" sz="1600" dirty="0">
                <a:latin typeface="+mn-lt"/>
                <a:ea typeface="隶书" pitchFamily="49" charset="-122"/>
              </a:endParaRPr>
            </a:p>
          </p:txBody>
        </p:sp>
        <p:sp>
          <p:nvSpPr>
            <p:cNvPr id="83" name="AutoShape 8"/>
            <p:cNvSpPr>
              <a:spLocks noChangeArrowheads="1"/>
            </p:cNvSpPr>
            <p:nvPr/>
          </p:nvSpPr>
          <p:spPr bwMode="auto">
            <a:xfrm>
              <a:off x="6532041" y="4104249"/>
              <a:ext cx="1174750" cy="346116"/>
            </a:xfrm>
            <a:prstGeom prst="flowChartAlternateProcess">
              <a:avLst/>
            </a:prstGeom>
            <a:solidFill>
              <a:srgbClr val="203864"/>
            </a:solidFill>
            <a:ln>
              <a:noFill/>
            </a:ln>
            <a:effectLst>
              <a:prstShdw prst="shdw17" dist="17961" dir="2700000">
                <a:srgbClr val="7A7A00"/>
              </a:prst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sz="1600" dirty="0">
                  <a:solidFill>
                    <a:schemeClr val="bg1"/>
                  </a:solidFill>
                  <a:ea typeface="隶书" pitchFamily="49" charset="-122"/>
                </a:rPr>
                <a:t>物理层</a:t>
              </a:r>
              <a:endParaRPr kumimoji="1" lang="en-US" altLang="zh-TW" sz="1600" dirty="0">
                <a:latin typeface="+mn-lt"/>
                <a:ea typeface="隶书" pitchFamily="49" charset="-122"/>
              </a:endParaRPr>
            </a:p>
          </p:txBody>
        </p:sp>
        <p:sp>
          <p:nvSpPr>
            <p:cNvPr id="94" name="圆角右箭头 93"/>
            <p:cNvSpPr/>
            <p:nvPr/>
          </p:nvSpPr>
          <p:spPr bwMode="auto">
            <a:xfrm flipV="1">
              <a:off x="3581263" y="4443683"/>
              <a:ext cx="2696319" cy="869479"/>
            </a:xfrm>
            <a:prstGeom prst="bentArrow">
              <a:avLst>
                <a:gd name="adj1" fmla="val 9397"/>
                <a:gd name="adj2" fmla="val 13592"/>
                <a:gd name="adj3" fmla="val 37384"/>
                <a:gd name="adj4" fmla="val 87501"/>
              </a:avLst>
            </a:prstGeom>
            <a:solidFill>
              <a:srgbClr val="7030A0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95" name="圆角右箭头 94"/>
            <p:cNvSpPr/>
            <p:nvPr/>
          </p:nvSpPr>
          <p:spPr bwMode="auto">
            <a:xfrm rot="16200000" flipV="1">
              <a:off x="8555323" y="3907751"/>
              <a:ext cx="777202" cy="1835424"/>
            </a:xfrm>
            <a:prstGeom prst="bentArrow">
              <a:avLst>
                <a:gd name="adj1" fmla="val 9835"/>
                <a:gd name="adj2" fmla="val 13592"/>
                <a:gd name="adj3" fmla="val 37384"/>
                <a:gd name="adj4" fmla="val 87501"/>
              </a:avLst>
            </a:prstGeom>
            <a:solidFill>
              <a:srgbClr val="7030A0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96" name="云形 95"/>
            <p:cNvSpPr/>
            <p:nvPr/>
          </p:nvSpPr>
          <p:spPr bwMode="auto">
            <a:xfrm>
              <a:off x="6245559" y="4815927"/>
              <a:ext cx="1893887" cy="796280"/>
            </a:xfrm>
            <a:prstGeom prst="cloud">
              <a:avLst/>
            </a:prstGeom>
            <a:solidFill>
              <a:srgbClr val="89A3ED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dirty="0">
                  <a:solidFill>
                    <a:srgbClr val="FFFF00"/>
                  </a:solidFill>
                  <a:ea typeface="宋体" charset="0"/>
                  <a:cs typeface="宋体" charset="0"/>
                </a:rPr>
                <a:t>网络</a:t>
              </a:r>
            </a:p>
          </p:txBody>
        </p:sp>
        <p:cxnSp>
          <p:nvCxnSpPr>
            <p:cNvPr id="98" name="直接箭头连接符 97"/>
            <p:cNvCxnSpPr/>
            <p:nvPr/>
          </p:nvCxnSpPr>
          <p:spPr bwMode="auto">
            <a:xfrm>
              <a:off x="4068589" y="1766798"/>
              <a:ext cx="540588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9" name="Text Box 22"/>
            <p:cNvSpPr txBox="1">
              <a:spLocks noChangeArrowheads="1"/>
            </p:cNvSpPr>
            <p:nvPr/>
          </p:nvSpPr>
          <p:spPr bwMode="auto">
            <a:xfrm>
              <a:off x="6132785" y="1665190"/>
              <a:ext cx="946944" cy="1846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200" dirty="0">
                  <a:solidFill>
                    <a:schemeClr val="tx2"/>
                  </a:solidFill>
                  <a:ea typeface="PMingLiU" pitchFamily="18" charset="-120"/>
                </a:rPr>
                <a:t>用户数据</a:t>
              </a:r>
              <a:endParaRPr kumimoji="1" lang="en-US" altLang="zh-TW" sz="1200" dirty="0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3768991" y="1792437"/>
              <a:ext cx="2284246" cy="501964"/>
            </a:xfrm>
            <a:custGeom>
              <a:avLst/>
              <a:gdLst>
                <a:gd name="connsiteX0" fmla="*/ 0 w 3213219"/>
                <a:gd name="connsiteY0" fmla="*/ 25637 h 444381"/>
                <a:gd name="connsiteX1" fmla="*/ 94004 w 3213219"/>
                <a:gd name="connsiteY1" fmla="*/ 0 h 444381"/>
                <a:gd name="connsiteX2" fmla="*/ 3213219 w 3213219"/>
                <a:gd name="connsiteY2" fmla="*/ 435835 h 444381"/>
                <a:gd name="connsiteX3" fmla="*/ 2050991 w 3213219"/>
                <a:gd name="connsiteY3" fmla="*/ 444381 h 444381"/>
                <a:gd name="connsiteX4" fmla="*/ 0 w 3213219"/>
                <a:gd name="connsiteY4" fmla="*/ 25637 h 444381"/>
                <a:gd name="connsiteX0" fmla="*/ 0 w 3213219"/>
                <a:gd name="connsiteY0" fmla="*/ 25637 h 435835"/>
                <a:gd name="connsiteX1" fmla="*/ 94004 w 3213219"/>
                <a:gd name="connsiteY1" fmla="*/ 0 h 435835"/>
                <a:gd name="connsiteX2" fmla="*/ 3213219 w 3213219"/>
                <a:gd name="connsiteY2" fmla="*/ 435835 h 435835"/>
                <a:gd name="connsiteX3" fmla="*/ 1757783 w 3213219"/>
                <a:gd name="connsiteY3" fmla="*/ 433354 h 435835"/>
                <a:gd name="connsiteX4" fmla="*/ 0 w 3213219"/>
                <a:gd name="connsiteY4" fmla="*/ 25637 h 435835"/>
                <a:gd name="connsiteX0" fmla="*/ 0 w 3402386"/>
                <a:gd name="connsiteY0" fmla="*/ 25637 h 435835"/>
                <a:gd name="connsiteX1" fmla="*/ 94004 w 3402386"/>
                <a:gd name="connsiteY1" fmla="*/ 0 h 435835"/>
                <a:gd name="connsiteX2" fmla="*/ 3402386 w 3402386"/>
                <a:gd name="connsiteY2" fmla="*/ 435835 h 435835"/>
                <a:gd name="connsiteX3" fmla="*/ 1757783 w 3402386"/>
                <a:gd name="connsiteY3" fmla="*/ 433354 h 435835"/>
                <a:gd name="connsiteX4" fmla="*/ 0 w 3402386"/>
                <a:gd name="connsiteY4" fmla="*/ 25637 h 43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2386" h="435835">
                  <a:moveTo>
                    <a:pt x="0" y="25637"/>
                  </a:moveTo>
                  <a:lnTo>
                    <a:pt x="94004" y="0"/>
                  </a:lnTo>
                  <a:lnTo>
                    <a:pt x="3402386" y="435835"/>
                  </a:lnTo>
                  <a:lnTo>
                    <a:pt x="1757783" y="433354"/>
                  </a:lnTo>
                  <a:lnTo>
                    <a:pt x="0" y="25637"/>
                  </a:lnTo>
                  <a:close/>
                </a:path>
              </a:pathLst>
            </a:custGeom>
            <a:solidFill>
              <a:srgbClr val="CFD9FF"/>
            </a:solidFill>
            <a:ln>
              <a:noFill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01" name="任意多边形 100"/>
            <p:cNvSpPr/>
            <p:nvPr/>
          </p:nvSpPr>
          <p:spPr>
            <a:xfrm>
              <a:off x="6500268" y="1777524"/>
              <a:ext cx="3173339" cy="518173"/>
            </a:xfrm>
            <a:custGeom>
              <a:avLst/>
              <a:gdLst>
                <a:gd name="connsiteX0" fmla="*/ 0 w 2281727"/>
                <a:gd name="connsiteY0" fmla="*/ 470019 h 470019"/>
                <a:gd name="connsiteX1" fmla="*/ 1162228 w 2281727"/>
                <a:gd name="connsiteY1" fmla="*/ 470019 h 470019"/>
                <a:gd name="connsiteX2" fmla="*/ 2281727 w 2281727"/>
                <a:gd name="connsiteY2" fmla="*/ 51275 h 470019"/>
                <a:gd name="connsiteX3" fmla="*/ 2196269 w 2281727"/>
                <a:gd name="connsiteY3" fmla="*/ 0 h 470019"/>
                <a:gd name="connsiteX4" fmla="*/ 0 w 2281727"/>
                <a:gd name="connsiteY4" fmla="*/ 470019 h 470019"/>
                <a:gd name="connsiteX0" fmla="*/ 0 w 2281727"/>
                <a:gd name="connsiteY0" fmla="*/ 470019 h 470019"/>
                <a:gd name="connsiteX1" fmla="*/ 849924 w 2281727"/>
                <a:gd name="connsiteY1" fmla="*/ 463107 h 470019"/>
                <a:gd name="connsiteX2" fmla="*/ 2281727 w 2281727"/>
                <a:gd name="connsiteY2" fmla="*/ 51275 h 470019"/>
                <a:gd name="connsiteX3" fmla="*/ 2196269 w 2281727"/>
                <a:gd name="connsiteY3" fmla="*/ 0 h 470019"/>
                <a:gd name="connsiteX4" fmla="*/ 0 w 2281727"/>
                <a:gd name="connsiteY4" fmla="*/ 470019 h 47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1727" h="470019">
                  <a:moveTo>
                    <a:pt x="0" y="470019"/>
                  </a:moveTo>
                  <a:lnTo>
                    <a:pt x="849924" y="463107"/>
                  </a:lnTo>
                  <a:lnTo>
                    <a:pt x="2281727" y="51275"/>
                  </a:lnTo>
                  <a:lnTo>
                    <a:pt x="2196269" y="0"/>
                  </a:lnTo>
                  <a:lnTo>
                    <a:pt x="0" y="470019"/>
                  </a:lnTo>
                  <a:close/>
                </a:path>
              </a:pathLst>
            </a:custGeom>
            <a:solidFill>
              <a:srgbClr val="CBD6FF"/>
            </a:solidFill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02" name="Text Box 22"/>
            <p:cNvSpPr txBox="1">
              <a:spLocks noChangeArrowheads="1"/>
            </p:cNvSpPr>
            <p:nvPr/>
          </p:nvSpPr>
          <p:spPr bwMode="auto">
            <a:xfrm>
              <a:off x="2950194" y="1663106"/>
              <a:ext cx="1004888" cy="1846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用户数据</a:t>
              </a:r>
              <a:endParaRPr kumimoji="1" lang="en-US" altLang="zh-TW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Text Box 22"/>
            <p:cNvSpPr txBox="1">
              <a:spLocks noChangeArrowheads="1"/>
            </p:cNvSpPr>
            <p:nvPr/>
          </p:nvSpPr>
          <p:spPr bwMode="auto">
            <a:xfrm>
              <a:off x="9175501" y="1665190"/>
              <a:ext cx="1004888" cy="1846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用户数据</a:t>
              </a:r>
              <a:endParaRPr kumimoji="1" lang="en-US" altLang="zh-TW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Text Box 22"/>
            <p:cNvSpPr txBox="1">
              <a:spLocks noChangeArrowheads="1"/>
            </p:cNvSpPr>
            <p:nvPr/>
          </p:nvSpPr>
          <p:spPr bwMode="auto">
            <a:xfrm>
              <a:off x="3512008" y="2811104"/>
              <a:ext cx="1004888" cy="1846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>
                <a:spcBef>
                  <a:spcPct val="50000"/>
                </a:spcBef>
                <a:defRPr kumimoji="1" sz="1200">
                  <a:solidFill>
                    <a:schemeClr val="tx2"/>
                  </a:solidFill>
                  <a:latin typeface="Arial" charset="0"/>
                  <a:ea typeface="PMingLiU" pitchFamily="18" charset="-120"/>
                </a:defRPr>
              </a:lvl1pPr>
              <a:lvl2pPr marL="742950" indent="-285750">
                <a:defRPr sz="2400"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用户数据</a:t>
              </a:r>
              <a:endPara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Text Box 24"/>
            <p:cNvSpPr txBox="1">
              <a:spLocks noChangeArrowheads="1"/>
            </p:cNvSpPr>
            <p:nvPr/>
          </p:nvSpPr>
          <p:spPr bwMode="auto">
            <a:xfrm>
              <a:off x="3262721" y="2804522"/>
              <a:ext cx="252412" cy="19782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none"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050" dirty="0">
                  <a:ea typeface="PMingLiU" pitchFamily="18" charset="-120"/>
                </a:rPr>
                <a:t>http</a:t>
              </a:r>
              <a:endParaRPr kumimoji="1" lang="en-US" altLang="zh-TW" sz="1050" dirty="0">
                <a:ea typeface="PMingLiU" pitchFamily="18" charset="-12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014689" y="2804522"/>
              <a:ext cx="252412" cy="19782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none"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050" dirty="0" err="1">
                  <a:ea typeface="PMingLiU" pitchFamily="18" charset="-120"/>
                </a:rPr>
                <a:t>tcp</a:t>
              </a:r>
              <a:endParaRPr kumimoji="1" lang="en-US" altLang="zh-TW" sz="1050" dirty="0">
                <a:ea typeface="PMingLiU" pitchFamily="18" charset="-120"/>
              </a:endParaRPr>
            </a:p>
          </p:txBody>
        </p:sp>
        <p:sp>
          <p:nvSpPr>
            <p:cNvPr id="107" name="Text Box 22"/>
            <p:cNvSpPr txBox="1">
              <a:spLocks noChangeArrowheads="1"/>
            </p:cNvSpPr>
            <p:nvPr/>
          </p:nvSpPr>
          <p:spPr bwMode="auto">
            <a:xfrm>
              <a:off x="3506477" y="3299448"/>
              <a:ext cx="1004888" cy="1846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用户数据</a:t>
              </a:r>
              <a:endParaRPr kumimoji="1" lang="en-US" altLang="zh-TW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257190" y="3292866"/>
              <a:ext cx="252412" cy="19782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none"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050" dirty="0">
                  <a:ea typeface="PMingLiU" pitchFamily="18" charset="-120"/>
                </a:rPr>
                <a:t>http</a:t>
              </a:r>
              <a:endParaRPr kumimoji="1" lang="en-US" altLang="zh-TW" sz="1050" dirty="0">
                <a:ea typeface="PMingLiU" pitchFamily="18" charset="-120"/>
              </a:endParaRPr>
            </a:p>
          </p:txBody>
        </p:sp>
        <p:sp>
          <p:nvSpPr>
            <p:cNvPr id="109" name="Text Box 24"/>
            <p:cNvSpPr txBox="1">
              <a:spLocks noChangeArrowheads="1"/>
            </p:cNvSpPr>
            <p:nvPr/>
          </p:nvSpPr>
          <p:spPr bwMode="auto">
            <a:xfrm>
              <a:off x="3009158" y="3292866"/>
              <a:ext cx="252412" cy="19782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none"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050" dirty="0" err="1">
                  <a:ea typeface="PMingLiU" pitchFamily="18" charset="-120"/>
                </a:rPr>
                <a:t>tcp</a:t>
              </a:r>
              <a:endParaRPr kumimoji="1" lang="en-US" altLang="zh-TW" sz="1050" dirty="0">
                <a:ea typeface="PMingLiU" pitchFamily="18" charset="-120"/>
              </a:endParaRPr>
            </a:p>
          </p:txBody>
        </p:sp>
        <p:sp>
          <p:nvSpPr>
            <p:cNvPr id="113" name="Text Box 24"/>
            <p:cNvSpPr txBox="1">
              <a:spLocks noChangeArrowheads="1"/>
            </p:cNvSpPr>
            <p:nvPr/>
          </p:nvSpPr>
          <p:spPr bwMode="auto">
            <a:xfrm>
              <a:off x="2762995" y="3292865"/>
              <a:ext cx="252412" cy="19782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none"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050" dirty="0" err="1">
                  <a:ea typeface="PMingLiU" pitchFamily="18" charset="-120"/>
                </a:rPr>
                <a:t>ip</a:t>
              </a:r>
              <a:endParaRPr kumimoji="1" lang="en-US" altLang="zh-TW" sz="1050" dirty="0">
                <a:ea typeface="PMingLiU" pitchFamily="18" charset="-120"/>
              </a:endParaRPr>
            </a:p>
          </p:txBody>
        </p:sp>
        <p:sp>
          <p:nvSpPr>
            <p:cNvPr id="114" name="Text Box 22"/>
            <p:cNvSpPr txBox="1">
              <a:spLocks noChangeArrowheads="1"/>
            </p:cNvSpPr>
            <p:nvPr/>
          </p:nvSpPr>
          <p:spPr bwMode="auto">
            <a:xfrm>
              <a:off x="3514495" y="3756174"/>
              <a:ext cx="1004888" cy="1846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用户数据</a:t>
              </a:r>
              <a:endParaRPr kumimoji="1" lang="en-US" altLang="zh-TW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Text Box 24"/>
            <p:cNvSpPr txBox="1">
              <a:spLocks noChangeArrowheads="1"/>
            </p:cNvSpPr>
            <p:nvPr/>
          </p:nvSpPr>
          <p:spPr bwMode="auto">
            <a:xfrm>
              <a:off x="3265208" y="3749592"/>
              <a:ext cx="252412" cy="19782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none"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050" dirty="0">
                  <a:ea typeface="PMingLiU" pitchFamily="18" charset="-120"/>
                </a:rPr>
                <a:t>http</a:t>
              </a:r>
              <a:endParaRPr kumimoji="1" lang="en-US" altLang="zh-TW" sz="1050" dirty="0">
                <a:ea typeface="PMingLiU" pitchFamily="18" charset="-120"/>
              </a:endParaRPr>
            </a:p>
          </p:txBody>
        </p:sp>
        <p:sp>
          <p:nvSpPr>
            <p:cNvPr id="116" name="Text Box 24"/>
            <p:cNvSpPr txBox="1">
              <a:spLocks noChangeArrowheads="1"/>
            </p:cNvSpPr>
            <p:nvPr/>
          </p:nvSpPr>
          <p:spPr bwMode="auto">
            <a:xfrm>
              <a:off x="3017176" y="3749592"/>
              <a:ext cx="252412" cy="19782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none"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050" dirty="0" err="1">
                  <a:ea typeface="PMingLiU" pitchFamily="18" charset="-120"/>
                </a:rPr>
                <a:t>tcp</a:t>
              </a:r>
              <a:endParaRPr kumimoji="1" lang="en-US" altLang="zh-TW" sz="1050" dirty="0">
                <a:ea typeface="PMingLiU" pitchFamily="18" charset="-120"/>
              </a:endParaRPr>
            </a:p>
          </p:txBody>
        </p:sp>
        <p:sp>
          <p:nvSpPr>
            <p:cNvPr id="117" name="Text Box 24"/>
            <p:cNvSpPr txBox="1">
              <a:spLocks noChangeArrowheads="1"/>
            </p:cNvSpPr>
            <p:nvPr/>
          </p:nvSpPr>
          <p:spPr bwMode="auto">
            <a:xfrm>
              <a:off x="2771013" y="3749591"/>
              <a:ext cx="252412" cy="19782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none"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050" dirty="0" err="1">
                  <a:ea typeface="PMingLiU" pitchFamily="18" charset="-120"/>
                </a:rPr>
                <a:t>ip</a:t>
              </a:r>
              <a:endParaRPr kumimoji="1" lang="en-US" altLang="zh-TW" sz="1050" dirty="0">
                <a:ea typeface="PMingLiU" pitchFamily="18" charset="-120"/>
              </a:endParaRPr>
            </a:p>
          </p:txBody>
        </p:sp>
        <p:sp>
          <p:nvSpPr>
            <p:cNvPr id="118" name="Text Box 24"/>
            <p:cNvSpPr txBox="1">
              <a:spLocks noChangeArrowheads="1"/>
            </p:cNvSpPr>
            <p:nvPr/>
          </p:nvSpPr>
          <p:spPr bwMode="auto">
            <a:xfrm>
              <a:off x="2522034" y="3749528"/>
              <a:ext cx="252412" cy="19782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none"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050" dirty="0">
                  <a:ea typeface="PMingLiU" pitchFamily="18" charset="-120"/>
                </a:rPr>
                <a:t>eth</a:t>
              </a:r>
              <a:endParaRPr kumimoji="1" lang="en-US" altLang="zh-TW" sz="1050" dirty="0">
                <a:ea typeface="PMingLiU" pitchFamily="18" charset="-120"/>
              </a:endParaRPr>
            </a:p>
          </p:txBody>
        </p:sp>
        <p:sp>
          <p:nvSpPr>
            <p:cNvPr id="119" name="Text Box 22"/>
            <p:cNvSpPr txBox="1">
              <a:spLocks noChangeArrowheads="1"/>
            </p:cNvSpPr>
            <p:nvPr/>
          </p:nvSpPr>
          <p:spPr bwMode="auto">
            <a:xfrm>
              <a:off x="9716101" y="2360087"/>
              <a:ext cx="1004888" cy="1846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用户数据</a:t>
              </a:r>
              <a:endParaRPr kumimoji="1" lang="en-US" altLang="zh-TW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Text Box 38"/>
            <p:cNvSpPr txBox="1">
              <a:spLocks noChangeArrowheads="1"/>
            </p:cNvSpPr>
            <p:nvPr/>
          </p:nvSpPr>
          <p:spPr bwMode="auto">
            <a:xfrm>
              <a:off x="7936185" y="4232181"/>
              <a:ext cx="2782888" cy="1846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TW" altLang="en-US" sz="1200" dirty="0">
                  <a:ea typeface="PMingLiU" pitchFamily="18" charset="-120"/>
                </a:rPr>
                <a:t>10101010101011111110000000101010</a:t>
              </a:r>
            </a:p>
          </p:txBody>
        </p:sp>
        <p:sp>
          <p:nvSpPr>
            <p:cNvPr id="121" name="Text Box 24"/>
            <p:cNvSpPr txBox="1">
              <a:spLocks noChangeArrowheads="1"/>
            </p:cNvSpPr>
            <p:nvPr/>
          </p:nvSpPr>
          <p:spPr bwMode="auto">
            <a:xfrm>
              <a:off x="9466814" y="2353505"/>
              <a:ext cx="252412" cy="19782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none"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100" dirty="0">
                  <a:ea typeface="PMingLiU" pitchFamily="18" charset="-120"/>
                </a:rPr>
                <a:t>http</a:t>
              </a:r>
              <a:endParaRPr kumimoji="1" lang="en-US" altLang="zh-TW" sz="1100" dirty="0">
                <a:ea typeface="PMingLiU" pitchFamily="18" charset="-120"/>
              </a:endParaRPr>
            </a:p>
          </p:txBody>
        </p:sp>
        <p:sp>
          <p:nvSpPr>
            <p:cNvPr id="122" name="Text Box 22"/>
            <p:cNvSpPr txBox="1">
              <a:spLocks noChangeArrowheads="1"/>
            </p:cNvSpPr>
            <p:nvPr/>
          </p:nvSpPr>
          <p:spPr bwMode="auto">
            <a:xfrm>
              <a:off x="9711698" y="2823868"/>
              <a:ext cx="1004888" cy="1846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用户数据</a:t>
              </a:r>
              <a:endParaRPr kumimoji="1" lang="en-US" altLang="zh-TW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Text Box 24"/>
            <p:cNvSpPr txBox="1">
              <a:spLocks noChangeArrowheads="1"/>
            </p:cNvSpPr>
            <p:nvPr/>
          </p:nvSpPr>
          <p:spPr bwMode="auto">
            <a:xfrm>
              <a:off x="9462411" y="2817286"/>
              <a:ext cx="252412" cy="19782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none"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050" dirty="0">
                  <a:ea typeface="PMingLiU" pitchFamily="18" charset="-120"/>
                </a:rPr>
                <a:t>http</a:t>
              </a:r>
              <a:endParaRPr kumimoji="1" lang="en-US" altLang="zh-TW" sz="1050" dirty="0">
                <a:ea typeface="PMingLiU" pitchFamily="18" charset="-120"/>
              </a:endParaRPr>
            </a:p>
          </p:txBody>
        </p:sp>
        <p:sp>
          <p:nvSpPr>
            <p:cNvPr id="124" name="Text Box 24"/>
            <p:cNvSpPr txBox="1">
              <a:spLocks noChangeArrowheads="1"/>
            </p:cNvSpPr>
            <p:nvPr/>
          </p:nvSpPr>
          <p:spPr bwMode="auto">
            <a:xfrm>
              <a:off x="9214379" y="2817286"/>
              <a:ext cx="252412" cy="19782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none"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050" dirty="0" err="1">
                  <a:ea typeface="PMingLiU" pitchFamily="18" charset="-120"/>
                </a:rPr>
                <a:t>tcp</a:t>
              </a:r>
              <a:endParaRPr kumimoji="1" lang="en-US" altLang="zh-TW" sz="1050" dirty="0">
                <a:ea typeface="PMingLiU" pitchFamily="18" charset="-120"/>
              </a:endParaRPr>
            </a:p>
          </p:txBody>
        </p:sp>
        <p:sp>
          <p:nvSpPr>
            <p:cNvPr id="125" name="Text Box 22"/>
            <p:cNvSpPr txBox="1">
              <a:spLocks noChangeArrowheads="1"/>
            </p:cNvSpPr>
            <p:nvPr/>
          </p:nvSpPr>
          <p:spPr bwMode="auto">
            <a:xfrm>
              <a:off x="9706167" y="3312212"/>
              <a:ext cx="1004888" cy="1846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用户数据</a:t>
              </a:r>
              <a:endParaRPr kumimoji="1" lang="en-US" altLang="zh-TW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Text Box 24"/>
            <p:cNvSpPr txBox="1">
              <a:spLocks noChangeArrowheads="1"/>
            </p:cNvSpPr>
            <p:nvPr/>
          </p:nvSpPr>
          <p:spPr bwMode="auto">
            <a:xfrm>
              <a:off x="9456880" y="3305630"/>
              <a:ext cx="252412" cy="19782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none"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050" dirty="0">
                  <a:ea typeface="PMingLiU" pitchFamily="18" charset="-120"/>
                </a:rPr>
                <a:t>http</a:t>
              </a:r>
              <a:endParaRPr kumimoji="1" lang="en-US" altLang="zh-TW" sz="1050" dirty="0">
                <a:ea typeface="PMingLiU" pitchFamily="18" charset="-120"/>
              </a:endParaRPr>
            </a:p>
          </p:txBody>
        </p:sp>
        <p:sp>
          <p:nvSpPr>
            <p:cNvPr id="127" name="Text Box 24"/>
            <p:cNvSpPr txBox="1">
              <a:spLocks noChangeArrowheads="1"/>
            </p:cNvSpPr>
            <p:nvPr/>
          </p:nvSpPr>
          <p:spPr bwMode="auto">
            <a:xfrm>
              <a:off x="9208848" y="3305630"/>
              <a:ext cx="252412" cy="19782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none"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050" dirty="0" err="1">
                  <a:ea typeface="PMingLiU" pitchFamily="18" charset="-120"/>
                </a:rPr>
                <a:t>tcp</a:t>
              </a:r>
              <a:endParaRPr kumimoji="1" lang="en-US" altLang="zh-TW" sz="1050" dirty="0">
                <a:ea typeface="PMingLiU" pitchFamily="18" charset="-120"/>
              </a:endParaRPr>
            </a:p>
          </p:txBody>
        </p:sp>
        <p:sp>
          <p:nvSpPr>
            <p:cNvPr id="128" name="Text Box 24"/>
            <p:cNvSpPr txBox="1">
              <a:spLocks noChangeArrowheads="1"/>
            </p:cNvSpPr>
            <p:nvPr/>
          </p:nvSpPr>
          <p:spPr bwMode="auto">
            <a:xfrm>
              <a:off x="8962685" y="3305629"/>
              <a:ext cx="252412" cy="19782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none"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050" dirty="0" err="1">
                  <a:ea typeface="PMingLiU" pitchFamily="18" charset="-120"/>
                </a:rPr>
                <a:t>ip</a:t>
              </a:r>
              <a:endParaRPr kumimoji="1" lang="en-US" altLang="zh-TW" sz="1050" dirty="0">
                <a:ea typeface="PMingLiU" pitchFamily="18" charset="-120"/>
              </a:endParaRPr>
            </a:p>
          </p:txBody>
        </p:sp>
        <p:sp>
          <p:nvSpPr>
            <p:cNvPr id="129" name="Text Box 22"/>
            <p:cNvSpPr txBox="1">
              <a:spLocks noChangeArrowheads="1"/>
            </p:cNvSpPr>
            <p:nvPr/>
          </p:nvSpPr>
          <p:spPr bwMode="auto">
            <a:xfrm>
              <a:off x="9714185" y="3768938"/>
              <a:ext cx="1004888" cy="1846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用户数据</a:t>
              </a:r>
              <a:endParaRPr kumimoji="1" lang="en-US" altLang="zh-TW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Text Box 24"/>
            <p:cNvSpPr txBox="1">
              <a:spLocks noChangeArrowheads="1"/>
            </p:cNvSpPr>
            <p:nvPr/>
          </p:nvSpPr>
          <p:spPr bwMode="auto">
            <a:xfrm>
              <a:off x="9464898" y="3762356"/>
              <a:ext cx="252412" cy="19782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none"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050" dirty="0">
                  <a:ea typeface="PMingLiU" pitchFamily="18" charset="-120"/>
                </a:rPr>
                <a:t>http</a:t>
              </a:r>
              <a:endParaRPr kumimoji="1" lang="en-US" altLang="zh-TW" sz="1050" dirty="0">
                <a:ea typeface="PMingLiU" pitchFamily="18" charset="-120"/>
              </a:endParaRPr>
            </a:p>
          </p:txBody>
        </p:sp>
        <p:sp>
          <p:nvSpPr>
            <p:cNvPr id="131" name="Text Box 24"/>
            <p:cNvSpPr txBox="1">
              <a:spLocks noChangeArrowheads="1"/>
            </p:cNvSpPr>
            <p:nvPr/>
          </p:nvSpPr>
          <p:spPr bwMode="auto">
            <a:xfrm>
              <a:off x="9216866" y="3762356"/>
              <a:ext cx="252412" cy="19782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none"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050" dirty="0" err="1">
                  <a:ea typeface="PMingLiU" pitchFamily="18" charset="-120"/>
                </a:rPr>
                <a:t>tcp</a:t>
              </a:r>
              <a:endParaRPr kumimoji="1" lang="en-US" altLang="zh-TW" sz="1050" dirty="0">
                <a:ea typeface="PMingLiU" pitchFamily="18" charset="-120"/>
              </a:endParaRPr>
            </a:p>
          </p:txBody>
        </p:sp>
        <p:sp>
          <p:nvSpPr>
            <p:cNvPr id="132" name="Text Box 24"/>
            <p:cNvSpPr txBox="1">
              <a:spLocks noChangeArrowheads="1"/>
            </p:cNvSpPr>
            <p:nvPr/>
          </p:nvSpPr>
          <p:spPr bwMode="auto">
            <a:xfrm>
              <a:off x="8970703" y="3762355"/>
              <a:ext cx="252412" cy="19782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none"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050" dirty="0" err="1">
                  <a:ea typeface="PMingLiU" pitchFamily="18" charset="-120"/>
                </a:rPr>
                <a:t>ip</a:t>
              </a:r>
              <a:endParaRPr kumimoji="1" lang="en-US" altLang="zh-TW" sz="1050" dirty="0">
                <a:ea typeface="PMingLiU" pitchFamily="18" charset="-120"/>
              </a:endParaRPr>
            </a:p>
          </p:txBody>
        </p:sp>
        <p:sp>
          <p:nvSpPr>
            <p:cNvPr id="133" name="Text Box 24"/>
            <p:cNvSpPr txBox="1">
              <a:spLocks noChangeArrowheads="1"/>
            </p:cNvSpPr>
            <p:nvPr/>
          </p:nvSpPr>
          <p:spPr bwMode="auto">
            <a:xfrm>
              <a:off x="8721724" y="3762292"/>
              <a:ext cx="252412" cy="19782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none"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050" dirty="0">
                  <a:ea typeface="PMingLiU" pitchFamily="18" charset="-120"/>
                </a:rPr>
                <a:t>eth</a:t>
              </a:r>
              <a:endParaRPr kumimoji="1" lang="en-US" altLang="zh-TW" sz="1050" dirty="0">
                <a:ea typeface="PMingLiU" pitchFamily="18" charset="-120"/>
              </a:endParaRPr>
            </a:p>
          </p:txBody>
        </p:sp>
        <p:sp>
          <p:nvSpPr>
            <p:cNvPr id="135" name="TextBox 67"/>
            <p:cNvSpPr txBox="1"/>
            <p:nvPr/>
          </p:nvSpPr>
          <p:spPr>
            <a:xfrm>
              <a:off x="1616876" y="2254990"/>
              <a:ext cx="7617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HTTP</a:t>
              </a:r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包</a:t>
              </a:r>
            </a:p>
          </p:txBody>
        </p:sp>
        <p:sp>
          <p:nvSpPr>
            <p:cNvPr id="136" name="TextBox 67"/>
            <p:cNvSpPr txBox="1"/>
            <p:nvPr/>
          </p:nvSpPr>
          <p:spPr>
            <a:xfrm>
              <a:off x="1716443" y="2715047"/>
              <a:ext cx="633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TCP</a:t>
              </a:r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包</a:t>
              </a:r>
            </a:p>
          </p:txBody>
        </p:sp>
        <p:sp>
          <p:nvSpPr>
            <p:cNvPr id="137" name="TextBox 67"/>
            <p:cNvSpPr txBox="1"/>
            <p:nvPr/>
          </p:nvSpPr>
          <p:spPr>
            <a:xfrm>
              <a:off x="1771276" y="3253279"/>
              <a:ext cx="644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IP</a:t>
              </a:r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报文</a:t>
              </a:r>
            </a:p>
          </p:txBody>
        </p:sp>
        <p:sp>
          <p:nvSpPr>
            <p:cNvPr id="138" name="TextBox 67"/>
            <p:cNvSpPr txBox="1"/>
            <p:nvPr/>
          </p:nvSpPr>
          <p:spPr>
            <a:xfrm>
              <a:off x="1308007" y="3692773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以太网数据帧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8090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>
          <a:xfrm>
            <a:off x="2929301" y="1678257"/>
            <a:ext cx="1656184" cy="36724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3082057" y="1966289"/>
            <a:ext cx="1296144" cy="504056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3102513" y="2830385"/>
            <a:ext cx="1296144" cy="5040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TCP/UDP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082057" y="3694481"/>
            <a:ext cx="1296144" cy="50405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协议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3055315" y="4558577"/>
            <a:ext cx="1404156" cy="504056"/>
          </a:xfrm>
          <a:prstGeom prst="roundRect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以太网协议</a:t>
            </a:r>
          </a:p>
        </p:txBody>
      </p:sp>
      <p:sp>
        <p:nvSpPr>
          <p:cNvPr id="76" name="矩形 75"/>
          <p:cNvSpPr/>
          <p:nvPr/>
        </p:nvSpPr>
        <p:spPr>
          <a:xfrm>
            <a:off x="1547664" y="1948338"/>
            <a:ext cx="1152128" cy="509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文件数据</a:t>
            </a:r>
          </a:p>
        </p:txBody>
      </p:sp>
      <p:sp>
        <p:nvSpPr>
          <p:cNvPr id="77" name="矩形 76"/>
          <p:cNvSpPr/>
          <p:nvPr/>
        </p:nvSpPr>
        <p:spPr>
          <a:xfrm>
            <a:off x="1547664" y="958177"/>
            <a:ext cx="1152128" cy="509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文件数据</a:t>
            </a:r>
          </a:p>
        </p:txBody>
      </p:sp>
      <p:sp>
        <p:nvSpPr>
          <p:cNvPr id="78" name="矩形 77"/>
          <p:cNvSpPr/>
          <p:nvPr/>
        </p:nvSpPr>
        <p:spPr>
          <a:xfrm>
            <a:off x="1547664" y="2821235"/>
            <a:ext cx="1152128" cy="509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文件数据</a:t>
            </a:r>
          </a:p>
        </p:txBody>
      </p:sp>
      <p:sp>
        <p:nvSpPr>
          <p:cNvPr id="79" name="矩形 78"/>
          <p:cNvSpPr/>
          <p:nvPr/>
        </p:nvSpPr>
        <p:spPr>
          <a:xfrm>
            <a:off x="1547664" y="3688801"/>
            <a:ext cx="1152128" cy="509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文件数据</a:t>
            </a:r>
          </a:p>
        </p:txBody>
      </p:sp>
      <p:sp>
        <p:nvSpPr>
          <p:cNvPr id="80" name="矩形 79"/>
          <p:cNvSpPr/>
          <p:nvPr/>
        </p:nvSpPr>
        <p:spPr>
          <a:xfrm>
            <a:off x="1547664" y="4552897"/>
            <a:ext cx="1152128" cy="509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文件数据</a:t>
            </a:r>
          </a:p>
        </p:txBody>
      </p:sp>
      <p:sp>
        <p:nvSpPr>
          <p:cNvPr id="81" name="矩形 80"/>
          <p:cNvSpPr/>
          <p:nvPr/>
        </p:nvSpPr>
        <p:spPr>
          <a:xfrm>
            <a:off x="957395" y="1948338"/>
            <a:ext cx="590270" cy="509736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HTTP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5610522" y="1650637"/>
            <a:ext cx="1656184" cy="36724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5763278" y="1938669"/>
            <a:ext cx="1296144" cy="504056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5783734" y="2802765"/>
            <a:ext cx="1296144" cy="5040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TCP/UDP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5763278" y="3666861"/>
            <a:ext cx="1296144" cy="50405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协议</a:t>
            </a:r>
          </a:p>
        </p:txBody>
      </p:sp>
      <p:sp>
        <p:nvSpPr>
          <p:cNvPr id="86" name="圆角矩形 85"/>
          <p:cNvSpPr/>
          <p:nvPr/>
        </p:nvSpPr>
        <p:spPr>
          <a:xfrm>
            <a:off x="5736536" y="4530957"/>
            <a:ext cx="1404156" cy="504056"/>
          </a:xfrm>
          <a:prstGeom prst="roundRect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以太网协议</a:t>
            </a:r>
          </a:p>
        </p:txBody>
      </p:sp>
      <p:sp>
        <p:nvSpPr>
          <p:cNvPr id="87" name="矩形 86"/>
          <p:cNvSpPr/>
          <p:nvPr/>
        </p:nvSpPr>
        <p:spPr>
          <a:xfrm>
            <a:off x="9349257" y="1901247"/>
            <a:ext cx="1152128" cy="509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文件数据</a:t>
            </a:r>
          </a:p>
        </p:txBody>
      </p:sp>
      <p:sp>
        <p:nvSpPr>
          <p:cNvPr id="88" name="矩形 87"/>
          <p:cNvSpPr/>
          <p:nvPr/>
        </p:nvSpPr>
        <p:spPr>
          <a:xfrm>
            <a:off x="9349257" y="911086"/>
            <a:ext cx="1152128" cy="509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文件数据</a:t>
            </a:r>
          </a:p>
        </p:txBody>
      </p:sp>
      <p:sp>
        <p:nvSpPr>
          <p:cNvPr id="89" name="矩形 88"/>
          <p:cNvSpPr/>
          <p:nvPr/>
        </p:nvSpPr>
        <p:spPr>
          <a:xfrm>
            <a:off x="9349257" y="2774144"/>
            <a:ext cx="1152128" cy="509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文件数据</a:t>
            </a:r>
          </a:p>
        </p:txBody>
      </p:sp>
      <p:sp>
        <p:nvSpPr>
          <p:cNvPr id="90" name="矩形 89"/>
          <p:cNvSpPr/>
          <p:nvPr/>
        </p:nvSpPr>
        <p:spPr>
          <a:xfrm>
            <a:off x="9349257" y="3641710"/>
            <a:ext cx="1152128" cy="509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文件数据</a:t>
            </a:r>
          </a:p>
        </p:txBody>
      </p:sp>
      <p:sp>
        <p:nvSpPr>
          <p:cNvPr id="91" name="矩形 90"/>
          <p:cNvSpPr/>
          <p:nvPr/>
        </p:nvSpPr>
        <p:spPr>
          <a:xfrm>
            <a:off x="9349257" y="4505806"/>
            <a:ext cx="1152128" cy="509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文件数据</a:t>
            </a:r>
          </a:p>
        </p:txBody>
      </p:sp>
      <p:sp>
        <p:nvSpPr>
          <p:cNvPr id="92" name="TextBox 64"/>
          <p:cNvSpPr txBox="1"/>
          <p:nvPr/>
        </p:nvSpPr>
        <p:spPr>
          <a:xfrm>
            <a:off x="-1399860" y="45983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以太网包</a:t>
            </a:r>
          </a:p>
        </p:txBody>
      </p:sp>
      <p:sp>
        <p:nvSpPr>
          <p:cNvPr id="93" name="TextBox 65"/>
          <p:cNvSpPr txBox="1"/>
          <p:nvPr/>
        </p:nvSpPr>
        <p:spPr>
          <a:xfrm>
            <a:off x="-947834" y="3734223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包</a:t>
            </a:r>
          </a:p>
        </p:txBody>
      </p:sp>
      <p:sp>
        <p:nvSpPr>
          <p:cNvPr id="94" name="TextBox 66"/>
          <p:cNvSpPr txBox="1"/>
          <p:nvPr/>
        </p:nvSpPr>
        <p:spPr>
          <a:xfrm>
            <a:off x="-1164486" y="2845541"/>
            <a:ext cx="85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包</a:t>
            </a:r>
          </a:p>
        </p:txBody>
      </p:sp>
      <p:sp>
        <p:nvSpPr>
          <p:cNvPr id="95" name="TextBox 67"/>
          <p:cNvSpPr txBox="1"/>
          <p:nvPr/>
        </p:nvSpPr>
        <p:spPr>
          <a:xfrm>
            <a:off x="-1349055" y="2018540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包</a:t>
            </a:r>
          </a:p>
        </p:txBody>
      </p:sp>
      <p:sp>
        <p:nvSpPr>
          <p:cNvPr id="96" name="TextBox 69"/>
          <p:cNvSpPr txBox="1"/>
          <p:nvPr/>
        </p:nvSpPr>
        <p:spPr>
          <a:xfrm>
            <a:off x="10620437" y="45183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以太网包</a:t>
            </a:r>
          </a:p>
        </p:txBody>
      </p:sp>
      <p:sp>
        <p:nvSpPr>
          <p:cNvPr id="97" name="TextBox 70"/>
          <p:cNvSpPr txBox="1"/>
          <p:nvPr/>
        </p:nvSpPr>
        <p:spPr>
          <a:xfrm>
            <a:off x="11062273" y="369448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包</a:t>
            </a:r>
          </a:p>
        </p:txBody>
      </p:sp>
      <p:sp>
        <p:nvSpPr>
          <p:cNvPr id="98" name="TextBox 71"/>
          <p:cNvSpPr txBox="1"/>
          <p:nvPr/>
        </p:nvSpPr>
        <p:spPr>
          <a:xfrm>
            <a:off x="10869928" y="2835204"/>
            <a:ext cx="85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包</a:t>
            </a:r>
          </a:p>
        </p:txBody>
      </p:sp>
      <p:sp>
        <p:nvSpPr>
          <p:cNvPr id="99" name="TextBox 72"/>
          <p:cNvSpPr txBox="1"/>
          <p:nvPr/>
        </p:nvSpPr>
        <p:spPr>
          <a:xfrm>
            <a:off x="10717409" y="1992394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包</a:t>
            </a:r>
          </a:p>
        </p:txBody>
      </p:sp>
      <p:sp>
        <p:nvSpPr>
          <p:cNvPr id="100" name="TextBox 73"/>
          <p:cNvSpPr txBox="1"/>
          <p:nvPr/>
        </p:nvSpPr>
        <p:spPr>
          <a:xfrm>
            <a:off x="3242710" y="11426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101" name="TextBox 74"/>
          <p:cNvSpPr txBox="1"/>
          <p:nvPr/>
        </p:nvSpPr>
        <p:spPr>
          <a:xfrm>
            <a:off x="5783734" y="11387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客户计算机</a:t>
            </a:r>
          </a:p>
        </p:txBody>
      </p:sp>
      <p:sp>
        <p:nvSpPr>
          <p:cNvPr id="102" name="下箭头 101"/>
          <p:cNvSpPr/>
          <p:nvPr/>
        </p:nvSpPr>
        <p:spPr>
          <a:xfrm>
            <a:off x="2023901" y="1467913"/>
            <a:ext cx="216024" cy="47075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下箭头 102"/>
          <p:cNvSpPr/>
          <p:nvPr/>
        </p:nvSpPr>
        <p:spPr>
          <a:xfrm>
            <a:off x="1986533" y="2458074"/>
            <a:ext cx="216024" cy="37231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下箭头 103"/>
          <p:cNvSpPr/>
          <p:nvPr/>
        </p:nvSpPr>
        <p:spPr>
          <a:xfrm>
            <a:off x="1986533" y="3294550"/>
            <a:ext cx="216024" cy="37231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下箭头 104"/>
          <p:cNvSpPr/>
          <p:nvPr/>
        </p:nvSpPr>
        <p:spPr>
          <a:xfrm>
            <a:off x="1981709" y="4197590"/>
            <a:ext cx="216024" cy="37231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下箭头 105"/>
          <p:cNvSpPr/>
          <p:nvPr/>
        </p:nvSpPr>
        <p:spPr>
          <a:xfrm rot="10800000">
            <a:off x="9859501" y="1426536"/>
            <a:ext cx="216024" cy="47075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下箭头 106"/>
          <p:cNvSpPr/>
          <p:nvPr/>
        </p:nvSpPr>
        <p:spPr>
          <a:xfrm rot="10800000">
            <a:off x="9822133" y="2416697"/>
            <a:ext cx="216024" cy="37231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下箭头 107"/>
          <p:cNvSpPr/>
          <p:nvPr/>
        </p:nvSpPr>
        <p:spPr>
          <a:xfrm rot="10800000">
            <a:off x="9822133" y="3253173"/>
            <a:ext cx="216024" cy="37231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下箭头 108"/>
          <p:cNvSpPr/>
          <p:nvPr/>
        </p:nvSpPr>
        <p:spPr>
          <a:xfrm rot="10800000">
            <a:off x="9817309" y="4156213"/>
            <a:ext cx="216024" cy="37231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上下箭头 109"/>
          <p:cNvSpPr/>
          <p:nvPr/>
        </p:nvSpPr>
        <p:spPr>
          <a:xfrm>
            <a:off x="3654028" y="2444298"/>
            <a:ext cx="152201" cy="363161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上下箭头 110"/>
          <p:cNvSpPr/>
          <p:nvPr/>
        </p:nvSpPr>
        <p:spPr>
          <a:xfrm>
            <a:off x="3681292" y="3351184"/>
            <a:ext cx="152201" cy="363161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上下箭头 111"/>
          <p:cNvSpPr/>
          <p:nvPr/>
        </p:nvSpPr>
        <p:spPr>
          <a:xfrm>
            <a:off x="3681291" y="4197590"/>
            <a:ext cx="152201" cy="363161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上下箭头 112"/>
          <p:cNvSpPr/>
          <p:nvPr/>
        </p:nvSpPr>
        <p:spPr>
          <a:xfrm>
            <a:off x="6355705" y="2444298"/>
            <a:ext cx="152201" cy="363161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上下箭头 113"/>
          <p:cNvSpPr/>
          <p:nvPr/>
        </p:nvSpPr>
        <p:spPr>
          <a:xfrm>
            <a:off x="6377047" y="3317128"/>
            <a:ext cx="152201" cy="363161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上下箭头 114"/>
          <p:cNvSpPr/>
          <p:nvPr/>
        </p:nvSpPr>
        <p:spPr>
          <a:xfrm>
            <a:off x="6377047" y="4158645"/>
            <a:ext cx="152201" cy="363161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左右箭头 115"/>
          <p:cNvSpPr/>
          <p:nvPr/>
        </p:nvSpPr>
        <p:spPr>
          <a:xfrm>
            <a:off x="4585485" y="4626723"/>
            <a:ext cx="1025037" cy="312524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957395" y="2821235"/>
            <a:ext cx="590270" cy="509736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HTTP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96936" y="2821235"/>
            <a:ext cx="460459" cy="509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TCP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957395" y="3691641"/>
            <a:ext cx="590270" cy="509736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HTTP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96936" y="3691641"/>
            <a:ext cx="460459" cy="509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TCP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26863" y="3689653"/>
            <a:ext cx="360040" cy="50973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IP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957394" y="4552897"/>
            <a:ext cx="590270" cy="509736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HTTP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96935" y="4552897"/>
            <a:ext cx="460459" cy="509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TCP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136896" y="4552897"/>
            <a:ext cx="360040" cy="50973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IP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-293291" y="4553501"/>
            <a:ext cx="428064" cy="509736"/>
          </a:xfrm>
          <a:prstGeom prst="rect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eth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8758988" y="1897293"/>
            <a:ext cx="590270" cy="509736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HTTP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8758988" y="2775339"/>
            <a:ext cx="590270" cy="509736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HTTP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8298529" y="2775339"/>
            <a:ext cx="460459" cy="509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TCP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8758988" y="3640763"/>
            <a:ext cx="590270" cy="509736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HTTP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8298529" y="3640763"/>
            <a:ext cx="460459" cy="509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TCP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7928456" y="3638775"/>
            <a:ext cx="360040" cy="50973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IP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8758987" y="4507001"/>
            <a:ext cx="590270" cy="509736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HTTP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8298528" y="4507001"/>
            <a:ext cx="460459" cy="509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TCP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938489" y="4507001"/>
            <a:ext cx="360040" cy="50973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IP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7508302" y="4507605"/>
            <a:ext cx="428064" cy="509736"/>
          </a:xfrm>
          <a:prstGeom prst="rect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eth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0655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1721037" y="1403983"/>
            <a:ext cx="2527113" cy="1844042"/>
            <a:chOff x="1721037" y="1403983"/>
            <a:chExt cx="3264201" cy="2622894"/>
          </a:xfrm>
        </p:grpSpPr>
        <p:sp>
          <p:nvSpPr>
            <p:cNvPr id="5" name="矩形 4"/>
            <p:cNvSpPr/>
            <p:nvPr/>
          </p:nvSpPr>
          <p:spPr>
            <a:xfrm>
              <a:off x="2791901" y="1403983"/>
              <a:ext cx="1720264" cy="2622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791901" y="1403983"/>
              <a:ext cx="1720264" cy="504403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Len</a:t>
              </a:r>
            </a:p>
            <a:p>
              <a:pPr algn="ctr"/>
              <a:r>
                <a:rPr lang="zh-CN" altLang="en-US" sz="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（包中有效数据大小）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2791901" y="1908386"/>
              <a:ext cx="1720264" cy="504403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*data</a:t>
              </a:r>
            </a:p>
            <a:p>
              <a:pPr algn="ctr"/>
              <a:r>
                <a:rPr lang="zh-CN" altLang="en-US" sz="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（包的数据起始地址）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2791901" y="2811054"/>
              <a:ext cx="1720264" cy="121582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肘形连接符 8"/>
            <p:cNvCxnSpPr/>
            <p:nvPr/>
          </p:nvCxnSpPr>
          <p:spPr>
            <a:xfrm rot="16200000" flipH="1">
              <a:off x="4302572" y="2370180"/>
              <a:ext cx="655724" cy="236536"/>
            </a:xfrm>
            <a:prstGeom prst="bentConnector3">
              <a:avLst>
                <a:gd name="adj1" fmla="val 142"/>
              </a:avLst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9"/>
            <p:cNvCxnSpPr>
              <a:stCxn id="6" idx="3"/>
            </p:cNvCxnSpPr>
            <p:nvPr/>
          </p:nvCxnSpPr>
          <p:spPr>
            <a:xfrm>
              <a:off x="4512165" y="1656185"/>
              <a:ext cx="473073" cy="1383624"/>
            </a:xfrm>
            <a:prstGeom prst="bentConnector2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727198" y="3039809"/>
              <a:ext cx="258040" cy="0"/>
            </a:xfrm>
            <a:prstGeom prst="line">
              <a:avLst/>
            </a:prstGeom>
            <a:ln w="127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867062" y="2409041"/>
              <a:ext cx="92483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880634" y="4021619"/>
              <a:ext cx="92483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721037" y="3069823"/>
              <a:ext cx="1049328" cy="26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BUF_MAX_LEN</a:t>
              </a:r>
              <a:endPara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箭头连接符 14"/>
            <p:cNvCxnSpPr>
              <a:stCxn id="14" idx="0"/>
            </p:cNvCxnSpPr>
            <p:nvPr/>
          </p:nvCxnSpPr>
          <p:spPr>
            <a:xfrm flipV="1">
              <a:off x="2245701" y="2409042"/>
              <a:ext cx="1" cy="66078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4" idx="2"/>
            </p:cNvCxnSpPr>
            <p:nvPr/>
          </p:nvCxnSpPr>
          <p:spPr>
            <a:xfrm>
              <a:off x="2245701" y="3332484"/>
              <a:ext cx="1" cy="689135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右大括号 16"/>
            <p:cNvSpPr/>
            <p:nvPr/>
          </p:nvSpPr>
          <p:spPr>
            <a:xfrm>
              <a:off x="4512165" y="2816312"/>
              <a:ext cx="215033" cy="446234"/>
            </a:xfrm>
            <a:prstGeom prst="righ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  <p:cxnSp>
          <p:nvCxnSpPr>
            <p:cNvPr id="18" name="直接连接符 17"/>
            <p:cNvCxnSpPr/>
            <p:nvPr/>
          </p:nvCxnSpPr>
          <p:spPr>
            <a:xfrm flipH="1">
              <a:off x="4512166" y="2816311"/>
              <a:ext cx="236536" cy="0"/>
            </a:xfrm>
            <a:prstGeom prst="line">
              <a:avLst/>
            </a:prstGeom>
            <a:ln w="127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2791901" y="2821567"/>
              <a:ext cx="1720264" cy="440978"/>
            </a:xfrm>
            <a:prstGeom prst="rect">
              <a:avLst/>
            </a:prstGeom>
            <a:solidFill>
              <a:srgbClr val="B8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payload</a:t>
              </a:r>
            </a:p>
            <a:p>
              <a:pPr algn="ctr"/>
              <a:r>
                <a:rPr lang="zh-CN" altLang="en-US" sz="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（有效负载）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853899" y="3766227"/>
            <a:ext cx="3387468" cy="652083"/>
            <a:chOff x="1187624" y="1847383"/>
            <a:chExt cx="6264696" cy="2054703"/>
          </a:xfrm>
        </p:grpSpPr>
        <p:sp>
          <p:nvSpPr>
            <p:cNvPr id="51" name="矩形 50"/>
            <p:cNvSpPr/>
            <p:nvPr/>
          </p:nvSpPr>
          <p:spPr>
            <a:xfrm>
              <a:off x="1187624" y="2893975"/>
              <a:ext cx="1883196" cy="504057"/>
            </a:xfrm>
            <a:prstGeom prst="rect">
              <a:avLst/>
            </a:prstGeom>
            <a:solidFill>
              <a:srgbClr val="B8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unsigned char</a:t>
              </a:r>
              <a:endParaRPr lang="zh-CN" altLang="en-US" sz="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187624" y="3398029"/>
              <a:ext cx="1883196" cy="504057"/>
            </a:xfrm>
            <a:prstGeom prst="rect">
              <a:avLst/>
            </a:prstGeom>
            <a:solidFill>
              <a:srgbClr val="B8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unsigned  long</a:t>
              </a:r>
              <a:endParaRPr lang="zh-CN" altLang="en-US" sz="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47864" y="1850035"/>
              <a:ext cx="792088" cy="61454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1B</a:t>
              </a:r>
              <a:endPara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145670" y="1847383"/>
              <a:ext cx="1506751" cy="614544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编译器自动填充</a:t>
              </a:r>
              <a:r>
                <a:rPr lang="en-US" altLang="zh-CN" sz="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3B</a:t>
              </a:r>
              <a:endPara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652421" y="1847383"/>
              <a:ext cx="1799899" cy="61454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4B</a:t>
              </a:r>
              <a:endPara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7" name="肘形连接符 56"/>
            <p:cNvCxnSpPr>
              <a:cxnSpLocks/>
              <a:stCxn id="51" idx="3"/>
            </p:cNvCxnSpPr>
            <p:nvPr/>
          </p:nvCxnSpPr>
          <p:spPr>
            <a:xfrm flipV="1">
              <a:off x="3070821" y="2485754"/>
              <a:ext cx="271326" cy="660248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肘形连接符 57"/>
            <p:cNvCxnSpPr>
              <a:cxnSpLocks/>
              <a:stCxn id="52" idx="3"/>
            </p:cNvCxnSpPr>
            <p:nvPr/>
          </p:nvCxnSpPr>
          <p:spPr>
            <a:xfrm flipV="1">
              <a:off x="3070821" y="2485755"/>
              <a:ext cx="2581600" cy="1164303"/>
            </a:xfrm>
            <a:prstGeom prst="bentConnector3">
              <a:avLst>
                <a:gd name="adj1" fmla="val 100052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13"/>
            <p:cNvSpPr txBox="1"/>
            <p:nvPr/>
          </p:nvSpPr>
          <p:spPr>
            <a:xfrm>
              <a:off x="1690151" y="2397741"/>
              <a:ext cx="1052462" cy="507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结构体</a:t>
              </a:r>
            </a:p>
          </p:txBody>
        </p: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xmlns="" id="{37B5C158-55C9-47E4-BE67-CFF3C0808E81}"/>
              </a:ext>
            </a:extLst>
          </p:cNvPr>
          <p:cNvGrpSpPr/>
          <p:nvPr/>
        </p:nvGrpSpPr>
        <p:grpSpPr>
          <a:xfrm>
            <a:off x="5753566" y="631557"/>
            <a:ext cx="3594116" cy="2436214"/>
            <a:chOff x="5753567" y="631556"/>
            <a:chExt cx="3441676" cy="3652021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xmlns="" id="{E77C8AA5-E11E-4C60-964B-1CC4002B85A8}"/>
                </a:ext>
              </a:extLst>
            </p:cNvPr>
            <p:cNvGrpSpPr/>
            <p:nvPr/>
          </p:nvGrpSpPr>
          <p:grpSpPr>
            <a:xfrm>
              <a:off x="5753567" y="631556"/>
              <a:ext cx="3233137" cy="3652021"/>
              <a:chOff x="5753567" y="631556"/>
              <a:chExt cx="3233137" cy="3652021"/>
            </a:xfrm>
          </p:grpSpPr>
          <p:sp>
            <p:nvSpPr>
              <p:cNvPr id="124" name="矩形标注 5">
                <a:extLst>
                  <a:ext uri="{FF2B5EF4-FFF2-40B4-BE49-F238E27FC236}">
                    <a16:creationId xmlns:a16="http://schemas.microsoft.com/office/drawing/2014/main" xmlns="" id="{1C6BFA2B-B5B8-4C2B-8E94-5CB9AEC0D3B9}"/>
                  </a:ext>
                </a:extLst>
              </p:cNvPr>
              <p:cNvSpPr/>
              <p:nvPr/>
            </p:nvSpPr>
            <p:spPr>
              <a:xfrm>
                <a:off x="8335524" y="2178137"/>
                <a:ext cx="651180" cy="470917"/>
              </a:xfrm>
              <a:prstGeom prst="wedgeRectCallout">
                <a:avLst>
                  <a:gd name="adj1" fmla="val -76084"/>
                  <a:gd name="adj2" fmla="val 4663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添加包头</a:t>
                </a:r>
                <a:endParaRPr lang="en-US" altLang="zh-CN" sz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前移指针</a:t>
                </a:r>
              </a:p>
            </p:txBody>
          </p:sp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xmlns="" id="{B81A8593-565B-4610-9478-D14B5542C7B6}"/>
                  </a:ext>
                </a:extLst>
              </p:cNvPr>
              <p:cNvGrpSpPr/>
              <p:nvPr/>
            </p:nvGrpSpPr>
            <p:grpSpPr>
              <a:xfrm>
                <a:off x="5753567" y="631556"/>
                <a:ext cx="3233137" cy="3652021"/>
                <a:chOff x="5753567" y="631556"/>
                <a:chExt cx="3233137" cy="3652021"/>
              </a:xfrm>
            </p:grpSpPr>
            <p:cxnSp>
              <p:nvCxnSpPr>
                <p:cNvPr id="89" name="直接连接符 88">
                  <a:extLst>
                    <a:ext uri="{FF2B5EF4-FFF2-40B4-BE49-F238E27FC236}">
                      <a16:creationId xmlns:a16="http://schemas.microsoft.com/office/drawing/2014/main" xmlns="" id="{212665B9-485E-448C-A2E0-0114948304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62650" y="1266985"/>
                  <a:ext cx="58154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xmlns="" id="{339C623D-E033-42AE-B687-83D2C82F3AA3}"/>
                    </a:ext>
                  </a:extLst>
                </p:cNvPr>
                <p:cNvSpPr/>
                <p:nvPr/>
              </p:nvSpPr>
              <p:spPr>
                <a:xfrm>
                  <a:off x="6484076" y="631556"/>
                  <a:ext cx="1331812" cy="364619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xmlns="" id="{9714FF38-0C3C-4411-9751-F327164F2370}"/>
                    </a:ext>
                  </a:extLst>
                </p:cNvPr>
                <p:cNvSpPr/>
                <p:nvPr/>
              </p:nvSpPr>
              <p:spPr>
                <a:xfrm>
                  <a:off x="6484076" y="631556"/>
                  <a:ext cx="1331812" cy="334643"/>
                </a:xfrm>
                <a:prstGeom prst="rect">
                  <a:avLst/>
                </a:prstGeom>
                <a:solidFill>
                  <a:srgbClr val="FFD9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Len</a:t>
                  </a:r>
                </a:p>
                <a:p>
                  <a:pPr algn="ctr"/>
                  <a:r>
                    <a:rPr lang="zh-CN" altLang="en-US" sz="6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（包中有效数据大小）</a:t>
                  </a:r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xmlns="" id="{FB7203DD-368D-42DD-85BA-2ED260B44F9B}"/>
                    </a:ext>
                  </a:extLst>
                </p:cNvPr>
                <p:cNvSpPr/>
                <p:nvPr/>
              </p:nvSpPr>
              <p:spPr>
                <a:xfrm>
                  <a:off x="6484076" y="966200"/>
                  <a:ext cx="1331812" cy="300787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*data</a:t>
                  </a:r>
                </a:p>
                <a:p>
                  <a:pPr algn="ctr"/>
                  <a:r>
                    <a:rPr lang="zh-CN" altLang="en-US" sz="6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（包的数据起始地址）</a:t>
                  </a:r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xmlns="" id="{79CF3299-9A7C-4CEE-8851-1B1381E82D2E}"/>
                    </a:ext>
                  </a:extLst>
                </p:cNvPr>
                <p:cNvSpPr/>
                <p:nvPr/>
              </p:nvSpPr>
              <p:spPr>
                <a:xfrm>
                  <a:off x="6484076" y="2363373"/>
                  <a:ext cx="1331812" cy="285681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Http</a:t>
                  </a:r>
                  <a:r>
                    <a:rPr lang="zh-CN" altLang="en-US" sz="6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头部</a:t>
                  </a:r>
                </a:p>
              </p:txBody>
            </p:sp>
            <p:cxnSp>
              <p:nvCxnSpPr>
                <p:cNvPr id="86" name="肘形连接符 8">
                  <a:extLst>
                    <a:ext uri="{FF2B5EF4-FFF2-40B4-BE49-F238E27FC236}">
                      <a16:creationId xmlns:a16="http://schemas.microsoft.com/office/drawing/2014/main" xmlns="" id="{2DA85706-7650-4649-A940-24DB87B79A41}"/>
                    </a:ext>
                  </a:extLst>
                </p:cNvPr>
                <p:cNvCxnSpPr>
                  <a:cxnSpLocks/>
                  <a:stCxn id="84" idx="3"/>
                </p:cNvCxnSpPr>
                <p:nvPr/>
              </p:nvCxnSpPr>
              <p:spPr>
                <a:xfrm>
                  <a:off x="7815888" y="1116592"/>
                  <a:ext cx="265566" cy="387464"/>
                </a:xfrm>
                <a:prstGeom prst="bentConnector2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肘形连接符 9">
                  <a:extLst>
                    <a:ext uri="{FF2B5EF4-FFF2-40B4-BE49-F238E27FC236}">
                      <a16:creationId xmlns:a16="http://schemas.microsoft.com/office/drawing/2014/main" xmlns="" id="{030447B9-4A36-49AF-A201-FF759A6AB754}"/>
                    </a:ext>
                  </a:extLst>
                </p:cNvPr>
                <p:cNvCxnSpPr>
                  <a:cxnSpLocks/>
                  <a:stCxn id="83" idx="3"/>
                </p:cNvCxnSpPr>
                <p:nvPr/>
              </p:nvCxnSpPr>
              <p:spPr>
                <a:xfrm>
                  <a:off x="7815888" y="798878"/>
                  <a:ext cx="328148" cy="1564495"/>
                </a:xfrm>
                <a:prstGeom prst="bentConnector2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>
                  <a:extLst>
                    <a:ext uri="{FF2B5EF4-FFF2-40B4-BE49-F238E27FC236}">
                      <a16:creationId xmlns:a16="http://schemas.microsoft.com/office/drawing/2014/main" xmlns="" id="{A3E4FCD5-BF3E-4FAF-A7B2-B734315783B0}"/>
                    </a:ext>
                  </a:extLst>
                </p:cNvPr>
                <p:cNvCxnSpPr/>
                <p:nvPr/>
              </p:nvCxnSpPr>
              <p:spPr>
                <a:xfrm>
                  <a:off x="7944264" y="2367129"/>
                  <a:ext cx="199772" cy="0"/>
                </a:xfrm>
                <a:prstGeom prst="line">
                  <a:avLst/>
                </a:prstGeom>
                <a:ln w="12700"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>
                  <a:extLst>
                    <a:ext uri="{FF2B5EF4-FFF2-40B4-BE49-F238E27FC236}">
                      <a16:creationId xmlns:a16="http://schemas.microsoft.com/office/drawing/2014/main" xmlns="" id="{29FA8AD7-F0AF-4E15-8D00-DE7F715253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7398" y="4283183"/>
                  <a:ext cx="531932" cy="39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TextBox 13">
                  <a:extLst>
                    <a:ext uri="{FF2B5EF4-FFF2-40B4-BE49-F238E27FC236}">
                      <a16:creationId xmlns:a16="http://schemas.microsoft.com/office/drawing/2014/main" xmlns="" id="{EE0FF99B-6E18-4AFA-9DA8-C5C9022D6D00}"/>
                    </a:ext>
                  </a:extLst>
                </p:cNvPr>
                <p:cNvSpPr txBox="1"/>
                <p:nvPr/>
              </p:nvSpPr>
              <p:spPr>
                <a:xfrm>
                  <a:off x="5753567" y="2618323"/>
                  <a:ext cx="782944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5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BUF_MAX_LEN</a:t>
                  </a:r>
                  <a:endParaRPr lang="en-US" altLang="zh-CN" sz="3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92" name="直接箭头连接符 91">
                  <a:extLst>
                    <a:ext uri="{FF2B5EF4-FFF2-40B4-BE49-F238E27FC236}">
                      <a16:creationId xmlns:a16="http://schemas.microsoft.com/office/drawing/2014/main" xmlns="" id="{5AA51B30-2743-46AF-9ED5-273A212D8DA4}"/>
                    </a:ext>
                  </a:extLst>
                </p:cNvPr>
                <p:cNvCxnSpPr>
                  <a:cxnSpLocks/>
                  <a:stCxn id="91" idx="0"/>
                </p:cNvCxnSpPr>
                <p:nvPr/>
              </p:nvCxnSpPr>
              <p:spPr>
                <a:xfrm flipH="1" flipV="1">
                  <a:off x="6139049" y="1266985"/>
                  <a:ext cx="5990" cy="1351338"/>
                </a:xfrm>
                <a:prstGeom prst="straightConnector1">
                  <a:avLst/>
                </a:prstGeom>
                <a:ln w="127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箭头连接符 92">
                  <a:extLst>
                    <a:ext uri="{FF2B5EF4-FFF2-40B4-BE49-F238E27FC236}">
                      <a16:creationId xmlns:a16="http://schemas.microsoft.com/office/drawing/2014/main" xmlns="" id="{0F3BF754-83FB-4C4B-B5C9-BFB49EDD34F2}"/>
                    </a:ext>
                  </a:extLst>
                </p:cNvPr>
                <p:cNvCxnSpPr>
                  <a:cxnSpLocks/>
                  <a:stCxn id="91" idx="2"/>
                </p:cNvCxnSpPr>
                <p:nvPr/>
              </p:nvCxnSpPr>
              <p:spPr>
                <a:xfrm flipH="1">
                  <a:off x="6144074" y="2787600"/>
                  <a:ext cx="965" cy="1475534"/>
                </a:xfrm>
                <a:prstGeom prst="straightConnector1">
                  <a:avLst/>
                </a:prstGeom>
                <a:ln w="127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右大括号 93">
                  <a:extLst>
                    <a:ext uri="{FF2B5EF4-FFF2-40B4-BE49-F238E27FC236}">
                      <a16:creationId xmlns:a16="http://schemas.microsoft.com/office/drawing/2014/main" xmlns="" id="{76FFE44E-0E9F-43B7-B758-DC16F38CB50E}"/>
                    </a:ext>
                  </a:extLst>
                </p:cNvPr>
                <p:cNvSpPr/>
                <p:nvPr/>
              </p:nvSpPr>
              <p:spPr>
                <a:xfrm>
                  <a:off x="7814099" y="1524002"/>
                  <a:ext cx="168264" cy="1720326"/>
                </a:xfrm>
                <a:prstGeom prst="rightBrace">
                  <a:avLst>
                    <a:gd name="adj1" fmla="val 56012"/>
                    <a:gd name="adj2" fmla="val 50000"/>
                  </a:avLst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"/>
                </a:p>
              </p:txBody>
            </p:sp>
            <p:cxnSp>
              <p:nvCxnSpPr>
                <p:cNvPr id="95" name="直接连接符 94">
                  <a:extLst>
                    <a:ext uri="{FF2B5EF4-FFF2-40B4-BE49-F238E27FC236}">
                      <a16:creationId xmlns:a16="http://schemas.microsoft.com/office/drawing/2014/main" xmlns="" id="{A5B5ED62-32E7-4DBC-9DA8-3C6F75F511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14099" y="1503501"/>
                  <a:ext cx="283765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xmlns="" id="{BC974EDA-5DB6-4491-AD52-0FFB2E705659}"/>
                    </a:ext>
                  </a:extLst>
                </p:cNvPr>
                <p:cNvSpPr/>
                <p:nvPr/>
              </p:nvSpPr>
              <p:spPr>
                <a:xfrm>
                  <a:off x="6482287" y="2649057"/>
                  <a:ext cx="1331812" cy="613022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6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用户数据</a:t>
                  </a:r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xmlns="" id="{C54DEA4A-BF0B-476F-A891-84D8540A0E03}"/>
                    </a:ext>
                  </a:extLst>
                </p:cNvPr>
                <p:cNvSpPr/>
                <p:nvPr/>
              </p:nvSpPr>
              <p:spPr>
                <a:xfrm>
                  <a:off x="6484076" y="2077967"/>
                  <a:ext cx="1331812" cy="285681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TCP</a:t>
                  </a:r>
                  <a:r>
                    <a:rPr lang="zh-CN" altLang="en-US" sz="6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头部</a:t>
                  </a:r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xmlns="" id="{3DA80457-ADA6-414E-9D29-C46AFAF5E48B}"/>
                    </a:ext>
                  </a:extLst>
                </p:cNvPr>
                <p:cNvSpPr/>
                <p:nvPr/>
              </p:nvSpPr>
              <p:spPr>
                <a:xfrm>
                  <a:off x="6484076" y="1787163"/>
                  <a:ext cx="1331812" cy="285681"/>
                </a:xfrm>
                <a:prstGeom prst="rect">
                  <a:avLst/>
                </a:prstGeom>
                <a:solidFill>
                  <a:srgbClr val="FF99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IP</a:t>
                  </a:r>
                  <a:r>
                    <a:rPr lang="zh-CN" altLang="en-US" sz="6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头部</a:t>
                  </a:r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xmlns="" id="{7213FCFD-A18F-4B08-9C83-8F976EAE7993}"/>
                    </a:ext>
                  </a:extLst>
                </p:cNvPr>
                <p:cNvSpPr/>
                <p:nvPr/>
              </p:nvSpPr>
              <p:spPr>
                <a:xfrm>
                  <a:off x="6484076" y="1501479"/>
                  <a:ext cx="1331812" cy="285681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Eth</a:t>
                  </a:r>
                  <a:r>
                    <a:rPr lang="zh-CN" altLang="en-US" sz="6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头部</a:t>
                  </a:r>
                </a:p>
              </p:txBody>
            </p:sp>
            <p:cxnSp>
              <p:nvCxnSpPr>
                <p:cNvPr id="127" name="直接连接符 126">
                  <a:extLst>
                    <a:ext uri="{FF2B5EF4-FFF2-40B4-BE49-F238E27FC236}">
                      <a16:creationId xmlns:a16="http://schemas.microsoft.com/office/drawing/2014/main" xmlns="" id="{C5742702-38D8-4A49-94EA-4D3B3EDF4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97689" y="2649054"/>
                  <a:ext cx="283765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矩形标注 5">
                  <a:extLst>
                    <a:ext uri="{FF2B5EF4-FFF2-40B4-BE49-F238E27FC236}">
                      <a16:creationId xmlns:a16="http://schemas.microsoft.com/office/drawing/2014/main" xmlns="" id="{00537744-F165-43DA-BFEC-4A82DB76C4F2}"/>
                    </a:ext>
                  </a:extLst>
                </p:cNvPr>
                <p:cNvSpPr/>
                <p:nvPr/>
              </p:nvSpPr>
              <p:spPr>
                <a:xfrm>
                  <a:off x="8341705" y="1053085"/>
                  <a:ext cx="644999" cy="470917"/>
                </a:xfrm>
                <a:prstGeom prst="wedgeRectCallout">
                  <a:avLst>
                    <a:gd name="adj1" fmla="val -76084"/>
                    <a:gd name="adj2" fmla="val 46636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6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移除包头</a:t>
                  </a:r>
                  <a:endParaRPr lang="en-US" altLang="zh-CN" sz="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sz="6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后移指针</a:t>
                  </a:r>
                </a:p>
              </p:txBody>
            </p:sp>
          </p:grpSp>
        </p:grpSp>
        <p:sp>
          <p:nvSpPr>
            <p:cNvPr id="131" name="TextBox 13">
              <a:extLst>
                <a:ext uri="{FF2B5EF4-FFF2-40B4-BE49-F238E27FC236}">
                  <a16:creationId xmlns:a16="http://schemas.microsoft.com/office/drawing/2014/main" xmlns="" id="{875B189D-C027-473B-BC66-DAE0689D2DD3}"/>
                </a:ext>
              </a:extLst>
            </p:cNvPr>
            <p:cNvSpPr txBox="1"/>
            <p:nvPr/>
          </p:nvSpPr>
          <p:spPr>
            <a:xfrm>
              <a:off x="8412299" y="3953194"/>
              <a:ext cx="782944" cy="222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r>
                <a:rPr lang="zh-CN" altLang="en-US" sz="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未按照比例绘图</a:t>
              </a:r>
              <a:endParaRPr lang="en-US" altLang="zh-CN" sz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246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C2FE6A1F-CD26-442A-A99B-FBF0292BF07F}"/>
              </a:ext>
            </a:extLst>
          </p:cNvPr>
          <p:cNvGrpSpPr/>
          <p:nvPr/>
        </p:nvGrpSpPr>
        <p:grpSpPr>
          <a:xfrm>
            <a:off x="1325359" y="1545168"/>
            <a:ext cx="6718906" cy="1946437"/>
            <a:chOff x="1325359" y="1556792"/>
            <a:chExt cx="6718906" cy="1946437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3158362" y="2420888"/>
              <a:ext cx="0" cy="57606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标注 5"/>
            <p:cNvSpPr/>
            <p:nvPr/>
          </p:nvSpPr>
          <p:spPr>
            <a:xfrm>
              <a:off x="2545596" y="1556792"/>
              <a:ext cx="972805" cy="648072"/>
            </a:xfrm>
            <a:prstGeom prst="wedgeRectCallout">
              <a:avLst>
                <a:gd name="adj1" fmla="val 13225"/>
                <a:gd name="adj2" fmla="val 7543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添加包头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前移指针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5081263" y="2416825"/>
              <a:ext cx="0" cy="57606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标注 7"/>
            <p:cNvSpPr/>
            <p:nvPr/>
          </p:nvSpPr>
          <p:spPr>
            <a:xfrm>
              <a:off x="4753246" y="1556792"/>
              <a:ext cx="972802" cy="648072"/>
            </a:xfrm>
            <a:prstGeom prst="wedgeRectCallout">
              <a:avLst>
                <a:gd name="adj1" fmla="val -17138"/>
                <a:gd name="adj2" fmla="val 7811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移除包头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后移指针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6892137" y="2992889"/>
              <a:ext cx="1152128" cy="509736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用户数据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301867" y="2992889"/>
              <a:ext cx="590270" cy="50973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HTTP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841408" y="2992889"/>
              <a:ext cx="509185" cy="50973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TCP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481369" y="2992889"/>
              <a:ext cx="360040" cy="50973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IP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51182" y="2993493"/>
              <a:ext cx="428064" cy="50973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eth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166314" y="2992889"/>
              <a:ext cx="1152128" cy="509736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用户数据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2576044" y="2992889"/>
              <a:ext cx="590270" cy="50973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HTTP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115585" y="2992889"/>
              <a:ext cx="476213" cy="50973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TCP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755546" y="2992889"/>
              <a:ext cx="360040" cy="50973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IP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325359" y="2993493"/>
              <a:ext cx="428064" cy="50973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eth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0357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436506" y="1167442"/>
            <a:ext cx="6053194" cy="4185300"/>
            <a:chOff x="436506" y="1167442"/>
            <a:chExt cx="6053194" cy="4185300"/>
          </a:xfrm>
        </p:grpSpPr>
        <p:sp>
          <p:nvSpPr>
            <p:cNvPr id="40" name="矩形 39"/>
            <p:cNvSpPr/>
            <p:nvPr/>
          </p:nvSpPr>
          <p:spPr>
            <a:xfrm>
              <a:off x="1820898" y="1167442"/>
              <a:ext cx="4668802" cy="3399116"/>
            </a:xfrm>
            <a:prstGeom prst="rect">
              <a:avLst/>
            </a:prstGeom>
            <a:solidFill>
              <a:srgbClr val="CFD9FF"/>
            </a:solidFill>
            <a:ln>
              <a:solidFill>
                <a:srgbClr val="CFD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 rot="10800000">
              <a:off x="708329" y="1167442"/>
              <a:ext cx="1113898" cy="3406690"/>
            </a:xfrm>
            <a:custGeom>
              <a:avLst/>
              <a:gdLst>
                <a:gd name="T0" fmla="*/ 2147483647 w 267"/>
                <a:gd name="T1" fmla="*/ 2147483647 h 1186"/>
                <a:gd name="T2" fmla="*/ 0 w 267"/>
                <a:gd name="T3" fmla="*/ 0 h 1186"/>
                <a:gd name="T4" fmla="*/ 0 w 267"/>
                <a:gd name="T5" fmla="*/ 2147483647 h 1186"/>
                <a:gd name="T6" fmla="*/ 2147483647 w 267"/>
                <a:gd name="T7" fmla="*/ 2147483647 h 1186"/>
                <a:gd name="T8" fmla="*/ 2147483647 w 267"/>
                <a:gd name="T9" fmla="*/ 2147483647 h 1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7"/>
                <a:gd name="T16" fmla="*/ 0 h 1186"/>
                <a:gd name="T17" fmla="*/ 267 w 267"/>
                <a:gd name="T18" fmla="*/ 1186 h 1186"/>
                <a:gd name="connsiteX0" fmla="*/ 12473 w 12960"/>
                <a:gd name="connsiteY0" fmla="*/ 11704 h 17775"/>
                <a:gd name="connsiteX1" fmla="*/ 0 w 12960"/>
                <a:gd name="connsiteY1" fmla="*/ 0 h 17775"/>
                <a:gd name="connsiteX2" fmla="*/ 2960 w 12960"/>
                <a:gd name="connsiteY2" fmla="*/ 17775 h 17775"/>
                <a:gd name="connsiteX3" fmla="*/ 12960 w 12960"/>
                <a:gd name="connsiteY3" fmla="*/ 13272 h 17775"/>
                <a:gd name="connsiteX4" fmla="*/ 12473 w 12960"/>
                <a:gd name="connsiteY4" fmla="*/ 11704 h 17775"/>
                <a:gd name="connsiteX0" fmla="*/ 13742 w 14229"/>
                <a:gd name="connsiteY0" fmla="*/ 11704 h 21493"/>
                <a:gd name="connsiteX1" fmla="*/ 1269 w 14229"/>
                <a:gd name="connsiteY1" fmla="*/ 0 h 21493"/>
                <a:gd name="connsiteX2" fmla="*/ 0 w 14229"/>
                <a:gd name="connsiteY2" fmla="*/ 21493 h 21493"/>
                <a:gd name="connsiteX3" fmla="*/ 14229 w 14229"/>
                <a:gd name="connsiteY3" fmla="*/ 13272 h 21493"/>
                <a:gd name="connsiteX4" fmla="*/ 13742 w 14229"/>
                <a:gd name="connsiteY4" fmla="*/ 11704 h 21493"/>
                <a:gd name="connsiteX0" fmla="*/ 13742 w 14229"/>
                <a:gd name="connsiteY0" fmla="*/ 11752 h 21541"/>
                <a:gd name="connsiteX1" fmla="*/ 684 w 14229"/>
                <a:gd name="connsiteY1" fmla="*/ 0 h 21541"/>
                <a:gd name="connsiteX2" fmla="*/ 0 w 14229"/>
                <a:gd name="connsiteY2" fmla="*/ 21541 h 21541"/>
                <a:gd name="connsiteX3" fmla="*/ 14229 w 14229"/>
                <a:gd name="connsiteY3" fmla="*/ 13320 h 21541"/>
                <a:gd name="connsiteX4" fmla="*/ 13742 w 14229"/>
                <a:gd name="connsiteY4" fmla="*/ 11752 h 21541"/>
                <a:gd name="connsiteX0" fmla="*/ 13742 w 14229"/>
                <a:gd name="connsiteY0" fmla="*/ 11800 h 21589"/>
                <a:gd name="connsiteX1" fmla="*/ 197 w 14229"/>
                <a:gd name="connsiteY1" fmla="*/ 0 h 21589"/>
                <a:gd name="connsiteX2" fmla="*/ 0 w 14229"/>
                <a:gd name="connsiteY2" fmla="*/ 21589 h 21589"/>
                <a:gd name="connsiteX3" fmla="*/ 14229 w 14229"/>
                <a:gd name="connsiteY3" fmla="*/ 13368 h 21589"/>
                <a:gd name="connsiteX4" fmla="*/ 13742 w 14229"/>
                <a:gd name="connsiteY4" fmla="*/ 11800 h 21589"/>
                <a:gd name="connsiteX0" fmla="*/ 13742 w 14229"/>
                <a:gd name="connsiteY0" fmla="*/ 11800 h 21734"/>
                <a:gd name="connsiteX1" fmla="*/ 197 w 14229"/>
                <a:gd name="connsiteY1" fmla="*/ 0 h 21734"/>
                <a:gd name="connsiteX2" fmla="*/ 0 w 14229"/>
                <a:gd name="connsiteY2" fmla="*/ 21734 h 21734"/>
                <a:gd name="connsiteX3" fmla="*/ 14229 w 14229"/>
                <a:gd name="connsiteY3" fmla="*/ 13368 h 21734"/>
                <a:gd name="connsiteX4" fmla="*/ 13742 w 14229"/>
                <a:gd name="connsiteY4" fmla="*/ 11800 h 21734"/>
                <a:gd name="connsiteX0" fmla="*/ 13742 w 14229"/>
                <a:gd name="connsiteY0" fmla="*/ 11752 h 21686"/>
                <a:gd name="connsiteX1" fmla="*/ 294 w 14229"/>
                <a:gd name="connsiteY1" fmla="*/ 0 h 21686"/>
                <a:gd name="connsiteX2" fmla="*/ 0 w 14229"/>
                <a:gd name="connsiteY2" fmla="*/ 21686 h 21686"/>
                <a:gd name="connsiteX3" fmla="*/ 14229 w 14229"/>
                <a:gd name="connsiteY3" fmla="*/ 13320 h 21686"/>
                <a:gd name="connsiteX4" fmla="*/ 13742 w 14229"/>
                <a:gd name="connsiteY4" fmla="*/ 11752 h 21686"/>
                <a:gd name="connsiteX0" fmla="*/ 13759 w 14246"/>
                <a:gd name="connsiteY0" fmla="*/ 11800 h 21734"/>
                <a:gd name="connsiteX1" fmla="*/ 19 w 14246"/>
                <a:gd name="connsiteY1" fmla="*/ 0 h 21734"/>
                <a:gd name="connsiteX2" fmla="*/ 17 w 14246"/>
                <a:gd name="connsiteY2" fmla="*/ 21734 h 21734"/>
                <a:gd name="connsiteX3" fmla="*/ 14246 w 14246"/>
                <a:gd name="connsiteY3" fmla="*/ 13368 h 21734"/>
                <a:gd name="connsiteX4" fmla="*/ 13759 w 14246"/>
                <a:gd name="connsiteY4" fmla="*/ 11800 h 21734"/>
                <a:gd name="connsiteX0" fmla="*/ 13759 w 14246"/>
                <a:gd name="connsiteY0" fmla="*/ 11800 h 21589"/>
                <a:gd name="connsiteX1" fmla="*/ 19 w 14246"/>
                <a:gd name="connsiteY1" fmla="*/ 0 h 21589"/>
                <a:gd name="connsiteX2" fmla="*/ 17 w 14246"/>
                <a:gd name="connsiteY2" fmla="*/ 21589 h 21589"/>
                <a:gd name="connsiteX3" fmla="*/ 14246 w 14246"/>
                <a:gd name="connsiteY3" fmla="*/ 13368 h 21589"/>
                <a:gd name="connsiteX4" fmla="*/ 13759 w 14246"/>
                <a:gd name="connsiteY4" fmla="*/ 11800 h 2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46" h="21589">
                  <a:moveTo>
                    <a:pt x="13759" y="11800"/>
                  </a:moveTo>
                  <a:lnTo>
                    <a:pt x="19" y="0"/>
                  </a:lnTo>
                  <a:cubicBezTo>
                    <a:pt x="-47" y="7196"/>
                    <a:pt x="83" y="14393"/>
                    <a:pt x="17" y="21589"/>
                  </a:cubicBezTo>
                  <a:lnTo>
                    <a:pt x="14246" y="13368"/>
                  </a:lnTo>
                  <a:lnTo>
                    <a:pt x="13759" y="11800"/>
                  </a:lnTo>
                  <a:close/>
                </a:path>
              </a:pathLst>
            </a:custGeom>
            <a:gradFill>
              <a:gsLst>
                <a:gs pos="0">
                  <a:srgbClr val="CFD9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3705070" y="1398849"/>
              <a:ext cx="1896548" cy="2980164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3834944" y="1806461"/>
              <a:ext cx="1636799" cy="36218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Socket</a:t>
              </a:r>
              <a:r>
                <a:rPr kumimoji="0" lang="zh-CN" altLang="en-US" sz="105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库</a:t>
              </a:r>
              <a:endParaRPr kumimoji="0" lang="en-US" altLang="zh-CN" sz="105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3830726" y="2277620"/>
              <a:ext cx="1641016" cy="379418"/>
            </a:xfrm>
            <a:prstGeom prst="rect">
              <a:avLst/>
            </a:prstGeom>
            <a:solidFill>
              <a:srgbClr val="B8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传输层</a:t>
              </a:r>
              <a:r>
                <a:rPr kumimoji="0" lang="en-US" altLang="zh-CN" sz="105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TCP/UDP</a:t>
              </a: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830726" y="3176530"/>
              <a:ext cx="1641016" cy="311156"/>
            </a:xfrm>
            <a:prstGeom prst="rect">
              <a:avLst/>
            </a:prstGeom>
            <a:solidFill>
              <a:srgbClr val="B8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数据链路层</a:t>
              </a:r>
              <a:r>
                <a:rPr kumimoji="0" lang="en-US" altLang="zh-CN" sz="105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Eth</a:t>
              </a: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3830726" y="2657038"/>
              <a:ext cx="1641016" cy="521763"/>
            </a:xfrm>
            <a:prstGeom prst="rect">
              <a:avLst/>
            </a:prstGeom>
            <a:solidFill>
              <a:srgbClr val="B8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网络层</a:t>
              </a:r>
              <a:r>
                <a:rPr kumimoji="0" lang="en-US" altLang="zh-CN" sz="105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IP</a:t>
              </a: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3830726" y="3622194"/>
              <a:ext cx="1641016" cy="311156"/>
            </a:xfrm>
            <a:prstGeom prst="rect">
              <a:avLst/>
            </a:prstGeom>
            <a:solidFill>
              <a:srgbClr val="A5F0AE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网卡驱动</a:t>
              </a:r>
              <a:endParaRPr kumimoji="0" lang="en-US" altLang="zh-CN" sz="105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80833" y="4007768"/>
              <a:ext cx="340802" cy="381996"/>
            </a:xfrm>
            <a:prstGeom prst="rect">
              <a:avLst/>
            </a:prstGeom>
          </p:spPr>
        </p:pic>
        <p:sp>
          <p:nvSpPr>
            <p:cNvPr id="17" name="Line 349"/>
            <p:cNvSpPr>
              <a:spLocks noChangeShapeType="1"/>
            </p:cNvSpPr>
            <p:nvPr/>
          </p:nvSpPr>
          <p:spPr bwMode="auto">
            <a:xfrm>
              <a:off x="1950720" y="2222855"/>
              <a:ext cx="4538980" cy="5833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349"/>
            <p:cNvSpPr>
              <a:spLocks noChangeShapeType="1"/>
            </p:cNvSpPr>
            <p:nvPr/>
          </p:nvSpPr>
          <p:spPr bwMode="auto">
            <a:xfrm>
              <a:off x="3607934" y="4007768"/>
              <a:ext cx="2069883" cy="0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854381" y="1390650"/>
              <a:ext cx="159370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网络应用程序</a:t>
              </a:r>
              <a:endParaRPr lang="en-US" altLang="zh-CN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浏览器、</a:t>
              </a:r>
              <a:r>
                <a:rPr lang="en-US" altLang="zh-CN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web</a:t>
              </a:r>
              <a:r>
                <a:rPr lang="zh-CN" altLang="en-US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服务器等</a:t>
              </a:r>
              <a:endParaRPr lang="en-US" altLang="zh-CN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28" name="AutoShape 7"/>
            <p:cNvSpPr>
              <a:spLocks noChangeArrowheads="1"/>
            </p:cNvSpPr>
            <p:nvPr/>
          </p:nvSpPr>
          <p:spPr bwMode="auto">
            <a:xfrm>
              <a:off x="2142005" y="3118748"/>
              <a:ext cx="868656" cy="426720"/>
            </a:xfrm>
            <a:prstGeom prst="flowChartAlternateProcess">
              <a:avLst/>
            </a:prstGeom>
            <a:solidFill>
              <a:srgbClr val="00B0F0"/>
            </a:solidFill>
            <a:ln>
              <a:noFill/>
            </a:ln>
            <a:effectLst>
              <a:prstShdw prst="shdw17" dist="17961" dir="2700000">
                <a:srgbClr val="005C00"/>
              </a:prstShdw>
            </a:effec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1000" dirty="0">
                  <a:solidFill>
                    <a:schemeClr val="bg1"/>
                  </a:solidFill>
                  <a:ea typeface="隶书" pitchFamily="49" charset="-122"/>
                </a:rPr>
                <a:t>Packet capture</a:t>
              </a:r>
            </a:p>
            <a:p>
              <a:pPr algn="ctr" eaLnBrk="1" hangingPunct="1"/>
              <a:r>
                <a:rPr kumimoji="1" lang="en-US" altLang="zh-TW" sz="1000" dirty="0">
                  <a:solidFill>
                    <a:schemeClr val="bg1"/>
                  </a:solidFill>
                  <a:ea typeface="隶书" pitchFamily="49" charset="-122"/>
                </a:rPr>
                <a:t>(</a:t>
              </a:r>
              <a:r>
                <a:rPr kumimoji="1" lang="en-US" altLang="zh-TW" sz="1000" dirty="0" err="1">
                  <a:solidFill>
                    <a:schemeClr val="bg1"/>
                  </a:solidFill>
                  <a:ea typeface="隶书" pitchFamily="49" charset="-122"/>
                </a:rPr>
                <a:t>pcap</a:t>
              </a:r>
              <a:r>
                <a:rPr kumimoji="1" lang="en-US" altLang="zh-TW" sz="1000" dirty="0">
                  <a:solidFill>
                    <a:schemeClr val="bg1"/>
                  </a:solidFill>
                  <a:ea typeface="隶书" pitchFamily="49" charset="-122"/>
                </a:rPr>
                <a:t>)</a:t>
              </a:r>
              <a:endParaRPr kumimoji="1" lang="en-US" altLang="zh-TW" sz="1000" dirty="0">
                <a:ea typeface="隶书" pitchFamily="49" charset="-122"/>
              </a:endParaRPr>
            </a:p>
          </p:txBody>
        </p:sp>
        <p:sp>
          <p:nvSpPr>
            <p:cNvPr id="29" name="AutoShape 4"/>
            <p:cNvSpPr>
              <a:spLocks noChangeArrowheads="1"/>
            </p:cNvSpPr>
            <p:nvPr/>
          </p:nvSpPr>
          <p:spPr bwMode="auto">
            <a:xfrm>
              <a:off x="2142005" y="1596734"/>
              <a:ext cx="868656" cy="451763"/>
            </a:xfrm>
            <a:prstGeom prst="flowChartAlternateProcess">
              <a:avLst/>
            </a:prstGeom>
            <a:solidFill>
              <a:srgbClr val="FF0000"/>
            </a:solidFill>
            <a:ln>
              <a:noFill/>
            </a:ln>
            <a:effectLst>
              <a:prstShdw prst="shdw17" dist="17961" dir="2700000">
                <a:srgbClr val="5C005C"/>
              </a:prstShdw>
            </a:effec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1200" dirty="0">
                  <a:solidFill>
                    <a:schemeClr val="bg1"/>
                  </a:solidFill>
                  <a:latin typeface="+mn-lt"/>
                  <a:ea typeface="隶书" pitchFamily="49" charset="-122"/>
                </a:rPr>
                <a:t>Packet </a:t>
              </a:r>
            </a:p>
            <a:p>
              <a:pPr algn="ctr" eaLnBrk="1" hangingPunct="1"/>
              <a:r>
                <a:rPr kumimoji="1" lang="en-US" altLang="zh-CN" sz="1200" dirty="0">
                  <a:solidFill>
                    <a:schemeClr val="bg1"/>
                  </a:solidFill>
                  <a:latin typeface="+mn-lt"/>
                  <a:ea typeface="隶书" pitchFamily="49" charset="-122"/>
                </a:rPr>
                <a:t>analyzer</a:t>
              </a:r>
            </a:p>
          </p:txBody>
        </p:sp>
        <p:cxnSp>
          <p:nvCxnSpPr>
            <p:cNvPr id="31" name="直接箭头连接符 30"/>
            <p:cNvCxnSpPr>
              <a:stCxn id="29" idx="2"/>
              <a:endCxn id="28" idx="0"/>
            </p:cNvCxnSpPr>
            <p:nvPr/>
          </p:nvCxnSpPr>
          <p:spPr>
            <a:xfrm>
              <a:off x="2576333" y="2048497"/>
              <a:ext cx="0" cy="107025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箭头连接符 33"/>
            <p:cNvCxnSpPr>
              <a:stCxn id="10" idx="1"/>
              <a:endCxn id="28" idx="3"/>
            </p:cNvCxnSpPr>
            <p:nvPr/>
          </p:nvCxnSpPr>
          <p:spPr>
            <a:xfrm flipH="1">
              <a:off x="3010661" y="3332108"/>
              <a:ext cx="820065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TextBox 67"/>
            <p:cNvSpPr txBox="1"/>
            <p:nvPr/>
          </p:nvSpPr>
          <p:spPr>
            <a:xfrm>
              <a:off x="5672104" y="2356574"/>
              <a:ext cx="817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操作系统</a:t>
              </a:r>
            </a:p>
          </p:txBody>
        </p:sp>
        <p:sp>
          <p:nvSpPr>
            <p:cNvPr id="36" name="TextBox 67"/>
            <p:cNvSpPr txBox="1"/>
            <p:nvPr/>
          </p:nvSpPr>
          <p:spPr>
            <a:xfrm>
              <a:off x="5843369" y="187280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应用层</a:t>
              </a:r>
            </a:p>
          </p:txBody>
        </p:sp>
        <p:grpSp>
          <p:nvGrpSpPr>
            <p:cNvPr id="41" name="Group 398"/>
            <p:cNvGrpSpPr>
              <a:grpSpLocks/>
            </p:cNvGrpSpPr>
            <p:nvPr/>
          </p:nvGrpSpPr>
          <p:grpSpPr bwMode="auto">
            <a:xfrm>
              <a:off x="436506" y="2232894"/>
              <a:ext cx="949846" cy="885854"/>
              <a:chOff x="-44" y="1473"/>
              <a:chExt cx="981" cy="1105"/>
            </a:xfrm>
          </p:grpSpPr>
          <p:pic>
            <p:nvPicPr>
              <p:cNvPr id="42" name="Picture 39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" name="Freeform 40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4" name="TextBox 67"/>
            <p:cNvSpPr txBox="1"/>
            <p:nvPr/>
          </p:nvSpPr>
          <p:spPr>
            <a:xfrm>
              <a:off x="3099998" y="3377033"/>
              <a:ext cx="5645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发送</a:t>
              </a:r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/</a:t>
              </a:r>
            </a:p>
            <a:p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接收</a:t>
              </a:r>
            </a:p>
          </p:txBody>
        </p:sp>
        <p:sp>
          <p:nvSpPr>
            <p:cNvPr id="50" name="上下箭头 49"/>
            <p:cNvSpPr/>
            <p:nvPr/>
          </p:nvSpPr>
          <p:spPr>
            <a:xfrm>
              <a:off x="4591050" y="4389764"/>
              <a:ext cx="142875" cy="410836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云形 51"/>
            <p:cNvSpPr/>
            <p:nvPr/>
          </p:nvSpPr>
          <p:spPr bwMode="auto">
            <a:xfrm>
              <a:off x="4003279" y="4778104"/>
              <a:ext cx="1279191" cy="574638"/>
            </a:xfrm>
            <a:prstGeom prst="cloud">
              <a:avLst/>
            </a:prstGeom>
            <a:solidFill>
              <a:srgbClr val="89A3ED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dirty="0">
                  <a:solidFill>
                    <a:srgbClr val="FFFF00"/>
                  </a:solidFill>
                  <a:ea typeface="宋体" charset="0"/>
                  <a:cs typeface="宋体" charset="0"/>
                </a:rPr>
                <a:t>网络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2834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合 102"/>
          <p:cNvGrpSpPr/>
          <p:nvPr/>
        </p:nvGrpSpPr>
        <p:grpSpPr>
          <a:xfrm>
            <a:off x="1808090" y="1551788"/>
            <a:ext cx="9310680" cy="2396580"/>
            <a:chOff x="1731890" y="4193388"/>
            <a:chExt cx="9310680" cy="2396580"/>
          </a:xfrm>
        </p:grpSpPr>
        <p:sp>
          <p:nvSpPr>
            <p:cNvPr id="22" name="Text Box 90"/>
            <p:cNvSpPr txBox="1">
              <a:spLocks noChangeArrowheads="1"/>
            </p:cNvSpPr>
            <p:nvPr/>
          </p:nvSpPr>
          <p:spPr bwMode="auto">
            <a:xfrm>
              <a:off x="7005097" y="5551987"/>
              <a:ext cx="1085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kumimoji="1" lang="en-US" altLang="zh-TW" sz="1800" dirty="0">
                  <a:solidFill>
                    <a:schemeClr val="bg1"/>
                  </a:solidFill>
                  <a:ea typeface="PMingLiU" pitchFamily="18" charset="-120"/>
                </a:rPr>
                <a:t>Network</a:t>
              </a:r>
            </a:p>
          </p:txBody>
        </p:sp>
        <p:sp>
          <p:nvSpPr>
            <p:cNvPr id="26" name="AutoShape 99"/>
            <p:cNvSpPr>
              <a:spLocks noChangeArrowheads="1"/>
            </p:cNvSpPr>
            <p:nvPr/>
          </p:nvSpPr>
          <p:spPr bwMode="auto">
            <a:xfrm flipV="1">
              <a:off x="10001442" y="4479630"/>
              <a:ext cx="172244" cy="241300"/>
            </a:xfrm>
            <a:prstGeom prst="downArrow">
              <a:avLst>
                <a:gd name="adj1" fmla="val 50000"/>
                <a:gd name="adj2" fmla="val 28788"/>
              </a:avLst>
            </a:prstGeom>
            <a:solidFill>
              <a:srgbClr val="3D68E5"/>
            </a:solidFill>
            <a:ln>
              <a:noFill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2059992" y="4745750"/>
              <a:ext cx="2782888" cy="1846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TW" altLang="en-US" sz="1200" dirty="0">
                  <a:ea typeface="PMingLiU" pitchFamily="18" charset="-120"/>
                </a:rPr>
                <a:t>10101010101011111110000000101010</a:t>
              </a:r>
            </a:p>
          </p:txBody>
        </p:sp>
        <p:sp>
          <p:nvSpPr>
            <p:cNvPr id="33" name="AutoShape 94"/>
            <p:cNvSpPr>
              <a:spLocks noChangeArrowheads="1"/>
            </p:cNvSpPr>
            <p:nvPr/>
          </p:nvSpPr>
          <p:spPr bwMode="auto">
            <a:xfrm>
              <a:off x="3839908" y="4481931"/>
              <a:ext cx="172244" cy="241300"/>
            </a:xfrm>
            <a:prstGeom prst="downArrow">
              <a:avLst>
                <a:gd name="adj1" fmla="val 50000"/>
                <a:gd name="adj2" fmla="val 28788"/>
              </a:avLst>
            </a:prstGeom>
            <a:solidFill>
              <a:srgbClr val="3D68E5"/>
            </a:solidFill>
            <a:ln>
              <a:noFill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2" name="Text Box 14"/>
            <p:cNvSpPr txBox="1">
              <a:spLocks noChangeArrowheads="1"/>
            </p:cNvSpPr>
            <p:nvPr/>
          </p:nvSpPr>
          <p:spPr bwMode="auto">
            <a:xfrm>
              <a:off x="4984731" y="4229520"/>
              <a:ext cx="37941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1200" dirty="0">
                  <a:ea typeface="PMingLiU" pitchFamily="18" charset="-120"/>
                </a:rPr>
                <a:t>2</a:t>
              </a:r>
              <a:endParaRPr kumimoji="1" lang="zh-TW" altLang="en-US" sz="1200" dirty="0">
                <a:ea typeface="PMingLiU" pitchFamily="18" charset="-120"/>
              </a:endParaRPr>
            </a:p>
          </p:txBody>
        </p:sp>
        <p:sp>
          <p:nvSpPr>
            <p:cNvPr id="43" name="Text Box 15"/>
            <p:cNvSpPr txBox="1">
              <a:spLocks noChangeArrowheads="1"/>
            </p:cNvSpPr>
            <p:nvPr/>
          </p:nvSpPr>
          <p:spPr bwMode="auto">
            <a:xfrm>
              <a:off x="4984731" y="4661320"/>
              <a:ext cx="37941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1200" dirty="0">
                  <a:ea typeface="PMingLiU" pitchFamily="18" charset="-120"/>
                </a:rPr>
                <a:t>1</a:t>
              </a:r>
              <a:endParaRPr kumimoji="1" lang="zh-TW" altLang="en-US" sz="1200" dirty="0">
                <a:ea typeface="PMingLiU" pitchFamily="18" charset="-120"/>
              </a:endParaRPr>
            </a:p>
          </p:txBody>
        </p:sp>
        <p:sp>
          <p:nvSpPr>
            <p:cNvPr id="47" name="AutoShape 7"/>
            <p:cNvSpPr>
              <a:spLocks noChangeArrowheads="1"/>
            </p:cNvSpPr>
            <p:nvPr/>
          </p:nvSpPr>
          <p:spPr bwMode="auto">
            <a:xfrm>
              <a:off x="5229082" y="4193388"/>
              <a:ext cx="1174750" cy="328436"/>
            </a:xfrm>
            <a:prstGeom prst="flowChartAlternateProcess">
              <a:avLst/>
            </a:prstGeom>
            <a:solidFill>
              <a:srgbClr val="00B0F0"/>
            </a:solidFill>
            <a:ln>
              <a:noFill/>
            </a:ln>
            <a:effectLst>
              <a:prstShdw prst="shdw17" dist="17961" dir="2700000">
                <a:srgbClr val="005C00"/>
              </a:prstShdw>
            </a:effectLst>
          </p:spPr>
          <p:txBody>
            <a:bodyPr wrap="none" anchor="ctr"/>
            <a:lstStyle/>
            <a:p>
              <a:pPr algn="ctr" eaLnBrk="1" hangingPunct="1"/>
              <a:r>
                <a:rPr kumimoji="1" lang="zh-CN" altLang="en-US" sz="1600" dirty="0">
                  <a:solidFill>
                    <a:schemeClr val="bg1"/>
                  </a:solidFill>
                  <a:latin typeface="+mn-lt"/>
                  <a:ea typeface="隶书" pitchFamily="49" charset="-122"/>
                </a:rPr>
                <a:t>数据链路层</a:t>
              </a:r>
              <a:endParaRPr kumimoji="1" lang="en-US" altLang="zh-TW" sz="1600" dirty="0">
                <a:latin typeface="+mn-lt"/>
                <a:ea typeface="隶书" pitchFamily="49" charset="-122"/>
              </a:endParaRPr>
            </a:p>
          </p:txBody>
        </p:sp>
        <p:sp>
          <p:nvSpPr>
            <p:cNvPr id="48" name="AutoShape 10"/>
            <p:cNvSpPr>
              <a:spLocks noChangeArrowheads="1"/>
            </p:cNvSpPr>
            <p:nvPr/>
          </p:nvSpPr>
          <p:spPr bwMode="auto">
            <a:xfrm>
              <a:off x="5229082" y="4632578"/>
              <a:ext cx="1174750" cy="336239"/>
            </a:xfrm>
            <a:prstGeom prst="flowChartAlternateProcess">
              <a:avLst/>
            </a:prstGeom>
            <a:solidFill>
              <a:srgbClr val="203864"/>
            </a:solidFill>
            <a:ln>
              <a:noFill/>
            </a:ln>
            <a:effectLst>
              <a:prstShdw prst="shdw17" dist="17961" dir="2700000">
                <a:srgbClr val="990000"/>
              </a:prstShdw>
            </a:effectLst>
          </p:spPr>
          <p:txBody>
            <a:bodyPr wrap="none" anchor="ctr"/>
            <a:lstStyle/>
            <a:p>
              <a:pPr algn="ctr" eaLnBrk="1" hangingPunct="1"/>
              <a:r>
                <a:rPr kumimoji="1" lang="zh-CN" altLang="en-US" sz="1600" dirty="0">
                  <a:solidFill>
                    <a:schemeClr val="bg1"/>
                  </a:solidFill>
                  <a:latin typeface="+mn-lt"/>
                  <a:ea typeface="隶书" pitchFamily="49" charset="-122"/>
                </a:rPr>
                <a:t>物理层</a:t>
              </a:r>
              <a:endParaRPr kumimoji="1" lang="en-US" altLang="zh-TW" sz="1600" dirty="0">
                <a:latin typeface="+mn-lt"/>
                <a:ea typeface="隶书" pitchFamily="49" charset="-122"/>
              </a:endParaRPr>
            </a:p>
          </p:txBody>
        </p:sp>
        <p:sp>
          <p:nvSpPr>
            <p:cNvPr id="52" name="Text Box 56"/>
            <p:cNvSpPr txBox="1">
              <a:spLocks noChangeArrowheads="1"/>
            </p:cNvSpPr>
            <p:nvPr/>
          </p:nvSpPr>
          <p:spPr bwMode="auto">
            <a:xfrm>
              <a:off x="7996951" y="4237457"/>
              <a:ext cx="379412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1200" dirty="0">
                  <a:ea typeface="PMingLiU" pitchFamily="18" charset="-120"/>
                </a:rPr>
                <a:t>2</a:t>
              </a:r>
              <a:endParaRPr kumimoji="1" lang="zh-TW" altLang="en-US" sz="1200" dirty="0">
                <a:ea typeface="PMingLiU" pitchFamily="18" charset="-120"/>
              </a:endParaRPr>
            </a:p>
          </p:txBody>
        </p:sp>
        <p:sp>
          <p:nvSpPr>
            <p:cNvPr id="53" name="Text Box 57"/>
            <p:cNvSpPr txBox="1">
              <a:spLocks noChangeArrowheads="1"/>
            </p:cNvSpPr>
            <p:nvPr/>
          </p:nvSpPr>
          <p:spPr bwMode="auto">
            <a:xfrm>
              <a:off x="7996951" y="4669257"/>
              <a:ext cx="379412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1200" dirty="0">
                  <a:ea typeface="PMingLiU" pitchFamily="18" charset="-120"/>
                </a:rPr>
                <a:t>1</a:t>
              </a:r>
              <a:endParaRPr kumimoji="1" lang="zh-TW" altLang="en-US" sz="1200" dirty="0">
                <a:ea typeface="PMingLiU" pitchFamily="18" charset="-120"/>
              </a:endParaRPr>
            </a:p>
          </p:txBody>
        </p:sp>
        <p:sp>
          <p:nvSpPr>
            <p:cNvPr id="57" name="AutoShape 7"/>
            <p:cNvSpPr>
              <a:spLocks noChangeArrowheads="1"/>
            </p:cNvSpPr>
            <p:nvPr/>
          </p:nvSpPr>
          <p:spPr bwMode="auto">
            <a:xfrm>
              <a:off x="6855538" y="4193388"/>
              <a:ext cx="1174750" cy="328436"/>
            </a:xfrm>
            <a:prstGeom prst="flowChartAlternateProcess">
              <a:avLst/>
            </a:prstGeom>
            <a:solidFill>
              <a:srgbClr val="00B0F0"/>
            </a:solidFill>
            <a:ln>
              <a:noFill/>
            </a:ln>
            <a:effectLst>
              <a:prstShdw prst="shdw17" dist="17961" dir="2700000">
                <a:srgbClr val="005C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600" dirty="0">
                  <a:solidFill>
                    <a:schemeClr val="bg1"/>
                  </a:solidFill>
                  <a:ea typeface="隶书" pitchFamily="49" charset="-122"/>
                </a:rPr>
                <a:t>数据链路层</a:t>
              </a:r>
              <a:endParaRPr kumimoji="1" lang="en-US" altLang="zh-TW" sz="1600" dirty="0">
                <a:latin typeface="+mn-lt"/>
                <a:ea typeface="隶书" pitchFamily="49" charset="-122"/>
              </a:endParaRPr>
            </a:p>
          </p:txBody>
        </p:sp>
        <p:sp>
          <p:nvSpPr>
            <p:cNvPr id="58" name="AutoShape 8"/>
            <p:cNvSpPr>
              <a:spLocks noChangeArrowheads="1"/>
            </p:cNvSpPr>
            <p:nvPr/>
          </p:nvSpPr>
          <p:spPr bwMode="auto">
            <a:xfrm>
              <a:off x="6855538" y="4630582"/>
              <a:ext cx="1174750" cy="346116"/>
            </a:xfrm>
            <a:prstGeom prst="flowChartAlternateProcess">
              <a:avLst/>
            </a:prstGeom>
            <a:solidFill>
              <a:srgbClr val="203864"/>
            </a:solidFill>
            <a:ln>
              <a:noFill/>
            </a:ln>
            <a:effectLst>
              <a:prstShdw prst="shdw17" dist="17961" dir="2700000">
                <a:srgbClr val="7A7A00"/>
              </a:prst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sz="1600" dirty="0">
                  <a:solidFill>
                    <a:schemeClr val="bg1"/>
                  </a:solidFill>
                  <a:ea typeface="隶书" pitchFamily="49" charset="-122"/>
                </a:rPr>
                <a:t>物理层</a:t>
              </a:r>
              <a:endParaRPr kumimoji="1" lang="en-US" altLang="zh-TW" sz="1600" dirty="0">
                <a:latin typeface="+mn-lt"/>
                <a:ea typeface="隶书" pitchFamily="49" charset="-122"/>
              </a:endParaRPr>
            </a:p>
          </p:txBody>
        </p:sp>
        <p:sp>
          <p:nvSpPr>
            <p:cNvPr id="59" name="圆角右箭头 58"/>
            <p:cNvSpPr/>
            <p:nvPr/>
          </p:nvSpPr>
          <p:spPr bwMode="auto">
            <a:xfrm flipV="1">
              <a:off x="3904761" y="4970015"/>
              <a:ext cx="1128338" cy="869479"/>
            </a:xfrm>
            <a:prstGeom prst="bentArrow">
              <a:avLst>
                <a:gd name="adj1" fmla="val 9397"/>
                <a:gd name="adj2" fmla="val 13592"/>
                <a:gd name="adj3" fmla="val 37384"/>
                <a:gd name="adj4" fmla="val 87501"/>
              </a:avLst>
            </a:prstGeom>
            <a:solidFill>
              <a:srgbClr val="7030A0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60" name="圆角右箭头 59"/>
            <p:cNvSpPr/>
            <p:nvPr/>
          </p:nvSpPr>
          <p:spPr bwMode="auto">
            <a:xfrm rot="16200000" flipV="1">
              <a:off x="8878820" y="4434084"/>
              <a:ext cx="777202" cy="1835424"/>
            </a:xfrm>
            <a:prstGeom prst="bentArrow">
              <a:avLst>
                <a:gd name="adj1" fmla="val 9835"/>
                <a:gd name="adj2" fmla="val 13592"/>
                <a:gd name="adj3" fmla="val 37384"/>
                <a:gd name="adj4" fmla="val 87501"/>
              </a:avLst>
            </a:prstGeom>
            <a:solidFill>
              <a:srgbClr val="7030A0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75" name="Text Box 22"/>
            <p:cNvSpPr txBox="1">
              <a:spLocks noChangeArrowheads="1"/>
            </p:cNvSpPr>
            <p:nvPr/>
          </p:nvSpPr>
          <p:spPr bwMode="auto">
            <a:xfrm>
              <a:off x="3837992" y="4282507"/>
              <a:ext cx="1004888" cy="1846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用户数据</a:t>
              </a:r>
              <a:endParaRPr kumimoji="1" lang="en-US" altLang="zh-TW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Text Box 24"/>
            <p:cNvSpPr txBox="1">
              <a:spLocks noChangeArrowheads="1"/>
            </p:cNvSpPr>
            <p:nvPr/>
          </p:nvSpPr>
          <p:spPr bwMode="auto">
            <a:xfrm>
              <a:off x="3588705" y="4275925"/>
              <a:ext cx="252412" cy="19782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none"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050" dirty="0">
                  <a:solidFill>
                    <a:schemeClr val="bg1"/>
                  </a:solidFill>
                  <a:ea typeface="PMingLiU" pitchFamily="18" charset="-120"/>
                </a:rPr>
                <a:t>http</a:t>
              </a:r>
              <a:endParaRPr kumimoji="1" lang="en-US" altLang="zh-TW" sz="1050" dirty="0">
                <a:solidFill>
                  <a:schemeClr val="bg1"/>
                </a:solidFill>
                <a:ea typeface="PMingLiU" pitchFamily="18" charset="-120"/>
              </a:endParaRPr>
            </a:p>
          </p:txBody>
        </p:sp>
        <p:sp>
          <p:nvSpPr>
            <p:cNvPr id="77" name="Text Box 24"/>
            <p:cNvSpPr txBox="1">
              <a:spLocks noChangeArrowheads="1"/>
            </p:cNvSpPr>
            <p:nvPr/>
          </p:nvSpPr>
          <p:spPr bwMode="auto">
            <a:xfrm>
              <a:off x="3340673" y="4275925"/>
              <a:ext cx="252412" cy="19782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none"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050" dirty="0" err="1">
                  <a:solidFill>
                    <a:schemeClr val="bg1"/>
                  </a:solidFill>
                  <a:ea typeface="PMingLiU" pitchFamily="18" charset="-120"/>
                </a:rPr>
                <a:t>tcp</a:t>
              </a:r>
              <a:endParaRPr kumimoji="1" lang="en-US" altLang="zh-TW" sz="1050" dirty="0">
                <a:solidFill>
                  <a:schemeClr val="bg1"/>
                </a:solidFill>
                <a:ea typeface="PMingLiU" pitchFamily="18" charset="-120"/>
              </a:endParaRPr>
            </a:p>
          </p:txBody>
        </p:sp>
        <p:sp>
          <p:nvSpPr>
            <p:cNvPr id="78" name="Text Box 24"/>
            <p:cNvSpPr txBox="1">
              <a:spLocks noChangeArrowheads="1"/>
            </p:cNvSpPr>
            <p:nvPr/>
          </p:nvSpPr>
          <p:spPr bwMode="auto">
            <a:xfrm>
              <a:off x="3094510" y="4275924"/>
              <a:ext cx="252412" cy="19782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none"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050" dirty="0" err="1">
                  <a:solidFill>
                    <a:schemeClr val="bg1"/>
                  </a:solidFill>
                  <a:ea typeface="PMingLiU" pitchFamily="18" charset="-120"/>
                </a:rPr>
                <a:t>ip</a:t>
              </a:r>
              <a:endParaRPr kumimoji="1" lang="en-US" altLang="zh-TW" sz="1050" dirty="0">
                <a:solidFill>
                  <a:schemeClr val="bg1"/>
                </a:solidFill>
                <a:ea typeface="PMingLiU" pitchFamily="18" charset="-120"/>
              </a:endParaRPr>
            </a:p>
          </p:txBody>
        </p:sp>
        <p:sp>
          <p:nvSpPr>
            <p:cNvPr id="79" name="Text Box 24"/>
            <p:cNvSpPr txBox="1">
              <a:spLocks noChangeArrowheads="1"/>
            </p:cNvSpPr>
            <p:nvPr/>
          </p:nvSpPr>
          <p:spPr bwMode="auto">
            <a:xfrm>
              <a:off x="2845531" y="4275861"/>
              <a:ext cx="252412" cy="19782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none"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050" dirty="0">
                  <a:solidFill>
                    <a:schemeClr val="bg1"/>
                  </a:solidFill>
                  <a:ea typeface="PMingLiU" pitchFamily="18" charset="-120"/>
                </a:rPr>
                <a:t>eth</a:t>
              </a:r>
              <a:endParaRPr kumimoji="1" lang="en-US" altLang="zh-TW" sz="1050" dirty="0">
                <a:solidFill>
                  <a:schemeClr val="bg1"/>
                </a:solidFill>
                <a:ea typeface="PMingLiU" pitchFamily="18" charset="-120"/>
              </a:endParaRPr>
            </a:p>
          </p:txBody>
        </p:sp>
        <p:sp>
          <p:nvSpPr>
            <p:cNvPr id="81" name="Text Box 38"/>
            <p:cNvSpPr txBox="1">
              <a:spLocks noChangeArrowheads="1"/>
            </p:cNvSpPr>
            <p:nvPr/>
          </p:nvSpPr>
          <p:spPr bwMode="auto">
            <a:xfrm>
              <a:off x="8259682" y="4758514"/>
              <a:ext cx="2782888" cy="1846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TW" altLang="en-US" sz="1200" dirty="0">
                  <a:ea typeface="PMingLiU" pitchFamily="18" charset="-120"/>
                </a:rPr>
                <a:t>10101010101011111110000000101010</a:t>
              </a:r>
            </a:p>
          </p:txBody>
        </p:sp>
        <p:sp>
          <p:nvSpPr>
            <p:cNvPr id="90" name="Text Box 22"/>
            <p:cNvSpPr txBox="1">
              <a:spLocks noChangeArrowheads="1"/>
            </p:cNvSpPr>
            <p:nvPr/>
          </p:nvSpPr>
          <p:spPr bwMode="auto">
            <a:xfrm>
              <a:off x="10037682" y="4295271"/>
              <a:ext cx="1004888" cy="1846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用户数据</a:t>
              </a:r>
              <a:endParaRPr kumimoji="1" lang="en-US" altLang="zh-TW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Text Box 24"/>
            <p:cNvSpPr txBox="1">
              <a:spLocks noChangeArrowheads="1"/>
            </p:cNvSpPr>
            <p:nvPr/>
          </p:nvSpPr>
          <p:spPr bwMode="auto">
            <a:xfrm>
              <a:off x="9788395" y="4288689"/>
              <a:ext cx="252412" cy="19782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none"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050" dirty="0">
                  <a:solidFill>
                    <a:schemeClr val="bg1"/>
                  </a:solidFill>
                  <a:ea typeface="PMingLiU" pitchFamily="18" charset="-120"/>
                </a:rPr>
                <a:t>http</a:t>
              </a:r>
              <a:endParaRPr kumimoji="1" lang="en-US" altLang="zh-TW" sz="1050" dirty="0">
                <a:solidFill>
                  <a:schemeClr val="bg1"/>
                </a:solidFill>
                <a:ea typeface="PMingLiU" pitchFamily="18" charset="-120"/>
              </a:endParaRPr>
            </a:p>
          </p:txBody>
        </p:sp>
        <p:sp>
          <p:nvSpPr>
            <p:cNvPr id="92" name="Text Box 24"/>
            <p:cNvSpPr txBox="1">
              <a:spLocks noChangeArrowheads="1"/>
            </p:cNvSpPr>
            <p:nvPr/>
          </p:nvSpPr>
          <p:spPr bwMode="auto">
            <a:xfrm>
              <a:off x="9540363" y="4288689"/>
              <a:ext cx="252412" cy="19782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none"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050" dirty="0" err="1">
                  <a:solidFill>
                    <a:schemeClr val="bg1"/>
                  </a:solidFill>
                  <a:ea typeface="PMingLiU" pitchFamily="18" charset="-120"/>
                </a:rPr>
                <a:t>tcp</a:t>
              </a:r>
              <a:endParaRPr kumimoji="1" lang="en-US" altLang="zh-TW" sz="1050" dirty="0">
                <a:solidFill>
                  <a:schemeClr val="bg1"/>
                </a:solidFill>
                <a:ea typeface="PMingLiU" pitchFamily="18" charset="-120"/>
              </a:endParaRPr>
            </a:p>
          </p:txBody>
        </p:sp>
        <p:sp>
          <p:nvSpPr>
            <p:cNvPr id="93" name="Text Box 24"/>
            <p:cNvSpPr txBox="1">
              <a:spLocks noChangeArrowheads="1"/>
            </p:cNvSpPr>
            <p:nvPr/>
          </p:nvSpPr>
          <p:spPr bwMode="auto">
            <a:xfrm>
              <a:off x="9294200" y="4288688"/>
              <a:ext cx="252412" cy="19782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none"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050" dirty="0" err="1">
                  <a:solidFill>
                    <a:schemeClr val="bg1"/>
                  </a:solidFill>
                  <a:ea typeface="PMingLiU" pitchFamily="18" charset="-120"/>
                </a:rPr>
                <a:t>ip</a:t>
              </a:r>
              <a:endParaRPr kumimoji="1" lang="en-US" altLang="zh-TW" sz="1050" dirty="0">
                <a:solidFill>
                  <a:schemeClr val="bg1"/>
                </a:solidFill>
                <a:ea typeface="PMingLiU" pitchFamily="18" charset="-120"/>
              </a:endParaRPr>
            </a:p>
          </p:txBody>
        </p:sp>
        <p:sp>
          <p:nvSpPr>
            <p:cNvPr id="94" name="Text Box 24"/>
            <p:cNvSpPr txBox="1">
              <a:spLocks noChangeArrowheads="1"/>
            </p:cNvSpPr>
            <p:nvPr/>
          </p:nvSpPr>
          <p:spPr bwMode="auto">
            <a:xfrm>
              <a:off x="9045221" y="4288625"/>
              <a:ext cx="252412" cy="19782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none"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050" dirty="0">
                  <a:solidFill>
                    <a:schemeClr val="bg1"/>
                  </a:solidFill>
                  <a:ea typeface="PMingLiU" pitchFamily="18" charset="-120"/>
                </a:rPr>
                <a:t>eth</a:t>
              </a:r>
              <a:endParaRPr kumimoji="1" lang="en-US" altLang="zh-TW" sz="1050" dirty="0">
                <a:solidFill>
                  <a:schemeClr val="bg1"/>
                </a:solidFill>
                <a:ea typeface="PMingLiU" pitchFamily="18" charset="-120"/>
              </a:endParaRPr>
            </a:p>
          </p:txBody>
        </p:sp>
        <p:sp>
          <p:nvSpPr>
            <p:cNvPr id="98" name="TextBox 67"/>
            <p:cNvSpPr txBox="1"/>
            <p:nvPr/>
          </p:nvSpPr>
          <p:spPr>
            <a:xfrm>
              <a:off x="1731890" y="4240064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以太网数据帧</a:t>
              </a:r>
            </a:p>
          </p:txBody>
        </p:sp>
        <p:sp>
          <p:nvSpPr>
            <p:cNvPr id="99" name="AutoShape 60"/>
            <p:cNvSpPr>
              <a:spLocks noChangeArrowheads="1"/>
            </p:cNvSpPr>
            <p:nvPr/>
          </p:nvSpPr>
          <p:spPr bwMode="auto">
            <a:xfrm rot="16200000">
              <a:off x="6776852" y="3744281"/>
              <a:ext cx="584249" cy="4071756"/>
            </a:xfrm>
            <a:prstGeom prst="can">
              <a:avLst>
                <a:gd name="adj" fmla="val 3670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6460362" y="5144181"/>
              <a:ext cx="12498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物理介质</a:t>
              </a:r>
              <a:endParaRPr kumimoji="0" lang="zh-CN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1" name="图片 10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0370" y="5606347"/>
              <a:ext cx="3486502" cy="372343"/>
            </a:xfrm>
            <a:prstGeom prst="rect">
              <a:avLst/>
            </a:prstGeom>
          </p:spPr>
        </p:pic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3776" y="6160152"/>
              <a:ext cx="3803052" cy="429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301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752B2C61-AEA5-46A5-8992-8CB9E04FB6B6}"/>
              </a:ext>
            </a:extLst>
          </p:cNvPr>
          <p:cNvGrpSpPr/>
          <p:nvPr/>
        </p:nvGrpSpPr>
        <p:grpSpPr>
          <a:xfrm>
            <a:off x="1460198" y="601030"/>
            <a:ext cx="8591488" cy="5978454"/>
            <a:chOff x="1460198" y="601030"/>
            <a:chExt cx="8591488" cy="5978454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2038160" y="667191"/>
              <a:ext cx="1985792" cy="2422404"/>
            </a:xfrm>
            <a:prstGeom prst="roundRect">
              <a:avLst/>
            </a:prstGeom>
            <a:solidFill>
              <a:srgbClr val="A5F0AE"/>
            </a:solidFill>
            <a:ln>
              <a:solidFill>
                <a:srgbClr val="000000"/>
              </a:solidFill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6" name="Freeform 427"/>
            <p:cNvSpPr>
              <a:spLocks/>
            </p:cNvSpPr>
            <p:nvPr/>
          </p:nvSpPr>
          <p:spPr bwMode="auto">
            <a:xfrm>
              <a:off x="1499886" y="3575774"/>
              <a:ext cx="3079750" cy="1665288"/>
            </a:xfrm>
            <a:custGeom>
              <a:avLst/>
              <a:gdLst>
                <a:gd name="T0" fmla="*/ 2147483647 w 1940"/>
                <a:gd name="T1" fmla="*/ 2147483647 h 1049"/>
                <a:gd name="T2" fmla="*/ 2147483647 w 1940"/>
                <a:gd name="T3" fmla="*/ 2147483647 h 1049"/>
                <a:gd name="T4" fmla="*/ 2147483647 w 1940"/>
                <a:gd name="T5" fmla="*/ 2147483647 h 1049"/>
                <a:gd name="T6" fmla="*/ 2147483647 w 1940"/>
                <a:gd name="T7" fmla="*/ 2147483647 h 1049"/>
                <a:gd name="T8" fmla="*/ 2147483647 w 1940"/>
                <a:gd name="T9" fmla="*/ 2147483647 h 1049"/>
                <a:gd name="T10" fmla="*/ 2147483647 w 1940"/>
                <a:gd name="T11" fmla="*/ 2147483647 h 1049"/>
                <a:gd name="T12" fmla="*/ 2147483647 w 1940"/>
                <a:gd name="T13" fmla="*/ 2147483647 h 1049"/>
                <a:gd name="T14" fmla="*/ 2147483647 w 1940"/>
                <a:gd name="T15" fmla="*/ 2147483647 h 1049"/>
                <a:gd name="T16" fmla="*/ 2147483647 w 1940"/>
                <a:gd name="T17" fmla="*/ 2147483647 h 1049"/>
                <a:gd name="T18" fmla="*/ 2147483647 w 1940"/>
                <a:gd name="T19" fmla="*/ 2147483647 h 1049"/>
                <a:gd name="T20" fmla="*/ 2147483647 w 1940"/>
                <a:gd name="T21" fmla="*/ 2147483647 h 1049"/>
                <a:gd name="T22" fmla="*/ 2147483647 w 1940"/>
                <a:gd name="T23" fmla="*/ 2147483647 h 1049"/>
                <a:gd name="T24" fmla="*/ 2147483647 w 1940"/>
                <a:gd name="T25" fmla="*/ 2147483647 h 1049"/>
                <a:gd name="T26" fmla="*/ 2147483647 w 1940"/>
                <a:gd name="T27" fmla="*/ 2147483647 h 1049"/>
                <a:gd name="T28" fmla="*/ 2147483647 w 1940"/>
                <a:gd name="T29" fmla="*/ 2147483647 h 1049"/>
                <a:gd name="T30" fmla="*/ 2147483647 w 1940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Line 431"/>
            <p:cNvSpPr>
              <a:spLocks noChangeShapeType="1"/>
            </p:cNvSpPr>
            <p:nvPr/>
          </p:nvSpPr>
          <p:spPr bwMode="auto">
            <a:xfrm>
              <a:off x="3360437" y="3894862"/>
              <a:ext cx="390525" cy="184150"/>
            </a:xfrm>
            <a:prstGeom prst="line">
              <a:avLst/>
            </a:pr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432"/>
            <p:cNvSpPr>
              <a:spLocks noChangeShapeType="1"/>
            </p:cNvSpPr>
            <p:nvPr/>
          </p:nvSpPr>
          <p:spPr bwMode="auto">
            <a:xfrm flipV="1">
              <a:off x="2739724" y="3882163"/>
              <a:ext cx="322263" cy="198437"/>
            </a:xfrm>
            <a:prstGeom prst="line">
              <a:avLst/>
            </a:pr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433"/>
            <p:cNvSpPr>
              <a:spLocks noChangeShapeType="1"/>
            </p:cNvSpPr>
            <p:nvPr/>
          </p:nvSpPr>
          <p:spPr bwMode="auto">
            <a:xfrm flipV="1">
              <a:off x="2782586" y="4174262"/>
              <a:ext cx="971550" cy="0"/>
            </a:xfrm>
            <a:prstGeom prst="line">
              <a:avLst/>
            </a:pr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435"/>
            <p:cNvSpPr>
              <a:spLocks noChangeShapeType="1"/>
            </p:cNvSpPr>
            <p:nvPr/>
          </p:nvSpPr>
          <p:spPr bwMode="auto">
            <a:xfrm>
              <a:off x="2103137" y="3971063"/>
              <a:ext cx="263525" cy="85725"/>
            </a:xfrm>
            <a:prstGeom prst="line">
              <a:avLst/>
            </a:pr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436"/>
            <p:cNvSpPr>
              <a:spLocks noChangeShapeType="1"/>
            </p:cNvSpPr>
            <p:nvPr/>
          </p:nvSpPr>
          <p:spPr bwMode="auto">
            <a:xfrm flipV="1">
              <a:off x="1844373" y="4180612"/>
              <a:ext cx="412750" cy="127000"/>
            </a:xfrm>
            <a:prstGeom prst="line">
              <a:avLst/>
            </a:pr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439"/>
            <p:cNvSpPr>
              <a:spLocks noChangeShapeType="1"/>
            </p:cNvSpPr>
            <p:nvPr/>
          </p:nvSpPr>
          <p:spPr bwMode="auto">
            <a:xfrm flipH="1">
              <a:off x="2269824" y="4267924"/>
              <a:ext cx="142875" cy="198438"/>
            </a:xfrm>
            <a:prstGeom prst="line">
              <a:avLst/>
            </a:pr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440"/>
            <p:cNvSpPr>
              <a:spLocks noChangeShapeType="1"/>
            </p:cNvSpPr>
            <p:nvPr/>
          </p:nvSpPr>
          <p:spPr bwMode="auto">
            <a:xfrm flipH="1" flipV="1">
              <a:off x="2590499" y="4294913"/>
              <a:ext cx="74613" cy="173037"/>
            </a:xfrm>
            <a:prstGeom prst="line">
              <a:avLst/>
            </a:pr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Line 441"/>
            <p:cNvSpPr>
              <a:spLocks noChangeShapeType="1"/>
            </p:cNvSpPr>
            <p:nvPr/>
          </p:nvSpPr>
          <p:spPr bwMode="auto">
            <a:xfrm>
              <a:off x="2746073" y="4250463"/>
              <a:ext cx="503238" cy="269875"/>
            </a:xfrm>
            <a:prstGeom prst="line">
              <a:avLst/>
            </a:pr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Line 541"/>
            <p:cNvSpPr>
              <a:spLocks noChangeShapeType="1"/>
            </p:cNvSpPr>
            <p:nvPr/>
          </p:nvSpPr>
          <p:spPr bwMode="auto">
            <a:xfrm flipV="1">
              <a:off x="3407654" y="3331585"/>
              <a:ext cx="517312" cy="573439"/>
            </a:xfrm>
            <a:prstGeom prst="line">
              <a:avLst/>
            </a:pr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590"/>
            <p:cNvGrpSpPr>
              <a:grpSpLocks/>
            </p:cNvGrpSpPr>
            <p:nvPr/>
          </p:nvGrpSpPr>
          <p:grpSpPr bwMode="auto">
            <a:xfrm flipH="1">
              <a:off x="1777699" y="3731350"/>
              <a:ext cx="414337" cy="373063"/>
              <a:chOff x="2839" y="3501"/>
              <a:chExt cx="755" cy="803"/>
            </a:xfrm>
          </p:grpSpPr>
          <p:pic>
            <p:nvPicPr>
              <p:cNvPr id="343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4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593"/>
            <p:cNvGrpSpPr>
              <a:grpSpLocks/>
            </p:cNvGrpSpPr>
            <p:nvPr/>
          </p:nvGrpSpPr>
          <p:grpSpPr bwMode="auto">
            <a:xfrm flipH="1">
              <a:off x="1460198" y="4152037"/>
              <a:ext cx="482600" cy="406400"/>
              <a:chOff x="2839" y="3501"/>
              <a:chExt cx="755" cy="803"/>
            </a:xfrm>
          </p:grpSpPr>
          <p:pic>
            <p:nvPicPr>
              <p:cNvPr id="341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2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596"/>
            <p:cNvGrpSpPr>
              <a:grpSpLocks/>
            </p:cNvGrpSpPr>
            <p:nvPr/>
          </p:nvGrpSpPr>
          <p:grpSpPr bwMode="auto">
            <a:xfrm flipH="1">
              <a:off x="1938037" y="4453662"/>
              <a:ext cx="427037" cy="349250"/>
              <a:chOff x="2839" y="3501"/>
              <a:chExt cx="755" cy="803"/>
            </a:xfrm>
          </p:grpSpPr>
          <p:pic>
            <p:nvPicPr>
              <p:cNvPr id="339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0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599"/>
            <p:cNvGrpSpPr>
              <a:grpSpLocks/>
            </p:cNvGrpSpPr>
            <p:nvPr/>
          </p:nvGrpSpPr>
          <p:grpSpPr bwMode="auto">
            <a:xfrm>
              <a:off x="2552399" y="4436199"/>
              <a:ext cx="427037" cy="350838"/>
              <a:chOff x="2839" y="3501"/>
              <a:chExt cx="755" cy="803"/>
            </a:xfrm>
          </p:grpSpPr>
          <p:pic>
            <p:nvPicPr>
              <p:cNvPr id="337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8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748"/>
            <p:cNvGrpSpPr>
              <a:grpSpLocks/>
            </p:cNvGrpSpPr>
            <p:nvPr/>
          </p:nvGrpSpPr>
          <p:grpSpPr bwMode="auto">
            <a:xfrm>
              <a:off x="2249187" y="4045674"/>
              <a:ext cx="619125" cy="242888"/>
              <a:chOff x="4650" y="1129"/>
              <a:chExt cx="246" cy="95"/>
            </a:xfrm>
          </p:grpSpPr>
          <p:sp>
            <p:nvSpPr>
              <p:cNvPr id="31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rgbClr val="6699FF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rgbClr val="6699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rgbClr val="6699FF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6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19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0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17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8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779"/>
            <p:cNvGrpSpPr>
              <a:grpSpLocks/>
            </p:cNvGrpSpPr>
            <p:nvPr/>
          </p:nvGrpSpPr>
          <p:grpSpPr bwMode="auto">
            <a:xfrm>
              <a:off x="3135011" y="4201249"/>
              <a:ext cx="563562" cy="420688"/>
              <a:chOff x="2967" y="478"/>
              <a:chExt cx="788" cy="625"/>
            </a:xfrm>
          </p:grpSpPr>
          <p:pic>
            <p:nvPicPr>
              <p:cNvPr id="311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2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4" name="Group 1064"/>
            <p:cNvGrpSpPr>
              <a:grpSpLocks/>
            </p:cNvGrpSpPr>
            <p:nvPr/>
          </p:nvGrpSpPr>
          <p:grpSpPr bwMode="auto">
            <a:xfrm>
              <a:off x="2874661" y="4683849"/>
              <a:ext cx="474662" cy="407988"/>
              <a:chOff x="877" y="1008"/>
              <a:chExt cx="2747" cy="2591"/>
            </a:xfrm>
          </p:grpSpPr>
          <p:pic>
            <p:nvPicPr>
              <p:cNvPr id="288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9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0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163794"/>
              </a:soli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291" name="Picture 1068" descr="screen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2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3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4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5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6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7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98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05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6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7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00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8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9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00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0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99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0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1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2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3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4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Group 1142"/>
            <p:cNvGrpSpPr>
              <a:grpSpLocks/>
            </p:cNvGrpSpPr>
            <p:nvPr/>
          </p:nvGrpSpPr>
          <p:grpSpPr bwMode="auto">
            <a:xfrm>
              <a:off x="3309636" y="4620349"/>
              <a:ext cx="474662" cy="407988"/>
              <a:chOff x="877" y="1008"/>
              <a:chExt cx="2747" cy="2591"/>
            </a:xfrm>
          </p:grpSpPr>
          <p:pic>
            <p:nvPicPr>
              <p:cNvPr id="265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6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7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163794"/>
              </a:soli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268" name="Picture 1146" descr="screen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9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0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1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2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3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4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75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82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3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4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00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5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6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00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7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76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7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8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9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0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1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" name="Freeform 2"/>
            <p:cNvSpPr>
              <a:spLocks/>
            </p:cNvSpPr>
            <p:nvPr/>
          </p:nvSpPr>
          <p:spPr bwMode="auto">
            <a:xfrm>
              <a:off x="4237566" y="4883842"/>
              <a:ext cx="2848735" cy="1481191"/>
            </a:xfrm>
            <a:custGeom>
              <a:avLst/>
              <a:gdLst>
                <a:gd name="T0" fmla="*/ 2147483647 w 1794"/>
                <a:gd name="T1" fmla="*/ 2147483647 h 933"/>
                <a:gd name="T2" fmla="*/ 2147483647 w 1794"/>
                <a:gd name="T3" fmla="*/ 2147483647 h 933"/>
                <a:gd name="T4" fmla="*/ 2147483647 w 1794"/>
                <a:gd name="T5" fmla="*/ 2147483647 h 933"/>
                <a:gd name="T6" fmla="*/ 2147483647 w 1794"/>
                <a:gd name="T7" fmla="*/ 2147483647 h 933"/>
                <a:gd name="T8" fmla="*/ 2147483647 w 1794"/>
                <a:gd name="T9" fmla="*/ 2147483647 h 933"/>
                <a:gd name="T10" fmla="*/ 2147483647 w 1794"/>
                <a:gd name="T11" fmla="*/ 2147483647 h 933"/>
                <a:gd name="T12" fmla="*/ 2147483647 w 1794"/>
                <a:gd name="T13" fmla="*/ 2147483647 h 933"/>
                <a:gd name="T14" fmla="*/ 2147483647 w 1794"/>
                <a:gd name="T15" fmla="*/ 2147483647 h 933"/>
                <a:gd name="T16" fmla="*/ 2147483647 w 1794"/>
                <a:gd name="T17" fmla="*/ 2147483647 h 933"/>
                <a:gd name="T18" fmla="*/ 2147483647 w 1794"/>
                <a:gd name="T19" fmla="*/ 2147483647 h 933"/>
                <a:gd name="T20" fmla="*/ 2147483647 w 1794"/>
                <a:gd name="T21" fmla="*/ 2147483647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4875911" y="5187065"/>
              <a:ext cx="543070" cy="295286"/>
            </a:xfrm>
            <a:custGeom>
              <a:avLst/>
              <a:gdLst>
                <a:gd name="T0" fmla="*/ 0 w 342"/>
                <a:gd name="T1" fmla="*/ 2147483647 h 186"/>
                <a:gd name="T2" fmla="*/ 21474836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Group 21"/>
            <p:cNvGrpSpPr>
              <a:grpSpLocks/>
            </p:cNvGrpSpPr>
            <p:nvPr/>
          </p:nvGrpSpPr>
          <p:grpSpPr bwMode="auto">
            <a:xfrm>
              <a:off x="4734585" y="5999895"/>
              <a:ext cx="501784" cy="233371"/>
              <a:chOff x="3600" y="219"/>
              <a:chExt cx="360" cy="175"/>
            </a:xfrm>
          </p:grpSpPr>
          <p:sp>
            <p:nvSpPr>
              <p:cNvPr id="239" name="Oval 22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0" name="Line 23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1" name="Line 2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2" name="Rectangle 25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3" name="Oval 2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44" name="Group 2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49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0" name="Line 29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1" name="Line 3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5" name="Group 3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46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7" name="Line 3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8" name="Line 34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0" name="Group 35"/>
            <p:cNvGrpSpPr>
              <a:grpSpLocks/>
            </p:cNvGrpSpPr>
            <p:nvPr/>
          </p:nvGrpSpPr>
          <p:grpSpPr bwMode="auto">
            <a:xfrm>
              <a:off x="5409453" y="5056886"/>
              <a:ext cx="501784" cy="233371"/>
              <a:chOff x="3600" y="219"/>
              <a:chExt cx="360" cy="175"/>
            </a:xfrm>
          </p:grpSpPr>
          <p:sp>
            <p:nvSpPr>
              <p:cNvPr id="226" name="Oval 36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7" name="Line 37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8" name="Line 3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9" name="Rectangle 39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0" name="Oval 4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31" name="Group 4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36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7" name="Line 43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8" name="Line 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32" name="Group 4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33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4" name="Line 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5" name="Line 48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2" name="Group 63"/>
            <p:cNvGrpSpPr>
              <a:grpSpLocks/>
            </p:cNvGrpSpPr>
            <p:nvPr/>
          </p:nvGrpSpPr>
          <p:grpSpPr bwMode="auto">
            <a:xfrm>
              <a:off x="5966814" y="6018945"/>
              <a:ext cx="501784" cy="233371"/>
              <a:chOff x="3600" y="219"/>
              <a:chExt cx="360" cy="175"/>
            </a:xfrm>
          </p:grpSpPr>
          <p:sp>
            <p:nvSpPr>
              <p:cNvPr id="200" name="Oval 64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1" name="Line 65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2" name="Line 6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3" name="Rectangle 67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4" name="Oval 6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05" name="Group 6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0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1" name="Line 71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2" name="Line 7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06" name="Group 7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07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8" name="Line 7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9" name="Line 76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Freeform 91"/>
            <p:cNvSpPr>
              <a:spLocks/>
            </p:cNvSpPr>
            <p:nvPr/>
          </p:nvSpPr>
          <p:spPr bwMode="auto">
            <a:xfrm>
              <a:off x="5917589" y="5180715"/>
              <a:ext cx="504960" cy="307986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92"/>
            <p:cNvSpPr>
              <a:spLocks/>
            </p:cNvSpPr>
            <p:nvPr/>
          </p:nvSpPr>
          <p:spPr bwMode="auto">
            <a:xfrm>
              <a:off x="4852092" y="5572842"/>
              <a:ext cx="481141" cy="238134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93"/>
            <p:cNvSpPr>
              <a:spLocks/>
            </p:cNvSpPr>
            <p:nvPr/>
          </p:nvSpPr>
          <p:spPr bwMode="auto">
            <a:xfrm>
              <a:off x="5800083" y="5549028"/>
              <a:ext cx="628818" cy="247659"/>
            </a:xfrm>
            <a:custGeom>
              <a:avLst/>
              <a:gdLst>
                <a:gd name="T0" fmla="*/ 0 w 378"/>
                <a:gd name="T1" fmla="*/ 2147483647 h 174"/>
                <a:gd name="T2" fmla="*/ 2147483647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94"/>
            <p:cNvSpPr>
              <a:spLocks/>
            </p:cNvSpPr>
            <p:nvPr/>
          </p:nvSpPr>
          <p:spPr bwMode="auto">
            <a:xfrm>
              <a:off x="6467011" y="5603005"/>
              <a:ext cx="206430" cy="508018"/>
            </a:xfrm>
            <a:custGeom>
              <a:avLst/>
              <a:gdLst>
                <a:gd name="T0" fmla="*/ 0 w 118"/>
                <a:gd name="T1" fmla="*/ 2147483647 h 500"/>
                <a:gd name="T2" fmla="*/ 2147483647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95"/>
            <p:cNvSpPr>
              <a:spLocks/>
            </p:cNvSpPr>
            <p:nvPr/>
          </p:nvSpPr>
          <p:spPr bwMode="auto">
            <a:xfrm>
              <a:off x="5231606" y="6136424"/>
              <a:ext cx="736797" cy="74616"/>
            </a:xfrm>
            <a:custGeom>
              <a:avLst/>
              <a:gdLst>
                <a:gd name="T0" fmla="*/ 2147483647 w 370"/>
                <a:gd name="T1" fmla="*/ 2147483647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96"/>
            <p:cNvSpPr>
              <a:spLocks/>
            </p:cNvSpPr>
            <p:nvPr/>
          </p:nvSpPr>
          <p:spPr bwMode="auto">
            <a:xfrm>
              <a:off x="4694888" y="5596655"/>
              <a:ext cx="193727" cy="425465"/>
            </a:xfrm>
            <a:custGeom>
              <a:avLst/>
              <a:gdLst>
                <a:gd name="T0" fmla="*/ 2147483647 w 176"/>
                <a:gd name="T1" fmla="*/ 2147483647 h 412"/>
                <a:gd name="T2" fmla="*/ 2147483647 w 176"/>
                <a:gd name="T3" fmla="*/ 2147483647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92"/>
            <p:cNvSpPr>
              <a:spLocks/>
            </p:cNvSpPr>
            <p:nvPr/>
          </p:nvSpPr>
          <p:spPr bwMode="auto">
            <a:xfrm flipH="1">
              <a:off x="5612090" y="5280073"/>
              <a:ext cx="45719" cy="432729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6823802" y="601030"/>
              <a:ext cx="2287656" cy="2456364"/>
              <a:chOff x="8045433" y="927345"/>
              <a:chExt cx="2287656" cy="2456364"/>
            </a:xfrm>
          </p:grpSpPr>
          <p:sp>
            <p:nvSpPr>
              <p:cNvPr id="185" name="Rectangle 87"/>
              <p:cNvSpPr>
                <a:spLocks noChangeArrowheads="1"/>
              </p:cNvSpPr>
              <p:nvPr/>
            </p:nvSpPr>
            <p:spPr bwMode="auto">
              <a:xfrm>
                <a:off x="8221555" y="1469527"/>
                <a:ext cx="1936055" cy="191418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6" name="AutoShape 99"/>
              <p:cNvSpPr>
                <a:spLocks noChangeArrowheads="1"/>
              </p:cNvSpPr>
              <p:nvPr/>
            </p:nvSpPr>
            <p:spPr bwMode="auto">
              <a:xfrm>
                <a:off x="8045433" y="927345"/>
                <a:ext cx="2287656" cy="552453"/>
              </a:xfrm>
              <a:prstGeom prst="triangle">
                <a:avLst>
                  <a:gd name="adj" fmla="val 50000"/>
                </a:avLst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7260781" y="4083422"/>
              <a:ext cx="563979" cy="24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NAT</a:t>
              </a:r>
            </a:p>
          </p:txBody>
        </p:sp>
        <p:sp>
          <p:nvSpPr>
            <p:cNvPr id="45" name="Text Box 26"/>
            <p:cNvSpPr txBox="1">
              <a:spLocks noChangeArrowheads="1"/>
            </p:cNvSpPr>
            <p:nvPr/>
          </p:nvSpPr>
          <p:spPr bwMode="auto">
            <a:xfrm>
              <a:off x="7312953" y="4392667"/>
              <a:ext cx="224221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连接头端或中心局</a:t>
              </a:r>
              <a:endParaRPr kumimoji="0" lang="en-US" altLang="zh-CN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（电话线或有线电视电缆或光纤）</a:t>
              </a:r>
              <a:endParaRPr kumimoji="0" lang="en-US" altLang="zh-CN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7235915" y="1668445"/>
              <a:ext cx="1491506" cy="20995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传输层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TCP/UDP</a:t>
              </a: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7235915" y="2086340"/>
              <a:ext cx="1491506" cy="20995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数据链路层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Eth</a:t>
              </a:r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730000" y="2618777"/>
              <a:ext cx="677830" cy="444355"/>
            </a:xfrm>
            <a:prstGeom prst="rect">
              <a:avLst/>
            </a:prstGeom>
          </p:spPr>
        </p:pic>
        <p:sp>
          <p:nvSpPr>
            <p:cNvPr id="51" name="矩形 50"/>
            <p:cNvSpPr/>
            <p:nvPr/>
          </p:nvSpPr>
          <p:spPr bwMode="auto">
            <a:xfrm>
              <a:off x="7235915" y="1878770"/>
              <a:ext cx="1491506" cy="20995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网络层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IP</a:t>
              </a: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7235915" y="2398380"/>
              <a:ext cx="1491506" cy="20995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网卡驱动</a:t>
              </a:r>
              <a:endParaRPr kumimoji="0" lang="en-US" altLang="zh-CN" sz="11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2288081" y="1148639"/>
              <a:ext cx="1491506" cy="421314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Web</a:t>
              </a: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服务器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(http)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邮件服务器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(</a:t>
              </a:r>
              <a:r>
                <a:rPr kumimoji="0" lang="en-US" altLang="zh-CN" sz="110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smtp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)</a:t>
              </a: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2288081" y="1668445"/>
              <a:ext cx="1491506" cy="20995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传输层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TCP/UDP</a:t>
              </a: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2288081" y="2086340"/>
              <a:ext cx="1491506" cy="20995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数据链路层</a:t>
              </a:r>
              <a:r>
                <a:rPr lang="en-US" altLang="zh-CN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Eth</a:t>
              </a: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2288081" y="1878770"/>
              <a:ext cx="1491506" cy="20995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网络层</a:t>
              </a:r>
              <a:r>
                <a:rPr lang="en-US" altLang="zh-CN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IP</a:t>
              </a: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2288081" y="2398380"/>
              <a:ext cx="1491506" cy="20995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网卡驱动</a:t>
              </a:r>
              <a:endParaRPr kumimoji="0" lang="en-US" altLang="zh-CN" sz="11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43210" y="2652662"/>
              <a:ext cx="677830" cy="444355"/>
            </a:xfrm>
            <a:prstGeom prst="rect">
              <a:avLst/>
            </a:prstGeom>
          </p:spPr>
        </p:pic>
        <p:sp>
          <p:nvSpPr>
            <p:cNvPr id="59" name="矩形 58"/>
            <p:cNvSpPr/>
            <p:nvPr/>
          </p:nvSpPr>
          <p:spPr bwMode="auto">
            <a:xfrm>
              <a:off x="7235915" y="1148639"/>
              <a:ext cx="1491506" cy="421314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Web</a:t>
              </a: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浏览器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(http)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邮件客户端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(</a:t>
              </a:r>
              <a:r>
                <a:rPr kumimoji="0" lang="en-US" altLang="zh-CN" sz="110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smtp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)</a:t>
              </a:r>
            </a:p>
          </p:txBody>
        </p:sp>
        <p:sp>
          <p:nvSpPr>
            <p:cNvPr id="60" name="Line 305"/>
            <p:cNvSpPr>
              <a:spLocks noChangeShapeType="1"/>
            </p:cNvSpPr>
            <p:nvPr/>
          </p:nvSpPr>
          <p:spPr bwMode="auto">
            <a:xfrm>
              <a:off x="3939456" y="4233011"/>
              <a:ext cx="655558" cy="1061842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Line 305"/>
            <p:cNvSpPr>
              <a:spLocks noChangeShapeType="1"/>
            </p:cNvSpPr>
            <p:nvPr/>
          </p:nvSpPr>
          <p:spPr bwMode="auto">
            <a:xfrm flipV="1">
              <a:off x="6886278" y="4677143"/>
              <a:ext cx="174388" cy="724969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Line 305"/>
            <p:cNvSpPr>
              <a:spLocks noChangeShapeType="1"/>
            </p:cNvSpPr>
            <p:nvPr/>
          </p:nvSpPr>
          <p:spPr bwMode="auto">
            <a:xfrm flipV="1">
              <a:off x="7071021" y="4096887"/>
              <a:ext cx="148238" cy="342020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Line 305"/>
            <p:cNvSpPr>
              <a:spLocks noChangeShapeType="1"/>
            </p:cNvSpPr>
            <p:nvPr/>
          </p:nvSpPr>
          <p:spPr bwMode="auto">
            <a:xfrm flipV="1">
              <a:off x="7404110" y="3622184"/>
              <a:ext cx="404951" cy="238984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 Box 39"/>
            <p:cNvSpPr txBox="1">
              <a:spLocks noChangeArrowheads="1"/>
            </p:cNvSpPr>
            <p:nvPr/>
          </p:nvSpPr>
          <p:spPr bwMode="auto">
            <a:xfrm>
              <a:off x="2613011" y="812373"/>
              <a:ext cx="888036" cy="24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服务器端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 Box 39"/>
            <p:cNvSpPr txBox="1">
              <a:spLocks noChangeArrowheads="1"/>
            </p:cNvSpPr>
            <p:nvPr/>
          </p:nvSpPr>
          <p:spPr bwMode="auto">
            <a:xfrm>
              <a:off x="7531590" y="818733"/>
              <a:ext cx="888036" cy="24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Text Box 39"/>
            <p:cNvSpPr txBox="1">
              <a:spLocks noChangeArrowheads="1"/>
            </p:cNvSpPr>
            <p:nvPr/>
          </p:nvSpPr>
          <p:spPr bwMode="auto">
            <a:xfrm>
              <a:off x="6609627" y="5637816"/>
              <a:ext cx="1051976" cy="24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网络运营商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 Box 39"/>
            <p:cNvSpPr txBox="1">
              <a:spLocks noChangeArrowheads="1"/>
            </p:cNvSpPr>
            <p:nvPr/>
          </p:nvSpPr>
          <p:spPr bwMode="auto">
            <a:xfrm>
              <a:off x="3641837" y="5576623"/>
              <a:ext cx="1051976" cy="24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网络运营商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Text Box 39"/>
            <p:cNvSpPr txBox="1">
              <a:spLocks noChangeArrowheads="1"/>
            </p:cNvSpPr>
            <p:nvPr/>
          </p:nvSpPr>
          <p:spPr bwMode="auto">
            <a:xfrm>
              <a:off x="6724555" y="6086398"/>
              <a:ext cx="1136353" cy="24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互联网骨干网</a:t>
              </a:r>
              <a:endParaRPr kumimoji="0" lang="en-US" altLang="zh-CN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Text Box 39"/>
            <p:cNvSpPr txBox="1">
              <a:spLocks noChangeArrowheads="1"/>
            </p:cNvSpPr>
            <p:nvPr/>
          </p:nvSpPr>
          <p:spPr bwMode="auto">
            <a:xfrm>
              <a:off x="4175930" y="3978126"/>
              <a:ext cx="74625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路由器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防火墙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NAT</a:t>
              </a:r>
            </a:p>
          </p:txBody>
        </p:sp>
        <p:sp>
          <p:nvSpPr>
            <p:cNvPr id="70" name="Line 349"/>
            <p:cNvSpPr>
              <a:spLocks noChangeShapeType="1"/>
            </p:cNvSpPr>
            <p:nvPr/>
          </p:nvSpPr>
          <p:spPr bwMode="auto">
            <a:xfrm>
              <a:off x="6668046" y="1361053"/>
              <a:ext cx="736063" cy="79375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圆角矩形 70"/>
            <p:cNvSpPr/>
            <p:nvPr/>
          </p:nvSpPr>
          <p:spPr bwMode="auto">
            <a:xfrm>
              <a:off x="5610899" y="1211229"/>
              <a:ext cx="1013511" cy="296134"/>
            </a:xfrm>
            <a:prstGeom prst="roundRect">
              <a:avLst/>
            </a:prstGeom>
            <a:noFill/>
            <a:ln>
              <a:solidFill>
                <a:srgbClr val="163794"/>
              </a:solidFill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lab9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72" name="圆角矩形 71"/>
            <p:cNvSpPr/>
            <p:nvPr/>
          </p:nvSpPr>
          <p:spPr bwMode="auto">
            <a:xfrm>
              <a:off x="5599744" y="2102246"/>
              <a:ext cx="1013511" cy="296134"/>
            </a:xfrm>
            <a:prstGeom prst="roundRect">
              <a:avLst/>
            </a:prstGeom>
            <a:noFill/>
            <a:ln>
              <a:solidFill>
                <a:srgbClr val="163794"/>
              </a:solidFill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lab1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73" name="Line 349"/>
            <p:cNvSpPr>
              <a:spLocks noChangeShapeType="1"/>
            </p:cNvSpPr>
            <p:nvPr/>
          </p:nvSpPr>
          <p:spPr bwMode="auto">
            <a:xfrm>
              <a:off x="6627126" y="2257413"/>
              <a:ext cx="594672" cy="283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圆角矩形 73"/>
            <p:cNvSpPr/>
            <p:nvPr/>
          </p:nvSpPr>
          <p:spPr bwMode="auto">
            <a:xfrm>
              <a:off x="4284084" y="1576282"/>
              <a:ext cx="2340326" cy="430738"/>
            </a:xfrm>
            <a:prstGeom prst="roundRect">
              <a:avLst/>
            </a:prstGeom>
            <a:noFill/>
            <a:ln>
              <a:solidFill>
                <a:srgbClr val="163794"/>
              </a:solidFill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lab2</a:t>
              </a: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、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3</a:t>
              </a: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、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5</a:t>
              </a: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、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6</a:t>
              </a: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、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7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75" name="Line 349"/>
            <p:cNvSpPr>
              <a:spLocks noChangeShapeType="1"/>
            </p:cNvSpPr>
            <p:nvPr/>
          </p:nvSpPr>
          <p:spPr bwMode="auto">
            <a:xfrm>
              <a:off x="6625087" y="1911278"/>
              <a:ext cx="637632" cy="316952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Line 349"/>
            <p:cNvSpPr>
              <a:spLocks noChangeShapeType="1"/>
            </p:cNvSpPr>
            <p:nvPr/>
          </p:nvSpPr>
          <p:spPr bwMode="auto">
            <a:xfrm>
              <a:off x="6618821" y="1863720"/>
              <a:ext cx="624311" cy="154455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Line 349"/>
            <p:cNvSpPr>
              <a:spLocks noChangeShapeType="1"/>
            </p:cNvSpPr>
            <p:nvPr/>
          </p:nvSpPr>
          <p:spPr bwMode="auto">
            <a:xfrm>
              <a:off x="6605500" y="1795555"/>
              <a:ext cx="614003" cy="2994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9" name="Group 398"/>
            <p:cNvGrpSpPr>
              <a:grpSpLocks/>
            </p:cNvGrpSpPr>
            <p:nvPr/>
          </p:nvGrpSpPr>
          <p:grpSpPr bwMode="auto">
            <a:xfrm>
              <a:off x="9107256" y="2938388"/>
              <a:ext cx="582969" cy="507877"/>
              <a:chOff x="-44" y="1473"/>
              <a:chExt cx="981" cy="1105"/>
            </a:xfrm>
          </p:grpSpPr>
          <p:pic>
            <p:nvPicPr>
              <p:cNvPr id="102" name="Picture 39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0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0" name="Group 51"/>
            <p:cNvGrpSpPr>
              <a:grpSpLocks/>
            </p:cNvGrpSpPr>
            <p:nvPr/>
          </p:nvGrpSpPr>
          <p:grpSpPr bwMode="auto">
            <a:xfrm>
              <a:off x="8476863" y="3557844"/>
              <a:ext cx="707171" cy="324319"/>
              <a:chOff x="4410" y="1365"/>
              <a:chExt cx="663" cy="224"/>
            </a:xfrm>
          </p:grpSpPr>
          <p:sp>
            <p:nvSpPr>
              <p:cNvPr id="97" name="Rectangle 52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AutoShape 53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Freeform 54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BBE0E3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Freeform 55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1801 h 63"/>
                  <a:gd name="T2" fmla="*/ 147159 w 280"/>
                  <a:gd name="T3" fmla="*/ 1752 h 63"/>
                  <a:gd name="T4" fmla="*/ 868488 w 280"/>
                  <a:gd name="T5" fmla="*/ 0 h 63"/>
                  <a:gd name="T6" fmla="*/ 1108812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Freeform 56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1" name="Group 398"/>
            <p:cNvGrpSpPr>
              <a:grpSpLocks/>
            </p:cNvGrpSpPr>
            <p:nvPr/>
          </p:nvGrpSpPr>
          <p:grpSpPr bwMode="auto">
            <a:xfrm>
              <a:off x="9468717" y="3621424"/>
              <a:ext cx="582969" cy="507877"/>
              <a:chOff x="-44" y="1473"/>
              <a:chExt cx="981" cy="1105"/>
            </a:xfrm>
          </p:grpSpPr>
          <p:pic>
            <p:nvPicPr>
              <p:cNvPr id="95" name="Picture 39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6" name="Freeform 40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2" name="Line 305"/>
            <p:cNvSpPr>
              <a:spLocks noChangeShapeType="1"/>
            </p:cNvSpPr>
            <p:nvPr/>
          </p:nvSpPr>
          <p:spPr bwMode="auto">
            <a:xfrm flipV="1">
              <a:off x="8224091" y="3184843"/>
              <a:ext cx="404951" cy="238984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Line 305"/>
            <p:cNvSpPr>
              <a:spLocks noChangeShapeType="1"/>
            </p:cNvSpPr>
            <p:nvPr/>
          </p:nvSpPr>
          <p:spPr bwMode="auto">
            <a:xfrm flipV="1">
              <a:off x="9035215" y="3317781"/>
              <a:ext cx="404951" cy="238984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Line 305"/>
            <p:cNvSpPr>
              <a:spLocks noChangeShapeType="1"/>
            </p:cNvSpPr>
            <p:nvPr/>
          </p:nvSpPr>
          <p:spPr bwMode="auto">
            <a:xfrm>
              <a:off x="9119449" y="3739101"/>
              <a:ext cx="499614" cy="188679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Line 305"/>
            <p:cNvSpPr>
              <a:spLocks noChangeShapeType="1"/>
            </p:cNvSpPr>
            <p:nvPr/>
          </p:nvSpPr>
          <p:spPr bwMode="auto">
            <a:xfrm>
              <a:off x="8146662" y="3499922"/>
              <a:ext cx="460822" cy="142748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圆角矩形 85"/>
            <p:cNvSpPr/>
            <p:nvPr/>
          </p:nvSpPr>
          <p:spPr bwMode="auto">
            <a:xfrm>
              <a:off x="5599744" y="3074446"/>
              <a:ext cx="1013511" cy="296134"/>
            </a:xfrm>
            <a:prstGeom prst="roundRect">
              <a:avLst/>
            </a:prstGeom>
            <a:noFill/>
            <a:ln>
              <a:solidFill>
                <a:srgbClr val="163794"/>
              </a:solidFill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lab4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87" name="Line 349"/>
            <p:cNvSpPr>
              <a:spLocks noChangeShapeType="1"/>
            </p:cNvSpPr>
            <p:nvPr/>
          </p:nvSpPr>
          <p:spPr bwMode="auto">
            <a:xfrm>
              <a:off x="6618759" y="3237009"/>
              <a:ext cx="980191" cy="134782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圆角矩形 87"/>
            <p:cNvSpPr/>
            <p:nvPr/>
          </p:nvSpPr>
          <p:spPr bwMode="auto">
            <a:xfrm>
              <a:off x="5599744" y="3682809"/>
              <a:ext cx="1013511" cy="296134"/>
            </a:xfrm>
            <a:prstGeom prst="roundRect">
              <a:avLst/>
            </a:prstGeom>
            <a:noFill/>
            <a:ln>
              <a:solidFill>
                <a:srgbClr val="163794"/>
              </a:solidFill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lab10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89" name="Line 349"/>
            <p:cNvSpPr>
              <a:spLocks noChangeShapeType="1"/>
            </p:cNvSpPr>
            <p:nvPr/>
          </p:nvSpPr>
          <p:spPr bwMode="auto">
            <a:xfrm>
              <a:off x="6608322" y="3914547"/>
              <a:ext cx="346808" cy="63658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圆角矩形 89"/>
            <p:cNvSpPr/>
            <p:nvPr/>
          </p:nvSpPr>
          <p:spPr bwMode="auto">
            <a:xfrm>
              <a:off x="4321257" y="3406528"/>
              <a:ext cx="1013511" cy="296134"/>
            </a:xfrm>
            <a:prstGeom prst="roundRect">
              <a:avLst/>
            </a:prstGeom>
            <a:noFill/>
            <a:ln>
              <a:solidFill>
                <a:srgbClr val="163794"/>
              </a:solidFill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lab8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91" name="Line 349"/>
            <p:cNvSpPr>
              <a:spLocks noChangeShapeType="1"/>
            </p:cNvSpPr>
            <p:nvPr/>
          </p:nvSpPr>
          <p:spPr bwMode="auto">
            <a:xfrm flipH="1">
              <a:off x="3607319" y="3601955"/>
              <a:ext cx="694839" cy="198753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5" name="Text Box 39"/>
            <p:cNvSpPr txBox="1">
              <a:spLocks noChangeArrowheads="1"/>
            </p:cNvSpPr>
            <p:nvPr/>
          </p:nvSpPr>
          <p:spPr bwMode="auto">
            <a:xfrm>
              <a:off x="7724040" y="3706794"/>
              <a:ext cx="755408" cy="24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交换机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6" name="Text Box 39"/>
            <p:cNvSpPr txBox="1">
              <a:spLocks noChangeArrowheads="1"/>
            </p:cNvSpPr>
            <p:nvPr/>
          </p:nvSpPr>
          <p:spPr bwMode="auto">
            <a:xfrm>
              <a:off x="5021525" y="6191686"/>
              <a:ext cx="1136353" cy="387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大容量光纤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4" name="任意多边形 353"/>
            <p:cNvSpPr/>
            <p:nvPr/>
          </p:nvSpPr>
          <p:spPr>
            <a:xfrm>
              <a:off x="3316057" y="1318260"/>
              <a:ext cx="5570242" cy="4602859"/>
            </a:xfrm>
            <a:custGeom>
              <a:avLst/>
              <a:gdLst>
                <a:gd name="connsiteX0" fmla="*/ 5433071 w 5580543"/>
                <a:gd name="connsiteY0" fmla="*/ 0 h 4602859"/>
                <a:gd name="connsiteX1" fmla="*/ 5448311 w 5580543"/>
                <a:gd name="connsiteY1" fmla="*/ 1775460 h 4602859"/>
                <a:gd name="connsiteX2" fmla="*/ 4023371 w 5580543"/>
                <a:gd name="connsiteY2" fmla="*/ 2735580 h 4602859"/>
                <a:gd name="connsiteX3" fmla="*/ 3596651 w 5580543"/>
                <a:gd name="connsiteY3" fmla="*/ 4107180 h 4602859"/>
                <a:gd name="connsiteX4" fmla="*/ 2095511 w 5580543"/>
                <a:gd name="connsiteY4" fmla="*/ 4602480 h 4602859"/>
                <a:gd name="connsiteX5" fmla="*/ 1211591 w 5580543"/>
                <a:gd name="connsiteY5" fmla="*/ 4160520 h 4602859"/>
                <a:gd name="connsiteX6" fmla="*/ 502931 w 5580543"/>
                <a:gd name="connsiteY6" fmla="*/ 2781300 h 4602859"/>
                <a:gd name="connsiteX7" fmla="*/ 11 w 5580543"/>
                <a:gd name="connsiteY7" fmla="*/ 2506980 h 4602859"/>
                <a:gd name="connsiteX8" fmla="*/ 487691 w 5580543"/>
                <a:gd name="connsiteY8" fmla="*/ 1600200 h 4602859"/>
                <a:gd name="connsiteX9" fmla="*/ 510551 w 5580543"/>
                <a:gd name="connsiteY9" fmla="*/ 83820 h 4602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80543" h="4602859">
                  <a:moveTo>
                    <a:pt x="5433071" y="0"/>
                  </a:moveTo>
                  <a:cubicBezTo>
                    <a:pt x="5558166" y="659765"/>
                    <a:pt x="5683261" y="1319530"/>
                    <a:pt x="5448311" y="1775460"/>
                  </a:cubicBezTo>
                  <a:cubicBezTo>
                    <a:pt x="5213361" y="2231390"/>
                    <a:pt x="4331981" y="2346960"/>
                    <a:pt x="4023371" y="2735580"/>
                  </a:cubicBezTo>
                  <a:cubicBezTo>
                    <a:pt x="3714761" y="3124200"/>
                    <a:pt x="3917961" y="3796030"/>
                    <a:pt x="3596651" y="4107180"/>
                  </a:cubicBezTo>
                  <a:cubicBezTo>
                    <a:pt x="3275341" y="4418330"/>
                    <a:pt x="2493021" y="4593590"/>
                    <a:pt x="2095511" y="4602480"/>
                  </a:cubicBezTo>
                  <a:cubicBezTo>
                    <a:pt x="1698001" y="4611370"/>
                    <a:pt x="1477021" y="4464050"/>
                    <a:pt x="1211591" y="4160520"/>
                  </a:cubicBezTo>
                  <a:cubicBezTo>
                    <a:pt x="946161" y="3856990"/>
                    <a:pt x="704861" y="3056890"/>
                    <a:pt x="502931" y="2781300"/>
                  </a:cubicBezTo>
                  <a:cubicBezTo>
                    <a:pt x="301001" y="2505710"/>
                    <a:pt x="2551" y="2703830"/>
                    <a:pt x="11" y="2506980"/>
                  </a:cubicBezTo>
                  <a:cubicBezTo>
                    <a:pt x="-2529" y="2310130"/>
                    <a:pt x="402601" y="2004060"/>
                    <a:pt x="487691" y="1600200"/>
                  </a:cubicBezTo>
                  <a:cubicBezTo>
                    <a:pt x="572781" y="1196340"/>
                    <a:pt x="541666" y="640080"/>
                    <a:pt x="510551" y="83820"/>
                  </a:cubicBezTo>
                </a:path>
              </a:pathLst>
            </a:custGeom>
            <a:noFill/>
            <a:ln w="4445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5" name="任意多边形 354"/>
            <p:cNvSpPr/>
            <p:nvPr/>
          </p:nvSpPr>
          <p:spPr>
            <a:xfrm>
              <a:off x="3473748" y="1323104"/>
              <a:ext cx="5229311" cy="4468375"/>
            </a:xfrm>
            <a:custGeom>
              <a:avLst/>
              <a:gdLst>
                <a:gd name="connsiteX0" fmla="*/ 5433071 w 5580543"/>
                <a:gd name="connsiteY0" fmla="*/ 0 h 4602859"/>
                <a:gd name="connsiteX1" fmla="*/ 5448311 w 5580543"/>
                <a:gd name="connsiteY1" fmla="*/ 1775460 h 4602859"/>
                <a:gd name="connsiteX2" fmla="*/ 4023371 w 5580543"/>
                <a:gd name="connsiteY2" fmla="*/ 2735580 h 4602859"/>
                <a:gd name="connsiteX3" fmla="*/ 3596651 w 5580543"/>
                <a:gd name="connsiteY3" fmla="*/ 4107180 h 4602859"/>
                <a:gd name="connsiteX4" fmla="*/ 2095511 w 5580543"/>
                <a:gd name="connsiteY4" fmla="*/ 4602480 h 4602859"/>
                <a:gd name="connsiteX5" fmla="*/ 1211591 w 5580543"/>
                <a:gd name="connsiteY5" fmla="*/ 4160520 h 4602859"/>
                <a:gd name="connsiteX6" fmla="*/ 502931 w 5580543"/>
                <a:gd name="connsiteY6" fmla="*/ 2781300 h 4602859"/>
                <a:gd name="connsiteX7" fmla="*/ 11 w 5580543"/>
                <a:gd name="connsiteY7" fmla="*/ 2506980 h 4602859"/>
                <a:gd name="connsiteX8" fmla="*/ 487691 w 5580543"/>
                <a:gd name="connsiteY8" fmla="*/ 1600200 h 4602859"/>
                <a:gd name="connsiteX9" fmla="*/ 510551 w 5580543"/>
                <a:gd name="connsiteY9" fmla="*/ 83820 h 4602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80543" h="4602859">
                  <a:moveTo>
                    <a:pt x="5433071" y="0"/>
                  </a:moveTo>
                  <a:cubicBezTo>
                    <a:pt x="5558166" y="659765"/>
                    <a:pt x="5683261" y="1319530"/>
                    <a:pt x="5448311" y="1775460"/>
                  </a:cubicBezTo>
                  <a:cubicBezTo>
                    <a:pt x="5213361" y="2231390"/>
                    <a:pt x="4331981" y="2346960"/>
                    <a:pt x="4023371" y="2735580"/>
                  </a:cubicBezTo>
                  <a:cubicBezTo>
                    <a:pt x="3714761" y="3124200"/>
                    <a:pt x="3917961" y="3796030"/>
                    <a:pt x="3596651" y="4107180"/>
                  </a:cubicBezTo>
                  <a:cubicBezTo>
                    <a:pt x="3275341" y="4418330"/>
                    <a:pt x="2493021" y="4593590"/>
                    <a:pt x="2095511" y="4602480"/>
                  </a:cubicBezTo>
                  <a:cubicBezTo>
                    <a:pt x="1698001" y="4611370"/>
                    <a:pt x="1477021" y="4464050"/>
                    <a:pt x="1211591" y="4160520"/>
                  </a:cubicBezTo>
                  <a:cubicBezTo>
                    <a:pt x="946161" y="3856990"/>
                    <a:pt x="704861" y="3056890"/>
                    <a:pt x="502931" y="2781300"/>
                  </a:cubicBezTo>
                  <a:cubicBezTo>
                    <a:pt x="301001" y="2505710"/>
                    <a:pt x="2551" y="2703830"/>
                    <a:pt x="11" y="2506980"/>
                  </a:cubicBezTo>
                  <a:cubicBezTo>
                    <a:pt x="-2529" y="2310130"/>
                    <a:pt x="402601" y="2004060"/>
                    <a:pt x="487691" y="1600200"/>
                  </a:cubicBezTo>
                  <a:cubicBezTo>
                    <a:pt x="572781" y="1196340"/>
                    <a:pt x="541666" y="640080"/>
                    <a:pt x="510551" y="83820"/>
                  </a:cubicBezTo>
                </a:path>
              </a:pathLst>
            </a:custGeom>
            <a:noFill/>
            <a:ln w="44450">
              <a:solidFill>
                <a:schemeClr val="accent2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Group 983"/>
            <p:cNvGrpSpPr>
              <a:grpSpLocks/>
            </p:cNvGrpSpPr>
            <p:nvPr/>
          </p:nvGrpSpPr>
          <p:grpSpPr bwMode="auto">
            <a:xfrm>
              <a:off x="3752918" y="2694358"/>
              <a:ext cx="423682" cy="683677"/>
              <a:chOff x="4140" y="429"/>
              <a:chExt cx="1425" cy="2396"/>
            </a:xfrm>
          </p:grpSpPr>
          <p:sp>
            <p:nvSpPr>
              <p:cNvPr id="109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163794"/>
              </a:solidFill>
              <a:ln w="9525">
                <a:solidFill>
                  <a:srgbClr val="163794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4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39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637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0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5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163794"/>
              </a:solidFill>
              <a:ln w="9525">
                <a:solidFill>
                  <a:srgbClr val="163794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6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37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637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8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7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163794"/>
              </a:solidFill>
              <a:ln w="9525">
                <a:solidFill>
                  <a:srgbClr val="163794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163794"/>
              </a:solidFill>
              <a:ln w="9525">
                <a:solidFill>
                  <a:srgbClr val="163794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9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5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637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6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0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1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3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637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4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2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163794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5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6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7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1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2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163794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8236792" y="2652662"/>
              <a:ext cx="798423" cy="603849"/>
              <a:chOff x="4355975" y="1268760"/>
              <a:chExt cx="1009149" cy="736790"/>
            </a:xfrm>
          </p:grpSpPr>
          <p:sp>
            <p:nvSpPr>
              <p:cNvPr id="141" name="Freeform 8"/>
              <p:cNvSpPr>
                <a:spLocks noChangeAspect="1"/>
              </p:cNvSpPr>
              <p:nvPr/>
            </p:nvSpPr>
            <p:spPr bwMode="auto">
              <a:xfrm>
                <a:off x="4355975" y="1268760"/>
                <a:ext cx="1009149" cy="736790"/>
              </a:xfrm>
              <a:custGeom>
                <a:avLst/>
                <a:gdLst>
                  <a:gd name="T0" fmla="*/ 77 w 693"/>
                  <a:gd name="T1" fmla="*/ 63 h 551"/>
                  <a:gd name="T2" fmla="*/ 35 w 693"/>
                  <a:gd name="T3" fmla="*/ 255 h 551"/>
                  <a:gd name="T4" fmla="*/ 35 w 693"/>
                  <a:gd name="T5" fmla="*/ 447 h 551"/>
                  <a:gd name="T6" fmla="*/ 245 w 693"/>
                  <a:gd name="T7" fmla="*/ 513 h 551"/>
                  <a:gd name="T8" fmla="*/ 431 w 693"/>
                  <a:gd name="T9" fmla="*/ 543 h 551"/>
                  <a:gd name="T10" fmla="*/ 647 w 693"/>
                  <a:gd name="T11" fmla="*/ 465 h 551"/>
                  <a:gd name="T12" fmla="*/ 689 w 693"/>
                  <a:gd name="T13" fmla="*/ 303 h 551"/>
                  <a:gd name="T14" fmla="*/ 671 w 693"/>
                  <a:gd name="T15" fmla="*/ 105 h 551"/>
                  <a:gd name="T16" fmla="*/ 617 w 693"/>
                  <a:gd name="T17" fmla="*/ 39 h 551"/>
                  <a:gd name="T18" fmla="*/ 311 w 693"/>
                  <a:gd name="T19" fmla="*/ 3 h 551"/>
                  <a:gd name="T20" fmla="*/ 77 w 693"/>
                  <a:gd name="T21" fmla="*/ 63 h 5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93"/>
                  <a:gd name="T34" fmla="*/ 0 h 551"/>
                  <a:gd name="T35" fmla="*/ 693 w 693"/>
                  <a:gd name="T36" fmla="*/ 551 h 55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93" h="551">
                    <a:moveTo>
                      <a:pt x="77" y="63"/>
                    </a:moveTo>
                    <a:cubicBezTo>
                      <a:pt x="31" y="105"/>
                      <a:pt x="42" y="191"/>
                      <a:pt x="35" y="255"/>
                    </a:cubicBezTo>
                    <a:cubicBezTo>
                      <a:pt x="28" y="319"/>
                      <a:pt x="0" y="404"/>
                      <a:pt x="35" y="447"/>
                    </a:cubicBezTo>
                    <a:cubicBezTo>
                      <a:pt x="70" y="490"/>
                      <a:pt x="179" y="497"/>
                      <a:pt x="245" y="513"/>
                    </a:cubicBezTo>
                    <a:cubicBezTo>
                      <a:pt x="311" y="529"/>
                      <a:pt x="364" y="551"/>
                      <a:pt x="431" y="543"/>
                    </a:cubicBezTo>
                    <a:cubicBezTo>
                      <a:pt x="498" y="535"/>
                      <a:pt x="604" y="505"/>
                      <a:pt x="647" y="465"/>
                    </a:cubicBezTo>
                    <a:cubicBezTo>
                      <a:pt x="690" y="425"/>
                      <a:pt x="685" y="363"/>
                      <a:pt x="689" y="303"/>
                    </a:cubicBezTo>
                    <a:cubicBezTo>
                      <a:pt x="693" y="243"/>
                      <a:pt x="683" y="149"/>
                      <a:pt x="671" y="105"/>
                    </a:cubicBezTo>
                    <a:cubicBezTo>
                      <a:pt x="659" y="61"/>
                      <a:pt x="677" y="56"/>
                      <a:pt x="617" y="39"/>
                    </a:cubicBezTo>
                    <a:cubicBezTo>
                      <a:pt x="557" y="22"/>
                      <a:pt x="401" y="0"/>
                      <a:pt x="311" y="3"/>
                    </a:cubicBezTo>
                    <a:cubicBezTo>
                      <a:pt x="221" y="6"/>
                      <a:pt x="123" y="21"/>
                      <a:pt x="77" y="63"/>
                    </a:cubicBez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42" name="组合 141"/>
              <p:cNvGrpSpPr>
                <a:grpSpLocks noChangeAspect="1"/>
              </p:cNvGrpSpPr>
              <p:nvPr/>
            </p:nvGrpSpPr>
            <p:grpSpPr>
              <a:xfrm>
                <a:off x="4441631" y="1305569"/>
                <a:ext cx="882025" cy="672644"/>
                <a:chOff x="5477904" y="2116675"/>
                <a:chExt cx="534987" cy="407988"/>
              </a:xfrm>
            </p:grpSpPr>
            <p:pic>
              <p:nvPicPr>
                <p:cNvPr id="143" name="Picture 1017" descr="antenna_stylized"/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77904" y="2116675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4" name="Picture 1018" descr="laptop_keyboard"/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5503611" y="2365152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5" name="Freeform 1019"/>
                <p:cNvSpPr>
                  <a:spLocks/>
                </p:cNvSpPr>
                <p:nvPr/>
              </p:nvSpPr>
              <p:spPr bwMode="auto">
                <a:xfrm>
                  <a:off x="5648508" y="2210366"/>
                  <a:ext cx="351919" cy="208167"/>
                </a:xfrm>
                <a:custGeom>
                  <a:avLst/>
                  <a:gdLst>
                    <a:gd name="T0" fmla="*/ 4 w 2982"/>
                    <a:gd name="T1" fmla="*/ 0 h 2442"/>
                    <a:gd name="T2" fmla="*/ 0 w 2982"/>
                    <a:gd name="T3" fmla="*/ 4 h 2442"/>
                    <a:gd name="T4" fmla="*/ 16 w 2982"/>
                    <a:gd name="T5" fmla="*/ 5 h 2442"/>
                    <a:gd name="T6" fmla="*/ 20 w 2982"/>
                    <a:gd name="T7" fmla="*/ 1 h 2442"/>
                    <a:gd name="T8" fmla="*/ 4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rgbClr val="163794"/>
                </a:solidFill>
                <a:ln w="9525">
                  <a:solidFill>
                    <a:srgbClr val="16379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pic>
              <p:nvPicPr>
                <p:cNvPr id="146" name="Picture 1020" descr="screen"/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65841" y="2215720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7" name="Freeform 1021"/>
                <p:cNvSpPr>
                  <a:spLocks/>
                </p:cNvSpPr>
                <p:nvPr/>
              </p:nvSpPr>
              <p:spPr bwMode="auto">
                <a:xfrm>
                  <a:off x="5712582" y="2204225"/>
                  <a:ext cx="298167" cy="38736"/>
                </a:xfrm>
                <a:custGeom>
                  <a:avLst/>
                  <a:gdLst>
                    <a:gd name="T0" fmla="*/ 1 w 2528"/>
                    <a:gd name="T1" fmla="*/ 0 h 455"/>
                    <a:gd name="T2" fmla="*/ 17 w 2528"/>
                    <a:gd name="T3" fmla="*/ 1 h 455"/>
                    <a:gd name="T4" fmla="*/ 16 w 2528"/>
                    <a:gd name="T5" fmla="*/ 1 h 455"/>
                    <a:gd name="T6" fmla="*/ 0 w 2528"/>
                    <a:gd name="T7" fmla="*/ 1 h 455"/>
                    <a:gd name="T8" fmla="*/ 1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8" name="Freeform 1022"/>
                <p:cNvSpPr>
                  <a:spLocks/>
                </p:cNvSpPr>
                <p:nvPr/>
              </p:nvSpPr>
              <p:spPr bwMode="auto">
                <a:xfrm>
                  <a:off x="5645392" y="2203910"/>
                  <a:ext cx="82770" cy="161243"/>
                </a:xfrm>
                <a:custGeom>
                  <a:avLst/>
                  <a:gdLst>
                    <a:gd name="T0" fmla="*/ 4 w 702"/>
                    <a:gd name="T1" fmla="*/ 0 h 1893"/>
                    <a:gd name="T2" fmla="*/ 0 w 702"/>
                    <a:gd name="T3" fmla="*/ 4 h 1893"/>
                    <a:gd name="T4" fmla="*/ 1 w 702"/>
                    <a:gd name="T5" fmla="*/ 4 h 1893"/>
                    <a:gd name="T6" fmla="*/ 5 w 702"/>
                    <a:gd name="T7" fmla="*/ 1 h 1893"/>
                    <a:gd name="T8" fmla="*/ 4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9" name="Freeform 1023"/>
                <p:cNvSpPr>
                  <a:spLocks/>
                </p:cNvSpPr>
                <p:nvPr/>
              </p:nvSpPr>
              <p:spPr bwMode="auto">
                <a:xfrm>
                  <a:off x="5919409" y="2232726"/>
                  <a:ext cx="89197" cy="186122"/>
                </a:xfrm>
                <a:custGeom>
                  <a:avLst/>
                  <a:gdLst>
                    <a:gd name="T0" fmla="*/ 5 w 756"/>
                    <a:gd name="T1" fmla="*/ 0 h 2184"/>
                    <a:gd name="T2" fmla="*/ 1 w 756"/>
                    <a:gd name="T3" fmla="*/ 5 h 2184"/>
                    <a:gd name="T4" fmla="*/ 0 w 756"/>
                    <a:gd name="T5" fmla="*/ 5 h 2184"/>
                    <a:gd name="T6" fmla="*/ 4 w 756"/>
                    <a:gd name="T7" fmla="*/ 1 h 2184"/>
                    <a:gd name="T8" fmla="*/ 5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0" name="Freeform 1024"/>
                <p:cNvSpPr>
                  <a:spLocks/>
                </p:cNvSpPr>
                <p:nvPr/>
              </p:nvSpPr>
              <p:spPr bwMode="auto">
                <a:xfrm>
                  <a:off x="5644418" y="2356964"/>
                  <a:ext cx="327185" cy="62828"/>
                </a:xfrm>
                <a:custGeom>
                  <a:avLst/>
                  <a:gdLst>
                    <a:gd name="T0" fmla="*/ 1 w 2773"/>
                    <a:gd name="T1" fmla="*/ 0 h 738"/>
                    <a:gd name="T2" fmla="*/ 0 w 2773"/>
                    <a:gd name="T3" fmla="*/ 1 h 738"/>
                    <a:gd name="T4" fmla="*/ 16 w 2773"/>
                    <a:gd name="T5" fmla="*/ 2 h 738"/>
                    <a:gd name="T6" fmla="*/ 16 w 2773"/>
                    <a:gd name="T7" fmla="*/ 1 h 738"/>
                    <a:gd name="T8" fmla="*/ 1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1" name="Freeform 1025"/>
                <p:cNvSpPr>
                  <a:spLocks/>
                </p:cNvSpPr>
                <p:nvPr/>
              </p:nvSpPr>
              <p:spPr bwMode="auto">
                <a:xfrm>
                  <a:off x="5929342" y="2234300"/>
                  <a:ext cx="83549" cy="186909"/>
                </a:xfrm>
                <a:custGeom>
                  <a:avLst/>
                  <a:gdLst>
                    <a:gd name="T0" fmla="*/ 12 w 637"/>
                    <a:gd name="T1" fmla="*/ 0 h 1659"/>
                    <a:gd name="T2" fmla="*/ 12 w 637"/>
                    <a:gd name="T3" fmla="*/ 0 h 1659"/>
                    <a:gd name="T4" fmla="*/ 1 w 637"/>
                    <a:gd name="T5" fmla="*/ 59 h 1659"/>
                    <a:gd name="T6" fmla="*/ 0 w 637"/>
                    <a:gd name="T7" fmla="*/ 57 h 1659"/>
                    <a:gd name="T8" fmla="*/ 12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2" name="Freeform 1026"/>
                <p:cNvSpPr>
                  <a:spLocks/>
                </p:cNvSpPr>
                <p:nvPr/>
              </p:nvSpPr>
              <p:spPr bwMode="auto">
                <a:xfrm>
                  <a:off x="5644807" y="2365310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1 w 2216"/>
                    <a:gd name="T3" fmla="*/ 2 h 550"/>
                    <a:gd name="T4" fmla="*/ 42 w 2216"/>
                    <a:gd name="T5" fmla="*/ 20 h 550"/>
                    <a:gd name="T6" fmla="*/ 42 w 2216"/>
                    <a:gd name="T7" fmla="*/ 17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53" name="Group 1027"/>
                <p:cNvGrpSpPr>
                  <a:grpSpLocks/>
                </p:cNvGrpSpPr>
                <p:nvPr/>
              </p:nvGrpSpPr>
              <p:grpSpPr bwMode="auto">
                <a:xfrm>
                  <a:off x="5639939" y="2431602"/>
                  <a:ext cx="98740" cy="36846"/>
                  <a:chOff x="1740" y="2642"/>
                  <a:chExt cx="752" cy="327"/>
                </a:xfrm>
              </p:grpSpPr>
              <p:sp>
                <p:nvSpPr>
                  <p:cNvPr id="160" name="Freeform 1028"/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32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63794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1" name="Freeform 1029"/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32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63794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2" name="Freeform 1030"/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rgbClr val="0099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32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63794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3" name="Freeform 1031"/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32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63794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4" name="Freeform 1032"/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0099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32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63794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5" name="Freeform 1033"/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32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63794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54" name="Freeform 1034"/>
                <p:cNvSpPr>
                  <a:spLocks/>
                </p:cNvSpPr>
                <p:nvPr/>
              </p:nvSpPr>
              <p:spPr bwMode="auto">
                <a:xfrm>
                  <a:off x="5808984" y="2437113"/>
                  <a:ext cx="119578" cy="80936"/>
                </a:xfrm>
                <a:custGeom>
                  <a:avLst/>
                  <a:gdLst>
                    <a:gd name="T0" fmla="*/ 1 w 990"/>
                    <a:gd name="T1" fmla="*/ 10 h 792"/>
                    <a:gd name="T2" fmla="*/ 9 w 990"/>
                    <a:gd name="T3" fmla="*/ 0 h 792"/>
                    <a:gd name="T4" fmla="*/ 9 w 990"/>
                    <a:gd name="T5" fmla="*/ 1 h 792"/>
                    <a:gd name="T6" fmla="*/ 0 w 990"/>
                    <a:gd name="T7" fmla="*/ 10 h 792"/>
                    <a:gd name="T8" fmla="*/ 1 w 990"/>
                    <a:gd name="T9" fmla="*/ 10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5" name="Freeform 1035"/>
                <p:cNvSpPr>
                  <a:spLocks/>
                </p:cNvSpPr>
                <p:nvPr/>
              </p:nvSpPr>
              <p:spPr bwMode="auto">
                <a:xfrm>
                  <a:off x="5503806" y="2443569"/>
                  <a:ext cx="305957" cy="73850"/>
                </a:xfrm>
                <a:custGeom>
                  <a:avLst/>
                  <a:gdLst>
                    <a:gd name="T0" fmla="*/ 1 w 2532"/>
                    <a:gd name="T1" fmla="*/ 0 h 723"/>
                    <a:gd name="T2" fmla="*/ 1 w 2532"/>
                    <a:gd name="T3" fmla="*/ 0 h 723"/>
                    <a:gd name="T4" fmla="*/ 22 w 2532"/>
                    <a:gd name="T5" fmla="*/ 9 h 723"/>
                    <a:gd name="T6" fmla="*/ 22 w 2532"/>
                    <a:gd name="T7" fmla="*/ 10 h 723"/>
                    <a:gd name="T8" fmla="*/ 0 w 2532"/>
                    <a:gd name="T9" fmla="*/ 1 h 723"/>
                    <a:gd name="T10" fmla="*/ 1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6" name="Freeform 1036"/>
                <p:cNvSpPr>
                  <a:spLocks/>
                </p:cNvSpPr>
                <p:nvPr/>
              </p:nvSpPr>
              <p:spPr bwMode="auto">
                <a:xfrm>
                  <a:off x="5504001" y="2430027"/>
                  <a:ext cx="3311" cy="14959"/>
                </a:xfrm>
                <a:custGeom>
                  <a:avLst/>
                  <a:gdLst>
                    <a:gd name="T0" fmla="*/ 1 w 26"/>
                    <a:gd name="T1" fmla="*/ 1 h 147"/>
                    <a:gd name="T2" fmla="*/ 1 w 26"/>
                    <a:gd name="T3" fmla="*/ 2 h 147"/>
                    <a:gd name="T4" fmla="*/ 0 w 26"/>
                    <a:gd name="T5" fmla="*/ 2 h 147"/>
                    <a:gd name="T6" fmla="*/ 1 w 26"/>
                    <a:gd name="T7" fmla="*/ 0 h 147"/>
                    <a:gd name="T8" fmla="*/ 1 w 26"/>
                    <a:gd name="T9" fmla="*/ 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7" name="Freeform 1037"/>
                <p:cNvSpPr>
                  <a:spLocks/>
                </p:cNvSpPr>
                <p:nvPr/>
              </p:nvSpPr>
              <p:spPr bwMode="auto">
                <a:xfrm>
                  <a:off x="5504196" y="2369089"/>
                  <a:ext cx="142170" cy="61883"/>
                </a:xfrm>
                <a:custGeom>
                  <a:avLst/>
                  <a:gdLst>
                    <a:gd name="T0" fmla="*/ 10 w 1176"/>
                    <a:gd name="T1" fmla="*/ 0 h 606"/>
                    <a:gd name="T2" fmla="*/ 0 w 1176"/>
                    <a:gd name="T3" fmla="*/ 8 h 606"/>
                    <a:gd name="T4" fmla="*/ 1 w 1176"/>
                    <a:gd name="T5" fmla="*/ 8 h 606"/>
                    <a:gd name="T6" fmla="*/ 10 w 1176"/>
                    <a:gd name="T7" fmla="*/ 1 h 606"/>
                    <a:gd name="T8" fmla="*/ 1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8" name="Freeform 1038"/>
                <p:cNvSpPr>
                  <a:spLocks/>
                </p:cNvSpPr>
                <p:nvPr/>
              </p:nvSpPr>
              <p:spPr bwMode="auto">
                <a:xfrm>
                  <a:off x="5513739" y="2433177"/>
                  <a:ext cx="290182" cy="71016"/>
                </a:xfrm>
                <a:custGeom>
                  <a:avLst/>
                  <a:gdLst>
                    <a:gd name="T0" fmla="*/ 1 w 2532"/>
                    <a:gd name="T1" fmla="*/ 0 h 723"/>
                    <a:gd name="T2" fmla="*/ 1 w 2532"/>
                    <a:gd name="T3" fmla="*/ 0 h 723"/>
                    <a:gd name="T4" fmla="*/ 12 w 2532"/>
                    <a:gd name="T5" fmla="*/ 6 h 723"/>
                    <a:gd name="T6" fmla="*/ 12 w 2532"/>
                    <a:gd name="T7" fmla="*/ 6 h 723"/>
                    <a:gd name="T8" fmla="*/ 0 w 2532"/>
                    <a:gd name="T9" fmla="*/ 1 h 723"/>
                    <a:gd name="T10" fmla="*/ 1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9" name="Freeform 1039"/>
                <p:cNvSpPr>
                  <a:spLocks/>
                </p:cNvSpPr>
                <p:nvPr/>
              </p:nvSpPr>
              <p:spPr bwMode="auto">
                <a:xfrm flipV="1">
                  <a:off x="5803531" y="2428138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 h 723"/>
                    <a:gd name="T6" fmla="*/ 0 w 2532"/>
                    <a:gd name="T7" fmla="*/ 9 h 723"/>
                    <a:gd name="T8" fmla="*/ 0 w 2532"/>
                    <a:gd name="T9" fmla="*/ 1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78" name="Group 51"/>
            <p:cNvGrpSpPr>
              <a:grpSpLocks/>
            </p:cNvGrpSpPr>
            <p:nvPr/>
          </p:nvGrpSpPr>
          <p:grpSpPr bwMode="auto">
            <a:xfrm>
              <a:off x="7529621" y="3305754"/>
              <a:ext cx="707171" cy="324319"/>
              <a:chOff x="4410" y="1365"/>
              <a:chExt cx="663" cy="224"/>
            </a:xfrm>
          </p:grpSpPr>
          <p:sp>
            <p:nvSpPr>
              <p:cNvPr id="104" name="Rectangle 52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AutoShape 53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Freeform 54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BBE0E3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Freeform 55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1801 h 63"/>
                  <a:gd name="T2" fmla="*/ 147159 w 280"/>
                  <a:gd name="T3" fmla="*/ 1752 h 63"/>
                  <a:gd name="T4" fmla="*/ 868488 w 280"/>
                  <a:gd name="T5" fmla="*/ 0 h 63"/>
                  <a:gd name="T6" fmla="*/ 1108812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Freeform 56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730"/>
            <p:cNvGrpSpPr>
              <a:grpSpLocks/>
            </p:cNvGrpSpPr>
            <p:nvPr/>
          </p:nvGrpSpPr>
          <p:grpSpPr bwMode="auto">
            <a:xfrm>
              <a:off x="2965149" y="3702774"/>
              <a:ext cx="619125" cy="242888"/>
              <a:chOff x="4650" y="1129"/>
              <a:chExt cx="246" cy="95"/>
            </a:xfrm>
          </p:grpSpPr>
          <p:sp>
            <p:nvSpPr>
              <p:cNvPr id="32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rgbClr val="6699FF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rgbClr val="6699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rgbClr val="6699FF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32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35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6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33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4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739"/>
            <p:cNvGrpSpPr>
              <a:grpSpLocks/>
            </p:cNvGrpSpPr>
            <p:nvPr/>
          </p:nvGrpSpPr>
          <p:grpSpPr bwMode="auto">
            <a:xfrm>
              <a:off x="3598562" y="4001224"/>
              <a:ext cx="619125" cy="242888"/>
              <a:chOff x="4650" y="1129"/>
              <a:chExt cx="246" cy="95"/>
            </a:xfrm>
          </p:grpSpPr>
          <p:sp>
            <p:nvSpPr>
              <p:cNvPr id="32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rgbClr val="6699FF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rgbClr val="6699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rgbClr val="6699FF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24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27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8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25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6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8" name="Group 7"/>
            <p:cNvGrpSpPr>
              <a:grpSpLocks/>
            </p:cNvGrpSpPr>
            <p:nvPr/>
          </p:nvGrpSpPr>
          <p:grpSpPr bwMode="auto">
            <a:xfrm>
              <a:off x="4382066" y="5361697"/>
              <a:ext cx="501784" cy="233371"/>
              <a:chOff x="3600" y="219"/>
              <a:chExt cx="360" cy="175"/>
            </a:xfrm>
          </p:grpSpPr>
          <p:sp>
            <p:nvSpPr>
              <p:cNvPr id="252" name="Oval 8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3" name="Line 9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4" name="Line 1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5" name="Rectangle 11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6" name="Oval 12"/>
              <p:cNvSpPr>
                <a:spLocks noChangeArrowheads="1"/>
              </p:cNvSpPr>
              <p:nvPr/>
            </p:nvSpPr>
            <p:spPr bwMode="auto">
              <a:xfrm>
                <a:off x="3603" y="219"/>
                <a:ext cx="354" cy="113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57" name="Group 1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6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3" name="Line 15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4" name="Line 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58" name="Group 1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59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0" name="Line 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1" name="Line 20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1" name="Group 49"/>
            <p:cNvGrpSpPr>
              <a:grpSpLocks/>
            </p:cNvGrpSpPr>
            <p:nvPr/>
          </p:nvGrpSpPr>
          <p:grpSpPr bwMode="auto">
            <a:xfrm>
              <a:off x="5331645" y="5722073"/>
              <a:ext cx="500196" cy="233371"/>
              <a:chOff x="3600" y="219"/>
              <a:chExt cx="360" cy="175"/>
            </a:xfrm>
          </p:grpSpPr>
          <p:sp>
            <p:nvSpPr>
              <p:cNvPr id="213" name="Oval 50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4" name="Line 51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" name="Line 5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6" name="Rectangle 53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7" name="Oval 5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6" cy="113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8" name="Group 5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23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4" name="Line 57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5" name="Line 5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19" name="Group 5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20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1" name="Line 6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2" name="Line 62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3" name="Group 77"/>
            <p:cNvGrpSpPr>
              <a:grpSpLocks/>
            </p:cNvGrpSpPr>
            <p:nvPr/>
          </p:nvGrpSpPr>
          <p:grpSpPr bwMode="auto">
            <a:xfrm>
              <a:off x="6411433" y="5363285"/>
              <a:ext cx="501784" cy="233371"/>
              <a:chOff x="3600" y="219"/>
              <a:chExt cx="360" cy="175"/>
            </a:xfrm>
          </p:grpSpPr>
          <p:sp>
            <p:nvSpPr>
              <p:cNvPr id="187" name="Oval 78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8" name="Line 79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9" name="Line 8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0" name="Rectangle 81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1" name="Oval 8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92" name="Group 8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97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8" name="Line 85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9" name="Line 8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93" name="Group 8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94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5" name="Line 8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6" name="Line 90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42" name="Group 91"/>
            <p:cNvGrpSpPr>
              <a:grpSpLocks/>
            </p:cNvGrpSpPr>
            <p:nvPr/>
          </p:nvGrpSpPr>
          <p:grpSpPr bwMode="auto">
            <a:xfrm>
              <a:off x="6731372" y="4420325"/>
              <a:ext cx="637453" cy="239629"/>
              <a:chOff x="322" y="890"/>
              <a:chExt cx="873" cy="341"/>
            </a:xfrm>
          </p:grpSpPr>
          <p:sp>
            <p:nvSpPr>
              <p:cNvPr id="179" name="Rectangle 92"/>
              <p:cNvSpPr>
                <a:spLocks noChangeArrowheads="1"/>
              </p:cNvSpPr>
              <p:nvPr/>
            </p:nvSpPr>
            <p:spPr bwMode="auto">
              <a:xfrm>
                <a:off x="324" y="1006"/>
                <a:ext cx="871" cy="22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163794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0" name="Rectangle 93"/>
              <p:cNvSpPr>
                <a:spLocks noChangeArrowheads="1"/>
              </p:cNvSpPr>
              <p:nvPr/>
            </p:nvSpPr>
            <p:spPr bwMode="auto">
              <a:xfrm>
                <a:off x="393" y="1073"/>
                <a:ext cx="57" cy="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1" name="Rectangle 94"/>
              <p:cNvSpPr>
                <a:spLocks noChangeArrowheads="1"/>
              </p:cNvSpPr>
              <p:nvPr/>
            </p:nvSpPr>
            <p:spPr bwMode="auto">
              <a:xfrm>
                <a:off x="467" y="1073"/>
                <a:ext cx="56" cy="57"/>
              </a:xfrm>
              <a:prstGeom prst="rect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2" name="Rectangle 95"/>
              <p:cNvSpPr>
                <a:spLocks noChangeArrowheads="1"/>
              </p:cNvSpPr>
              <p:nvPr/>
            </p:nvSpPr>
            <p:spPr bwMode="auto">
              <a:xfrm>
                <a:off x="541" y="1071"/>
                <a:ext cx="56" cy="5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3" name="Rectangle 96"/>
              <p:cNvSpPr>
                <a:spLocks noChangeArrowheads="1"/>
              </p:cNvSpPr>
              <p:nvPr/>
            </p:nvSpPr>
            <p:spPr bwMode="auto">
              <a:xfrm>
                <a:off x="615" y="1071"/>
                <a:ext cx="56" cy="5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" name="AutoShape 97"/>
              <p:cNvSpPr>
                <a:spLocks noChangeArrowheads="1"/>
              </p:cNvSpPr>
              <p:nvPr/>
            </p:nvSpPr>
            <p:spPr bwMode="auto">
              <a:xfrm rot="10800000" flipH="1">
                <a:off x="322" y="890"/>
                <a:ext cx="859" cy="11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1 w 21600"/>
                  <a:gd name="T13" fmla="*/ 4516 h 21600"/>
                  <a:gd name="T14" fmla="*/ 17099 w 21600"/>
                  <a:gd name="T15" fmla="*/ 1708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163794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2" name="Line 349"/>
            <p:cNvSpPr>
              <a:spLocks noChangeShapeType="1"/>
            </p:cNvSpPr>
            <p:nvPr/>
          </p:nvSpPr>
          <p:spPr bwMode="auto">
            <a:xfrm flipV="1">
              <a:off x="3766064" y="1729163"/>
              <a:ext cx="471502" cy="9413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 type="triangle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Line 349"/>
            <p:cNvSpPr>
              <a:spLocks noChangeShapeType="1"/>
            </p:cNvSpPr>
            <p:nvPr/>
          </p:nvSpPr>
          <p:spPr bwMode="auto">
            <a:xfrm flipV="1">
              <a:off x="3770276" y="1846773"/>
              <a:ext cx="489668" cy="149478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 type="triangle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Line 349"/>
            <p:cNvSpPr>
              <a:spLocks noChangeShapeType="1"/>
            </p:cNvSpPr>
            <p:nvPr/>
          </p:nvSpPr>
          <p:spPr bwMode="auto">
            <a:xfrm flipV="1">
              <a:off x="3760108" y="1957653"/>
              <a:ext cx="477458" cy="228909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 type="triangle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9" name="Text Box 39"/>
            <p:cNvSpPr txBox="1">
              <a:spLocks noChangeArrowheads="1"/>
            </p:cNvSpPr>
            <p:nvPr/>
          </p:nvSpPr>
          <p:spPr bwMode="auto">
            <a:xfrm>
              <a:off x="1640606" y="5051731"/>
              <a:ext cx="1136353" cy="387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机构网络</a:t>
              </a:r>
              <a:endParaRPr lang="en-US" altLang="zh-CN" sz="1200" b="1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（如校园网等）</a:t>
              </a:r>
              <a:endParaRPr kumimoji="0" lang="en-US" altLang="zh-CN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47" name="图形 346" descr="无线路由器 纯色填充">
              <a:extLst>
                <a:ext uri="{FF2B5EF4-FFF2-40B4-BE49-F238E27FC236}">
                  <a16:creationId xmlns:a16="http://schemas.microsoft.com/office/drawing/2014/main" xmlns="" id="{13C36876-CE1B-40F4-ACE7-2E559EAC9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6873486" y="3506623"/>
              <a:ext cx="705822" cy="7058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0137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2147888" y="1817273"/>
            <a:ext cx="8532812" cy="3023531"/>
            <a:chOff x="2147888" y="1817273"/>
            <a:chExt cx="8532812" cy="3023531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952284" y="2547630"/>
              <a:ext cx="7694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zh-CN" altLang="en-US" sz="1200" b="1">
                  <a:latin typeface="宋体" pitchFamily="2" charset="-122"/>
                  <a:ea typeface="宋体" pitchFamily="2" charset="-122"/>
                </a:rPr>
                <a:t> </a:t>
              </a:r>
            </a:p>
          </p:txBody>
        </p:sp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8986" y="2519377"/>
              <a:ext cx="548115" cy="525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4129989" y="2840747"/>
              <a:ext cx="0" cy="1234864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8633418" y="2893721"/>
              <a:ext cx="1482" cy="1181891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5153631" y="2947872"/>
              <a:ext cx="15388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zh-CN" altLang="en-US" sz="1200" b="1">
                  <a:latin typeface="宋体" pitchFamily="2" charset="-122"/>
                  <a:ea typeface="宋体" pitchFamily="2" charset="-122"/>
                </a:rPr>
                <a:t>  </a:t>
              </a: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416024" y="1818744"/>
              <a:ext cx="10002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1" lang="zh-CN" altLang="en-US" sz="1200" b="1" dirty="0">
                  <a:latin typeface="仿宋_GB2312" pitchFamily="49" charset="-122"/>
                  <a:ea typeface="仿宋_GB2312" pitchFamily="49" charset="-122"/>
                </a:rPr>
                <a:t>主机</a:t>
              </a:r>
              <a:r>
                <a:rPr kumimoji="1" lang="en-US" altLang="zh-CN" sz="1200" b="1" dirty="0">
                  <a:latin typeface="仿宋_GB2312" pitchFamily="49" charset="-122"/>
                  <a:ea typeface="仿宋_GB2312" pitchFamily="49" charset="-122"/>
                </a:rPr>
                <a:t>A</a:t>
              </a:r>
            </a:p>
            <a:p>
              <a:pPr algn="ctr" eaLnBrk="1" hangingPunct="1"/>
              <a:r>
                <a:rPr kumimoji="1" lang="en-US" altLang="zh-CN" sz="1200" b="1" dirty="0">
                  <a:latin typeface="宋体" pitchFamily="2" charset="-122"/>
                  <a:ea typeface="宋体" pitchFamily="2" charset="-122"/>
                </a:rPr>
                <a:t>92.68.5.10/24</a:t>
              </a: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6168383" y="2947872"/>
              <a:ext cx="7694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zh-CN" altLang="en-US" sz="1200" b="1">
                  <a:latin typeface="宋体" pitchFamily="2" charset="-122"/>
                  <a:ea typeface="宋体" pitchFamily="2" charset="-122"/>
                </a:rPr>
                <a:t> </a:t>
              </a: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5625862" y="1818709"/>
              <a:ext cx="10002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1" lang="zh-CN" altLang="en-US" sz="1200" b="1" dirty="0">
                  <a:latin typeface="宋体" pitchFamily="2" charset="-122"/>
                  <a:ea typeface="宋体" pitchFamily="2" charset="-122"/>
                </a:rPr>
                <a:t>主机</a:t>
              </a:r>
              <a:r>
                <a:rPr kumimoji="1" lang="en-US" altLang="zh-CN" sz="1200" b="1" dirty="0">
                  <a:latin typeface="宋体" pitchFamily="2" charset="-122"/>
                  <a:ea typeface="宋体" pitchFamily="2" charset="-122"/>
                </a:rPr>
                <a:t>C</a:t>
              </a:r>
            </a:p>
            <a:p>
              <a:pPr algn="ctr" eaLnBrk="1" hangingPunct="1"/>
              <a:r>
                <a:rPr kumimoji="1" lang="en-US" altLang="zh-CN" sz="1200" b="1" dirty="0">
                  <a:latin typeface="宋体" pitchFamily="2" charset="-122"/>
                  <a:ea typeface="宋体" pitchFamily="2" charset="-122"/>
                </a:rPr>
                <a:t>92.68.5.12/24</a:t>
              </a: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7740139" y="2686537"/>
              <a:ext cx="7694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zh-CN" altLang="en-US" sz="1200" b="1">
                  <a:latin typeface="宋体" pitchFamily="2" charset="-122"/>
                  <a:ea typeface="宋体" pitchFamily="2" charset="-122"/>
                </a:rPr>
                <a:t> </a:t>
              </a:r>
            </a:p>
          </p:txBody>
        </p:sp>
        <p:sp>
          <p:nvSpPr>
            <p:cNvPr id="15" name="Rectangle 20"/>
            <p:cNvSpPr>
              <a:spLocks noChangeArrowheads="1"/>
            </p:cNvSpPr>
            <p:nvPr/>
          </p:nvSpPr>
          <p:spPr bwMode="auto">
            <a:xfrm>
              <a:off x="7826061" y="2680651"/>
              <a:ext cx="7694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zh-CN" altLang="en-US" sz="1200" b="1">
                  <a:latin typeface="宋体" pitchFamily="2" charset="-122"/>
                  <a:ea typeface="宋体" pitchFamily="2" charset="-122"/>
                </a:rPr>
                <a:t> </a:t>
              </a:r>
            </a:p>
          </p:txBody>
        </p:sp>
        <p:sp>
          <p:nvSpPr>
            <p:cNvPr id="16" name="Rectangle 30"/>
            <p:cNvSpPr>
              <a:spLocks noChangeArrowheads="1"/>
            </p:cNvSpPr>
            <p:nvPr/>
          </p:nvSpPr>
          <p:spPr bwMode="auto">
            <a:xfrm>
              <a:off x="2147888" y="2306307"/>
              <a:ext cx="15228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/>
              <a:r>
                <a:rPr kumimoji="1" lang="zh-CN" altLang="en-US" sz="1200" b="1" dirty="0">
                  <a:latin typeface="宋体" pitchFamily="2" charset="-122"/>
                  <a:ea typeface="宋体" pitchFamily="2" charset="-122"/>
                </a:rPr>
                <a:t>我需要</a:t>
              </a:r>
              <a:r>
                <a:rPr kumimoji="1" lang="en-US" altLang="zh-CN" sz="1200" b="1" dirty="0">
                  <a:latin typeface="宋体" pitchFamily="2" charset="-122"/>
                  <a:ea typeface="宋体" pitchFamily="2" charset="-122"/>
                </a:rPr>
                <a:t>92.68.5.11</a:t>
              </a:r>
              <a:r>
                <a:rPr kumimoji="1" lang="zh-CN" altLang="en-US" sz="1200" b="1" dirty="0">
                  <a:latin typeface="宋体" pitchFamily="2" charset="-122"/>
                  <a:ea typeface="宋体" pitchFamily="2" charset="-122"/>
                </a:rPr>
                <a:t>的物理地址</a:t>
              </a:r>
            </a:p>
          </p:txBody>
        </p:sp>
        <p:sp>
          <p:nvSpPr>
            <p:cNvPr id="17" name="Rectangle 34"/>
            <p:cNvSpPr>
              <a:spLocks noChangeArrowheads="1"/>
            </p:cNvSpPr>
            <p:nvPr/>
          </p:nvSpPr>
          <p:spPr bwMode="auto">
            <a:xfrm>
              <a:off x="9337079" y="2306307"/>
              <a:ext cx="134362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/>
              <a:r>
                <a:rPr kumimoji="1" lang="zh-CN" altLang="en-US" sz="1200" b="1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我有</a:t>
              </a:r>
              <a:r>
                <a:rPr kumimoji="1" lang="en-US" altLang="zh-CN" sz="1200" b="1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92.68.5.11</a:t>
              </a:r>
              <a:r>
                <a:rPr kumimoji="1" lang="zh-CN" altLang="en-US" sz="1200" b="1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的物理地址</a:t>
              </a:r>
              <a:endParaRPr kumimoji="1" lang="en-US" altLang="zh-CN" sz="12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8" name="Rectangle 39"/>
            <p:cNvSpPr>
              <a:spLocks noChangeArrowheads="1"/>
            </p:cNvSpPr>
            <p:nvPr/>
          </p:nvSpPr>
          <p:spPr bwMode="auto">
            <a:xfrm>
              <a:off x="7569779" y="4644192"/>
              <a:ext cx="7694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zh-CN" altLang="en-US" sz="1200" b="1">
                  <a:latin typeface="宋体" pitchFamily="2" charset="-122"/>
                  <a:ea typeface="宋体" pitchFamily="2" charset="-122"/>
                </a:rPr>
                <a:t> </a:t>
              </a:r>
            </a:p>
          </p:txBody>
        </p:sp>
        <p:grpSp>
          <p:nvGrpSpPr>
            <p:cNvPr id="19" name="组合 101"/>
            <p:cNvGrpSpPr>
              <a:grpSpLocks/>
            </p:cNvGrpSpPr>
            <p:nvPr/>
          </p:nvGrpSpPr>
          <p:grpSpPr bwMode="auto">
            <a:xfrm>
              <a:off x="3592245" y="3000845"/>
              <a:ext cx="5475221" cy="1839959"/>
              <a:chOff x="1547813" y="2852738"/>
              <a:chExt cx="5867400" cy="2481294"/>
            </a:xfrm>
          </p:grpSpPr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3599759" y="5084999"/>
                <a:ext cx="2708325" cy="249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1200" b="1" dirty="0">
                    <a:ea typeface="宋体" pitchFamily="2" charset="-122"/>
                  </a:rPr>
                  <a:t>MAC:</a:t>
                </a:r>
                <a:r>
                  <a:rPr kumimoji="1" lang="en-US" altLang="zh-CN" sz="1200" b="1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</a:t>
                </a:r>
                <a:r>
                  <a:rPr kumimoji="1" lang="en-US" altLang="zh-CN" sz="1200" b="1" dirty="0">
                    <a:latin typeface="宋体" pitchFamily="2" charset="-122"/>
                    <a:ea typeface="宋体" pitchFamily="2" charset="-122"/>
                  </a:rPr>
                  <a:t>00:e0:12:34:56:78</a:t>
                </a:r>
              </a:p>
            </p:txBody>
          </p:sp>
          <p:sp>
            <p:nvSpPr>
              <p:cNvPr id="38" name="Line 44"/>
              <p:cNvSpPr>
                <a:spLocks noChangeShapeType="1"/>
              </p:cNvSpPr>
              <p:nvPr/>
            </p:nvSpPr>
            <p:spPr bwMode="auto">
              <a:xfrm>
                <a:off x="7413625" y="2852738"/>
                <a:ext cx="1588" cy="2303462"/>
              </a:xfrm>
              <a:prstGeom prst="line">
                <a:avLst/>
              </a:prstGeom>
              <a:noFill/>
              <a:ln w="38100">
                <a:solidFill>
                  <a:srgbClr val="FD2A2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00"/>
              </a:p>
            </p:txBody>
          </p:sp>
          <p:grpSp>
            <p:nvGrpSpPr>
              <p:cNvPr id="39" name="Group 45"/>
              <p:cNvGrpSpPr>
                <a:grpSpLocks/>
              </p:cNvGrpSpPr>
              <p:nvPr/>
            </p:nvGrpSpPr>
            <p:grpSpPr bwMode="auto">
              <a:xfrm>
                <a:off x="6307138" y="5084763"/>
                <a:ext cx="1108075" cy="176212"/>
                <a:chOff x="3726" y="3379"/>
                <a:chExt cx="698" cy="111"/>
              </a:xfrm>
            </p:grpSpPr>
            <p:sp>
              <p:nvSpPr>
                <p:cNvPr id="44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3824" y="3434"/>
                  <a:ext cx="600" cy="1"/>
                </a:xfrm>
                <a:prstGeom prst="line">
                  <a:avLst/>
                </a:prstGeom>
                <a:noFill/>
                <a:ln w="38100">
                  <a:solidFill>
                    <a:srgbClr val="FD2A25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200"/>
                </a:p>
              </p:txBody>
            </p:sp>
            <p:sp>
              <p:nvSpPr>
                <p:cNvPr id="45" name="Freeform 47"/>
                <p:cNvSpPr>
                  <a:spLocks/>
                </p:cNvSpPr>
                <p:nvPr/>
              </p:nvSpPr>
              <p:spPr bwMode="auto">
                <a:xfrm>
                  <a:off x="3726" y="3379"/>
                  <a:ext cx="103" cy="111"/>
                </a:xfrm>
                <a:custGeom>
                  <a:avLst/>
                  <a:gdLst>
                    <a:gd name="T0" fmla="*/ 103 w 103"/>
                    <a:gd name="T1" fmla="*/ 0 h 111"/>
                    <a:gd name="T2" fmla="*/ 0 w 103"/>
                    <a:gd name="T3" fmla="*/ 56 h 111"/>
                    <a:gd name="T4" fmla="*/ 103 w 103"/>
                    <a:gd name="T5" fmla="*/ 111 h 111"/>
                    <a:gd name="T6" fmla="*/ 103 w 103"/>
                    <a:gd name="T7" fmla="*/ 0 h 11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3"/>
                    <a:gd name="T13" fmla="*/ 0 h 111"/>
                    <a:gd name="T14" fmla="*/ 103 w 103"/>
                    <a:gd name="T15" fmla="*/ 111 h 11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3" h="111">
                      <a:moveTo>
                        <a:pt x="103" y="0"/>
                      </a:moveTo>
                      <a:lnTo>
                        <a:pt x="0" y="56"/>
                      </a:lnTo>
                      <a:lnTo>
                        <a:pt x="103" y="111"/>
                      </a:lnTo>
                      <a:lnTo>
                        <a:pt x="103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38100">
                  <a:solidFill>
                    <a:srgbClr val="FD2A2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200"/>
                </a:p>
              </p:txBody>
            </p:sp>
          </p:grpSp>
          <p:sp>
            <p:nvSpPr>
              <p:cNvPr id="40" name="Line 58"/>
              <p:cNvSpPr>
                <a:spLocks noChangeShapeType="1"/>
              </p:cNvSpPr>
              <p:nvPr/>
            </p:nvSpPr>
            <p:spPr bwMode="auto">
              <a:xfrm flipH="1" flipV="1">
                <a:off x="1619250" y="5229225"/>
                <a:ext cx="1873250" cy="0"/>
              </a:xfrm>
              <a:prstGeom prst="line">
                <a:avLst/>
              </a:prstGeom>
              <a:noFill/>
              <a:ln w="38100">
                <a:solidFill>
                  <a:srgbClr val="FD2A2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00"/>
              </a:p>
            </p:txBody>
          </p:sp>
          <p:grpSp>
            <p:nvGrpSpPr>
              <p:cNvPr id="41" name="Group 61"/>
              <p:cNvGrpSpPr>
                <a:grpSpLocks/>
              </p:cNvGrpSpPr>
              <p:nvPr/>
            </p:nvGrpSpPr>
            <p:grpSpPr bwMode="auto">
              <a:xfrm>
                <a:off x="1547813" y="2852738"/>
                <a:ext cx="144462" cy="2376487"/>
                <a:chOff x="4297" y="1931"/>
                <a:chExt cx="100" cy="1133"/>
              </a:xfrm>
            </p:grpSpPr>
            <p:sp>
              <p:nvSpPr>
                <p:cNvPr id="42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4346" y="2037"/>
                  <a:ext cx="1" cy="1027"/>
                </a:xfrm>
                <a:prstGeom prst="line">
                  <a:avLst/>
                </a:prstGeom>
                <a:noFill/>
                <a:ln w="38100">
                  <a:solidFill>
                    <a:srgbClr val="FD2A25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200"/>
                </a:p>
              </p:txBody>
            </p:sp>
            <p:sp>
              <p:nvSpPr>
                <p:cNvPr id="43" name="Freeform 63"/>
                <p:cNvSpPr>
                  <a:spLocks/>
                </p:cNvSpPr>
                <p:nvPr/>
              </p:nvSpPr>
              <p:spPr bwMode="auto">
                <a:xfrm>
                  <a:off x="4297" y="1931"/>
                  <a:ext cx="100" cy="112"/>
                </a:xfrm>
                <a:custGeom>
                  <a:avLst/>
                  <a:gdLst>
                    <a:gd name="T0" fmla="*/ 100 w 100"/>
                    <a:gd name="T1" fmla="*/ 112 h 112"/>
                    <a:gd name="T2" fmla="*/ 49 w 100"/>
                    <a:gd name="T3" fmla="*/ 0 h 112"/>
                    <a:gd name="T4" fmla="*/ 0 w 100"/>
                    <a:gd name="T5" fmla="*/ 112 h 112"/>
                    <a:gd name="T6" fmla="*/ 100 w 100"/>
                    <a:gd name="T7" fmla="*/ 112 h 11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0"/>
                    <a:gd name="T13" fmla="*/ 0 h 112"/>
                    <a:gd name="T14" fmla="*/ 100 w 100"/>
                    <a:gd name="T15" fmla="*/ 112 h 11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0" h="112">
                      <a:moveTo>
                        <a:pt x="100" y="112"/>
                      </a:moveTo>
                      <a:lnTo>
                        <a:pt x="49" y="0"/>
                      </a:lnTo>
                      <a:lnTo>
                        <a:pt x="0" y="112"/>
                      </a:lnTo>
                      <a:lnTo>
                        <a:pt x="100" y="1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38100">
                  <a:solidFill>
                    <a:srgbClr val="FD2A2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200"/>
                </a:p>
              </p:txBody>
            </p:sp>
          </p:grpSp>
        </p:grpSp>
        <p:sp>
          <p:nvSpPr>
            <p:cNvPr id="20" name="Line 65"/>
            <p:cNvSpPr>
              <a:spLocks noChangeShapeType="1"/>
            </p:cNvSpPr>
            <p:nvPr/>
          </p:nvSpPr>
          <p:spPr bwMode="auto">
            <a:xfrm flipH="1">
              <a:off x="2786368" y="4068549"/>
              <a:ext cx="7592128" cy="0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1" name="Rectangle 79"/>
            <p:cNvSpPr>
              <a:spLocks noChangeArrowheads="1"/>
            </p:cNvSpPr>
            <p:nvPr/>
          </p:nvSpPr>
          <p:spPr bwMode="auto">
            <a:xfrm>
              <a:off x="8418768" y="1817273"/>
              <a:ext cx="10002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1" lang="zh-CN" altLang="en-US" sz="1200" b="1" dirty="0">
                  <a:latin typeface="宋体" pitchFamily="2" charset="-122"/>
                  <a:ea typeface="宋体" pitchFamily="2" charset="-122"/>
                </a:rPr>
                <a:t>主机</a:t>
              </a:r>
              <a:r>
                <a:rPr kumimoji="1" lang="en-US" altLang="zh-CN" sz="1200" b="1" dirty="0">
                  <a:latin typeface="宋体" pitchFamily="2" charset="-122"/>
                  <a:ea typeface="宋体" pitchFamily="2" charset="-122"/>
                </a:rPr>
                <a:t>B</a:t>
              </a:r>
            </a:p>
            <a:p>
              <a:pPr algn="ctr" eaLnBrk="1" hangingPunct="1"/>
              <a:r>
                <a:rPr kumimoji="1" lang="en-US" altLang="zh-CN" sz="1200" b="1" dirty="0">
                  <a:latin typeface="宋体" pitchFamily="2" charset="-122"/>
                  <a:ea typeface="宋体" pitchFamily="2" charset="-122"/>
                </a:rPr>
                <a:t>92.68.5.11/24</a:t>
              </a:r>
            </a:p>
          </p:txBody>
        </p:sp>
        <p:sp>
          <p:nvSpPr>
            <p:cNvPr id="22" name="Line 83"/>
            <p:cNvSpPr>
              <a:spLocks noChangeShapeType="1"/>
            </p:cNvSpPr>
            <p:nvPr/>
          </p:nvSpPr>
          <p:spPr bwMode="auto">
            <a:xfrm>
              <a:off x="6279488" y="2840748"/>
              <a:ext cx="0" cy="1227801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grpSp>
          <p:nvGrpSpPr>
            <p:cNvPr id="23" name="组合 105"/>
            <p:cNvGrpSpPr>
              <a:grpSpLocks/>
            </p:cNvGrpSpPr>
            <p:nvPr/>
          </p:nvGrpSpPr>
          <p:grpSpPr bwMode="auto">
            <a:xfrm>
              <a:off x="3860376" y="2893721"/>
              <a:ext cx="5039692" cy="1626715"/>
              <a:chOff x="1835150" y="2708275"/>
              <a:chExt cx="5400675" cy="2193721"/>
            </a:xfrm>
          </p:grpSpPr>
          <p:sp>
            <p:nvSpPr>
              <p:cNvPr id="26" name="Rectangle 32"/>
              <p:cNvSpPr>
                <a:spLocks noChangeArrowheads="1"/>
              </p:cNvSpPr>
              <p:nvPr/>
            </p:nvSpPr>
            <p:spPr bwMode="auto">
              <a:xfrm>
                <a:off x="3970551" y="4652963"/>
                <a:ext cx="1730375" cy="2490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1" hangingPunct="1"/>
                <a:r>
                  <a:rPr kumimoji="1" lang="en-US" altLang="zh-CN" sz="1200" b="1" dirty="0">
                    <a:latin typeface="宋体" pitchFamily="2" charset="-122"/>
                    <a:ea typeface="宋体" pitchFamily="2" charset="-122"/>
                  </a:rPr>
                  <a:t>IP:92.68.5.11</a:t>
                </a:r>
              </a:p>
            </p:txBody>
          </p:sp>
          <p:grpSp>
            <p:nvGrpSpPr>
              <p:cNvPr id="27" name="Group 108"/>
              <p:cNvGrpSpPr>
                <a:grpSpLocks/>
              </p:cNvGrpSpPr>
              <p:nvPr/>
            </p:nvGrpSpPr>
            <p:grpSpPr bwMode="auto">
              <a:xfrm>
                <a:off x="1835150" y="2708275"/>
                <a:ext cx="5400675" cy="2089150"/>
                <a:chOff x="1156" y="1706"/>
                <a:chExt cx="3402" cy="1316"/>
              </a:xfrm>
            </p:grpSpPr>
            <p:sp>
              <p:nvSpPr>
                <p:cNvPr id="28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3651" y="3022"/>
                  <a:ext cx="862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200"/>
                </a:p>
              </p:txBody>
            </p:sp>
            <p:grpSp>
              <p:nvGrpSpPr>
                <p:cNvPr id="29" name="Group 107"/>
                <p:cNvGrpSpPr>
                  <a:grpSpLocks/>
                </p:cNvGrpSpPr>
                <p:nvPr/>
              </p:nvGrpSpPr>
              <p:grpSpPr bwMode="auto">
                <a:xfrm>
                  <a:off x="1156" y="1797"/>
                  <a:ext cx="1316" cy="1225"/>
                  <a:chOff x="1156" y="1797"/>
                  <a:chExt cx="1316" cy="1225"/>
                </a:xfrm>
              </p:grpSpPr>
              <p:sp>
                <p:nvSpPr>
                  <p:cNvPr id="35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1156" y="1797"/>
                    <a:ext cx="0" cy="1225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200"/>
                  </a:p>
                </p:txBody>
              </p:sp>
              <p:sp>
                <p:nvSpPr>
                  <p:cNvPr id="36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1156" y="3022"/>
                    <a:ext cx="1316" cy="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 sz="1200"/>
                  </a:p>
                </p:txBody>
              </p:sp>
            </p:grpSp>
            <p:grpSp>
              <p:nvGrpSpPr>
                <p:cNvPr id="30" name="Group 104"/>
                <p:cNvGrpSpPr>
                  <a:grpSpLocks/>
                </p:cNvGrpSpPr>
                <p:nvPr/>
              </p:nvGrpSpPr>
              <p:grpSpPr bwMode="auto">
                <a:xfrm>
                  <a:off x="2608" y="1706"/>
                  <a:ext cx="1950" cy="1316"/>
                  <a:chOff x="2608" y="1706"/>
                  <a:chExt cx="1950" cy="1316"/>
                </a:xfrm>
              </p:grpSpPr>
              <p:grpSp>
                <p:nvGrpSpPr>
                  <p:cNvPr id="31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4468" y="1842"/>
                    <a:ext cx="90" cy="1180"/>
                    <a:chOff x="4297" y="1931"/>
                    <a:chExt cx="100" cy="1133"/>
                  </a:xfrm>
                </p:grpSpPr>
                <p:sp>
                  <p:nvSpPr>
                    <p:cNvPr id="33" name="Line 10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46" y="2037"/>
                      <a:ext cx="1" cy="1027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200"/>
                    </a:p>
                  </p:txBody>
                </p:sp>
                <p:sp>
                  <p:nvSpPr>
                    <p:cNvPr id="34" name="Freeform 102"/>
                    <p:cNvSpPr>
                      <a:spLocks/>
                    </p:cNvSpPr>
                    <p:nvPr/>
                  </p:nvSpPr>
                  <p:spPr bwMode="auto">
                    <a:xfrm>
                      <a:off x="4297" y="1931"/>
                      <a:ext cx="100" cy="112"/>
                    </a:xfrm>
                    <a:custGeom>
                      <a:avLst/>
                      <a:gdLst>
                        <a:gd name="T0" fmla="*/ 100 w 100"/>
                        <a:gd name="T1" fmla="*/ 112 h 112"/>
                        <a:gd name="T2" fmla="*/ 49 w 100"/>
                        <a:gd name="T3" fmla="*/ 0 h 112"/>
                        <a:gd name="T4" fmla="*/ 0 w 100"/>
                        <a:gd name="T5" fmla="*/ 112 h 112"/>
                        <a:gd name="T6" fmla="*/ 100 w 100"/>
                        <a:gd name="T7" fmla="*/ 112 h 112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00"/>
                        <a:gd name="T13" fmla="*/ 0 h 112"/>
                        <a:gd name="T14" fmla="*/ 100 w 100"/>
                        <a:gd name="T15" fmla="*/ 112 h 112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00" h="112">
                          <a:moveTo>
                            <a:pt x="100" y="112"/>
                          </a:moveTo>
                          <a:lnTo>
                            <a:pt x="49" y="0"/>
                          </a:lnTo>
                          <a:lnTo>
                            <a:pt x="0" y="112"/>
                          </a:lnTo>
                          <a:lnTo>
                            <a:pt x="100" y="112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1200"/>
                    </a:p>
                  </p:txBody>
                </p:sp>
              </p:grpSp>
              <p:sp>
                <p:nvSpPr>
                  <p:cNvPr id="32" name="Line 1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08" y="1706"/>
                    <a:ext cx="0" cy="1225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 sz="1200"/>
                  </a:p>
                </p:txBody>
              </p:sp>
            </p:grpSp>
          </p:grpSp>
        </p:grpSp>
        <p:graphicFrame>
          <p:nvGraphicFramePr>
            <p:cNvPr id="46" name="Object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2803440"/>
                </p:ext>
              </p:extLst>
            </p:nvPr>
          </p:nvGraphicFramePr>
          <p:xfrm>
            <a:off x="3607458" y="2237132"/>
            <a:ext cx="631829" cy="555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9" name="Visio" r:id="rId4" imgW="947630" imgH="947547" progId="Visio.Drawing.11">
                    <p:embed/>
                  </p:oleObj>
                </mc:Choice>
                <mc:Fallback>
                  <p:oleObj name="Visio" r:id="rId4" imgW="947630" imgH="947547" progId="Visio.Drawing.11">
                    <p:embed/>
                    <p:pic>
                      <p:nvPicPr>
                        <p:cNvPr id="46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7458" y="2237132"/>
                          <a:ext cx="631829" cy="555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371001"/>
                </p:ext>
              </p:extLst>
            </p:nvPr>
          </p:nvGraphicFramePr>
          <p:xfrm>
            <a:off x="5848023" y="2301328"/>
            <a:ext cx="631829" cy="555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0" name="Visio" r:id="rId6" imgW="947630" imgH="947547" progId="Visio.Drawing.11">
                    <p:embed/>
                  </p:oleObj>
                </mc:Choice>
                <mc:Fallback>
                  <p:oleObj name="Visio" r:id="rId6" imgW="947630" imgH="947547" progId="Visio.Drawing.11">
                    <p:embed/>
                    <p:pic>
                      <p:nvPicPr>
                        <p:cNvPr id="47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8023" y="2301328"/>
                          <a:ext cx="631829" cy="555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2918192"/>
                </p:ext>
              </p:extLst>
            </p:nvPr>
          </p:nvGraphicFramePr>
          <p:xfrm>
            <a:off x="8602991" y="2311946"/>
            <a:ext cx="631829" cy="555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1" name="Visio" r:id="rId7" imgW="947630" imgH="947547" progId="Visio.Drawing.11">
                    <p:embed/>
                  </p:oleObj>
                </mc:Choice>
                <mc:Fallback>
                  <p:oleObj name="Visio" r:id="rId7" imgW="947630" imgH="947547" progId="Visio.Drawing.11">
                    <p:embed/>
                    <p:pic>
                      <p:nvPicPr>
                        <p:cNvPr id="48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02991" y="2311946"/>
                          <a:ext cx="631829" cy="555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14134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135426"/>
              </p:ext>
            </p:extLst>
          </p:nvPr>
        </p:nvGraphicFramePr>
        <p:xfrm>
          <a:off x="3356807" y="3757793"/>
          <a:ext cx="7375525" cy="245954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437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64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24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64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64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0481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数据帧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6" marB="0" anchor="ctr">
                    <a:solidFill>
                      <a:srgbClr val="CFD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</a:t>
                      </a:r>
                      <a:r>
                        <a:rPr 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6" marB="0" anchor="ctr">
                    <a:solidFill>
                      <a:srgbClr val="CFD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源</a:t>
                      </a:r>
                      <a:r>
                        <a:rPr 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6" marB="0" anchor="ctr">
                    <a:solidFill>
                      <a:srgbClr val="CFD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</a:t>
                      </a:r>
                      <a:r>
                        <a:rPr 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6" marB="0" anchor="ctr">
                    <a:solidFill>
                      <a:srgbClr val="CFD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源</a:t>
                      </a:r>
                      <a:r>
                        <a:rPr 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6" marB="0" anchor="ctr">
                    <a:solidFill>
                      <a:srgbClr val="CF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621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A—&gt;</a:t>
                      </a:r>
                      <a:r>
                        <a:rPr lang="zh-CN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路由器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6" marB="0" anchor="ctr">
                    <a:solidFill>
                      <a:srgbClr val="CFD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MAC-RA-E0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MAC-PCA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IP-PCC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IP-PCA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6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837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路由器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A—&gt;？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6" marB="0" anchor="ctr">
                    <a:solidFill>
                      <a:srgbClr val="CFD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MAC-RA-E1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IP-PCC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IP-PCA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6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33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en-US" altLang="zh-CN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6" marB="0" anchor="ctr">
                    <a:solidFill>
                      <a:srgbClr val="CFD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IP-PCC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IP-PCA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6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837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？</a:t>
                      </a:r>
                      <a:r>
                        <a:rPr lang="en-US" altLang="zh-CN" sz="12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—&gt;</a:t>
                      </a:r>
                      <a:r>
                        <a:rPr lang="zh-CN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路由器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6" marB="0" anchor="ctr">
                    <a:solidFill>
                      <a:srgbClr val="CF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MAC-RB-E0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6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IP-PCC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IP-PCA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6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837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路由器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B—&gt;</a:t>
                      </a:r>
                      <a:r>
                        <a:rPr lang="zh-CN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6" marB="0" anchor="ctr">
                    <a:solidFill>
                      <a:srgbClr val="CF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MAC-PCC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6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MAC-RB-E1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IP-PCC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IP-PCA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6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59" name="组合 58"/>
          <p:cNvGrpSpPr/>
          <p:nvPr/>
        </p:nvGrpSpPr>
        <p:grpSpPr>
          <a:xfrm>
            <a:off x="3314064" y="1900238"/>
            <a:ext cx="7396077" cy="1845465"/>
            <a:chOff x="3542664" y="1900238"/>
            <a:chExt cx="7396077" cy="1845465"/>
          </a:xfrm>
        </p:grpSpPr>
        <p:pic>
          <p:nvPicPr>
            <p:cNvPr id="41" name="Picture 1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3177" y="2030133"/>
              <a:ext cx="737169" cy="74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Oval 16"/>
            <p:cNvSpPr>
              <a:spLocks noChangeArrowheads="1"/>
            </p:cNvSpPr>
            <p:nvPr/>
          </p:nvSpPr>
          <p:spPr bwMode="auto">
            <a:xfrm>
              <a:off x="4048689" y="2668107"/>
              <a:ext cx="1098169" cy="529141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zh-CN" altLang="en-US" sz="1400" b="1">
                  <a:latin typeface="仿宋_GB2312" pitchFamily="49" charset="-122"/>
                  <a:ea typeface="仿宋_GB2312" pitchFamily="49" charset="-122"/>
                </a:rPr>
                <a:t>局域网</a:t>
              </a:r>
              <a:r>
                <a:rPr lang="en-US" altLang="zh-CN" sz="1400" b="1">
                  <a:latin typeface="仿宋_GB2312" pitchFamily="49" charset="-122"/>
                  <a:ea typeface="仿宋_GB2312" pitchFamily="49" charset="-122"/>
                </a:rPr>
                <a:t>1</a:t>
              </a:r>
              <a:endParaRPr lang="zh-CN" altLang="en-US" sz="1400" b="1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5451475" y="2798763"/>
              <a:ext cx="50800" cy="39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60000"/>
                </a:lnSpc>
                <a:defRPr/>
              </a:pPr>
              <a:r>
                <a:rPr lang="zh-CN" altLang="en-US" sz="1600">
                  <a:latin typeface="Times New Roman" pitchFamily="18" charset="0"/>
                  <a:ea typeface="宋体" pitchFamily="2" charset="-122"/>
                </a:rPr>
                <a:t> </a:t>
              </a:r>
              <a:endParaRPr lang="zh-CN" altLang="en-US"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9647238" y="2797175"/>
              <a:ext cx="50800" cy="39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60000"/>
                </a:lnSpc>
                <a:defRPr/>
              </a:pPr>
              <a:r>
                <a:rPr lang="zh-CN" altLang="en-US" sz="1600">
                  <a:latin typeface="Times New Roman" pitchFamily="18" charset="0"/>
                  <a:ea typeface="宋体" pitchFamily="2" charset="-122"/>
                </a:rPr>
                <a:t> </a:t>
              </a:r>
              <a:endParaRPr lang="zh-CN" altLang="en-US"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Rectangle 30"/>
            <p:cNvSpPr>
              <a:spLocks noChangeArrowheads="1"/>
            </p:cNvSpPr>
            <p:nvPr/>
          </p:nvSpPr>
          <p:spPr bwMode="auto">
            <a:xfrm>
              <a:off x="8778865" y="1900238"/>
              <a:ext cx="134652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zh-CN" altLang="en-US" sz="1400" b="1" dirty="0">
                  <a:latin typeface="宋体" pitchFamily="2" charset="-122"/>
                  <a:ea typeface="宋体" pitchFamily="2" charset="-122"/>
                </a:rPr>
                <a:t>主机 </a:t>
              </a:r>
              <a:r>
                <a:rPr kumimoji="1" lang="en-US" altLang="zh-CN" sz="1400" b="1" dirty="0">
                  <a:latin typeface="宋体" pitchFamily="2" charset="-122"/>
                  <a:ea typeface="宋体" pitchFamily="2" charset="-122"/>
                </a:rPr>
                <a:t>C </a:t>
              </a:r>
            </a:p>
            <a:p>
              <a:pPr eaLnBrk="1" hangingPunct="1"/>
              <a:r>
                <a:rPr kumimoji="1" lang="en-US" altLang="zh-CN" sz="1400" b="1" dirty="0">
                  <a:latin typeface="宋体" pitchFamily="2" charset="-122"/>
                  <a:ea typeface="宋体" pitchFamily="2" charset="-122"/>
                </a:rPr>
                <a:t>10.249.2.10 /24</a:t>
              </a:r>
            </a:p>
          </p:txBody>
        </p:sp>
        <p:sp>
          <p:nvSpPr>
            <p:cNvPr id="16" name="Rectangle 39"/>
            <p:cNvSpPr>
              <a:spLocks noChangeArrowheads="1"/>
            </p:cNvSpPr>
            <p:nvPr/>
          </p:nvSpPr>
          <p:spPr bwMode="auto">
            <a:xfrm>
              <a:off x="5035606" y="3234856"/>
              <a:ext cx="1207383" cy="349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60000"/>
                </a:lnSpc>
              </a:pPr>
              <a:r>
                <a:rPr lang="en-US" altLang="zh-CN" sz="1200" b="1" dirty="0">
                  <a:latin typeface="Arial" pitchFamily="34" charset="0"/>
                  <a:ea typeface="宋体" pitchFamily="2" charset="-122"/>
                </a:rPr>
                <a:t>192.168.5.1/24</a:t>
              </a:r>
            </a:p>
          </p:txBody>
        </p:sp>
        <p:sp>
          <p:nvSpPr>
            <p:cNvPr id="17" name="Rectangle 40"/>
            <p:cNvSpPr>
              <a:spLocks noChangeArrowheads="1"/>
            </p:cNvSpPr>
            <p:nvPr/>
          </p:nvSpPr>
          <p:spPr bwMode="auto">
            <a:xfrm>
              <a:off x="8367498" y="3214220"/>
              <a:ext cx="1122423" cy="387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60000"/>
                </a:lnSpc>
              </a:pPr>
              <a:r>
                <a:rPr lang="en-US" altLang="zh-CN" sz="1200" b="1" dirty="0">
                  <a:latin typeface="Arial" pitchFamily="34" charset="0"/>
                  <a:ea typeface="宋体" pitchFamily="2" charset="-122"/>
                </a:rPr>
                <a:t>10.249.2.1/24</a:t>
              </a:r>
            </a:p>
          </p:txBody>
        </p:sp>
        <p:sp>
          <p:nvSpPr>
            <p:cNvPr id="18" name="Rectangle 41"/>
            <p:cNvSpPr>
              <a:spLocks noChangeArrowheads="1"/>
            </p:cNvSpPr>
            <p:nvPr/>
          </p:nvSpPr>
          <p:spPr bwMode="auto">
            <a:xfrm>
              <a:off x="4334521" y="1900873"/>
              <a:ext cx="152605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zh-CN" altLang="en-US" sz="1400" b="1" dirty="0">
                  <a:latin typeface="宋体" pitchFamily="2" charset="-122"/>
                  <a:ea typeface="宋体" pitchFamily="2" charset="-122"/>
                </a:rPr>
                <a:t>主机 </a:t>
              </a:r>
              <a:r>
                <a:rPr kumimoji="1" lang="en-US" altLang="zh-CN" sz="1400" b="1" dirty="0">
                  <a:latin typeface="宋体" pitchFamily="2" charset="-122"/>
                  <a:ea typeface="宋体" pitchFamily="2" charset="-122"/>
                </a:rPr>
                <a:t>A</a:t>
              </a:r>
            </a:p>
            <a:p>
              <a:pPr eaLnBrk="1" hangingPunct="1"/>
              <a:r>
                <a:rPr kumimoji="1" lang="en-US" altLang="zh-CN" sz="1400" b="1" dirty="0">
                  <a:latin typeface="宋体" pitchFamily="2" charset="-122"/>
                  <a:ea typeface="宋体" pitchFamily="2" charset="-122"/>
                </a:rPr>
                <a:t> 192.168.5.10 /24</a:t>
              </a:r>
            </a:p>
          </p:txBody>
        </p:sp>
        <p:cxnSp>
          <p:nvCxnSpPr>
            <p:cNvPr id="20" name="直接连接符 19"/>
            <p:cNvCxnSpPr>
              <a:endCxn id="12" idx="0"/>
            </p:cNvCxnSpPr>
            <p:nvPr/>
          </p:nvCxnSpPr>
          <p:spPr bwMode="auto">
            <a:xfrm>
              <a:off x="4391025" y="2401888"/>
              <a:ext cx="206375" cy="26670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endCxn id="12" idx="6"/>
            </p:cNvCxnSpPr>
            <p:nvPr/>
          </p:nvCxnSpPr>
          <p:spPr bwMode="auto">
            <a:xfrm flipH="1">
              <a:off x="5146675" y="2932113"/>
              <a:ext cx="43021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27" idx="0"/>
            </p:cNvCxnSpPr>
            <p:nvPr/>
          </p:nvCxnSpPr>
          <p:spPr bwMode="auto">
            <a:xfrm flipH="1">
              <a:off x="9752013" y="2427288"/>
              <a:ext cx="430212" cy="282575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27" idx="2"/>
            </p:cNvCxnSpPr>
            <p:nvPr/>
          </p:nvCxnSpPr>
          <p:spPr bwMode="auto">
            <a:xfrm flipH="1">
              <a:off x="8991600" y="2974975"/>
              <a:ext cx="26828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1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6763" y="3002575"/>
              <a:ext cx="737169" cy="74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1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1656" y="2055884"/>
              <a:ext cx="737169" cy="74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Oval 16"/>
            <p:cNvSpPr>
              <a:spLocks noChangeArrowheads="1"/>
            </p:cNvSpPr>
            <p:nvPr/>
          </p:nvSpPr>
          <p:spPr bwMode="auto">
            <a:xfrm>
              <a:off x="9260138" y="2709991"/>
              <a:ext cx="984695" cy="529141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zh-CN" altLang="en-US" sz="1200" b="1" dirty="0">
                  <a:latin typeface="仿宋_GB2312" pitchFamily="49" charset="-122"/>
                  <a:ea typeface="仿宋_GB2312" pitchFamily="49" charset="-122"/>
                </a:rPr>
                <a:t>局域网</a:t>
              </a:r>
              <a:r>
                <a:rPr lang="en-US" altLang="zh-CN" sz="1200" b="1" dirty="0">
                  <a:latin typeface="仿宋_GB2312" pitchFamily="49" charset="-122"/>
                  <a:ea typeface="仿宋_GB2312" pitchFamily="49" charset="-122"/>
                </a:rPr>
                <a:t>n</a:t>
              </a:r>
              <a:endParaRPr lang="zh-CN" altLang="en-US" sz="1200" b="1" dirty="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28" name="Oval 16"/>
            <p:cNvSpPr>
              <a:spLocks noChangeArrowheads="1"/>
            </p:cNvSpPr>
            <p:nvPr/>
          </p:nvSpPr>
          <p:spPr bwMode="auto">
            <a:xfrm>
              <a:off x="6861814" y="2688633"/>
              <a:ext cx="859111" cy="529141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zh-CN" sz="2800" b="1">
                  <a:latin typeface="仿宋_GB2312" pitchFamily="49" charset="-122"/>
                  <a:ea typeface="仿宋_GB2312" pitchFamily="49" charset="-122"/>
                </a:rPr>
                <a:t>…</a:t>
              </a:r>
              <a:endParaRPr lang="zh-CN" altLang="en-US" sz="2800" b="1">
                <a:latin typeface="仿宋_GB2312" pitchFamily="49" charset="-122"/>
                <a:ea typeface="仿宋_GB2312" pitchFamily="49" charset="-122"/>
              </a:endParaRPr>
            </a:p>
          </p:txBody>
        </p:sp>
        <p:cxnSp>
          <p:nvCxnSpPr>
            <p:cNvPr id="29" name="直接连接符 28"/>
            <p:cNvCxnSpPr>
              <a:stCxn id="28" idx="2"/>
            </p:cNvCxnSpPr>
            <p:nvPr/>
          </p:nvCxnSpPr>
          <p:spPr bwMode="auto">
            <a:xfrm flipH="1" flipV="1">
              <a:off x="6459538" y="2941638"/>
              <a:ext cx="401637" cy="11112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endCxn id="28" idx="6"/>
            </p:cNvCxnSpPr>
            <p:nvPr/>
          </p:nvCxnSpPr>
          <p:spPr bwMode="auto">
            <a:xfrm flipH="1" flipV="1">
              <a:off x="7721600" y="2952750"/>
              <a:ext cx="385763" cy="22225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41"/>
            <p:cNvSpPr>
              <a:spLocks noChangeArrowheads="1"/>
            </p:cNvSpPr>
            <p:nvPr/>
          </p:nvSpPr>
          <p:spPr bwMode="auto">
            <a:xfrm>
              <a:off x="5587901" y="2497597"/>
              <a:ext cx="718172" cy="215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zh-CN" altLang="en-US" sz="1400" b="1">
                  <a:latin typeface="宋体" pitchFamily="2" charset="-122"/>
                  <a:ea typeface="宋体" pitchFamily="2" charset="-122"/>
                </a:rPr>
                <a:t>路由器 </a:t>
              </a:r>
              <a:r>
                <a:rPr kumimoji="1" lang="en-US" altLang="zh-CN" sz="1400" b="1">
                  <a:latin typeface="宋体" pitchFamily="2" charset="-122"/>
                  <a:ea typeface="宋体" pitchFamily="2" charset="-122"/>
                </a:rPr>
                <a:t>A</a:t>
              </a:r>
            </a:p>
          </p:txBody>
        </p:sp>
        <p:sp>
          <p:nvSpPr>
            <p:cNvPr id="32" name="Rectangle 41"/>
            <p:cNvSpPr>
              <a:spLocks noChangeArrowheads="1"/>
            </p:cNvSpPr>
            <p:nvPr/>
          </p:nvSpPr>
          <p:spPr bwMode="auto">
            <a:xfrm>
              <a:off x="8143470" y="2493369"/>
              <a:ext cx="718172" cy="215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zh-CN" altLang="en-US" sz="1400" b="1">
                  <a:latin typeface="宋体" pitchFamily="2" charset="-122"/>
                  <a:ea typeface="宋体" pitchFamily="2" charset="-122"/>
                </a:rPr>
                <a:t>路由器 </a:t>
              </a:r>
              <a:r>
                <a:rPr kumimoji="1" lang="en-US" altLang="zh-CN" sz="1400" b="1">
                  <a:latin typeface="宋体" pitchFamily="2" charset="-122"/>
                  <a:ea typeface="宋体" pitchFamily="2" charset="-122"/>
                </a:rPr>
                <a:t>B</a:t>
              </a:r>
            </a:p>
          </p:txBody>
        </p:sp>
        <p:sp>
          <p:nvSpPr>
            <p:cNvPr id="6" name="TextBox 55"/>
            <p:cNvSpPr txBox="1">
              <a:spLocks noChangeArrowheads="1"/>
            </p:cNvSpPr>
            <p:nvPr/>
          </p:nvSpPr>
          <p:spPr bwMode="auto">
            <a:xfrm>
              <a:off x="5174781" y="2911378"/>
              <a:ext cx="412308" cy="307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elvetica" pitchFamily="34" charset="0"/>
                  <a:ea typeface="MS PGothic" pitchFamily="34" charset="-128"/>
                </a:defRPr>
              </a:lvl1pPr>
              <a:lvl2pPr>
                <a:defRPr kumimoji="1">
                  <a:solidFill>
                    <a:schemeClr val="tx1"/>
                  </a:solidFill>
                  <a:latin typeface="Helvetica" pitchFamily="34" charset="0"/>
                  <a:ea typeface="MS PGothic" pitchFamily="34" charset="-128"/>
                </a:defRPr>
              </a:lvl2pPr>
              <a:lvl3pPr marL="1143000">
                <a:defRPr kumimoji="1">
                  <a:solidFill>
                    <a:schemeClr val="tx1"/>
                  </a:solidFill>
                  <a:latin typeface="Helvetica" pitchFamily="34" charset="0"/>
                  <a:ea typeface="MS PGothic" pitchFamily="34" charset="-128"/>
                </a:defRPr>
              </a:lvl3pPr>
              <a:lvl4pPr marL="1600200">
                <a:defRPr kumimoji="1">
                  <a:solidFill>
                    <a:schemeClr val="tx1"/>
                  </a:solidFill>
                  <a:latin typeface="Helvetica" pitchFamily="34" charset="0"/>
                  <a:ea typeface="MS PGothic" pitchFamily="34" charset="-128"/>
                </a:defRPr>
              </a:lvl4pPr>
              <a:lvl5pPr marL="2057400">
                <a:defRPr kumimoji="1">
                  <a:solidFill>
                    <a:schemeClr val="tx1"/>
                  </a:solidFill>
                  <a:latin typeface="Helvetica" pitchFamily="34" charset="0"/>
                  <a:ea typeface="MS PGothic" pitchFamily="34" charset="-128"/>
                </a:defRPr>
              </a:lvl5pPr>
              <a:lvl6pPr marL="2514600">
                <a:defRPr kumimoji="1">
                  <a:solidFill>
                    <a:schemeClr val="tx1"/>
                  </a:solidFill>
                  <a:latin typeface="Helvetica" pitchFamily="34" charset="0"/>
                  <a:ea typeface="MS PGothic" pitchFamily="34" charset="-128"/>
                </a:defRPr>
              </a:lvl6pPr>
              <a:lvl7pPr marL="2971800">
                <a:defRPr kumimoji="1">
                  <a:solidFill>
                    <a:schemeClr val="tx1"/>
                  </a:solidFill>
                  <a:latin typeface="Helvetica" pitchFamily="34" charset="0"/>
                  <a:ea typeface="MS PGothic" pitchFamily="34" charset="-128"/>
                </a:defRPr>
              </a:lvl7pPr>
              <a:lvl8pPr marL="3429000">
                <a:defRPr kumimoji="1">
                  <a:solidFill>
                    <a:schemeClr val="tx1"/>
                  </a:solidFill>
                  <a:latin typeface="Helvetica" pitchFamily="34" charset="0"/>
                  <a:ea typeface="MS PGothic" pitchFamily="34" charset="-128"/>
                </a:defRPr>
              </a:lvl8pPr>
              <a:lvl9pPr marL="3886200">
                <a:defRPr kumimoji="1">
                  <a:solidFill>
                    <a:schemeClr val="tx1"/>
                  </a:solidFill>
                  <a:latin typeface="Helvetica" pitchFamily="34" charset="0"/>
                  <a:ea typeface="MS PGothic" pitchFamily="34" charset="-128"/>
                </a:defRPr>
              </a:lvl9pPr>
            </a:lstStyle>
            <a:p>
              <a:r>
                <a:rPr kumimoji="0" lang="en-US" altLang="zh-CN" sz="1400">
                  <a:latin typeface="Verdana" pitchFamily="34" charset="0"/>
                </a:rPr>
                <a:t>E0</a:t>
              </a:r>
              <a:endParaRPr kumimoji="0" lang="zh-CN" altLang="en-US" sz="1400">
                <a:latin typeface="Verdana" pitchFamily="34" charset="0"/>
              </a:endParaRPr>
            </a:p>
          </p:txBody>
        </p:sp>
        <p:sp>
          <p:nvSpPr>
            <p:cNvPr id="7" name="TextBox 56"/>
            <p:cNvSpPr txBox="1">
              <a:spLocks noChangeArrowheads="1"/>
            </p:cNvSpPr>
            <p:nvPr/>
          </p:nvSpPr>
          <p:spPr bwMode="auto">
            <a:xfrm>
              <a:off x="6385905" y="2927051"/>
              <a:ext cx="412308" cy="307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elvetica" pitchFamily="34" charset="0"/>
                  <a:ea typeface="MS PGothic" pitchFamily="34" charset="-128"/>
                </a:defRPr>
              </a:lvl1pPr>
              <a:lvl2pPr>
                <a:defRPr kumimoji="1">
                  <a:solidFill>
                    <a:schemeClr val="tx1"/>
                  </a:solidFill>
                  <a:latin typeface="Helvetica" pitchFamily="34" charset="0"/>
                  <a:ea typeface="MS PGothic" pitchFamily="34" charset="-128"/>
                </a:defRPr>
              </a:lvl2pPr>
              <a:lvl3pPr marL="1143000">
                <a:defRPr kumimoji="1">
                  <a:solidFill>
                    <a:schemeClr val="tx1"/>
                  </a:solidFill>
                  <a:latin typeface="Helvetica" pitchFamily="34" charset="0"/>
                  <a:ea typeface="MS PGothic" pitchFamily="34" charset="-128"/>
                </a:defRPr>
              </a:lvl3pPr>
              <a:lvl4pPr marL="1600200">
                <a:defRPr kumimoji="1">
                  <a:solidFill>
                    <a:schemeClr val="tx1"/>
                  </a:solidFill>
                  <a:latin typeface="Helvetica" pitchFamily="34" charset="0"/>
                  <a:ea typeface="MS PGothic" pitchFamily="34" charset="-128"/>
                </a:defRPr>
              </a:lvl4pPr>
              <a:lvl5pPr marL="2057400">
                <a:defRPr kumimoji="1">
                  <a:solidFill>
                    <a:schemeClr val="tx1"/>
                  </a:solidFill>
                  <a:latin typeface="Helvetica" pitchFamily="34" charset="0"/>
                  <a:ea typeface="MS PGothic" pitchFamily="34" charset="-128"/>
                </a:defRPr>
              </a:lvl5pPr>
              <a:lvl6pPr marL="2514600">
                <a:defRPr kumimoji="1">
                  <a:solidFill>
                    <a:schemeClr val="tx1"/>
                  </a:solidFill>
                  <a:latin typeface="Helvetica" pitchFamily="34" charset="0"/>
                  <a:ea typeface="MS PGothic" pitchFamily="34" charset="-128"/>
                </a:defRPr>
              </a:lvl6pPr>
              <a:lvl7pPr marL="2971800">
                <a:defRPr kumimoji="1">
                  <a:solidFill>
                    <a:schemeClr val="tx1"/>
                  </a:solidFill>
                  <a:latin typeface="Helvetica" pitchFamily="34" charset="0"/>
                  <a:ea typeface="MS PGothic" pitchFamily="34" charset="-128"/>
                </a:defRPr>
              </a:lvl7pPr>
              <a:lvl8pPr marL="3429000">
                <a:defRPr kumimoji="1">
                  <a:solidFill>
                    <a:schemeClr val="tx1"/>
                  </a:solidFill>
                  <a:latin typeface="Helvetica" pitchFamily="34" charset="0"/>
                  <a:ea typeface="MS PGothic" pitchFamily="34" charset="-128"/>
                </a:defRPr>
              </a:lvl8pPr>
              <a:lvl9pPr marL="3886200">
                <a:defRPr kumimoji="1">
                  <a:solidFill>
                    <a:schemeClr val="tx1"/>
                  </a:solidFill>
                  <a:latin typeface="Helvetica" pitchFamily="34" charset="0"/>
                  <a:ea typeface="MS PGothic" pitchFamily="34" charset="-128"/>
                </a:defRPr>
              </a:lvl9pPr>
            </a:lstStyle>
            <a:p>
              <a:r>
                <a:rPr kumimoji="0" lang="en-US" altLang="zh-CN" sz="1400">
                  <a:latin typeface="Verdana" pitchFamily="34" charset="0"/>
                </a:rPr>
                <a:t>E1</a:t>
              </a:r>
              <a:endParaRPr kumimoji="0" lang="zh-CN" altLang="en-US" sz="1400">
                <a:latin typeface="Verdana" pitchFamily="34" charset="0"/>
              </a:endParaRPr>
            </a:p>
          </p:txBody>
        </p:sp>
        <p:sp>
          <p:nvSpPr>
            <p:cNvPr id="8" name="TextBox 57"/>
            <p:cNvSpPr txBox="1">
              <a:spLocks noChangeArrowheads="1"/>
            </p:cNvSpPr>
            <p:nvPr/>
          </p:nvSpPr>
          <p:spPr bwMode="auto">
            <a:xfrm>
              <a:off x="7720925" y="2943100"/>
              <a:ext cx="412308" cy="307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elvetica" pitchFamily="34" charset="0"/>
                  <a:ea typeface="MS PGothic" pitchFamily="34" charset="-128"/>
                </a:defRPr>
              </a:lvl1pPr>
              <a:lvl2pPr>
                <a:defRPr kumimoji="1">
                  <a:solidFill>
                    <a:schemeClr val="tx1"/>
                  </a:solidFill>
                  <a:latin typeface="Helvetica" pitchFamily="34" charset="0"/>
                  <a:ea typeface="MS PGothic" pitchFamily="34" charset="-128"/>
                </a:defRPr>
              </a:lvl2pPr>
              <a:lvl3pPr marL="1143000">
                <a:defRPr kumimoji="1">
                  <a:solidFill>
                    <a:schemeClr val="tx1"/>
                  </a:solidFill>
                  <a:latin typeface="Helvetica" pitchFamily="34" charset="0"/>
                  <a:ea typeface="MS PGothic" pitchFamily="34" charset="-128"/>
                </a:defRPr>
              </a:lvl3pPr>
              <a:lvl4pPr marL="1600200">
                <a:defRPr kumimoji="1">
                  <a:solidFill>
                    <a:schemeClr val="tx1"/>
                  </a:solidFill>
                  <a:latin typeface="Helvetica" pitchFamily="34" charset="0"/>
                  <a:ea typeface="MS PGothic" pitchFamily="34" charset="-128"/>
                </a:defRPr>
              </a:lvl4pPr>
              <a:lvl5pPr marL="2057400">
                <a:defRPr kumimoji="1">
                  <a:solidFill>
                    <a:schemeClr val="tx1"/>
                  </a:solidFill>
                  <a:latin typeface="Helvetica" pitchFamily="34" charset="0"/>
                  <a:ea typeface="MS PGothic" pitchFamily="34" charset="-128"/>
                </a:defRPr>
              </a:lvl5pPr>
              <a:lvl6pPr marL="2514600">
                <a:defRPr kumimoji="1">
                  <a:solidFill>
                    <a:schemeClr val="tx1"/>
                  </a:solidFill>
                  <a:latin typeface="Helvetica" pitchFamily="34" charset="0"/>
                  <a:ea typeface="MS PGothic" pitchFamily="34" charset="-128"/>
                </a:defRPr>
              </a:lvl6pPr>
              <a:lvl7pPr marL="2971800">
                <a:defRPr kumimoji="1">
                  <a:solidFill>
                    <a:schemeClr val="tx1"/>
                  </a:solidFill>
                  <a:latin typeface="Helvetica" pitchFamily="34" charset="0"/>
                  <a:ea typeface="MS PGothic" pitchFamily="34" charset="-128"/>
                </a:defRPr>
              </a:lvl7pPr>
              <a:lvl8pPr marL="3429000">
                <a:defRPr kumimoji="1">
                  <a:solidFill>
                    <a:schemeClr val="tx1"/>
                  </a:solidFill>
                  <a:latin typeface="Helvetica" pitchFamily="34" charset="0"/>
                  <a:ea typeface="MS PGothic" pitchFamily="34" charset="-128"/>
                </a:defRPr>
              </a:lvl8pPr>
              <a:lvl9pPr marL="3886200">
                <a:defRPr kumimoji="1">
                  <a:solidFill>
                    <a:schemeClr val="tx1"/>
                  </a:solidFill>
                  <a:latin typeface="Helvetica" pitchFamily="34" charset="0"/>
                  <a:ea typeface="MS PGothic" pitchFamily="34" charset="-128"/>
                </a:defRPr>
              </a:lvl9pPr>
            </a:lstStyle>
            <a:p>
              <a:r>
                <a:rPr kumimoji="0" lang="en-US" altLang="zh-CN" sz="1400">
                  <a:latin typeface="Verdana" pitchFamily="34" charset="0"/>
                </a:rPr>
                <a:t>E0</a:t>
              </a:r>
              <a:endParaRPr kumimoji="0" lang="zh-CN" altLang="en-US" sz="1400">
                <a:latin typeface="Verdana" pitchFamily="34" charset="0"/>
              </a:endParaRPr>
            </a:p>
          </p:txBody>
        </p:sp>
        <p:sp>
          <p:nvSpPr>
            <p:cNvPr id="9" name="TextBox 58"/>
            <p:cNvSpPr txBox="1">
              <a:spLocks noChangeArrowheads="1"/>
            </p:cNvSpPr>
            <p:nvPr/>
          </p:nvSpPr>
          <p:spPr bwMode="auto">
            <a:xfrm>
              <a:off x="8937846" y="2949058"/>
              <a:ext cx="412308" cy="307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elvetica" pitchFamily="34" charset="0"/>
                  <a:ea typeface="MS PGothic" pitchFamily="34" charset="-128"/>
                </a:defRPr>
              </a:lvl1pPr>
              <a:lvl2pPr>
                <a:defRPr kumimoji="1">
                  <a:solidFill>
                    <a:schemeClr val="tx1"/>
                  </a:solidFill>
                  <a:latin typeface="Helvetica" pitchFamily="34" charset="0"/>
                  <a:ea typeface="MS PGothic" pitchFamily="34" charset="-128"/>
                </a:defRPr>
              </a:lvl2pPr>
              <a:lvl3pPr marL="1143000">
                <a:defRPr kumimoji="1">
                  <a:solidFill>
                    <a:schemeClr val="tx1"/>
                  </a:solidFill>
                  <a:latin typeface="Helvetica" pitchFamily="34" charset="0"/>
                  <a:ea typeface="MS PGothic" pitchFamily="34" charset="-128"/>
                </a:defRPr>
              </a:lvl3pPr>
              <a:lvl4pPr marL="1600200">
                <a:defRPr kumimoji="1">
                  <a:solidFill>
                    <a:schemeClr val="tx1"/>
                  </a:solidFill>
                  <a:latin typeface="Helvetica" pitchFamily="34" charset="0"/>
                  <a:ea typeface="MS PGothic" pitchFamily="34" charset="-128"/>
                </a:defRPr>
              </a:lvl4pPr>
              <a:lvl5pPr marL="2057400">
                <a:defRPr kumimoji="1">
                  <a:solidFill>
                    <a:schemeClr val="tx1"/>
                  </a:solidFill>
                  <a:latin typeface="Helvetica" pitchFamily="34" charset="0"/>
                  <a:ea typeface="MS PGothic" pitchFamily="34" charset="-128"/>
                </a:defRPr>
              </a:lvl5pPr>
              <a:lvl6pPr marL="2514600">
                <a:defRPr kumimoji="1">
                  <a:solidFill>
                    <a:schemeClr val="tx1"/>
                  </a:solidFill>
                  <a:latin typeface="Helvetica" pitchFamily="34" charset="0"/>
                  <a:ea typeface="MS PGothic" pitchFamily="34" charset="-128"/>
                </a:defRPr>
              </a:lvl6pPr>
              <a:lvl7pPr marL="2971800">
                <a:defRPr kumimoji="1">
                  <a:solidFill>
                    <a:schemeClr val="tx1"/>
                  </a:solidFill>
                  <a:latin typeface="Helvetica" pitchFamily="34" charset="0"/>
                  <a:ea typeface="MS PGothic" pitchFamily="34" charset="-128"/>
                </a:defRPr>
              </a:lvl7pPr>
              <a:lvl8pPr marL="3429000">
                <a:defRPr kumimoji="1">
                  <a:solidFill>
                    <a:schemeClr val="tx1"/>
                  </a:solidFill>
                  <a:latin typeface="Helvetica" pitchFamily="34" charset="0"/>
                  <a:ea typeface="MS PGothic" pitchFamily="34" charset="-128"/>
                </a:defRPr>
              </a:lvl8pPr>
              <a:lvl9pPr marL="3886200">
                <a:defRPr kumimoji="1">
                  <a:solidFill>
                    <a:schemeClr val="tx1"/>
                  </a:solidFill>
                  <a:latin typeface="Helvetica" pitchFamily="34" charset="0"/>
                  <a:ea typeface="MS PGothic" pitchFamily="34" charset="-128"/>
                </a:defRPr>
              </a:lvl9pPr>
            </a:lstStyle>
            <a:p>
              <a:r>
                <a:rPr kumimoji="0" lang="en-US" altLang="zh-CN" sz="1400">
                  <a:latin typeface="Verdana" pitchFamily="34" charset="0"/>
                </a:rPr>
                <a:t>E1</a:t>
              </a:r>
              <a:endParaRPr kumimoji="0" lang="zh-CN" altLang="en-US" sz="1400">
                <a:latin typeface="Verdana" pitchFamily="34" charset="0"/>
              </a:endParaRPr>
            </a:p>
          </p:txBody>
        </p:sp>
        <p:sp>
          <p:nvSpPr>
            <p:cNvPr id="50" name="Line 36"/>
            <p:cNvSpPr>
              <a:spLocks noChangeShapeType="1"/>
            </p:cNvSpPr>
            <p:nvPr/>
          </p:nvSpPr>
          <p:spPr bwMode="auto">
            <a:xfrm>
              <a:off x="4233863" y="2235200"/>
              <a:ext cx="1068387" cy="622300"/>
            </a:xfrm>
            <a:prstGeom prst="line">
              <a:avLst/>
            </a:prstGeom>
            <a:noFill/>
            <a:ln w="31750">
              <a:solidFill>
                <a:srgbClr val="FD2A2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36"/>
            <p:cNvSpPr>
              <a:spLocks noChangeShapeType="1"/>
            </p:cNvSpPr>
            <p:nvPr/>
          </p:nvSpPr>
          <p:spPr bwMode="auto">
            <a:xfrm>
              <a:off x="6324600" y="2862263"/>
              <a:ext cx="684213" cy="115887"/>
            </a:xfrm>
            <a:prstGeom prst="line">
              <a:avLst/>
            </a:prstGeom>
            <a:noFill/>
            <a:ln w="31750">
              <a:solidFill>
                <a:srgbClr val="FD2A2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36"/>
            <p:cNvSpPr>
              <a:spLocks noChangeShapeType="1"/>
            </p:cNvSpPr>
            <p:nvPr/>
          </p:nvSpPr>
          <p:spPr bwMode="auto">
            <a:xfrm flipV="1">
              <a:off x="7008813" y="2740025"/>
              <a:ext cx="468312" cy="376238"/>
            </a:xfrm>
            <a:prstGeom prst="line">
              <a:avLst/>
            </a:prstGeom>
            <a:noFill/>
            <a:ln w="31750">
              <a:solidFill>
                <a:srgbClr val="FD2A2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36"/>
            <p:cNvSpPr>
              <a:spLocks noChangeShapeType="1"/>
            </p:cNvSpPr>
            <p:nvPr/>
          </p:nvSpPr>
          <p:spPr bwMode="auto">
            <a:xfrm>
              <a:off x="7477125" y="2767013"/>
              <a:ext cx="655638" cy="142875"/>
            </a:xfrm>
            <a:prstGeom prst="line">
              <a:avLst/>
            </a:prstGeom>
            <a:noFill/>
            <a:ln w="31750">
              <a:solidFill>
                <a:srgbClr val="FD2A2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36"/>
            <p:cNvSpPr>
              <a:spLocks noChangeShapeType="1"/>
            </p:cNvSpPr>
            <p:nvPr/>
          </p:nvSpPr>
          <p:spPr bwMode="auto">
            <a:xfrm flipV="1">
              <a:off x="9132888" y="2235200"/>
              <a:ext cx="1166812" cy="657225"/>
            </a:xfrm>
            <a:prstGeom prst="line">
              <a:avLst/>
            </a:prstGeom>
            <a:noFill/>
            <a:ln w="31750">
              <a:solidFill>
                <a:srgbClr val="FD2A2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5" name="Object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3142657"/>
                </p:ext>
              </p:extLst>
            </p:nvPr>
          </p:nvGraphicFramePr>
          <p:xfrm>
            <a:off x="3542664" y="2045699"/>
            <a:ext cx="631829" cy="555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0" name="Visio" r:id="rId4" imgW="947630" imgH="947547" progId="Visio.Drawing.11">
                    <p:embed/>
                  </p:oleObj>
                </mc:Choice>
                <mc:Fallback>
                  <p:oleObj name="Visio" r:id="rId4" imgW="947630" imgH="947547" progId="Visio.Drawing.11">
                    <p:embed/>
                    <p:pic>
                      <p:nvPicPr>
                        <p:cNvPr id="55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2664" y="2045699"/>
                          <a:ext cx="631829" cy="555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342117"/>
                </p:ext>
              </p:extLst>
            </p:nvPr>
          </p:nvGraphicFramePr>
          <p:xfrm>
            <a:off x="10306912" y="2047461"/>
            <a:ext cx="631829" cy="555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1" name="Visio" r:id="rId6" imgW="947630" imgH="947547" progId="Visio.Drawing.11">
                    <p:embed/>
                  </p:oleObj>
                </mc:Choice>
                <mc:Fallback>
                  <p:oleObj name="Visio" r:id="rId6" imgW="947630" imgH="947547" progId="Visio.Drawing.11">
                    <p:embed/>
                    <p:pic>
                      <p:nvPicPr>
                        <p:cNvPr id="56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6912" y="2047461"/>
                          <a:ext cx="631829" cy="555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4124280"/>
                </p:ext>
              </p:extLst>
            </p:nvPr>
          </p:nvGraphicFramePr>
          <p:xfrm>
            <a:off x="5617561" y="2737409"/>
            <a:ext cx="662298" cy="676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2" name="Visio" r:id="rId7" imgW="966537" imgH="1232154" progId="Visio.Drawing.11">
                    <p:embed/>
                  </p:oleObj>
                </mc:Choice>
                <mc:Fallback>
                  <p:oleObj name="Visio" r:id="rId7" imgW="966537" imgH="1232154" progId="Visio.Drawing.11">
                    <p:embed/>
                    <p:pic>
                      <p:nvPicPr>
                        <p:cNvPr id="57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7561" y="2737409"/>
                          <a:ext cx="662298" cy="676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5577857"/>
                </p:ext>
              </p:extLst>
            </p:nvPr>
          </p:nvGraphicFramePr>
          <p:xfrm>
            <a:off x="8207972" y="2731487"/>
            <a:ext cx="662298" cy="676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3" name="Visio" r:id="rId9" imgW="966537" imgH="1232154" progId="Visio.Drawing.11">
                    <p:embed/>
                  </p:oleObj>
                </mc:Choice>
                <mc:Fallback>
                  <p:oleObj name="Visio" r:id="rId9" imgW="966537" imgH="1232154" progId="Visio.Drawing.11">
                    <p:embed/>
                    <p:pic>
                      <p:nvPicPr>
                        <p:cNvPr id="58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07972" y="2731487"/>
                          <a:ext cx="662298" cy="676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70710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83714" y="2625675"/>
            <a:ext cx="7612486" cy="2212700"/>
            <a:chOff x="83714" y="2625675"/>
            <a:chExt cx="7612486" cy="2212700"/>
          </a:xfrm>
        </p:grpSpPr>
        <p:sp>
          <p:nvSpPr>
            <p:cNvPr id="50" name="Freeform 10"/>
            <p:cNvSpPr>
              <a:spLocks/>
            </p:cNvSpPr>
            <p:nvPr/>
          </p:nvSpPr>
          <p:spPr bwMode="auto">
            <a:xfrm rot="5400000">
              <a:off x="3572374" y="96785"/>
              <a:ext cx="662452" cy="7585197"/>
            </a:xfrm>
            <a:custGeom>
              <a:avLst/>
              <a:gdLst>
                <a:gd name="T0" fmla="*/ 2147483647 w 267"/>
                <a:gd name="T1" fmla="*/ 2147483647 h 1186"/>
                <a:gd name="T2" fmla="*/ 0 w 267"/>
                <a:gd name="T3" fmla="*/ 0 h 1186"/>
                <a:gd name="T4" fmla="*/ 0 w 267"/>
                <a:gd name="T5" fmla="*/ 2147483647 h 1186"/>
                <a:gd name="T6" fmla="*/ 2147483647 w 267"/>
                <a:gd name="T7" fmla="*/ 2147483647 h 1186"/>
                <a:gd name="T8" fmla="*/ 2147483647 w 267"/>
                <a:gd name="T9" fmla="*/ 2147483647 h 1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7"/>
                <a:gd name="T16" fmla="*/ 0 h 1186"/>
                <a:gd name="T17" fmla="*/ 267 w 267"/>
                <a:gd name="T18" fmla="*/ 1186 h 1186"/>
                <a:gd name="connsiteX0" fmla="*/ 12473 w 12960"/>
                <a:gd name="connsiteY0" fmla="*/ 11704 h 17775"/>
                <a:gd name="connsiteX1" fmla="*/ 0 w 12960"/>
                <a:gd name="connsiteY1" fmla="*/ 0 h 17775"/>
                <a:gd name="connsiteX2" fmla="*/ 2960 w 12960"/>
                <a:gd name="connsiteY2" fmla="*/ 17775 h 17775"/>
                <a:gd name="connsiteX3" fmla="*/ 12960 w 12960"/>
                <a:gd name="connsiteY3" fmla="*/ 13272 h 17775"/>
                <a:gd name="connsiteX4" fmla="*/ 12473 w 12960"/>
                <a:gd name="connsiteY4" fmla="*/ 11704 h 17775"/>
                <a:gd name="connsiteX0" fmla="*/ 13742 w 14229"/>
                <a:gd name="connsiteY0" fmla="*/ 11704 h 21493"/>
                <a:gd name="connsiteX1" fmla="*/ 1269 w 14229"/>
                <a:gd name="connsiteY1" fmla="*/ 0 h 21493"/>
                <a:gd name="connsiteX2" fmla="*/ 0 w 14229"/>
                <a:gd name="connsiteY2" fmla="*/ 21493 h 21493"/>
                <a:gd name="connsiteX3" fmla="*/ 14229 w 14229"/>
                <a:gd name="connsiteY3" fmla="*/ 13272 h 21493"/>
                <a:gd name="connsiteX4" fmla="*/ 13742 w 14229"/>
                <a:gd name="connsiteY4" fmla="*/ 11704 h 21493"/>
                <a:gd name="connsiteX0" fmla="*/ 13742 w 14229"/>
                <a:gd name="connsiteY0" fmla="*/ 11752 h 21541"/>
                <a:gd name="connsiteX1" fmla="*/ 684 w 14229"/>
                <a:gd name="connsiteY1" fmla="*/ 0 h 21541"/>
                <a:gd name="connsiteX2" fmla="*/ 0 w 14229"/>
                <a:gd name="connsiteY2" fmla="*/ 21541 h 21541"/>
                <a:gd name="connsiteX3" fmla="*/ 14229 w 14229"/>
                <a:gd name="connsiteY3" fmla="*/ 13320 h 21541"/>
                <a:gd name="connsiteX4" fmla="*/ 13742 w 14229"/>
                <a:gd name="connsiteY4" fmla="*/ 11752 h 21541"/>
                <a:gd name="connsiteX0" fmla="*/ 13742 w 14229"/>
                <a:gd name="connsiteY0" fmla="*/ 11800 h 21589"/>
                <a:gd name="connsiteX1" fmla="*/ 197 w 14229"/>
                <a:gd name="connsiteY1" fmla="*/ 0 h 21589"/>
                <a:gd name="connsiteX2" fmla="*/ 0 w 14229"/>
                <a:gd name="connsiteY2" fmla="*/ 21589 h 21589"/>
                <a:gd name="connsiteX3" fmla="*/ 14229 w 14229"/>
                <a:gd name="connsiteY3" fmla="*/ 13368 h 21589"/>
                <a:gd name="connsiteX4" fmla="*/ 13742 w 14229"/>
                <a:gd name="connsiteY4" fmla="*/ 11800 h 21589"/>
                <a:gd name="connsiteX0" fmla="*/ 13742 w 14229"/>
                <a:gd name="connsiteY0" fmla="*/ 11800 h 21734"/>
                <a:gd name="connsiteX1" fmla="*/ 197 w 14229"/>
                <a:gd name="connsiteY1" fmla="*/ 0 h 21734"/>
                <a:gd name="connsiteX2" fmla="*/ 0 w 14229"/>
                <a:gd name="connsiteY2" fmla="*/ 21734 h 21734"/>
                <a:gd name="connsiteX3" fmla="*/ 14229 w 14229"/>
                <a:gd name="connsiteY3" fmla="*/ 13368 h 21734"/>
                <a:gd name="connsiteX4" fmla="*/ 13742 w 14229"/>
                <a:gd name="connsiteY4" fmla="*/ 11800 h 21734"/>
                <a:gd name="connsiteX0" fmla="*/ 13742 w 14229"/>
                <a:gd name="connsiteY0" fmla="*/ 11752 h 21686"/>
                <a:gd name="connsiteX1" fmla="*/ 294 w 14229"/>
                <a:gd name="connsiteY1" fmla="*/ 0 h 21686"/>
                <a:gd name="connsiteX2" fmla="*/ 0 w 14229"/>
                <a:gd name="connsiteY2" fmla="*/ 21686 h 21686"/>
                <a:gd name="connsiteX3" fmla="*/ 14229 w 14229"/>
                <a:gd name="connsiteY3" fmla="*/ 13320 h 21686"/>
                <a:gd name="connsiteX4" fmla="*/ 13742 w 14229"/>
                <a:gd name="connsiteY4" fmla="*/ 11752 h 21686"/>
                <a:gd name="connsiteX0" fmla="*/ 13759 w 14246"/>
                <a:gd name="connsiteY0" fmla="*/ 11800 h 21734"/>
                <a:gd name="connsiteX1" fmla="*/ 19 w 14246"/>
                <a:gd name="connsiteY1" fmla="*/ 0 h 21734"/>
                <a:gd name="connsiteX2" fmla="*/ 17 w 14246"/>
                <a:gd name="connsiteY2" fmla="*/ 21734 h 21734"/>
                <a:gd name="connsiteX3" fmla="*/ 14246 w 14246"/>
                <a:gd name="connsiteY3" fmla="*/ 13368 h 21734"/>
                <a:gd name="connsiteX4" fmla="*/ 13759 w 14246"/>
                <a:gd name="connsiteY4" fmla="*/ 11800 h 21734"/>
                <a:gd name="connsiteX0" fmla="*/ 13759 w 14246"/>
                <a:gd name="connsiteY0" fmla="*/ 11800 h 21589"/>
                <a:gd name="connsiteX1" fmla="*/ 19 w 14246"/>
                <a:gd name="connsiteY1" fmla="*/ 0 h 21589"/>
                <a:gd name="connsiteX2" fmla="*/ 17 w 14246"/>
                <a:gd name="connsiteY2" fmla="*/ 21589 h 21589"/>
                <a:gd name="connsiteX3" fmla="*/ 14246 w 14246"/>
                <a:gd name="connsiteY3" fmla="*/ 13368 h 21589"/>
                <a:gd name="connsiteX4" fmla="*/ 13759 w 14246"/>
                <a:gd name="connsiteY4" fmla="*/ 11800 h 21589"/>
                <a:gd name="connsiteX0" fmla="*/ 13759 w 14804"/>
                <a:gd name="connsiteY0" fmla="*/ 11800 h 21589"/>
                <a:gd name="connsiteX1" fmla="*/ 19 w 14804"/>
                <a:gd name="connsiteY1" fmla="*/ 0 h 21589"/>
                <a:gd name="connsiteX2" fmla="*/ 17 w 14804"/>
                <a:gd name="connsiteY2" fmla="*/ 21589 h 21589"/>
                <a:gd name="connsiteX3" fmla="*/ 14804 w 14804"/>
                <a:gd name="connsiteY3" fmla="*/ 10987 h 21589"/>
                <a:gd name="connsiteX4" fmla="*/ 13759 w 14804"/>
                <a:gd name="connsiteY4" fmla="*/ 11800 h 21589"/>
                <a:gd name="connsiteX0" fmla="*/ 14318 w 14804"/>
                <a:gd name="connsiteY0" fmla="*/ 4658 h 21589"/>
                <a:gd name="connsiteX1" fmla="*/ 19 w 14804"/>
                <a:gd name="connsiteY1" fmla="*/ 0 h 21589"/>
                <a:gd name="connsiteX2" fmla="*/ 17 w 14804"/>
                <a:gd name="connsiteY2" fmla="*/ 21589 h 21589"/>
                <a:gd name="connsiteX3" fmla="*/ 14804 w 14804"/>
                <a:gd name="connsiteY3" fmla="*/ 10987 h 21589"/>
                <a:gd name="connsiteX4" fmla="*/ 14318 w 14804"/>
                <a:gd name="connsiteY4" fmla="*/ 4658 h 21589"/>
                <a:gd name="connsiteX0" fmla="*/ 14318 w 14501"/>
                <a:gd name="connsiteY0" fmla="*/ 4658 h 21589"/>
                <a:gd name="connsiteX1" fmla="*/ 19 w 14501"/>
                <a:gd name="connsiteY1" fmla="*/ 0 h 21589"/>
                <a:gd name="connsiteX2" fmla="*/ 17 w 14501"/>
                <a:gd name="connsiteY2" fmla="*/ 21589 h 21589"/>
                <a:gd name="connsiteX3" fmla="*/ 14501 w 14501"/>
                <a:gd name="connsiteY3" fmla="*/ 10949 h 21589"/>
                <a:gd name="connsiteX4" fmla="*/ 14318 w 14501"/>
                <a:gd name="connsiteY4" fmla="*/ 4658 h 21589"/>
                <a:gd name="connsiteX0" fmla="*/ 14318 w 14318"/>
                <a:gd name="connsiteY0" fmla="*/ 4658 h 21589"/>
                <a:gd name="connsiteX1" fmla="*/ 19 w 14318"/>
                <a:gd name="connsiteY1" fmla="*/ 0 h 21589"/>
                <a:gd name="connsiteX2" fmla="*/ 17 w 14318"/>
                <a:gd name="connsiteY2" fmla="*/ 21589 h 21589"/>
                <a:gd name="connsiteX3" fmla="*/ 14198 w 14318"/>
                <a:gd name="connsiteY3" fmla="*/ 11063 h 21589"/>
                <a:gd name="connsiteX4" fmla="*/ 14318 w 14318"/>
                <a:gd name="connsiteY4" fmla="*/ 4658 h 21589"/>
                <a:gd name="connsiteX0" fmla="*/ 13864 w 14198"/>
                <a:gd name="connsiteY0" fmla="*/ 4848 h 21589"/>
                <a:gd name="connsiteX1" fmla="*/ 19 w 14198"/>
                <a:gd name="connsiteY1" fmla="*/ 0 h 21589"/>
                <a:gd name="connsiteX2" fmla="*/ 17 w 14198"/>
                <a:gd name="connsiteY2" fmla="*/ 21589 h 21589"/>
                <a:gd name="connsiteX3" fmla="*/ 14198 w 14198"/>
                <a:gd name="connsiteY3" fmla="*/ 11063 h 21589"/>
                <a:gd name="connsiteX4" fmla="*/ 13864 w 14198"/>
                <a:gd name="connsiteY4" fmla="*/ 4848 h 21589"/>
                <a:gd name="connsiteX0" fmla="*/ 14242 w 14269"/>
                <a:gd name="connsiteY0" fmla="*/ 4860 h 21589"/>
                <a:gd name="connsiteX1" fmla="*/ 19 w 14269"/>
                <a:gd name="connsiteY1" fmla="*/ 0 h 21589"/>
                <a:gd name="connsiteX2" fmla="*/ 17 w 14269"/>
                <a:gd name="connsiteY2" fmla="*/ 21589 h 21589"/>
                <a:gd name="connsiteX3" fmla="*/ 14198 w 14269"/>
                <a:gd name="connsiteY3" fmla="*/ 11063 h 21589"/>
                <a:gd name="connsiteX4" fmla="*/ 14242 w 14269"/>
                <a:gd name="connsiteY4" fmla="*/ 4860 h 21589"/>
                <a:gd name="connsiteX0" fmla="*/ 14376 w 14403"/>
                <a:gd name="connsiteY0" fmla="*/ 4860 h 21760"/>
                <a:gd name="connsiteX1" fmla="*/ 153 w 14403"/>
                <a:gd name="connsiteY1" fmla="*/ 0 h 21760"/>
                <a:gd name="connsiteX2" fmla="*/ 0 w 14403"/>
                <a:gd name="connsiteY2" fmla="*/ 21760 h 21760"/>
                <a:gd name="connsiteX3" fmla="*/ 14332 w 14403"/>
                <a:gd name="connsiteY3" fmla="*/ 11063 h 21760"/>
                <a:gd name="connsiteX4" fmla="*/ 14376 w 14403"/>
                <a:gd name="connsiteY4" fmla="*/ 4860 h 21760"/>
                <a:gd name="connsiteX0" fmla="*/ 14376 w 14403"/>
                <a:gd name="connsiteY0" fmla="*/ 4860 h 21665"/>
                <a:gd name="connsiteX1" fmla="*/ 153 w 14403"/>
                <a:gd name="connsiteY1" fmla="*/ 0 h 21665"/>
                <a:gd name="connsiteX2" fmla="*/ 0 w 14403"/>
                <a:gd name="connsiteY2" fmla="*/ 21665 h 21665"/>
                <a:gd name="connsiteX3" fmla="*/ 14332 w 14403"/>
                <a:gd name="connsiteY3" fmla="*/ 11063 h 21665"/>
                <a:gd name="connsiteX4" fmla="*/ 14376 w 14403"/>
                <a:gd name="connsiteY4" fmla="*/ 4860 h 21665"/>
                <a:gd name="connsiteX0" fmla="*/ 14517 w 14544"/>
                <a:gd name="connsiteY0" fmla="*/ 4860 h 21665"/>
                <a:gd name="connsiteX1" fmla="*/ 10 w 14544"/>
                <a:gd name="connsiteY1" fmla="*/ 0 h 21665"/>
                <a:gd name="connsiteX2" fmla="*/ 141 w 14544"/>
                <a:gd name="connsiteY2" fmla="*/ 21665 h 21665"/>
                <a:gd name="connsiteX3" fmla="*/ 14473 w 14544"/>
                <a:gd name="connsiteY3" fmla="*/ 11063 h 21665"/>
                <a:gd name="connsiteX4" fmla="*/ 14517 w 14544"/>
                <a:gd name="connsiteY4" fmla="*/ 4860 h 21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4" h="21665">
                  <a:moveTo>
                    <a:pt x="14517" y="4860"/>
                  </a:moveTo>
                  <a:lnTo>
                    <a:pt x="10" y="0"/>
                  </a:lnTo>
                  <a:cubicBezTo>
                    <a:pt x="-56" y="7196"/>
                    <a:pt x="207" y="14469"/>
                    <a:pt x="141" y="21665"/>
                  </a:cubicBezTo>
                  <a:lnTo>
                    <a:pt x="14473" y="11063"/>
                  </a:lnTo>
                  <a:cubicBezTo>
                    <a:pt x="14362" y="8991"/>
                    <a:pt x="14628" y="6932"/>
                    <a:pt x="14517" y="4860"/>
                  </a:cubicBezTo>
                  <a:close/>
                </a:path>
              </a:pathLst>
            </a:custGeom>
            <a:gradFill>
              <a:gsLst>
                <a:gs pos="0">
                  <a:srgbClr val="CFD9FF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  <a:prstDash val="sysDash"/>
            </a:ln>
          </p:spPr>
          <p:txBody>
            <a:bodyPr/>
            <a:lstStyle/>
            <a:p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50680" y="4222343"/>
              <a:ext cx="4656629" cy="353893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350372" y="4222343"/>
              <a:ext cx="943424" cy="353893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目的地址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2293795" y="4222343"/>
              <a:ext cx="943424" cy="353893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源地址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3235380" y="4220792"/>
              <a:ext cx="589138" cy="352343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长度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</a:t>
              </a:r>
            </a:p>
          </p:txBody>
        </p:sp>
        <p:sp>
          <p:nvSpPr>
            <p:cNvPr id="8" name="TextBox 24"/>
            <p:cNvSpPr txBox="1"/>
            <p:nvPr/>
          </p:nvSpPr>
          <p:spPr>
            <a:xfrm>
              <a:off x="1713030" y="4575917"/>
              <a:ext cx="2680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25"/>
            <p:cNvSpPr txBox="1"/>
            <p:nvPr/>
          </p:nvSpPr>
          <p:spPr>
            <a:xfrm>
              <a:off x="2657775" y="4575918"/>
              <a:ext cx="2680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26"/>
            <p:cNvSpPr txBox="1"/>
            <p:nvPr/>
          </p:nvSpPr>
          <p:spPr>
            <a:xfrm>
              <a:off x="3409834" y="4575918"/>
              <a:ext cx="2680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30"/>
            <p:cNvSpPr txBox="1"/>
            <p:nvPr/>
          </p:nvSpPr>
          <p:spPr>
            <a:xfrm>
              <a:off x="1290154" y="4575918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字节</a:t>
              </a:r>
            </a:p>
          </p:txBody>
        </p:sp>
        <p:sp>
          <p:nvSpPr>
            <p:cNvPr id="12" name="TextBox 31"/>
            <p:cNvSpPr txBox="1"/>
            <p:nvPr/>
          </p:nvSpPr>
          <p:spPr>
            <a:xfrm>
              <a:off x="679995" y="4275128"/>
              <a:ext cx="6703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MAC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帧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3826356" y="4222025"/>
              <a:ext cx="2180953" cy="35389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00540" y="3143846"/>
              <a:ext cx="7595660" cy="414728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0232" y="3143846"/>
              <a:ext cx="704318" cy="414728"/>
            </a:xfrm>
            <a:prstGeom prst="rect">
              <a:avLst/>
            </a:prstGeom>
            <a:solidFill>
              <a:srgbClr val="B8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</a:t>
              </a:r>
              <a:endPara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802276" y="3143846"/>
              <a:ext cx="766280" cy="414728"/>
            </a:xfrm>
            <a:prstGeom prst="rect">
              <a:avLst/>
            </a:prstGeom>
            <a:solidFill>
              <a:srgbClr val="B8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上层协议类型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568557" y="3143527"/>
              <a:ext cx="735547" cy="414728"/>
            </a:xfrm>
            <a:prstGeom prst="rect">
              <a:avLst/>
            </a:prstGeom>
            <a:solidFill>
              <a:srgbClr val="B8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MAC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地址长度</a:t>
              </a:r>
            </a:p>
          </p:txBody>
        </p:sp>
        <p:sp>
          <p:nvSpPr>
            <p:cNvPr id="18" name="TextBox 44"/>
            <p:cNvSpPr txBox="1"/>
            <p:nvPr/>
          </p:nvSpPr>
          <p:spPr>
            <a:xfrm>
              <a:off x="335981" y="2878498"/>
              <a:ext cx="2680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45"/>
            <p:cNvSpPr txBox="1"/>
            <p:nvPr/>
          </p:nvSpPr>
          <p:spPr>
            <a:xfrm>
              <a:off x="1061938" y="2878498"/>
              <a:ext cx="2680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46"/>
            <p:cNvSpPr txBox="1"/>
            <p:nvPr/>
          </p:nvSpPr>
          <p:spPr>
            <a:xfrm>
              <a:off x="1812851" y="2878498"/>
              <a:ext cx="2680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304103" y="3143527"/>
              <a:ext cx="679125" cy="414728"/>
            </a:xfrm>
            <a:prstGeom prst="rect">
              <a:avLst/>
            </a:prstGeom>
            <a:solidFill>
              <a:srgbClr val="B8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地址长度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976300" y="3143527"/>
              <a:ext cx="679125" cy="414728"/>
            </a:xfrm>
            <a:prstGeom prst="rect">
              <a:avLst/>
            </a:prstGeom>
            <a:solidFill>
              <a:srgbClr val="B8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</a:t>
              </a:r>
              <a:endPara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3655426" y="3143527"/>
              <a:ext cx="888280" cy="414728"/>
            </a:xfrm>
            <a:prstGeom prst="rect">
              <a:avLst/>
            </a:prstGeom>
            <a:solidFill>
              <a:srgbClr val="A5F0A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MAC</a:t>
              </a:r>
            </a:p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4547088" y="3142722"/>
              <a:ext cx="667699" cy="414728"/>
            </a:xfrm>
            <a:prstGeom prst="rect">
              <a:avLst/>
            </a:prstGeom>
            <a:solidFill>
              <a:srgbClr val="A5F0A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</a:p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</a:t>
              </a:r>
            </a:p>
          </p:txBody>
        </p:sp>
        <p:sp>
          <p:nvSpPr>
            <p:cNvPr id="25" name="TextBox 55"/>
            <p:cNvSpPr txBox="1"/>
            <p:nvPr/>
          </p:nvSpPr>
          <p:spPr>
            <a:xfrm>
              <a:off x="2520187" y="2877593"/>
              <a:ext cx="2680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56"/>
            <p:cNvSpPr txBox="1"/>
            <p:nvPr/>
          </p:nvSpPr>
          <p:spPr>
            <a:xfrm>
              <a:off x="3192385" y="2879402"/>
              <a:ext cx="2680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57"/>
            <p:cNvSpPr txBox="1"/>
            <p:nvPr/>
          </p:nvSpPr>
          <p:spPr>
            <a:xfrm>
              <a:off x="3995727" y="2890507"/>
              <a:ext cx="2680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58"/>
            <p:cNvSpPr txBox="1"/>
            <p:nvPr/>
          </p:nvSpPr>
          <p:spPr>
            <a:xfrm>
              <a:off x="4787720" y="2890507"/>
              <a:ext cx="2680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59"/>
            <p:cNvSpPr txBox="1"/>
            <p:nvPr/>
          </p:nvSpPr>
          <p:spPr>
            <a:xfrm>
              <a:off x="5643988" y="2867853"/>
              <a:ext cx="2680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Box 60"/>
            <p:cNvSpPr txBox="1"/>
            <p:nvPr/>
          </p:nvSpPr>
          <p:spPr>
            <a:xfrm>
              <a:off x="6435982" y="2867853"/>
              <a:ext cx="2680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100231" y="2625675"/>
              <a:ext cx="841" cy="5178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655426" y="2625675"/>
              <a:ext cx="0" cy="5178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65"/>
            <p:cNvSpPr txBox="1"/>
            <p:nvPr/>
          </p:nvSpPr>
          <p:spPr>
            <a:xfrm>
              <a:off x="1531312" y="2625675"/>
              <a:ext cx="763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ARP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报头</a:t>
              </a:r>
            </a:p>
          </p:txBody>
        </p:sp>
        <p:cxnSp>
          <p:nvCxnSpPr>
            <p:cNvPr id="34" name="直接箭头连接符 33"/>
            <p:cNvCxnSpPr>
              <a:stCxn id="33" idx="3"/>
            </p:cNvCxnSpPr>
            <p:nvPr/>
          </p:nvCxnSpPr>
          <p:spPr>
            <a:xfrm>
              <a:off x="2294663" y="2756480"/>
              <a:ext cx="13607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33" idx="1"/>
            </p:cNvCxnSpPr>
            <p:nvPr/>
          </p:nvCxnSpPr>
          <p:spPr>
            <a:xfrm flipH="1">
              <a:off x="111001" y="2756480"/>
              <a:ext cx="142031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 flipV="1">
              <a:off x="83714" y="3570683"/>
              <a:ext cx="3742642" cy="64887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5983740" y="3570683"/>
              <a:ext cx="1712460" cy="64887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83"/>
            <p:cNvSpPr txBox="1"/>
            <p:nvPr/>
          </p:nvSpPr>
          <p:spPr>
            <a:xfrm>
              <a:off x="4573704" y="4576765"/>
              <a:ext cx="8723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46 ~ 1500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26632" y="3143527"/>
              <a:ext cx="869568" cy="41472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PAD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207324" y="3143846"/>
              <a:ext cx="951609" cy="414728"/>
            </a:xfrm>
            <a:prstGeom prst="rect">
              <a:avLst/>
            </a:prstGeom>
            <a:solidFill>
              <a:srgbClr val="A5F0A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MAC</a:t>
              </a:r>
            </a:p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6158934" y="3143846"/>
              <a:ext cx="667699" cy="414728"/>
            </a:xfrm>
            <a:prstGeom prst="rect">
              <a:avLst/>
            </a:prstGeom>
            <a:solidFill>
              <a:srgbClr val="A5F0A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</a:t>
              </a:r>
            </a:p>
          </p:txBody>
        </p:sp>
        <p:sp>
          <p:nvSpPr>
            <p:cNvPr id="42" name="TextBox 88"/>
            <p:cNvSpPr txBox="1"/>
            <p:nvPr/>
          </p:nvSpPr>
          <p:spPr>
            <a:xfrm>
              <a:off x="7058660" y="2877593"/>
              <a:ext cx="3513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63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/>
          <p:cNvGrpSpPr/>
          <p:nvPr/>
        </p:nvGrpSpPr>
        <p:grpSpPr>
          <a:xfrm>
            <a:off x="1739545" y="3016077"/>
            <a:ext cx="8001469" cy="3129350"/>
            <a:chOff x="1739545" y="3016077"/>
            <a:chExt cx="8001469" cy="3129350"/>
          </a:xfrm>
        </p:grpSpPr>
        <p:sp>
          <p:nvSpPr>
            <p:cNvPr id="66" name="Freeform 10"/>
            <p:cNvSpPr>
              <a:spLocks/>
            </p:cNvSpPr>
            <p:nvPr/>
          </p:nvSpPr>
          <p:spPr bwMode="auto">
            <a:xfrm rot="16200000">
              <a:off x="3914451" y="3170534"/>
              <a:ext cx="618504" cy="1010733"/>
            </a:xfrm>
            <a:custGeom>
              <a:avLst/>
              <a:gdLst>
                <a:gd name="T0" fmla="*/ 2147483647 w 267"/>
                <a:gd name="T1" fmla="*/ 2147483647 h 1186"/>
                <a:gd name="T2" fmla="*/ 0 w 267"/>
                <a:gd name="T3" fmla="*/ 0 h 1186"/>
                <a:gd name="T4" fmla="*/ 0 w 267"/>
                <a:gd name="T5" fmla="*/ 2147483647 h 1186"/>
                <a:gd name="T6" fmla="*/ 2147483647 w 267"/>
                <a:gd name="T7" fmla="*/ 2147483647 h 1186"/>
                <a:gd name="T8" fmla="*/ 2147483647 w 267"/>
                <a:gd name="T9" fmla="*/ 2147483647 h 1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7"/>
                <a:gd name="T16" fmla="*/ 0 h 1186"/>
                <a:gd name="T17" fmla="*/ 267 w 267"/>
                <a:gd name="T18" fmla="*/ 1186 h 1186"/>
                <a:gd name="connsiteX0" fmla="*/ 12473 w 12960"/>
                <a:gd name="connsiteY0" fmla="*/ 11704 h 17775"/>
                <a:gd name="connsiteX1" fmla="*/ 0 w 12960"/>
                <a:gd name="connsiteY1" fmla="*/ 0 h 17775"/>
                <a:gd name="connsiteX2" fmla="*/ 2960 w 12960"/>
                <a:gd name="connsiteY2" fmla="*/ 17775 h 17775"/>
                <a:gd name="connsiteX3" fmla="*/ 12960 w 12960"/>
                <a:gd name="connsiteY3" fmla="*/ 13272 h 17775"/>
                <a:gd name="connsiteX4" fmla="*/ 12473 w 12960"/>
                <a:gd name="connsiteY4" fmla="*/ 11704 h 17775"/>
                <a:gd name="connsiteX0" fmla="*/ 13742 w 14229"/>
                <a:gd name="connsiteY0" fmla="*/ 11704 h 21493"/>
                <a:gd name="connsiteX1" fmla="*/ 1269 w 14229"/>
                <a:gd name="connsiteY1" fmla="*/ 0 h 21493"/>
                <a:gd name="connsiteX2" fmla="*/ 0 w 14229"/>
                <a:gd name="connsiteY2" fmla="*/ 21493 h 21493"/>
                <a:gd name="connsiteX3" fmla="*/ 14229 w 14229"/>
                <a:gd name="connsiteY3" fmla="*/ 13272 h 21493"/>
                <a:gd name="connsiteX4" fmla="*/ 13742 w 14229"/>
                <a:gd name="connsiteY4" fmla="*/ 11704 h 21493"/>
                <a:gd name="connsiteX0" fmla="*/ 13742 w 14229"/>
                <a:gd name="connsiteY0" fmla="*/ 11752 h 21541"/>
                <a:gd name="connsiteX1" fmla="*/ 684 w 14229"/>
                <a:gd name="connsiteY1" fmla="*/ 0 h 21541"/>
                <a:gd name="connsiteX2" fmla="*/ 0 w 14229"/>
                <a:gd name="connsiteY2" fmla="*/ 21541 h 21541"/>
                <a:gd name="connsiteX3" fmla="*/ 14229 w 14229"/>
                <a:gd name="connsiteY3" fmla="*/ 13320 h 21541"/>
                <a:gd name="connsiteX4" fmla="*/ 13742 w 14229"/>
                <a:gd name="connsiteY4" fmla="*/ 11752 h 21541"/>
                <a:gd name="connsiteX0" fmla="*/ 13742 w 14229"/>
                <a:gd name="connsiteY0" fmla="*/ 11800 h 21589"/>
                <a:gd name="connsiteX1" fmla="*/ 197 w 14229"/>
                <a:gd name="connsiteY1" fmla="*/ 0 h 21589"/>
                <a:gd name="connsiteX2" fmla="*/ 0 w 14229"/>
                <a:gd name="connsiteY2" fmla="*/ 21589 h 21589"/>
                <a:gd name="connsiteX3" fmla="*/ 14229 w 14229"/>
                <a:gd name="connsiteY3" fmla="*/ 13368 h 21589"/>
                <a:gd name="connsiteX4" fmla="*/ 13742 w 14229"/>
                <a:gd name="connsiteY4" fmla="*/ 11800 h 21589"/>
                <a:gd name="connsiteX0" fmla="*/ 13742 w 14229"/>
                <a:gd name="connsiteY0" fmla="*/ 11800 h 21734"/>
                <a:gd name="connsiteX1" fmla="*/ 197 w 14229"/>
                <a:gd name="connsiteY1" fmla="*/ 0 h 21734"/>
                <a:gd name="connsiteX2" fmla="*/ 0 w 14229"/>
                <a:gd name="connsiteY2" fmla="*/ 21734 h 21734"/>
                <a:gd name="connsiteX3" fmla="*/ 14229 w 14229"/>
                <a:gd name="connsiteY3" fmla="*/ 13368 h 21734"/>
                <a:gd name="connsiteX4" fmla="*/ 13742 w 14229"/>
                <a:gd name="connsiteY4" fmla="*/ 11800 h 21734"/>
                <a:gd name="connsiteX0" fmla="*/ 13742 w 14229"/>
                <a:gd name="connsiteY0" fmla="*/ 11752 h 21686"/>
                <a:gd name="connsiteX1" fmla="*/ 294 w 14229"/>
                <a:gd name="connsiteY1" fmla="*/ 0 h 21686"/>
                <a:gd name="connsiteX2" fmla="*/ 0 w 14229"/>
                <a:gd name="connsiteY2" fmla="*/ 21686 h 21686"/>
                <a:gd name="connsiteX3" fmla="*/ 14229 w 14229"/>
                <a:gd name="connsiteY3" fmla="*/ 13320 h 21686"/>
                <a:gd name="connsiteX4" fmla="*/ 13742 w 14229"/>
                <a:gd name="connsiteY4" fmla="*/ 11752 h 21686"/>
                <a:gd name="connsiteX0" fmla="*/ 13759 w 14246"/>
                <a:gd name="connsiteY0" fmla="*/ 11800 h 21734"/>
                <a:gd name="connsiteX1" fmla="*/ 19 w 14246"/>
                <a:gd name="connsiteY1" fmla="*/ 0 h 21734"/>
                <a:gd name="connsiteX2" fmla="*/ 17 w 14246"/>
                <a:gd name="connsiteY2" fmla="*/ 21734 h 21734"/>
                <a:gd name="connsiteX3" fmla="*/ 14246 w 14246"/>
                <a:gd name="connsiteY3" fmla="*/ 13368 h 21734"/>
                <a:gd name="connsiteX4" fmla="*/ 13759 w 14246"/>
                <a:gd name="connsiteY4" fmla="*/ 11800 h 21734"/>
                <a:gd name="connsiteX0" fmla="*/ 13759 w 14246"/>
                <a:gd name="connsiteY0" fmla="*/ 11800 h 21589"/>
                <a:gd name="connsiteX1" fmla="*/ 19 w 14246"/>
                <a:gd name="connsiteY1" fmla="*/ 0 h 21589"/>
                <a:gd name="connsiteX2" fmla="*/ 17 w 14246"/>
                <a:gd name="connsiteY2" fmla="*/ 21589 h 21589"/>
                <a:gd name="connsiteX3" fmla="*/ 14246 w 14246"/>
                <a:gd name="connsiteY3" fmla="*/ 13368 h 21589"/>
                <a:gd name="connsiteX4" fmla="*/ 13759 w 14246"/>
                <a:gd name="connsiteY4" fmla="*/ 11800 h 21589"/>
                <a:gd name="connsiteX0" fmla="*/ 13759 w 14804"/>
                <a:gd name="connsiteY0" fmla="*/ 11800 h 21589"/>
                <a:gd name="connsiteX1" fmla="*/ 19 w 14804"/>
                <a:gd name="connsiteY1" fmla="*/ 0 h 21589"/>
                <a:gd name="connsiteX2" fmla="*/ 17 w 14804"/>
                <a:gd name="connsiteY2" fmla="*/ 21589 h 21589"/>
                <a:gd name="connsiteX3" fmla="*/ 14804 w 14804"/>
                <a:gd name="connsiteY3" fmla="*/ 10987 h 21589"/>
                <a:gd name="connsiteX4" fmla="*/ 13759 w 14804"/>
                <a:gd name="connsiteY4" fmla="*/ 11800 h 21589"/>
                <a:gd name="connsiteX0" fmla="*/ 14318 w 14804"/>
                <a:gd name="connsiteY0" fmla="*/ 4658 h 21589"/>
                <a:gd name="connsiteX1" fmla="*/ 19 w 14804"/>
                <a:gd name="connsiteY1" fmla="*/ 0 h 21589"/>
                <a:gd name="connsiteX2" fmla="*/ 17 w 14804"/>
                <a:gd name="connsiteY2" fmla="*/ 21589 h 21589"/>
                <a:gd name="connsiteX3" fmla="*/ 14804 w 14804"/>
                <a:gd name="connsiteY3" fmla="*/ 10987 h 21589"/>
                <a:gd name="connsiteX4" fmla="*/ 14318 w 14804"/>
                <a:gd name="connsiteY4" fmla="*/ 4658 h 21589"/>
                <a:gd name="connsiteX0" fmla="*/ 14318 w 14501"/>
                <a:gd name="connsiteY0" fmla="*/ 4658 h 21589"/>
                <a:gd name="connsiteX1" fmla="*/ 19 w 14501"/>
                <a:gd name="connsiteY1" fmla="*/ 0 h 21589"/>
                <a:gd name="connsiteX2" fmla="*/ 17 w 14501"/>
                <a:gd name="connsiteY2" fmla="*/ 21589 h 21589"/>
                <a:gd name="connsiteX3" fmla="*/ 14501 w 14501"/>
                <a:gd name="connsiteY3" fmla="*/ 10949 h 21589"/>
                <a:gd name="connsiteX4" fmla="*/ 14318 w 14501"/>
                <a:gd name="connsiteY4" fmla="*/ 4658 h 21589"/>
                <a:gd name="connsiteX0" fmla="*/ 14318 w 14318"/>
                <a:gd name="connsiteY0" fmla="*/ 4658 h 21589"/>
                <a:gd name="connsiteX1" fmla="*/ 19 w 14318"/>
                <a:gd name="connsiteY1" fmla="*/ 0 h 21589"/>
                <a:gd name="connsiteX2" fmla="*/ 17 w 14318"/>
                <a:gd name="connsiteY2" fmla="*/ 21589 h 21589"/>
                <a:gd name="connsiteX3" fmla="*/ 14198 w 14318"/>
                <a:gd name="connsiteY3" fmla="*/ 11063 h 21589"/>
                <a:gd name="connsiteX4" fmla="*/ 14318 w 14318"/>
                <a:gd name="connsiteY4" fmla="*/ 4658 h 21589"/>
                <a:gd name="connsiteX0" fmla="*/ 13864 w 14198"/>
                <a:gd name="connsiteY0" fmla="*/ 4848 h 21589"/>
                <a:gd name="connsiteX1" fmla="*/ 19 w 14198"/>
                <a:gd name="connsiteY1" fmla="*/ 0 h 21589"/>
                <a:gd name="connsiteX2" fmla="*/ 17 w 14198"/>
                <a:gd name="connsiteY2" fmla="*/ 21589 h 21589"/>
                <a:gd name="connsiteX3" fmla="*/ 14198 w 14198"/>
                <a:gd name="connsiteY3" fmla="*/ 11063 h 21589"/>
                <a:gd name="connsiteX4" fmla="*/ 13864 w 14198"/>
                <a:gd name="connsiteY4" fmla="*/ 4848 h 21589"/>
                <a:gd name="connsiteX0" fmla="*/ 14242 w 14269"/>
                <a:gd name="connsiteY0" fmla="*/ 4860 h 21589"/>
                <a:gd name="connsiteX1" fmla="*/ 19 w 14269"/>
                <a:gd name="connsiteY1" fmla="*/ 0 h 21589"/>
                <a:gd name="connsiteX2" fmla="*/ 17 w 14269"/>
                <a:gd name="connsiteY2" fmla="*/ 21589 h 21589"/>
                <a:gd name="connsiteX3" fmla="*/ 14198 w 14269"/>
                <a:gd name="connsiteY3" fmla="*/ 11063 h 21589"/>
                <a:gd name="connsiteX4" fmla="*/ 14242 w 14269"/>
                <a:gd name="connsiteY4" fmla="*/ 4860 h 21589"/>
                <a:gd name="connsiteX0" fmla="*/ 14376 w 14403"/>
                <a:gd name="connsiteY0" fmla="*/ 4860 h 21760"/>
                <a:gd name="connsiteX1" fmla="*/ 153 w 14403"/>
                <a:gd name="connsiteY1" fmla="*/ 0 h 21760"/>
                <a:gd name="connsiteX2" fmla="*/ 0 w 14403"/>
                <a:gd name="connsiteY2" fmla="*/ 21760 h 21760"/>
                <a:gd name="connsiteX3" fmla="*/ 14332 w 14403"/>
                <a:gd name="connsiteY3" fmla="*/ 11063 h 21760"/>
                <a:gd name="connsiteX4" fmla="*/ 14376 w 14403"/>
                <a:gd name="connsiteY4" fmla="*/ 4860 h 21760"/>
                <a:gd name="connsiteX0" fmla="*/ 14376 w 14403"/>
                <a:gd name="connsiteY0" fmla="*/ 4860 h 21665"/>
                <a:gd name="connsiteX1" fmla="*/ 153 w 14403"/>
                <a:gd name="connsiteY1" fmla="*/ 0 h 21665"/>
                <a:gd name="connsiteX2" fmla="*/ 0 w 14403"/>
                <a:gd name="connsiteY2" fmla="*/ 21665 h 21665"/>
                <a:gd name="connsiteX3" fmla="*/ 14332 w 14403"/>
                <a:gd name="connsiteY3" fmla="*/ 11063 h 21665"/>
                <a:gd name="connsiteX4" fmla="*/ 14376 w 14403"/>
                <a:gd name="connsiteY4" fmla="*/ 4860 h 21665"/>
                <a:gd name="connsiteX0" fmla="*/ 14517 w 14544"/>
                <a:gd name="connsiteY0" fmla="*/ 4860 h 21665"/>
                <a:gd name="connsiteX1" fmla="*/ 10 w 14544"/>
                <a:gd name="connsiteY1" fmla="*/ 0 h 21665"/>
                <a:gd name="connsiteX2" fmla="*/ 141 w 14544"/>
                <a:gd name="connsiteY2" fmla="*/ 21665 h 21665"/>
                <a:gd name="connsiteX3" fmla="*/ 14473 w 14544"/>
                <a:gd name="connsiteY3" fmla="*/ 11063 h 21665"/>
                <a:gd name="connsiteX4" fmla="*/ 14517 w 14544"/>
                <a:gd name="connsiteY4" fmla="*/ 4860 h 21665"/>
                <a:gd name="connsiteX0" fmla="*/ 14517 w 14536"/>
                <a:gd name="connsiteY0" fmla="*/ 4860 h 21665"/>
                <a:gd name="connsiteX1" fmla="*/ 10 w 14536"/>
                <a:gd name="connsiteY1" fmla="*/ 0 h 21665"/>
                <a:gd name="connsiteX2" fmla="*/ 141 w 14536"/>
                <a:gd name="connsiteY2" fmla="*/ 21665 h 21665"/>
                <a:gd name="connsiteX3" fmla="*/ 14332 w 14536"/>
                <a:gd name="connsiteY3" fmla="*/ 21296 h 21665"/>
                <a:gd name="connsiteX4" fmla="*/ 14517 w 14536"/>
                <a:gd name="connsiteY4" fmla="*/ 4860 h 21665"/>
                <a:gd name="connsiteX0" fmla="*/ 14517 w 14536"/>
                <a:gd name="connsiteY0" fmla="*/ 10973 h 21665"/>
                <a:gd name="connsiteX1" fmla="*/ 10 w 14536"/>
                <a:gd name="connsiteY1" fmla="*/ 0 h 21665"/>
                <a:gd name="connsiteX2" fmla="*/ 141 w 14536"/>
                <a:gd name="connsiteY2" fmla="*/ 21665 h 21665"/>
                <a:gd name="connsiteX3" fmla="*/ 14332 w 14536"/>
                <a:gd name="connsiteY3" fmla="*/ 21296 h 21665"/>
                <a:gd name="connsiteX4" fmla="*/ 14517 w 14536"/>
                <a:gd name="connsiteY4" fmla="*/ 10973 h 21665"/>
                <a:gd name="connsiteX0" fmla="*/ 14517 w 14536"/>
                <a:gd name="connsiteY0" fmla="*/ 10973 h 21532"/>
                <a:gd name="connsiteX1" fmla="*/ 10 w 14536"/>
                <a:gd name="connsiteY1" fmla="*/ 0 h 21532"/>
                <a:gd name="connsiteX2" fmla="*/ 141 w 14536"/>
                <a:gd name="connsiteY2" fmla="*/ 21532 h 21532"/>
                <a:gd name="connsiteX3" fmla="*/ 14332 w 14536"/>
                <a:gd name="connsiteY3" fmla="*/ 21296 h 21532"/>
                <a:gd name="connsiteX4" fmla="*/ 14517 w 14536"/>
                <a:gd name="connsiteY4" fmla="*/ 10973 h 21532"/>
                <a:gd name="connsiteX0" fmla="*/ 13251 w 14332"/>
                <a:gd name="connsiteY0" fmla="*/ 20307 h 21532"/>
                <a:gd name="connsiteX1" fmla="*/ 10 w 14332"/>
                <a:gd name="connsiteY1" fmla="*/ 0 h 21532"/>
                <a:gd name="connsiteX2" fmla="*/ 141 w 14332"/>
                <a:gd name="connsiteY2" fmla="*/ 21532 h 21532"/>
                <a:gd name="connsiteX3" fmla="*/ 14332 w 14332"/>
                <a:gd name="connsiteY3" fmla="*/ 21296 h 21532"/>
                <a:gd name="connsiteX4" fmla="*/ 13251 w 14332"/>
                <a:gd name="connsiteY4" fmla="*/ 20307 h 21532"/>
                <a:gd name="connsiteX0" fmla="*/ 13251 w 13699"/>
                <a:gd name="connsiteY0" fmla="*/ 20307 h 21532"/>
                <a:gd name="connsiteX1" fmla="*/ 10 w 13699"/>
                <a:gd name="connsiteY1" fmla="*/ 0 h 21532"/>
                <a:gd name="connsiteX2" fmla="*/ 141 w 13699"/>
                <a:gd name="connsiteY2" fmla="*/ 21532 h 21532"/>
                <a:gd name="connsiteX3" fmla="*/ 13699 w 13699"/>
                <a:gd name="connsiteY3" fmla="*/ 21296 h 21532"/>
                <a:gd name="connsiteX4" fmla="*/ 13251 w 13699"/>
                <a:gd name="connsiteY4" fmla="*/ 20307 h 2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99" h="21532">
                  <a:moveTo>
                    <a:pt x="13251" y="20307"/>
                  </a:moveTo>
                  <a:lnTo>
                    <a:pt x="10" y="0"/>
                  </a:lnTo>
                  <a:cubicBezTo>
                    <a:pt x="-56" y="7196"/>
                    <a:pt x="207" y="14336"/>
                    <a:pt x="141" y="21532"/>
                  </a:cubicBezTo>
                  <a:lnTo>
                    <a:pt x="13699" y="21296"/>
                  </a:lnTo>
                  <a:cubicBezTo>
                    <a:pt x="13588" y="19224"/>
                    <a:pt x="13362" y="22379"/>
                    <a:pt x="13251" y="20307"/>
                  </a:cubicBezTo>
                  <a:close/>
                </a:path>
              </a:pathLst>
            </a:custGeom>
            <a:gradFill>
              <a:gsLst>
                <a:gs pos="0">
                  <a:srgbClr val="CFD9FF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  <a:prstDash val="sysDash"/>
            </a:ln>
          </p:spPr>
          <p:txBody>
            <a:bodyPr/>
            <a:lstStyle/>
            <a:p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 rot="16200000">
              <a:off x="3584608" y="3681303"/>
              <a:ext cx="741205" cy="2055499"/>
            </a:xfrm>
            <a:custGeom>
              <a:avLst/>
              <a:gdLst>
                <a:gd name="T0" fmla="*/ 2147483647 w 267"/>
                <a:gd name="T1" fmla="*/ 2147483647 h 1186"/>
                <a:gd name="T2" fmla="*/ 0 w 267"/>
                <a:gd name="T3" fmla="*/ 0 h 1186"/>
                <a:gd name="T4" fmla="*/ 0 w 267"/>
                <a:gd name="T5" fmla="*/ 2147483647 h 1186"/>
                <a:gd name="T6" fmla="*/ 2147483647 w 267"/>
                <a:gd name="T7" fmla="*/ 2147483647 h 1186"/>
                <a:gd name="T8" fmla="*/ 2147483647 w 267"/>
                <a:gd name="T9" fmla="*/ 2147483647 h 1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7"/>
                <a:gd name="T16" fmla="*/ 0 h 1186"/>
                <a:gd name="T17" fmla="*/ 267 w 267"/>
                <a:gd name="T18" fmla="*/ 1186 h 1186"/>
                <a:gd name="connsiteX0" fmla="*/ 12473 w 12960"/>
                <a:gd name="connsiteY0" fmla="*/ 11704 h 17775"/>
                <a:gd name="connsiteX1" fmla="*/ 0 w 12960"/>
                <a:gd name="connsiteY1" fmla="*/ 0 h 17775"/>
                <a:gd name="connsiteX2" fmla="*/ 2960 w 12960"/>
                <a:gd name="connsiteY2" fmla="*/ 17775 h 17775"/>
                <a:gd name="connsiteX3" fmla="*/ 12960 w 12960"/>
                <a:gd name="connsiteY3" fmla="*/ 13272 h 17775"/>
                <a:gd name="connsiteX4" fmla="*/ 12473 w 12960"/>
                <a:gd name="connsiteY4" fmla="*/ 11704 h 17775"/>
                <a:gd name="connsiteX0" fmla="*/ 13742 w 14229"/>
                <a:gd name="connsiteY0" fmla="*/ 11704 h 21493"/>
                <a:gd name="connsiteX1" fmla="*/ 1269 w 14229"/>
                <a:gd name="connsiteY1" fmla="*/ 0 h 21493"/>
                <a:gd name="connsiteX2" fmla="*/ 0 w 14229"/>
                <a:gd name="connsiteY2" fmla="*/ 21493 h 21493"/>
                <a:gd name="connsiteX3" fmla="*/ 14229 w 14229"/>
                <a:gd name="connsiteY3" fmla="*/ 13272 h 21493"/>
                <a:gd name="connsiteX4" fmla="*/ 13742 w 14229"/>
                <a:gd name="connsiteY4" fmla="*/ 11704 h 21493"/>
                <a:gd name="connsiteX0" fmla="*/ 13742 w 14229"/>
                <a:gd name="connsiteY0" fmla="*/ 11752 h 21541"/>
                <a:gd name="connsiteX1" fmla="*/ 684 w 14229"/>
                <a:gd name="connsiteY1" fmla="*/ 0 h 21541"/>
                <a:gd name="connsiteX2" fmla="*/ 0 w 14229"/>
                <a:gd name="connsiteY2" fmla="*/ 21541 h 21541"/>
                <a:gd name="connsiteX3" fmla="*/ 14229 w 14229"/>
                <a:gd name="connsiteY3" fmla="*/ 13320 h 21541"/>
                <a:gd name="connsiteX4" fmla="*/ 13742 w 14229"/>
                <a:gd name="connsiteY4" fmla="*/ 11752 h 21541"/>
                <a:gd name="connsiteX0" fmla="*/ 13742 w 14229"/>
                <a:gd name="connsiteY0" fmla="*/ 11800 h 21589"/>
                <a:gd name="connsiteX1" fmla="*/ 197 w 14229"/>
                <a:gd name="connsiteY1" fmla="*/ 0 h 21589"/>
                <a:gd name="connsiteX2" fmla="*/ 0 w 14229"/>
                <a:gd name="connsiteY2" fmla="*/ 21589 h 21589"/>
                <a:gd name="connsiteX3" fmla="*/ 14229 w 14229"/>
                <a:gd name="connsiteY3" fmla="*/ 13368 h 21589"/>
                <a:gd name="connsiteX4" fmla="*/ 13742 w 14229"/>
                <a:gd name="connsiteY4" fmla="*/ 11800 h 21589"/>
                <a:gd name="connsiteX0" fmla="*/ 13742 w 14229"/>
                <a:gd name="connsiteY0" fmla="*/ 11800 h 21734"/>
                <a:gd name="connsiteX1" fmla="*/ 197 w 14229"/>
                <a:gd name="connsiteY1" fmla="*/ 0 h 21734"/>
                <a:gd name="connsiteX2" fmla="*/ 0 w 14229"/>
                <a:gd name="connsiteY2" fmla="*/ 21734 h 21734"/>
                <a:gd name="connsiteX3" fmla="*/ 14229 w 14229"/>
                <a:gd name="connsiteY3" fmla="*/ 13368 h 21734"/>
                <a:gd name="connsiteX4" fmla="*/ 13742 w 14229"/>
                <a:gd name="connsiteY4" fmla="*/ 11800 h 21734"/>
                <a:gd name="connsiteX0" fmla="*/ 13742 w 14229"/>
                <a:gd name="connsiteY0" fmla="*/ 11752 h 21686"/>
                <a:gd name="connsiteX1" fmla="*/ 294 w 14229"/>
                <a:gd name="connsiteY1" fmla="*/ 0 h 21686"/>
                <a:gd name="connsiteX2" fmla="*/ 0 w 14229"/>
                <a:gd name="connsiteY2" fmla="*/ 21686 h 21686"/>
                <a:gd name="connsiteX3" fmla="*/ 14229 w 14229"/>
                <a:gd name="connsiteY3" fmla="*/ 13320 h 21686"/>
                <a:gd name="connsiteX4" fmla="*/ 13742 w 14229"/>
                <a:gd name="connsiteY4" fmla="*/ 11752 h 21686"/>
                <a:gd name="connsiteX0" fmla="*/ 13759 w 14246"/>
                <a:gd name="connsiteY0" fmla="*/ 11800 h 21734"/>
                <a:gd name="connsiteX1" fmla="*/ 19 w 14246"/>
                <a:gd name="connsiteY1" fmla="*/ 0 h 21734"/>
                <a:gd name="connsiteX2" fmla="*/ 17 w 14246"/>
                <a:gd name="connsiteY2" fmla="*/ 21734 h 21734"/>
                <a:gd name="connsiteX3" fmla="*/ 14246 w 14246"/>
                <a:gd name="connsiteY3" fmla="*/ 13368 h 21734"/>
                <a:gd name="connsiteX4" fmla="*/ 13759 w 14246"/>
                <a:gd name="connsiteY4" fmla="*/ 11800 h 21734"/>
                <a:gd name="connsiteX0" fmla="*/ 13759 w 14246"/>
                <a:gd name="connsiteY0" fmla="*/ 11800 h 21589"/>
                <a:gd name="connsiteX1" fmla="*/ 19 w 14246"/>
                <a:gd name="connsiteY1" fmla="*/ 0 h 21589"/>
                <a:gd name="connsiteX2" fmla="*/ 17 w 14246"/>
                <a:gd name="connsiteY2" fmla="*/ 21589 h 21589"/>
                <a:gd name="connsiteX3" fmla="*/ 14246 w 14246"/>
                <a:gd name="connsiteY3" fmla="*/ 13368 h 21589"/>
                <a:gd name="connsiteX4" fmla="*/ 13759 w 14246"/>
                <a:gd name="connsiteY4" fmla="*/ 11800 h 21589"/>
                <a:gd name="connsiteX0" fmla="*/ 13759 w 14804"/>
                <a:gd name="connsiteY0" fmla="*/ 11800 h 21589"/>
                <a:gd name="connsiteX1" fmla="*/ 19 w 14804"/>
                <a:gd name="connsiteY1" fmla="*/ 0 h 21589"/>
                <a:gd name="connsiteX2" fmla="*/ 17 w 14804"/>
                <a:gd name="connsiteY2" fmla="*/ 21589 h 21589"/>
                <a:gd name="connsiteX3" fmla="*/ 14804 w 14804"/>
                <a:gd name="connsiteY3" fmla="*/ 10987 h 21589"/>
                <a:gd name="connsiteX4" fmla="*/ 13759 w 14804"/>
                <a:gd name="connsiteY4" fmla="*/ 11800 h 21589"/>
                <a:gd name="connsiteX0" fmla="*/ 14318 w 14804"/>
                <a:gd name="connsiteY0" fmla="*/ 4658 h 21589"/>
                <a:gd name="connsiteX1" fmla="*/ 19 w 14804"/>
                <a:gd name="connsiteY1" fmla="*/ 0 h 21589"/>
                <a:gd name="connsiteX2" fmla="*/ 17 w 14804"/>
                <a:gd name="connsiteY2" fmla="*/ 21589 h 21589"/>
                <a:gd name="connsiteX3" fmla="*/ 14804 w 14804"/>
                <a:gd name="connsiteY3" fmla="*/ 10987 h 21589"/>
                <a:gd name="connsiteX4" fmla="*/ 14318 w 14804"/>
                <a:gd name="connsiteY4" fmla="*/ 4658 h 21589"/>
                <a:gd name="connsiteX0" fmla="*/ 14318 w 14501"/>
                <a:gd name="connsiteY0" fmla="*/ 4658 h 21589"/>
                <a:gd name="connsiteX1" fmla="*/ 19 w 14501"/>
                <a:gd name="connsiteY1" fmla="*/ 0 h 21589"/>
                <a:gd name="connsiteX2" fmla="*/ 17 w 14501"/>
                <a:gd name="connsiteY2" fmla="*/ 21589 h 21589"/>
                <a:gd name="connsiteX3" fmla="*/ 14501 w 14501"/>
                <a:gd name="connsiteY3" fmla="*/ 10949 h 21589"/>
                <a:gd name="connsiteX4" fmla="*/ 14318 w 14501"/>
                <a:gd name="connsiteY4" fmla="*/ 4658 h 21589"/>
                <a:gd name="connsiteX0" fmla="*/ 14318 w 14318"/>
                <a:gd name="connsiteY0" fmla="*/ 4658 h 21589"/>
                <a:gd name="connsiteX1" fmla="*/ 19 w 14318"/>
                <a:gd name="connsiteY1" fmla="*/ 0 h 21589"/>
                <a:gd name="connsiteX2" fmla="*/ 17 w 14318"/>
                <a:gd name="connsiteY2" fmla="*/ 21589 h 21589"/>
                <a:gd name="connsiteX3" fmla="*/ 14198 w 14318"/>
                <a:gd name="connsiteY3" fmla="*/ 11063 h 21589"/>
                <a:gd name="connsiteX4" fmla="*/ 14318 w 14318"/>
                <a:gd name="connsiteY4" fmla="*/ 4658 h 21589"/>
                <a:gd name="connsiteX0" fmla="*/ 13864 w 14198"/>
                <a:gd name="connsiteY0" fmla="*/ 4848 h 21589"/>
                <a:gd name="connsiteX1" fmla="*/ 19 w 14198"/>
                <a:gd name="connsiteY1" fmla="*/ 0 h 21589"/>
                <a:gd name="connsiteX2" fmla="*/ 17 w 14198"/>
                <a:gd name="connsiteY2" fmla="*/ 21589 h 21589"/>
                <a:gd name="connsiteX3" fmla="*/ 14198 w 14198"/>
                <a:gd name="connsiteY3" fmla="*/ 11063 h 21589"/>
                <a:gd name="connsiteX4" fmla="*/ 13864 w 14198"/>
                <a:gd name="connsiteY4" fmla="*/ 4848 h 21589"/>
                <a:gd name="connsiteX0" fmla="*/ 14242 w 14269"/>
                <a:gd name="connsiteY0" fmla="*/ 4860 h 21589"/>
                <a:gd name="connsiteX1" fmla="*/ 19 w 14269"/>
                <a:gd name="connsiteY1" fmla="*/ 0 h 21589"/>
                <a:gd name="connsiteX2" fmla="*/ 17 w 14269"/>
                <a:gd name="connsiteY2" fmla="*/ 21589 h 21589"/>
                <a:gd name="connsiteX3" fmla="*/ 14198 w 14269"/>
                <a:gd name="connsiteY3" fmla="*/ 11063 h 21589"/>
                <a:gd name="connsiteX4" fmla="*/ 14242 w 14269"/>
                <a:gd name="connsiteY4" fmla="*/ 4860 h 21589"/>
                <a:gd name="connsiteX0" fmla="*/ 14376 w 14403"/>
                <a:gd name="connsiteY0" fmla="*/ 4860 h 21760"/>
                <a:gd name="connsiteX1" fmla="*/ 153 w 14403"/>
                <a:gd name="connsiteY1" fmla="*/ 0 h 21760"/>
                <a:gd name="connsiteX2" fmla="*/ 0 w 14403"/>
                <a:gd name="connsiteY2" fmla="*/ 21760 h 21760"/>
                <a:gd name="connsiteX3" fmla="*/ 14332 w 14403"/>
                <a:gd name="connsiteY3" fmla="*/ 11063 h 21760"/>
                <a:gd name="connsiteX4" fmla="*/ 14376 w 14403"/>
                <a:gd name="connsiteY4" fmla="*/ 4860 h 21760"/>
                <a:gd name="connsiteX0" fmla="*/ 14376 w 14403"/>
                <a:gd name="connsiteY0" fmla="*/ 4860 h 21665"/>
                <a:gd name="connsiteX1" fmla="*/ 153 w 14403"/>
                <a:gd name="connsiteY1" fmla="*/ 0 h 21665"/>
                <a:gd name="connsiteX2" fmla="*/ 0 w 14403"/>
                <a:gd name="connsiteY2" fmla="*/ 21665 h 21665"/>
                <a:gd name="connsiteX3" fmla="*/ 14332 w 14403"/>
                <a:gd name="connsiteY3" fmla="*/ 11063 h 21665"/>
                <a:gd name="connsiteX4" fmla="*/ 14376 w 14403"/>
                <a:gd name="connsiteY4" fmla="*/ 4860 h 21665"/>
                <a:gd name="connsiteX0" fmla="*/ 14517 w 14544"/>
                <a:gd name="connsiteY0" fmla="*/ 4860 h 21665"/>
                <a:gd name="connsiteX1" fmla="*/ 10 w 14544"/>
                <a:gd name="connsiteY1" fmla="*/ 0 h 21665"/>
                <a:gd name="connsiteX2" fmla="*/ 141 w 14544"/>
                <a:gd name="connsiteY2" fmla="*/ 21665 h 21665"/>
                <a:gd name="connsiteX3" fmla="*/ 14473 w 14544"/>
                <a:gd name="connsiteY3" fmla="*/ 11063 h 21665"/>
                <a:gd name="connsiteX4" fmla="*/ 14517 w 14544"/>
                <a:gd name="connsiteY4" fmla="*/ 4860 h 21665"/>
                <a:gd name="connsiteX0" fmla="*/ 14517 w 14536"/>
                <a:gd name="connsiteY0" fmla="*/ 4860 h 21665"/>
                <a:gd name="connsiteX1" fmla="*/ 10 w 14536"/>
                <a:gd name="connsiteY1" fmla="*/ 0 h 21665"/>
                <a:gd name="connsiteX2" fmla="*/ 141 w 14536"/>
                <a:gd name="connsiteY2" fmla="*/ 21665 h 21665"/>
                <a:gd name="connsiteX3" fmla="*/ 14332 w 14536"/>
                <a:gd name="connsiteY3" fmla="*/ 21296 h 21665"/>
                <a:gd name="connsiteX4" fmla="*/ 14517 w 14536"/>
                <a:gd name="connsiteY4" fmla="*/ 4860 h 21665"/>
                <a:gd name="connsiteX0" fmla="*/ 14517 w 14536"/>
                <a:gd name="connsiteY0" fmla="*/ 10973 h 21665"/>
                <a:gd name="connsiteX1" fmla="*/ 10 w 14536"/>
                <a:gd name="connsiteY1" fmla="*/ 0 h 21665"/>
                <a:gd name="connsiteX2" fmla="*/ 141 w 14536"/>
                <a:gd name="connsiteY2" fmla="*/ 21665 h 21665"/>
                <a:gd name="connsiteX3" fmla="*/ 14332 w 14536"/>
                <a:gd name="connsiteY3" fmla="*/ 21296 h 21665"/>
                <a:gd name="connsiteX4" fmla="*/ 14517 w 14536"/>
                <a:gd name="connsiteY4" fmla="*/ 10973 h 21665"/>
                <a:gd name="connsiteX0" fmla="*/ 14517 w 14536"/>
                <a:gd name="connsiteY0" fmla="*/ 10973 h 21532"/>
                <a:gd name="connsiteX1" fmla="*/ 10 w 14536"/>
                <a:gd name="connsiteY1" fmla="*/ 0 h 21532"/>
                <a:gd name="connsiteX2" fmla="*/ 141 w 14536"/>
                <a:gd name="connsiteY2" fmla="*/ 21532 h 21532"/>
                <a:gd name="connsiteX3" fmla="*/ 14332 w 14536"/>
                <a:gd name="connsiteY3" fmla="*/ 21296 h 21532"/>
                <a:gd name="connsiteX4" fmla="*/ 14517 w 14536"/>
                <a:gd name="connsiteY4" fmla="*/ 10973 h 21532"/>
                <a:gd name="connsiteX0" fmla="*/ 14369 w 14397"/>
                <a:gd name="connsiteY0" fmla="*/ 8578 h 21532"/>
                <a:gd name="connsiteX1" fmla="*/ 10 w 14397"/>
                <a:gd name="connsiteY1" fmla="*/ 0 h 21532"/>
                <a:gd name="connsiteX2" fmla="*/ 141 w 14397"/>
                <a:gd name="connsiteY2" fmla="*/ 21532 h 21532"/>
                <a:gd name="connsiteX3" fmla="*/ 14332 w 14397"/>
                <a:gd name="connsiteY3" fmla="*/ 21296 h 21532"/>
                <a:gd name="connsiteX4" fmla="*/ 14369 w 14397"/>
                <a:gd name="connsiteY4" fmla="*/ 8578 h 21532"/>
                <a:gd name="connsiteX0" fmla="*/ 14369 w 14397"/>
                <a:gd name="connsiteY0" fmla="*/ 8578 h 21532"/>
                <a:gd name="connsiteX1" fmla="*/ 10 w 14397"/>
                <a:gd name="connsiteY1" fmla="*/ 0 h 21532"/>
                <a:gd name="connsiteX2" fmla="*/ 141 w 14397"/>
                <a:gd name="connsiteY2" fmla="*/ 21532 h 21532"/>
                <a:gd name="connsiteX3" fmla="*/ 14332 w 14397"/>
                <a:gd name="connsiteY3" fmla="*/ 18662 h 21532"/>
                <a:gd name="connsiteX4" fmla="*/ 14369 w 14397"/>
                <a:gd name="connsiteY4" fmla="*/ 8578 h 21532"/>
                <a:gd name="connsiteX0" fmla="*/ 14369 w 14397"/>
                <a:gd name="connsiteY0" fmla="*/ 13833 h 21532"/>
                <a:gd name="connsiteX1" fmla="*/ 10 w 14397"/>
                <a:gd name="connsiteY1" fmla="*/ 0 h 21532"/>
                <a:gd name="connsiteX2" fmla="*/ 141 w 14397"/>
                <a:gd name="connsiteY2" fmla="*/ 21532 h 21532"/>
                <a:gd name="connsiteX3" fmla="*/ 14332 w 14397"/>
                <a:gd name="connsiteY3" fmla="*/ 18662 h 21532"/>
                <a:gd name="connsiteX4" fmla="*/ 14369 w 14397"/>
                <a:gd name="connsiteY4" fmla="*/ 13833 h 21532"/>
                <a:gd name="connsiteX0" fmla="*/ 14369 w 14397"/>
                <a:gd name="connsiteY0" fmla="*/ 13833 h 21532"/>
                <a:gd name="connsiteX1" fmla="*/ 10 w 14397"/>
                <a:gd name="connsiteY1" fmla="*/ 0 h 21532"/>
                <a:gd name="connsiteX2" fmla="*/ 141 w 14397"/>
                <a:gd name="connsiteY2" fmla="*/ 21532 h 21532"/>
                <a:gd name="connsiteX3" fmla="*/ 14332 w 14397"/>
                <a:gd name="connsiteY3" fmla="*/ 18812 h 21532"/>
                <a:gd name="connsiteX4" fmla="*/ 14369 w 14397"/>
                <a:gd name="connsiteY4" fmla="*/ 13833 h 2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7" h="21532">
                  <a:moveTo>
                    <a:pt x="14369" y="13833"/>
                  </a:moveTo>
                  <a:lnTo>
                    <a:pt x="10" y="0"/>
                  </a:lnTo>
                  <a:cubicBezTo>
                    <a:pt x="-56" y="7196"/>
                    <a:pt x="207" y="14336"/>
                    <a:pt x="141" y="21532"/>
                  </a:cubicBezTo>
                  <a:lnTo>
                    <a:pt x="14332" y="18812"/>
                  </a:lnTo>
                  <a:cubicBezTo>
                    <a:pt x="14221" y="16740"/>
                    <a:pt x="14480" y="15905"/>
                    <a:pt x="14369" y="13833"/>
                  </a:cubicBezTo>
                  <a:close/>
                </a:path>
              </a:pathLst>
            </a:custGeom>
            <a:gradFill>
              <a:gsLst>
                <a:gs pos="0">
                  <a:srgbClr val="CFD9FF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  <a:prstDash val="sysDash"/>
            </a:ln>
          </p:spPr>
          <p:txBody>
            <a:bodyPr/>
            <a:lstStyle/>
            <a:p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821672" y="3016395"/>
              <a:ext cx="4656629" cy="353893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821364" y="3016395"/>
              <a:ext cx="943424" cy="353893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目的地址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764787" y="3016395"/>
              <a:ext cx="943424" cy="353893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源地址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4708211" y="3016662"/>
              <a:ext cx="589138" cy="352442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长度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</a:t>
              </a:r>
            </a:p>
          </p:txBody>
        </p:sp>
        <p:sp>
          <p:nvSpPr>
            <p:cNvPr id="10" name="TextBox 24"/>
            <p:cNvSpPr txBox="1"/>
            <p:nvPr/>
          </p:nvSpPr>
          <p:spPr>
            <a:xfrm>
              <a:off x="3184022" y="3369969"/>
              <a:ext cx="2680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25"/>
            <p:cNvSpPr txBox="1"/>
            <p:nvPr/>
          </p:nvSpPr>
          <p:spPr>
            <a:xfrm>
              <a:off x="4128767" y="3369970"/>
              <a:ext cx="2680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26"/>
            <p:cNvSpPr txBox="1"/>
            <p:nvPr/>
          </p:nvSpPr>
          <p:spPr>
            <a:xfrm>
              <a:off x="4880826" y="3369970"/>
              <a:ext cx="2680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30"/>
            <p:cNvSpPr txBox="1"/>
            <p:nvPr/>
          </p:nvSpPr>
          <p:spPr>
            <a:xfrm>
              <a:off x="2761146" y="3369970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字节</a:t>
              </a:r>
            </a:p>
          </p:txBody>
        </p:sp>
        <p:sp>
          <p:nvSpPr>
            <p:cNvPr id="14" name="TextBox 31"/>
            <p:cNvSpPr txBox="1"/>
            <p:nvPr/>
          </p:nvSpPr>
          <p:spPr>
            <a:xfrm>
              <a:off x="7502153" y="3062078"/>
              <a:ext cx="10310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标准以太网帧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297348" y="3016077"/>
              <a:ext cx="2180953" cy="353893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</p:txBody>
        </p:sp>
        <p:sp>
          <p:nvSpPr>
            <p:cNvPr id="40" name="TextBox 83"/>
            <p:cNvSpPr txBox="1"/>
            <p:nvPr/>
          </p:nvSpPr>
          <p:spPr>
            <a:xfrm>
              <a:off x="6044696" y="3370817"/>
              <a:ext cx="8723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46 ~ 1500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829187" y="3985471"/>
              <a:ext cx="5659815" cy="353893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829187" y="3984287"/>
              <a:ext cx="943424" cy="353893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目的地址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2773374" y="3984287"/>
              <a:ext cx="943424" cy="353893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源地址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4718912" y="3985738"/>
              <a:ext cx="589138" cy="352442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长度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</a:t>
              </a:r>
            </a:p>
          </p:txBody>
        </p:sp>
        <p:sp>
          <p:nvSpPr>
            <p:cNvPr id="49" name="TextBox 24"/>
            <p:cNvSpPr txBox="1"/>
            <p:nvPr/>
          </p:nvSpPr>
          <p:spPr>
            <a:xfrm>
              <a:off x="2166888" y="4373269"/>
              <a:ext cx="2680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25"/>
            <p:cNvSpPr txBox="1"/>
            <p:nvPr/>
          </p:nvSpPr>
          <p:spPr>
            <a:xfrm>
              <a:off x="3111075" y="4373269"/>
              <a:ext cx="2680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26"/>
            <p:cNvSpPr txBox="1"/>
            <p:nvPr/>
          </p:nvSpPr>
          <p:spPr>
            <a:xfrm>
              <a:off x="4892820" y="4372604"/>
              <a:ext cx="2680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30"/>
            <p:cNvSpPr txBox="1"/>
            <p:nvPr/>
          </p:nvSpPr>
          <p:spPr>
            <a:xfrm>
              <a:off x="1739545" y="4372085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字节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5308049" y="3985153"/>
              <a:ext cx="2180953" cy="353893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</p:txBody>
        </p:sp>
        <p:sp>
          <p:nvSpPr>
            <p:cNvPr id="54" name="TextBox 83"/>
            <p:cNvSpPr txBox="1"/>
            <p:nvPr/>
          </p:nvSpPr>
          <p:spPr>
            <a:xfrm>
              <a:off x="5978843" y="4373858"/>
              <a:ext cx="8723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46 ~ 1500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719351" y="3984287"/>
              <a:ext cx="499049" cy="352442"/>
            </a:xfrm>
            <a:prstGeom prst="rect">
              <a:avLst/>
            </a:prstGeom>
            <a:solidFill>
              <a:srgbClr val="B8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TPID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220953" y="3984287"/>
              <a:ext cx="499049" cy="352442"/>
            </a:xfrm>
            <a:prstGeom prst="rect">
              <a:avLst/>
            </a:prstGeom>
            <a:solidFill>
              <a:srgbClr val="B8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TCI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TextBox 26"/>
            <p:cNvSpPr txBox="1"/>
            <p:nvPr/>
          </p:nvSpPr>
          <p:spPr>
            <a:xfrm>
              <a:off x="3821482" y="4373269"/>
              <a:ext cx="2680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Box 26"/>
            <p:cNvSpPr txBox="1"/>
            <p:nvPr/>
          </p:nvSpPr>
          <p:spPr>
            <a:xfrm>
              <a:off x="4336488" y="4373269"/>
              <a:ext cx="2680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929572" y="5083742"/>
              <a:ext cx="1053387" cy="352442"/>
            </a:xfrm>
            <a:prstGeom prst="rect">
              <a:avLst/>
            </a:prstGeom>
            <a:solidFill>
              <a:srgbClr val="A5F0A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VLAN ID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930012" y="5082291"/>
              <a:ext cx="499049" cy="352442"/>
            </a:xfrm>
            <a:prstGeom prst="rect">
              <a:avLst/>
            </a:prstGeom>
            <a:solidFill>
              <a:srgbClr val="A5F0A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PCP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431614" y="5082291"/>
              <a:ext cx="499049" cy="352442"/>
            </a:xfrm>
            <a:prstGeom prst="rect">
              <a:avLst/>
            </a:prstGeom>
            <a:solidFill>
              <a:srgbClr val="A5F0A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CFI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TextBox 30"/>
            <p:cNvSpPr txBox="1"/>
            <p:nvPr/>
          </p:nvSpPr>
          <p:spPr>
            <a:xfrm>
              <a:off x="2955757" y="5528470"/>
              <a:ext cx="4475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3bit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TextBox 30"/>
            <p:cNvSpPr txBox="1"/>
            <p:nvPr/>
          </p:nvSpPr>
          <p:spPr>
            <a:xfrm>
              <a:off x="3457359" y="5528470"/>
              <a:ext cx="4475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1bit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Box 30"/>
            <p:cNvSpPr txBox="1"/>
            <p:nvPr/>
          </p:nvSpPr>
          <p:spPr>
            <a:xfrm>
              <a:off x="4235088" y="5534345"/>
              <a:ext cx="5309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12bit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>
              <a:off x="3716798" y="4322935"/>
              <a:ext cx="0" cy="36650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3714246" y="4633695"/>
              <a:ext cx="99220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4706449" y="4322935"/>
              <a:ext cx="0" cy="36650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圆角矩形标注 74"/>
            <p:cNvSpPr/>
            <p:nvPr/>
          </p:nvSpPr>
          <p:spPr>
            <a:xfrm rot="10800000">
              <a:off x="5600700" y="4848225"/>
              <a:ext cx="2238375" cy="586508"/>
            </a:xfrm>
            <a:prstGeom prst="wedgeRoundRectCallout">
              <a:avLst>
                <a:gd name="adj1" fmla="val 107252"/>
                <a:gd name="adj2" fmla="val 80364"/>
                <a:gd name="adj3" fmla="val 16667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rgbClr val="FFFF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602434" y="5002979"/>
              <a:ext cx="22349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被添加的</a:t>
              </a:r>
              <a:r>
                <a:rPr lang="en-US" altLang="zh-CN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4</a:t>
              </a: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字节</a:t>
              </a:r>
              <a:r>
                <a:rPr lang="en-US" altLang="zh-CN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VLAN</a:t>
              </a: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标签信息</a:t>
              </a:r>
            </a:p>
          </p:txBody>
        </p:sp>
        <p:sp>
          <p:nvSpPr>
            <p:cNvPr id="78" name="TextBox 31"/>
            <p:cNvSpPr txBox="1"/>
            <p:nvPr/>
          </p:nvSpPr>
          <p:spPr>
            <a:xfrm>
              <a:off x="7496489" y="4032528"/>
              <a:ext cx="22445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带有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IEEE802.1Q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标签的以太网帧</a:t>
              </a:r>
            </a:p>
          </p:txBody>
        </p:sp>
        <p:sp>
          <p:nvSpPr>
            <p:cNvPr id="80" name="TextBox 31"/>
            <p:cNvSpPr txBox="1"/>
            <p:nvPr/>
          </p:nvSpPr>
          <p:spPr>
            <a:xfrm>
              <a:off x="2001160" y="5883817"/>
              <a:ext cx="33986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TPID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Tag Protocol Identifier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（标签协议标识）</a:t>
              </a:r>
            </a:p>
          </p:txBody>
        </p:sp>
        <p:sp>
          <p:nvSpPr>
            <p:cNvPr id="81" name="TextBox 31"/>
            <p:cNvSpPr txBox="1"/>
            <p:nvPr/>
          </p:nvSpPr>
          <p:spPr>
            <a:xfrm>
              <a:off x="5309433" y="5883817"/>
              <a:ext cx="33281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TCI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Tag Control Information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（标签控制信息）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7298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显示屏-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267" y="3922713"/>
            <a:ext cx="952500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2472267" y="2836863"/>
            <a:ext cx="1185333" cy="1239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131733" y="2836863"/>
            <a:ext cx="474133" cy="1239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605867" y="2682875"/>
            <a:ext cx="355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7450667" y="2836863"/>
            <a:ext cx="948267" cy="1239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8873067" y="2836863"/>
            <a:ext cx="948267" cy="1239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" name="Picture 10" descr="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867" y="2371725"/>
            <a:ext cx="1369483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533" y="2371725"/>
            <a:ext cx="1369483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显示屏-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533" y="3922713"/>
            <a:ext cx="952500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显示屏-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3922713"/>
            <a:ext cx="952500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131733" y="2836863"/>
            <a:ext cx="139911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latin typeface="Times New Roman" panose="02020603050405020304" pitchFamily="18" charset="0"/>
              </a:rPr>
              <a:t>G0/0/12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351617" y="2836863"/>
            <a:ext cx="130598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latin typeface="Times New Roman" panose="02020603050405020304" pitchFamily="18" charset="0"/>
              </a:rPr>
              <a:t>G0/0/11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976533" y="2836863"/>
            <a:ext cx="14224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latin typeface="Times New Roman" panose="02020603050405020304" pitchFamily="18" charset="0"/>
              </a:rPr>
              <a:t>G0/0/13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9156700" y="2844800"/>
            <a:ext cx="15113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latin typeface="Times New Roman" panose="02020603050405020304" pitchFamily="18" charset="0"/>
              </a:rPr>
              <a:t>G0/0/14</a:t>
            </a:r>
          </a:p>
        </p:txBody>
      </p:sp>
      <p:pic>
        <p:nvPicPr>
          <p:cNvPr id="19" name="Picture 18" descr="显示屏-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133" y="3922713"/>
            <a:ext cx="952500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4842933" y="2371725"/>
            <a:ext cx="135466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solidFill>
                  <a:srgbClr val="FD2A25"/>
                </a:solidFill>
                <a:latin typeface="Times New Roman" panose="02020603050405020304" pitchFamily="18" charset="0"/>
              </a:rPr>
              <a:t>G0/0/4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6896100" y="2371725"/>
            <a:ext cx="13335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solidFill>
                  <a:srgbClr val="FD2A25"/>
                </a:solidFill>
                <a:latin typeface="Times New Roman" panose="02020603050405020304" pitchFamily="18" charset="0"/>
              </a:rPr>
              <a:t>G0/0/4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524000" y="4076700"/>
            <a:ext cx="118533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latin typeface="Times New Roman" panose="02020603050405020304" pitchFamily="18" charset="0"/>
              </a:rPr>
              <a:t>PA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3894667" y="4076700"/>
            <a:ext cx="118533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latin typeface="Times New Roman" panose="02020603050405020304" pitchFamily="18" charset="0"/>
              </a:rPr>
              <a:t>PB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502400" y="4076700"/>
            <a:ext cx="118533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latin typeface="Times New Roman" panose="02020603050405020304" pitchFamily="18" charset="0"/>
              </a:rPr>
              <a:t>PC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9110133" y="4076700"/>
            <a:ext cx="118533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latin typeface="Times New Roman" panose="02020603050405020304" pitchFamily="18" charset="0"/>
              </a:rPr>
              <a:t>PD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812800" y="4697413"/>
            <a:ext cx="28448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latin typeface="Times New Roman" panose="02020603050405020304" pitchFamily="18" charset="0"/>
              </a:rPr>
              <a:t>Ip:192.168.2.1/24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420533" y="4697413"/>
            <a:ext cx="267546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latin typeface="Times New Roman" panose="02020603050405020304" pitchFamily="18" charset="0"/>
              </a:rPr>
              <a:t>Ip:192.168.3.1/24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6028267" y="4697413"/>
            <a:ext cx="270933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latin typeface="Times New Roman" panose="02020603050405020304" pitchFamily="18" charset="0"/>
              </a:rPr>
              <a:t>Ip:192.168.2.2/24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8873067" y="4697413"/>
            <a:ext cx="270933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latin typeface="Times New Roman" panose="02020603050405020304" pitchFamily="18" charset="0"/>
              </a:rPr>
              <a:t>Ip:192.168.3.2/24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3657600" y="2062163"/>
            <a:ext cx="94826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latin typeface="Times New Roman" panose="02020603050405020304" pitchFamily="18" charset="0"/>
              </a:rPr>
              <a:t>SW2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8398933" y="2062163"/>
            <a:ext cx="94826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latin typeface="Times New Roman" panose="02020603050405020304" pitchFamily="18" charset="0"/>
              </a:rPr>
              <a:t>SW3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998133" y="3606800"/>
            <a:ext cx="1407583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latin typeface="Times New Roman" panose="02020603050405020304" pitchFamily="18" charset="0"/>
              </a:rPr>
              <a:t>Vlan2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7213600" y="3606800"/>
            <a:ext cx="1407583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latin typeface="Times New Roman" panose="02020603050405020304" pitchFamily="18" charset="0"/>
              </a:rPr>
              <a:t>Vlan2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4368800" y="3606800"/>
            <a:ext cx="140758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latin typeface="Times New Roman" panose="02020603050405020304" pitchFamily="18" charset="0"/>
              </a:rPr>
              <a:t>Vlan3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9347200" y="3606800"/>
            <a:ext cx="140758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latin typeface="Times New Roman" panose="02020603050405020304" pitchFamily="18" charset="0"/>
              </a:rPr>
              <a:t>Vlan3</a:t>
            </a:r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1619250" y="1928813"/>
            <a:ext cx="1905000" cy="9286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 bwMode="auto">
          <a:xfrm>
            <a:off x="1619250" y="1928813"/>
            <a:ext cx="6667500" cy="10001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 bwMode="auto">
          <a:xfrm rot="16200000" flipH="1">
            <a:off x="8143875" y="2119313"/>
            <a:ext cx="857250" cy="762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 bwMode="auto">
          <a:xfrm rot="10800000" flipV="1">
            <a:off x="4191000" y="2071688"/>
            <a:ext cx="4000500" cy="7858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56"/>
          <p:cNvSpPr txBox="1">
            <a:spLocks noChangeArrowheads="1"/>
          </p:cNvSpPr>
          <p:nvPr/>
        </p:nvSpPr>
        <p:spPr bwMode="auto">
          <a:xfrm>
            <a:off x="857250" y="1500188"/>
            <a:ext cx="161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0000"/>
                </a:solidFill>
                <a:latin typeface="仿宋_GB2312"/>
                <a:ea typeface="ＭＳ Ｐゴシック" panose="020B0600070205080204" pitchFamily="34" charset="-128"/>
              </a:rPr>
              <a:t>VLAN2</a:t>
            </a:r>
            <a:endParaRPr lang="zh-CN" altLang="en-US">
              <a:solidFill>
                <a:srgbClr val="FF0000"/>
              </a:solidFill>
              <a:latin typeface="仿宋_GB2312"/>
              <a:ea typeface="ＭＳ Ｐゴシック" panose="020B0600070205080204" pitchFamily="34" charset="-128"/>
            </a:endParaRPr>
          </a:p>
        </p:txBody>
      </p:sp>
      <p:sp>
        <p:nvSpPr>
          <p:cNvPr id="41" name="TextBox 57"/>
          <p:cNvSpPr txBox="1">
            <a:spLocks noChangeArrowheads="1"/>
          </p:cNvSpPr>
          <p:nvPr/>
        </p:nvSpPr>
        <p:spPr bwMode="auto">
          <a:xfrm>
            <a:off x="7429500" y="1500188"/>
            <a:ext cx="161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仿宋_GB2312"/>
                <a:ea typeface="ＭＳ Ｐゴシック" panose="020B0600070205080204" pitchFamily="34" charset="-128"/>
              </a:rPr>
              <a:t>VLAN3</a:t>
            </a:r>
            <a:endParaRPr lang="zh-CN" altLang="en-US">
              <a:latin typeface="仿宋_GB2312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2716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26"/>
          <p:cNvGrpSpPr/>
          <p:nvPr/>
        </p:nvGrpSpPr>
        <p:grpSpPr>
          <a:xfrm>
            <a:off x="1270958" y="1422400"/>
            <a:ext cx="9373297" cy="2830830"/>
            <a:chOff x="1270958" y="1422400"/>
            <a:chExt cx="9373297" cy="2830830"/>
          </a:xfrm>
        </p:grpSpPr>
        <p:sp>
          <p:nvSpPr>
            <p:cNvPr id="109" name="云形 108"/>
            <p:cNvSpPr/>
            <p:nvPr/>
          </p:nvSpPr>
          <p:spPr bwMode="auto">
            <a:xfrm>
              <a:off x="6758042" y="3222174"/>
              <a:ext cx="1708629" cy="1011564"/>
            </a:xfrm>
            <a:prstGeom prst="cloud">
              <a:avLst/>
            </a:prstGeom>
            <a:solidFill>
              <a:srgbClr val="A5F0AE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rgbClr val="FFFF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08" name="云形 107"/>
            <p:cNvSpPr/>
            <p:nvPr/>
          </p:nvSpPr>
          <p:spPr bwMode="auto">
            <a:xfrm>
              <a:off x="1900717" y="3238109"/>
              <a:ext cx="1708629" cy="1011564"/>
            </a:xfrm>
            <a:prstGeom prst="cloud">
              <a:avLst/>
            </a:prstGeom>
            <a:solidFill>
              <a:srgbClr val="A5F0AE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rgbClr val="FFFF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07" name="云形 106"/>
            <p:cNvSpPr/>
            <p:nvPr/>
          </p:nvSpPr>
          <p:spPr>
            <a:xfrm>
              <a:off x="3652898" y="3150654"/>
              <a:ext cx="1570629" cy="1099019"/>
            </a:xfrm>
            <a:prstGeom prst="cloud">
              <a:avLst/>
            </a:prstGeom>
            <a:solidFill>
              <a:srgbClr val="00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云形 105"/>
            <p:cNvSpPr/>
            <p:nvPr/>
          </p:nvSpPr>
          <p:spPr>
            <a:xfrm>
              <a:off x="8549566" y="3154211"/>
              <a:ext cx="1570629" cy="1099019"/>
            </a:xfrm>
            <a:prstGeom prst="cloud">
              <a:avLst/>
            </a:prstGeom>
            <a:solidFill>
              <a:srgbClr val="00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5849" y="2461795"/>
              <a:ext cx="1264250" cy="446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>
              <a:off x="2622622" y="2907844"/>
              <a:ext cx="758117" cy="68578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triangle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" name="Group 596"/>
            <p:cNvGrpSpPr>
              <a:grpSpLocks/>
            </p:cNvGrpSpPr>
            <p:nvPr/>
          </p:nvGrpSpPr>
          <p:grpSpPr bwMode="auto">
            <a:xfrm flipH="1">
              <a:off x="2188513" y="3543301"/>
              <a:ext cx="427037" cy="349250"/>
              <a:chOff x="2839" y="3501"/>
              <a:chExt cx="755" cy="803"/>
            </a:xfrm>
          </p:grpSpPr>
          <p:pic>
            <p:nvPicPr>
              <p:cNvPr id="72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5" name="Group 596"/>
            <p:cNvGrpSpPr>
              <a:grpSpLocks/>
            </p:cNvGrpSpPr>
            <p:nvPr/>
          </p:nvGrpSpPr>
          <p:grpSpPr bwMode="auto">
            <a:xfrm flipH="1">
              <a:off x="2891205" y="3656818"/>
              <a:ext cx="427037" cy="349250"/>
              <a:chOff x="2839" y="3501"/>
              <a:chExt cx="755" cy="803"/>
            </a:xfrm>
          </p:grpSpPr>
          <p:pic>
            <p:nvPicPr>
              <p:cNvPr id="76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8" name="Line 10"/>
            <p:cNvSpPr>
              <a:spLocks noChangeShapeType="1"/>
            </p:cNvSpPr>
            <p:nvPr/>
          </p:nvSpPr>
          <p:spPr bwMode="auto">
            <a:xfrm flipH="1">
              <a:off x="3215848" y="2819400"/>
              <a:ext cx="256332" cy="83741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9" name="Group 596"/>
            <p:cNvGrpSpPr>
              <a:grpSpLocks/>
            </p:cNvGrpSpPr>
            <p:nvPr/>
          </p:nvGrpSpPr>
          <p:grpSpPr bwMode="auto">
            <a:xfrm flipH="1">
              <a:off x="3995292" y="3656818"/>
              <a:ext cx="427037" cy="349250"/>
              <a:chOff x="2839" y="3501"/>
              <a:chExt cx="755" cy="803"/>
            </a:xfrm>
          </p:grpSpPr>
          <p:pic>
            <p:nvPicPr>
              <p:cNvPr id="80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1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2" name="Line 10"/>
            <p:cNvSpPr>
              <a:spLocks noChangeShapeType="1"/>
            </p:cNvSpPr>
            <p:nvPr/>
          </p:nvSpPr>
          <p:spPr bwMode="auto">
            <a:xfrm>
              <a:off x="3584983" y="2861098"/>
              <a:ext cx="592436" cy="8757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3" name="Group 596"/>
            <p:cNvGrpSpPr>
              <a:grpSpLocks/>
            </p:cNvGrpSpPr>
            <p:nvPr/>
          </p:nvGrpSpPr>
          <p:grpSpPr bwMode="auto">
            <a:xfrm flipH="1">
              <a:off x="4309197" y="3244381"/>
              <a:ext cx="427037" cy="349250"/>
              <a:chOff x="2839" y="3501"/>
              <a:chExt cx="755" cy="803"/>
            </a:xfrm>
          </p:grpSpPr>
          <p:pic>
            <p:nvPicPr>
              <p:cNvPr id="84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5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6" name="Line 10"/>
            <p:cNvSpPr>
              <a:spLocks noChangeShapeType="1"/>
            </p:cNvSpPr>
            <p:nvPr/>
          </p:nvSpPr>
          <p:spPr bwMode="auto">
            <a:xfrm>
              <a:off x="3638854" y="2777920"/>
              <a:ext cx="805305" cy="6096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88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7249" y="2461795"/>
              <a:ext cx="1264250" cy="446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Line 10"/>
            <p:cNvSpPr>
              <a:spLocks noChangeShapeType="1"/>
            </p:cNvSpPr>
            <p:nvPr/>
          </p:nvSpPr>
          <p:spPr bwMode="auto">
            <a:xfrm flipH="1">
              <a:off x="7474022" y="2907844"/>
              <a:ext cx="758117" cy="68578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0" name="Group 596"/>
            <p:cNvGrpSpPr>
              <a:grpSpLocks/>
            </p:cNvGrpSpPr>
            <p:nvPr/>
          </p:nvGrpSpPr>
          <p:grpSpPr bwMode="auto">
            <a:xfrm flipH="1">
              <a:off x="7039913" y="3543301"/>
              <a:ext cx="427037" cy="349250"/>
              <a:chOff x="2839" y="3501"/>
              <a:chExt cx="755" cy="803"/>
            </a:xfrm>
          </p:grpSpPr>
          <p:pic>
            <p:nvPicPr>
              <p:cNvPr id="91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3" name="Group 596"/>
            <p:cNvGrpSpPr>
              <a:grpSpLocks/>
            </p:cNvGrpSpPr>
            <p:nvPr/>
          </p:nvGrpSpPr>
          <p:grpSpPr bwMode="auto">
            <a:xfrm flipH="1">
              <a:off x="7742605" y="3656818"/>
              <a:ext cx="427037" cy="349250"/>
              <a:chOff x="2839" y="3501"/>
              <a:chExt cx="755" cy="803"/>
            </a:xfrm>
          </p:grpSpPr>
          <p:pic>
            <p:nvPicPr>
              <p:cNvPr id="94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6" name="Line 10"/>
            <p:cNvSpPr>
              <a:spLocks noChangeShapeType="1"/>
            </p:cNvSpPr>
            <p:nvPr/>
          </p:nvSpPr>
          <p:spPr bwMode="auto">
            <a:xfrm flipH="1">
              <a:off x="8067248" y="2819400"/>
              <a:ext cx="256332" cy="83741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7" name="Group 596"/>
            <p:cNvGrpSpPr>
              <a:grpSpLocks/>
            </p:cNvGrpSpPr>
            <p:nvPr/>
          </p:nvGrpSpPr>
          <p:grpSpPr bwMode="auto">
            <a:xfrm flipH="1">
              <a:off x="8846692" y="3656818"/>
              <a:ext cx="427037" cy="349250"/>
              <a:chOff x="2839" y="3501"/>
              <a:chExt cx="755" cy="803"/>
            </a:xfrm>
          </p:grpSpPr>
          <p:pic>
            <p:nvPicPr>
              <p:cNvPr id="98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0" name="Line 10"/>
            <p:cNvSpPr>
              <a:spLocks noChangeShapeType="1"/>
            </p:cNvSpPr>
            <p:nvPr/>
          </p:nvSpPr>
          <p:spPr bwMode="auto">
            <a:xfrm>
              <a:off x="8436383" y="2861098"/>
              <a:ext cx="592436" cy="8757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1" name="Group 596"/>
            <p:cNvGrpSpPr>
              <a:grpSpLocks/>
            </p:cNvGrpSpPr>
            <p:nvPr/>
          </p:nvGrpSpPr>
          <p:grpSpPr bwMode="auto">
            <a:xfrm flipH="1">
              <a:off x="9160597" y="3244381"/>
              <a:ext cx="427037" cy="349250"/>
              <a:chOff x="2839" y="3501"/>
              <a:chExt cx="755" cy="803"/>
            </a:xfrm>
          </p:grpSpPr>
          <p:pic>
            <p:nvPicPr>
              <p:cNvPr id="102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4" name="Line 10"/>
            <p:cNvSpPr>
              <a:spLocks noChangeShapeType="1"/>
            </p:cNvSpPr>
            <p:nvPr/>
          </p:nvSpPr>
          <p:spPr bwMode="auto">
            <a:xfrm>
              <a:off x="8490254" y="2777920"/>
              <a:ext cx="805305" cy="6096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0"/>
            <p:cNvSpPr>
              <a:spLocks noChangeShapeType="1"/>
            </p:cNvSpPr>
            <p:nvPr/>
          </p:nvSpPr>
          <p:spPr bwMode="auto">
            <a:xfrm flipV="1">
              <a:off x="3796823" y="2777919"/>
              <a:ext cx="4401356" cy="1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1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5900343"/>
                </p:ext>
              </p:extLst>
            </p:nvPr>
          </p:nvGraphicFramePr>
          <p:xfrm>
            <a:off x="5814120" y="2502970"/>
            <a:ext cx="713666" cy="191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1" name="绘图" r:id="rId5" imgW="1277392" imgH="226737" progId="FLW3Drawing">
                    <p:embed/>
                  </p:oleObj>
                </mc:Choice>
                <mc:Fallback>
                  <p:oleObj name="绘图" r:id="rId5" imgW="1277392" imgH="226737" progId="FLW3Drawing">
                    <p:embed/>
                    <p:pic>
                      <p:nvPicPr>
                        <p:cNvPr id="111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4120" y="2502970"/>
                          <a:ext cx="713666" cy="191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" name="TextBox 31"/>
            <p:cNvSpPr txBox="1"/>
            <p:nvPr/>
          </p:nvSpPr>
          <p:spPr>
            <a:xfrm>
              <a:off x="2267184" y="3931832"/>
              <a:ext cx="6511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VLAN2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TextBox 31"/>
            <p:cNvSpPr txBox="1"/>
            <p:nvPr/>
          </p:nvSpPr>
          <p:spPr>
            <a:xfrm>
              <a:off x="7155687" y="3866350"/>
              <a:ext cx="6511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VLAN2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TextBox 31"/>
            <p:cNvSpPr txBox="1"/>
            <p:nvPr/>
          </p:nvSpPr>
          <p:spPr>
            <a:xfrm>
              <a:off x="4422329" y="3541544"/>
              <a:ext cx="6511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VLAN3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TextBox 31"/>
            <p:cNvSpPr txBox="1"/>
            <p:nvPr/>
          </p:nvSpPr>
          <p:spPr>
            <a:xfrm>
              <a:off x="9303281" y="3526013"/>
              <a:ext cx="6511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VLAN3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圆角矩形标注 117"/>
            <p:cNvSpPr/>
            <p:nvPr/>
          </p:nvSpPr>
          <p:spPr>
            <a:xfrm>
              <a:off x="3652898" y="1422400"/>
              <a:ext cx="1331561" cy="592876"/>
            </a:xfrm>
            <a:prstGeom prst="wedgeRoundRectCallout">
              <a:avLst>
                <a:gd name="adj1" fmla="val -37816"/>
                <a:gd name="adj2" fmla="val 165342"/>
                <a:gd name="adj3" fmla="val 16667"/>
              </a:avLst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中继端口</a:t>
              </a:r>
              <a:endPara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转发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圆角矩形标注 118"/>
            <p:cNvSpPr/>
            <p:nvPr/>
          </p:nvSpPr>
          <p:spPr>
            <a:xfrm>
              <a:off x="1900717" y="1632793"/>
              <a:ext cx="1554991" cy="598429"/>
            </a:xfrm>
            <a:prstGeom prst="wedgeRoundRectCallout">
              <a:avLst>
                <a:gd name="adj1" fmla="val 43254"/>
                <a:gd name="adj2" fmla="val 153887"/>
                <a:gd name="adj3" fmla="val 16667"/>
              </a:avLst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接入端口</a:t>
              </a:r>
              <a:endPara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接收时在</a:t>
              </a: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VLAN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标签中设置</a:t>
              </a: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VID=2</a:t>
              </a:r>
            </a:p>
          </p:txBody>
        </p:sp>
        <p:graphicFrame>
          <p:nvGraphicFramePr>
            <p:cNvPr id="120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2247007"/>
                </p:ext>
              </p:extLst>
            </p:nvPr>
          </p:nvGraphicFramePr>
          <p:xfrm>
            <a:off x="2057791" y="3301401"/>
            <a:ext cx="535323" cy="102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2" r:id="rId7" imgW="1152438" imgH="183509" progId="Visio.Drawing.6">
                    <p:embed/>
                  </p:oleObj>
                </mc:Choice>
                <mc:Fallback>
                  <p:oleObj r:id="rId7" imgW="1152438" imgH="183509" progId="Visio.Drawing.6">
                    <p:embed/>
                    <p:pic>
                      <p:nvPicPr>
                        <p:cNvPr id="12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7791" y="3301401"/>
                          <a:ext cx="535323" cy="102199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7274985"/>
                </p:ext>
              </p:extLst>
            </p:nvPr>
          </p:nvGraphicFramePr>
          <p:xfrm>
            <a:off x="6885025" y="3301401"/>
            <a:ext cx="535323" cy="102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3" r:id="rId9" imgW="1152438" imgH="183509" progId="Visio.Drawing.6">
                    <p:embed/>
                  </p:oleObj>
                </mc:Choice>
                <mc:Fallback>
                  <p:oleObj r:id="rId9" imgW="1152438" imgH="183509" progId="Visio.Drawing.6">
                    <p:embed/>
                    <p:pic>
                      <p:nvPicPr>
                        <p:cNvPr id="121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85025" y="3301401"/>
                          <a:ext cx="535323" cy="102199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" name="圆角矩形标注 122"/>
            <p:cNvSpPr/>
            <p:nvPr/>
          </p:nvSpPr>
          <p:spPr>
            <a:xfrm>
              <a:off x="1270958" y="2450932"/>
              <a:ext cx="1331561" cy="598429"/>
            </a:xfrm>
            <a:prstGeom prst="wedgeRoundRectCallout">
              <a:avLst>
                <a:gd name="adj1" fmla="val 19409"/>
                <a:gd name="adj2" fmla="val 81731"/>
                <a:gd name="adj3" fmla="val 16667"/>
              </a:avLst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不带</a:t>
              </a:r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</a:rPr>
                <a:t>VLAN</a:t>
              </a:r>
              <a:r>
                <a:rPr lang="zh-CN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标签的以太网帧</a:t>
              </a:r>
            </a:p>
          </p:txBody>
        </p:sp>
        <p:graphicFrame>
          <p:nvGraphicFramePr>
            <p:cNvPr id="110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4443672"/>
                </p:ext>
              </p:extLst>
            </p:nvPr>
          </p:nvGraphicFramePr>
          <p:xfrm>
            <a:off x="2987181" y="2439719"/>
            <a:ext cx="713666" cy="191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4" name="绘图" r:id="rId10" imgW="1277392" imgH="226737" progId="FLW3Drawing">
                    <p:embed/>
                  </p:oleObj>
                </mc:Choice>
                <mc:Fallback>
                  <p:oleObj name="绘图" r:id="rId10" imgW="1277392" imgH="226737" progId="FLW3Drawing">
                    <p:embed/>
                    <p:pic>
                      <p:nvPicPr>
                        <p:cNvPr id="11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181" y="2439719"/>
                          <a:ext cx="713666" cy="191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7678152"/>
                </p:ext>
              </p:extLst>
            </p:nvPr>
          </p:nvGraphicFramePr>
          <p:xfrm>
            <a:off x="7776588" y="2502969"/>
            <a:ext cx="713666" cy="191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5" name="绘图" r:id="rId11" imgW="1277392" imgH="226737" progId="FLW3Drawing">
                    <p:embed/>
                  </p:oleObj>
                </mc:Choice>
                <mc:Fallback>
                  <p:oleObj name="绘图" r:id="rId11" imgW="1277392" imgH="226737" progId="FLW3Drawing">
                    <p:embed/>
                    <p:pic>
                      <p:nvPicPr>
                        <p:cNvPr id="124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6588" y="2502969"/>
                          <a:ext cx="713666" cy="191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" name="圆角矩形标注 124"/>
            <p:cNvSpPr/>
            <p:nvPr/>
          </p:nvSpPr>
          <p:spPr>
            <a:xfrm>
              <a:off x="8613447" y="1599697"/>
              <a:ext cx="2030808" cy="592876"/>
            </a:xfrm>
            <a:prstGeom prst="wedgeRoundRectCallout">
              <a:avLst>
                <a:gd name="adj1" fmla="val -68582"/>
                <a:gd name="adj2" fmla="val 163201"/>
                <a:gd name="adj3" fmla="val 16667"/>
              </a:avLst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接入端口</a:t>
              </a:r>
              <a:endPara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只转发</a:t>
              </a: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VID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指定的</a:t>
              </a: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VLAN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数据帧，发出时删除</a:t>
              </a: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VID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圆角矩形标注 125"/>
            <p:cNvSpPr/>
            <p:nvPr/>
          </p:nvSpPr>
          <p:spPr>
            <a:xfrm>
              <a:off x="6863853" y="1422400"/>
              <a:ext cx="1331561" cy="592876"/>
            </a:xfrm>
            <a:prstGeom prst="wedgeRoundRectCallout">
              <a:avLst>
                <a:gd name="adj1" fmla="val 50884"/>
                <a:gd name="adj2" fmla="val 131068"/>
                <a:gd name="adj3" fmla="val 16667"/>
              </a:avLst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中继端口</a:t>
              </a:r>
              <a:endPara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转发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9013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410628"/>
              </p:ext>
            </p:extLst>
          </p:nvPr>
        </p:nvGraphicFramePr>
        <p:xfrm>
          <a:off x="1016001" y="635000"/>
          <a:ext cx="7848600" cy="178276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2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46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017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5613"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access</a:t>
                      </a:r>
                      <a:r>
                        <a:rPr kumimoji="0" lang="zh-CN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端口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9525" marB="0" anchor="ctr" horzOverflow="overflow">
                    <a:solidFill>
                      <a:srgbClr val="B8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1788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发送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9525" marB="0" anchor="ctr" horzOverflow="overflow">
                    <a:solidFill>
                      <a:srgbClr val="A5F0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带有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tag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9525" marB="0" anchor="ctr" horzOverflow="overflow">
                    <a:solidFill>
                      <a:srgbClr val="A5F0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vid = 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pvid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，剥离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vid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标签，发送；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vid != 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pvid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，丢弃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9525" marB="0" anchor="ctr" horzOverflow="overflow">
                    <a:solidFill>
                      <a:srgbClr val="A5F0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17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不带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tag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9525" marB="0" anchor="ctr" horzOverflow="overflow">
                    <a:solidFill>
                      <a:srgbClr val="A5F0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不可能出现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9525" marB="0" anchor="ctr" horzOverflow="overflow">
                    <a:solidFill>
                      <a:srgbClr val="A5F0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1788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接收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9525" marB="0" anchor="ctr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带有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tag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9525" marB="0" anchor="ctr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若该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tag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等于该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access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端口的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pvid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，则可以接收，进入交换机内部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9525" marB="0" anchor="ctr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17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不带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tag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9525" marB="0" anchor="ctr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添加该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access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端口的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pvid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，进入交换机内部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9525" marB="0" anchor="ctr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755083"/>
              </p:ext>
            </p:extLst>
          </p:nvPr>
        </p:nvGraphicFramePr>
        <p:xfrm>
          <a:off x="1028700" y="2692400"/>
          <a:ext cx="7848600" cy="175006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65138"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trunk</a:t>
                      </a:r>
                      <a:r>
                        <a:rPr kumimoji="0" lang="zh-CN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端口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9525" marB="0" anchor="ctr" horzOverflow="overflow">
                    <a:solidFill>
                      <a:srgbClr val="B8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321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发送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9525" marB="0" anchor="ctr" horzOverflow="overflow">
                    <a:solidFill>
                      <a:srgbClr val="A5F0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带有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tag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9525" marB="0" anchor="ctr" horzOverflow="overflow">
                    <a:solidFill>
                      <a:srgbClr val="A5F0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vid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在允许列表，若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vid = 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pvid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，剥离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vid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标签，若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vid !=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pvid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，直接发出；</a:t>
                      </a:r>
                      <a:endParaRPr kumimoji="0" lang="en-US" altLang="zh-CN" sz="120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vid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不在允许列表，丢弃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9525" marB="0" anchor="ctr" horzOverflow="overflow">
                    <a:solidFill>
                      <a:srgbClr val="A5F0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32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不带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tag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9525" marB="0" anchor="ctr" horzOverflow="overflow">
                    <a:solidFill>
                      <a:srgbClr val="A5F0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不可能出现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9525" marB="0" anchor="ctr" horzOverflow="overflow">
                    <a:solidFill>
                      <a:srgbClr val="A5F0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321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接收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9525" marB="0" anchor="ctr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带有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tag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9525" marB="0" anchor="ctr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若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vid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在允许列表，进入，不在允许列表，丢弃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9525" marB="0" anchor="ctr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32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不带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tag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9525" marB="0" anchor="ctr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添加该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trunk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端口的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pvid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，如果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pvid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在允许列表中，进入交换机内部，否则丢弃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9525" marB="0" anchor="ctr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221368"/>
              </p:ext>
            </p:extLst>
          </p:nvPr>
        </p:nvGraphicFramePr>
        <p:xfrm>
          <a:off x="1016000" y="4711700"/>
          <a:ext cx="7848600" cy="155892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28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28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328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3076"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hybrid</a:t>
                      </a:r>
                      <a:r>
                        <a:rPr kumimoji="0" lang="zh-CN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端口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9525" marB="0" anchor="ctr" horzOverflow="overflow">
                    <a:solidFill>
                      <a:srgbClr val="B8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512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发送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9525" marB="0" anchor="ctr" horzOverflow="overflow">
                    <a:solidFill>
                      <a:srgbClr val="A5F0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带有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tag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9525" marB="0" anchor="ctr" horzOverflow="overflow">
                    <a:solidFill>
                      <a:srgbClr val="A5F0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Vid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在允许列表，是否带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tag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进行发送，取决于用户配置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用户可以配置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tagged / untagged )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9525" marB="0" anchor="ctr" horzOverflow="overflow">
                    <a:solidFill>
                      <a:srgbClr val="A5F0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51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不带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tag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9525" marB="0" anchor="ctr" horzOverflow="overflow">
                    <a:solidFill>
                      <a:srgbClr val="A5F0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不可能出现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9525" marB="0" anchor="ctr" horzOverflow="overflow">
                    <a:solidFill>
                      <a:srgbClr val="A5F0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5112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接收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9525" marB="0" anchor="ctr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带有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tag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9525" marB="0" anchor="ctr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若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vid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在允许列表，保留该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tag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，进入交换机内部；不在允许列表，丢弃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9525" marB="0" anchor="ctr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51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不带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tag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9525" marB="0" anchor="ctr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添加该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hybrid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端口的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pvid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，进入交换机内部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9525" marB="0" anchor="ctr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242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2900" y="1943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610368"/>
              </p:ext>
            </p:extLst>
          </p:nvPr>
        </p:nvGraphicFramePr>
        <p:xfrm>
          <a:off x="1609725" y="1943100"/>
          <a:ext cx="5283200" cy="324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Visio" r:id="rId3" imgW="10077378" imgH="6181458" progId="Visio.Drawing.15">
                  <p:embed/>
                </p:oleObj>
              </mc:Choice>
              <mc:Fallback>
                <p:oleObj name="Visio" r:id="rId3" imgW="10077378" imgH="6181458" progId="Visio.Drawing.15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1943100"/>
                        <a:ext cx="5283200" cy="324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3588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502128"/>
              </p:ext>
            </p:extLst>
          </p:nvPr>
        </p:nvGraphicFramePr>
        <p:xfrm>
          <a:off x="1536700" y="1938867"/>
          <a:ext cx="6664960" cy="1363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31"/>
                    </a:ext>
                  </a:extLst>
                </a:gridCol>
              </a:tblGrid>
              <a:tr h="340783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0783"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192.</a:t>
                      </a:r>
                      <a:endParaRPr lang="zh-CN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168.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15.</a:t>
                      </a:r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</a:t>
                      </a:r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0783"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255.</a:t>
                      </a:r>
                      <a:endParaRPr lang="zh-CN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255.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</a:t>
                      </a:r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0783">
                <a:tc gridSpan="16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网络地址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8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主机地址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5F0A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extBox 31"/>
          <p:cNvSpPr txBox="1"/>
          <p:nvPr/>
        </p:nvSpPr>
        <p:spPr>
          <a:xfrm>
            <a:off x="858160" y="2327817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</p:txBody>
      </p:sp>
      <p:sp>
        <p:nvSpPr>
          <p:cNvPr id="7" name="TextBox 31"/>
          <p:cNvSpPr txBox="1"/>
          <p:nvPr/>
        </p:nvSpPr>
        <p:spPr>
          <a:xfrm>
            <a:off x="781215" y="272912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子网掩码</a:t>
            </a:r>
          </a:p>
        </p:txBody>
      </p:sp>
      <p:sp>
        <p:nvSpPr>
          <p:cNvPr id="8" name="TextBox 31"/>
          <p:cNvSpPr txBox="1"/>
          <p:nvPr/>
        </p:nvSpPr>
        <p:spPr>
          <a:xfrm>
            <a:off x="4159415" y="1560727"/>
            <a:ext cx="1410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192.168.15.10/16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560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824953" y="2122709"/>
            <a:ext cx="5985547" cy="2246091"/>
            <a:chOff x="123153" y="3024409"/>
            <a:chExt cx="7882352" cy="2983926"/>
          </a:xfrm>
        </p:grpSpPr>
        <p:sp>
          <p:nvSpPr>
            <p:cNvPr id="5" name="矩形 4"/>
            <p:cNvSpPr/>
            <p:nvPr/>
          </p:nvSpPr>
          <p:spPr>
            <a:xfrm>
              <a:off x="1631465" y="4937658"/>
              <a:ext cx="5688632" cy="504056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631088" y="4937658"/>
              <a:ext cx="1152505" cy="504056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目的地址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2783593" y="4937658"/>
              <a:ext cx="1152505" cy="504056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源地址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845956" y="4937204"/>
              <a:ext cx="809846" cy="504056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长度</a:t>
              </a:r>
              <a:r>
                <a:rPr lang="en-US" altLang="zh-CN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</a:p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2104214" y="4568326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25"/>
            <p:cNvSpPr txBox="1"/>
            <p:nvPr/>
          </p:nvSpPr>
          <p:spPr>
            <a:xfrm>
              <a:off x="3209002" y="456436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26"/>
            <p:cNvSpPr txBox="1"/>
            <p:nvPr/>
          </p:nvSpPr>
          <p:spPr>
            <a:xfrm>
              <a:off x="4107349" y="457176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30"/>
            <p:cNvSpPr txBox="1"/>
            <p:nvPr/>
          </p:nvSpPr>
          <p:spPr>
            <a:xfrm>
              <a:off x="7513062" y="4546421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字节</a:t>
              </a:r>
            </a:p>
          </p:txBody>
        </p:sp>
        <p:sp>
          <p:nvSpPr>
            <p:cNvPr id="13" name="TextBox 31"/>
            <p:cNvSpPr txBox="1"/>
            <p:nvPr/>
          </p:nvSpPr>
          <p:spPr>
            <a:xfrm>
              <a:off x="123153" y="5003037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4655801" y="4937204"/>
              <a:ext cx="2664296" cy="50405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3282501" y="3385245"/>
              <a:ext cx="4099882" cy="590706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282501" y="3385245"/>
              <a:ext cx="1672588" cy="59070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 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报头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955090" y="3385245"/>
              <a:ext cx="2427292" cy="59070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</p:txBody>
        </p:sp>
        <p:sp>
          <p:nvSpPr>
            <p:cNvPr id="18" name="TextBox 57"/>
            <p:cNvSpPr txBox="1"/>
            <p:nvPr/>
          </p:nvSpPr>
          <p:spPr>
            <a:xfrm>
              <a:off x="4099632" y="3024409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 flipV="1">
              <a:off x="3282501" y="3975951"/>
              <a:ext cx="1373301" cy="95774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7291304" y="3975951"/>
              <a:ext cx="91078" cy="95774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83"/>
            <p:cNvSpPr txBox="1"/>
            <p:nvPr/>
          </p:nvSpPr>
          <p:spPr>
            <a:xfrm>
              <a:off x="5718164" y="4575574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46 ~ 1500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47"/>
            <p:cNvSpPr txBox="1"/>
            <p:nvPr/>
          </p:nvSpPr>
          <p:spPr>
            <a:xfrm>
              <a:off x="251520" y="349593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23" name="TextBox 48"/>
            <p:cNvSpPr txBox="1"/>
            <p:nvPr/>
          </p:nvSpPr>
          <p:spPr>
            <a:xfrm>
              <a:off x="3867861" y="5546670"/>
              <a:ext cx="992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0x0800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53"/>
          <p:cNvSpPr txBox="1"/>
          <p:nvPr/>
        </p:nvSpPr>
        <p:spPr>
          <a:xfrm>
            <a:off x="5896612" y="2106089"/>
            <a:ext cx="1038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 ~ 1480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753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752B2C61-AEA5-46A5-8992-8CB9E04FB6B6}"/>
              </a:ext>
            </a:extLst>
          </p:cNvPr>
          <p:cNvGrpSpPr/>
          <p:nvPr/>
        </p:nvGrpSpPr>
        <p:grpSpPr>
          <a:xfrm>
            <a:off x="1460198" y="601030"/>
            <a:ext cx="8591488" cy="5978454"/>
            <a:chOff x="1460198" y="601030"/>
            <a:chExt cx="8591488" cy="5978454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2038160" y="667191"/>
              <a:ext cx="1985792" cy="2422404"/>
            </a:xfrm>
            <a:prstGeom prst="roundRect">
              <a:avLst/>
            </a:prstGeom>
            <a:solidFill>
              <a:srgbClr val="A5F0AE"/>
            </a:solidFill>
            <a:ln>
              <a:solidFill>
                <a:srgbClr val="000000"/>
              </a:solidFill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6" name="Freeform 427"/>
            <p:cNvSpPr>
              <a:spLocks/>
            </p:cNvSpPr>
            <p:nvPr/>
          </p:nvSpPr>
          <p:spPr bwMode="auto">
            <a:xfrm>
              <a:off x="1499886" y="3575774"/>
              <a:ext cx="3079750" cy="1665288"/>
            </a:xfrm>
            <a:custGeom>
              <a:avLst/>
              <a:gdLst>
                <a:gd name="T0" fmla="*/ 2147483647 w 1940"/>
                <a:gd name="T1" fmla="*/ 2147483647 h 1049"/>
                <a:gd name="T2" fmla="*/ 2147483647 w 1940"/>
                <a:gd name="T3" fmla="*/ 2147483647 h 1049"/>
                <a:gd name="T4" fmla="*/ 2147483647 w 1940"/>
                <a:gd name="T5" fmla="*/ 2147483647 h 1049"/>
                <a:gd name="T6" fmla="*/ 2147483647 w 1940"/>
                <a:gd name="T7" fmla="*/ 2147483647 h 1049"/>
                <a:gd name="T8" fmla="*/ 2147483647 w 1940"/>
                <a:gd name="T9" fmla="*/ 2147483647 h 1049"/>
                <a:gd name="T10" fmla="*/ 2147483647 w 1940"/>
                <a:gd name="T11" fmla="*/ 2147483647 h 1049"/>
                <a:gd name="T12" fmla="*/ 2147483647 w 1940"/>
                <a:gd name="T13" fmla="*/ 2147483647 h 1049"/>
                <a:gd name="T14" fmla="*/ 2147483647 w 1940"/>
                <a:gd name="T15" fmla="*/ 2147483647 h 1049"/>
                <a:gd name="T16" fmla="*/ 2147483647 w 1940"/>
                <a:gd name="T17" fmla="*/ 2147483647 h 1049"/>
                <a:gd name="T18" fmla="*/ 2147483647 w 1940"/>
                <a:gd name="T19" fmla="*/ 2147483647 h 1049"/>
                <a:gd name="T20" fmla="*/ 2147483647 w 1940"/>
                <a:gd name="T21" fmla="*/ 2147483647 h 1049"/>
                <a:gd name="T22" fmla="*/ 2147483647 w 1940"/>
                <a:gd name="T23" fmla="*/ 2147483647 h 1049"/>
                <a:gd name="T24" fmla="*/ 2147483647 w 1940"/>
                <a:gd name="T25" fmla="*/ 2147483647 h 1049"/>
                <a:gd name="T26" fmla="*/ 2147483647 w 1940"/>
                <a:gd name="T27" fmla="*/ 2147483647 h 1049"/>
                <a:gd name="T28" fmla="*/ 2147483647 w 1940"/>
                <a:gd name="T29" fmla="*/ 2147483647 h 1049"/>
                <a:gd name="T30" fmla="*/ 2147483647 w 1940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Line 431"/>
            <p:cNvSpPr>
              <a:spLocks noChangeShapeType="1"/>
            </p:cNvSpPr>
            <p:nvPr/>
          </p:nvSpPr>
          <p:spPr bwMode="auto">
            <a:xfrm>
              <a:off x="3360437" y="3894862"/>
              <a:ext cx="390525" cy="184150"/>
            </a:xfrm>
            <a:prstGeom prst="line">
              <a:avLst/>
            </a:pr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432"/>
            <p:cNvSpPr>
              <a:spLocks noChangeShapeType="1"/>
            </p:cNvSpPr>
            <p:nvPr/>
          </p:nvSpPr>
          <p:spPr bwMode="auto">
            <a:xfrm flipV="1">
              <a:off x="2739724" y="3882163"/>
              <a:ext cx="322263" cy="198437"/>
            </a:xfrm>
            <a:prstGeom prst="line">
              <a:avLst/>
            </a:pr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433"/>
            <p:cNvSpPr>
              <a:spLocks noChangeShapeType="1"/>
            </p:cNvSpPr>
            <p:nvPr/>
          </p:nvSpPr>
          <p:spPr bwMode="auto">
            <a:xfrm flipV="1">
              <a:off x="2782586" y="4174262"/>
              <a:ext cx="971550" cy="0"/>
            </a:xfrm>
            <a:prstGeom prst="line">
              <a:avLst/>
            </a:pr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435"/>
            <p:cNvSpPr>
              <a:spLocks noChangeShapeType="1"/>
            </p:cNvSpPr>
            <p:nvPr/>
          </p:nvSpPr>
          <p:spPr bwMode="auto">
            <a:xfrm>
              <a:off x="2103137" y="3971063"/>
              <a:ext cx="263525" cy="85725"/>
            </a:xfrm>
            <a:prstGeom prst="line">
              <a:avLst/>
            </a:pr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436"/>
            <p:cNvSpPr>
              <a:spLocks noChangeShapeType="1"/>
            </p:cNvSpPr>
            <p:nvPr/>
          </p:nvSpPr>
          <p:spPr bwMode="auto">
            <a:xfrm flipV="1">
              <a:off x="1844373" y="4180612"/>
              <a:ext cx="412750" cy="127000"/>
            </a:xfrm>
            <a:prstGeom prst="line">
              <a:avLst/>
            </a:pr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439"/>
            <p:cNvSpPr>
              <a:spLocks noChangeShapeType="1"/>
            </p:cNvSpPr>
            <p:nvPr/>
          </p:nvSpPr>
          <p:spPr bwMode="auto">
            <a:xfrm flipH="1">
              <a:off x="2269824" y="4267924"/>
              <a:ext cx="142875" cy="198438"/>
            </a:xfrm>
            <a:prstGeom prst="line">
              <a:avLst/>
            </a:pr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440"/>
            <p:cNvSpPr>
              <a:spLocks noChangeShapeType="1"/>
            </p:cNvSpPr>
            <p:nvPr/>
          </p:nvSpPr>
          <p:spPr bwMode="auto">
            <a:xfrm flipH="1" flipV="1">
              <a:off x="2590499" y="4294913"/>
              <a:ext cx="74613" cy="173037"/>
            </a:xfrm>
            <a:prstGeom prst="line">
              <a:avLst/>
            </a:pr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Line 441"/>
            <p:cNvSpPr>
              <a:spLocks noChangeShapeType="1"/>
            </p:cNvSpPr>
            <p:nvPr/>
          </p:nvSpPr>
          <p:spPr bwMode="auto">
            <a:xfrm>
              <a:off x="2746073" y="4250463"/>
              <a:ext cx="503238" cy="269875"/>
            </a:xfrm>
            <a:prstGeom prst="line">
              <a:avLst/>
            </a:pr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Line 541"/>
            <p:cNvSpPr>
              <a:spLocks noChangeShapeType="1"/>
            </p:cNvSpPr>
            <p:nvPr/>
          </p:nvSpPr>
          <p:spPr bwMode="auto">
            <a:xfrm flipV="1">
              <a:off x="3407654" y="3331585"/>
              <a:ext cx="517312" cy="573439"/>
            </a:xfrm>
            <a:prstGeom prst="line">
              <a:avLst/>
            </a:pr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590"/>
            <p:cNvGrpSpPr>
              <a:grpSpLocks/>
            </p:cNvGrpSpPr>
            <p:nvPr/>
          </p:nvGrpSpPr>
          <p:grpSpPr bwMode="auto">
            <a:xfrm flipH="1">
              <a:off x="1777699" y="3731350"/>
              <a:ext cx="414337" cy="373063"/>
              <a:chOff x="2839" y="3501"/>
              <a:chExt cx="755" cy="803"/>
            </a:xfrm>
          </p:grpSpPr>
          <p:pic>
            <p:nvPicPr>
              <p:cNvPr id="343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4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593"/>
            <p:cNvGrpSpPr>
              <a:grpSpLocks/>
            </p:cNvGrpSpPr>
            <p:nvPr/>
          </p:nvGrpSpPr>
          <p:grpSpPr bwMode="auto">
            <a:xfrm flipH="1">
              <a:off x="1460198" y="4152037"/>
              <a:ext cx="482600" cy="406400"/>
              <a:chOff x="2839" y="3501"/>
              <a:chExt cx="755" cy="803"/>
            </a:xfrm>
          </p:grpSpPr>
          <p:pic>
            <p:nvPicPr>
              <p:cNvPr id="341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2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596"/>
            <p:cNvGrpSpPr>
              <a:grpSpLocks/>
            </p:cNvGrpSpPr>
            <p:nvPr/>
          </p:nvGrpSpPr>
          <p:grpSpPr bwMode="auto">
            <a:xfrm flipH="1">
              <a:off x="1938037" y="4453662"/>
              <a:ext cx="427037" cy="349250"/>
              <a:chOff x="2839" y="3501"/>
              <a:chExt cx="755" cy="803"/>
            </a:xfrm>
          </p:grpSpPr>
          <p:pic>
            <p:nvPicPr>
              <p:cNvPr id="339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0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599"/>
            <p:cNvGrpSpPr>
              <a:grpSpLocks/>
            </p:cNvGrpSpPr>
            <p:nvPr/>
          </p:nvGrpSpPr>
          <p:grpSpPr bwMode="auto">
            <a:xfrm>
              <a:off x="2552399" y="4436199"/>
              <a:ext cx="427037" cy="350838"/>
              <a:chOff x="2839" y="3501"/>
              <a:chExt cx="755" cy="803"/>
            </a:xfrm>
          </p:grpSpPr>
          <p:pic>
            <p:nvPicPr>
              <p:cNvPr id="337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8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748"/>
            <p:cNvGrpSpPr>
              <a:grpSpLocks/>
            </p:cNvGrpSpPr>
            <p:nvPr/>
          </p:nvGrpSpPr>
          <p:grpSpPr bwMode="auto">
            <a:xfrm>
              <a:off x="2249187" y="4045674"/>
              <a:ext cx="619125" cy="242888"/>
              <a:chOff x="4650" y="1129"/>
              <a:chExt cx="246" cy="95"/>
            </a:xfrm>
          </p:grpSpPr>
          <p:sp>
            <p:nvSpPr>
              <p:cNvPr id="31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rgbClr val="6699FF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rgbClr val="6699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rgbClr val="6699FF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6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19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0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17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8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779"/>
            <p:cNvGrpSpPr>
              <a:grpSpLocks/>
            </p:cNvGrpSpPr>
            <p:nvPr/>
          </p:nvGrpSpPr>
          <p:grpSpPr bwMode="auto">
            <a:xfrm>
              <a:off x="3135011" y="4201249"/>
              <a:ext cx="563562" cy="420688"/>
              <a:chOff x="2967" y="478"/>
              <a:chExt cx="788" cy="625"/>
            </a:xfrm>
          </p:grpSpPr>
          <p:pic>
            <p:nvPicPr>
              <p:cNvPr id="311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2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4" name="Group 1064"/>
            <p:cNvGrpSpPr>
              <a:grpSpLocks/>
            </p:cNvGrpSpPr>
            <p:nvPr/>
          </p:nvGrpSpPr>
          <p:grpSpPr bwMode="auto">
            <a:xfrm>
              <a:off x="2874661" y="4683849"/>
              <a:ext cx="474662" cy="407988"/>
              <a:chOff x="877" y="1008"/>
              <a:chExt cx="2747" cy="2591"/>
            </a:xfrm>
          </p:grpSpPr>
          <p:pic>
            <p:nvPicPr>
              <p:cNvPr id="288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9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0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163794"/>
              </a:soli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291" name="Picture 1068" descr="screen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2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3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4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5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6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7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98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05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6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7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00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8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9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00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0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99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0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1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2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3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4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Group 1142"/>
            <p:cNvGrpSpPr>
              <a:grpSpLocks/>
            </p:cNvGrpSpPr>
            <p:nvPr/>
          </p:nvGrpSpPr>
          <p:grpSpPr bwMode="auto">
            <a:xfrm>
              <a:off x="3309636" y="4620349"/>
              <a:ext cx="474662" cy="407988"/>
              <a:chOff x="877" y="1008"/>
              <a:chExt cx="2747" cy="2591"/>
            </a:xfrm>
          </p:grpSpPr>
          <p:pic>
            <p:nvPicPr>
              <p:cNvPr id="265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6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7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163794"/>
              </a:soli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268" name="Picture 1146" descr="screen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9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0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1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2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3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4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75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82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3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4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00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5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6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00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7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76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7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8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9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0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1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" name="Freeform 2"/>
            <p:cNvSpPr>
              <a:spLocks/>
            </p:cNvSpPr>
            <p:nvPr/>
          </p:nvSpPr>
          <p:spPr bwMode="auto">
            <a:xfrm>
              <a:off x="4237566" y="4883842"/>
              <a:ext cx="2848735" cy="1481191"/>
            </a:xfrm>
            <a:custGeom>
              <a:avLst/>
              <a:gdLst>
                <a:gd name="T0" fmla="*/ 2147483647 w 1794"/>
                <a:gd name="T1" fmla="*/ 2147483647 h 933"/>
                <a:gd name="T2" fmla="*/ 2147483647 w 1794"/>
                <a:gd name="T3" fmla="*/ 2147483647 h 933"/>
                <a:gd name="T4" fmla="*/ 2147483647 w 1794"/>
                <a:gd name="T5" fmla="*/ 2147483647 h 933"/>
                <a:gd name="T6" fmla="*/ 2147483647 w 1794"/>
                <a:gd name="T7" fmla="*/ 2147483647 h 933"/>
                <a:gd name="T8" fmla="*/ 2147483647 w 1794"/>
                <a:gd name="T9" fmla="*/ 2147483647 h 933"/>
                <a:gd name="T10" fmla="*/ 2147483647 w 1794"/>
                <a:gd name="T11" fmla="*/ 2147483647 h 933"/>
                <a:gd name="T12" fmla="*/ 2147483647 w 1794"/>
                <a:gd name="T13" fmla="*/ 2147483647 h 933"/>
                <a:gd name="T14" fmla="*/ 2147483647 w 1794"/>
                <a:gd name="T15" fmla="*/ 2147483647 h 933"/>
                <a:gd name="T16" fmla="*/ 2147483647 w 1794"/>
                <a:gd name="T17" fmla="*/ 2147483647 h 933"/>
                <a:gd name="T18" fmla="*/ 2147483647 w 1794"/>
                <a:gd name="T19" fmla="*/ 2147483647 h 933"/>
                <a:gd name="T20" fmla="*/ 2147483647 w 1794"/>
                <a:gd name="T21" fmla="*/ 2147483647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4875911" y="5187065"/>
              <a:ext cx="543070" cy="295286"/>
            </a:xfrm>
            <a:custGeom>
              <a:avLst/>
              <a:gdLst>
                <a:gd name="T0" fmla="*/ 0 w 342"/>
                <a:gd name="T1" fmla="*/ 2147483647 h 186"/>
                <a:gd name="T2" fmla="*/ 21474836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Group 21"/>
            <p:cNvGrpSpPr>
              <a:grpSpLocks/>
            </p:cNvGrpSpPr>
            <p:nvPr/>
          </p:nvGrpSpPr>
          <p:grpSpPr bwMode="auto">
            <a:xfrm>
              <a:off x="4734585" y="5999895"/>
              <a:ext cx="501784" cy="233371"/>
              <a:chOff x="3600" y="219"/>
              <a:chExt cx="360" cy="175"/>
            </a:xfrm>
          </p:grpSpPr>
          <p:sp>
            <p:nvSpPr>
              <p:cNvPr id="239" name="Oval 22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0" name="Line 23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1" name="Line 2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2" name="Rectangle 25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3" name="Oval 2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44" name="Group 2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49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0" name="Line 29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1" name="Line 3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5" name="Group 3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46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7" name="Line 3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8" name="Line 34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0" name="Group 35"/>
            <p:cNvGrpSpPr>
              <a:grpSpLocks/>
            </p:cNvGrpSpPr>
            <p:nvPr/>
          </p:nvGrpSpPr>
          <p:grpSpPr bwMode="auto">
            <a:xfrm>
              <a:off x="5409453" y="5056886"/>
              <a:ext cx="501784" cy="233371"/>
              <a:chOff x="3600" y="219"/>
              <a:chExt cx="360" cy="175"/>
            </a:xfrm>
          </p:grpSpPr>
          <p:sp>
            <p:nvSpPr>
              <p:cNvPr id="226" name="Oval 36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7" name="Line 37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8" name="Line 3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9" name="Rectangle 39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0" name="Oval 4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31" name="Group 4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36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7" name="Line 43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8" name="Line 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32" name="Group 4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33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4" name="Line 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5" name="Line 48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2" name="Group 63"/>
            <p:cNvGrpSpPr>
              <a:grpSpLocks/>
            </p:cNvGrpSpPr>
            <p:nvPr/>
          </p:nvGrpSpPr>
          <p:grpSpPr bwMode="auto">
            <a:xfrm>
              <a:off x="5966814" y="6018945"/>
              <a:ext cx="501784" cy="233371"/>
              <a:chOff x="3600" y="219"/>
              <a:chExt cx="360" cy="175"/>
            </a:xfrm>
          </p:grpSpPr>
          <p:sp>
            <p:nvSpPr>
              <p:cNvPr id="200" name="Oval 64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1" name="Line 65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2" name="Line 6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3" name="Rectangle 67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4" name="Oval 6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05" name="Group 6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0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1" name="Line 71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2" name="Line 7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06" name="Group 7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07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8" name="Line 7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9" name="Line 76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Freeform 91"/>
            <p:cNvSpPr>
              <a:spLocks/>
            </p:cNvSpPr>
            <p:nvPr/>
          </p:nvSpPr>
          <p:spPr bwMode="auto">
            <a:xfrm>
              <a:off x="5917589" y="5180715"/>
              <a:ext cx="504960" cy="307986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92"/>
            <p:cNvSpPr>
              <a:spLocks/>
            </p:cNvSpPr>
            <p:nvPr/>
          </p:nvSpPr>
          <p:spPr bwMode="auto">
            <a:xfrm>
              <a:off x="4852092" y="5572842"/>
              <a:ext cx="481141" cy="238134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93"/>
            <p:cNvSpPr>
              <a:spLocks/>
            </p:cNvSpPr>
            <p:nvPr/>
          </p:nvSpPr>
          <p:spPr bwMode="auto">
            <a:xfrm>
              <a:off x="5800083" y="5549028"/>
              <a:ext cx="628818" cy="247659"/>
            </a:xfrm>
            <a:custGeom>
              <a:avLst/>
              <a:gdLst>
                <a:gd name="T0" fmla="*/ 0 w 378"/>
                <a:gd name="T1" fmla="*/ 2147483647 h 174"/>
                <a:gd name="T2" fmla="*/ 2147483647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94"/>
            <p:cNvSpPr>
              <a:spLocks/>
            </p:cNvSpPr>
            <p:nvPr/>
          </p:nvSpPr>
          <p:spPr bwMode="auto">
            <a:xfrm>
              <a:off x="6467011" y="5603005"/>
              <a:ext cx="206430" cy="508018"/>
            </a:xfrm>
            <a:custGeom>
              <a:avLst/>
              <a:gdLst>
                <a:gd name="T0" fmla="*/ 0 w 118"/>
                <a:gd name="T1" fmla="*/ 2147483647 h 500"/>
                <a:gd name="T2" fmla="*/ 2147483647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95"/>
            <p:cNvSpPr>
              <a:spLocks/>
            </p:cNvSpPr>
            <p:nvPr/>
          </p:nvSpPr>
          <p:spPr bwMode="auto">
            <a:xfrm>
              <a:off x="5231606" y="6136424"/>
              <a:ext cx="736797" cy="74616"/>
            </a:xfrm>
            <a:custGeom>
              <a:avLst/>
              <a:gdLst>
                <a:gd name="T0" fmla="*/ 2147483647 w 370"/>
                <a:gd name="T1" fmla="*/ 2147483647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96"/>
            <p:cNvSpPr>
              <a:spLocks/>
            </p:cNvSpPr>
            <p:nvPr/>
          </p:nvSpPr>
          <p:spPr bwMode="auto">
            <a:xfrm>
              <a:off x="4694888" y="5596655"/>
              <a:ext cx="193727" cy="425465"/>
            </a:xfrm>
            <a:custGeom>
              <a:avLst/>
              <a:gdLst>
                <a:gd name="T0" fmla="*/ 2147483647 w 176"/>
                <a:gd name="T1" fmla="*/ 2147483647 h 412"/>
                <a:gd name="T2" fmla="*/ 2147483647 w 176"/>
                <a:gd name="T3" fmla="*/ 2147483647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92"/>
            <p:cNvSpPr>
              <a:spLocks/>
            </p:cNvSpPr>
            <p:nvPr/>
          </p:nvSpPr>
          <p:spPr bwMode="auto">
            <a:xfrm flipH="1">
              <a:off x="5612090" y="5280073"/>
              <a:ext cx="45719" cy="432729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6823802" y="601030"/>
              <a:ext cx="2287656" cy="2456364"/>
              <a:chOff x="8045433" y="927345"/>
              <a:chExt cx="2287656" cy="2456364"/>
            </a:xfrm>
          </p:grpSpPr>
          <p:sp>
            <p:nvSpPr>
              <p:cNvPr id="185" name="Rectangle 87"/>
              <p:cNvSpPr>
                <a:spLocks noChangeArrowheads="1"/>
              </p:cNvSpPr>
              <p:nvPr/>
            </p:nvSpPr>
            <p:spPr bwMode="auto">
              <a:xfrm>
                <a:off x="8221555" y="1469527"/>
                <a:ext cx="1936055" cy="191418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6" name="AutoShape 99"/>
              <p:cNvSpPr>
                <a:spLocks noChangeArrowheads="1"/>
              </p:cNvSpPr>
              <p:nvPr/>
            </p:nvSpPr>
            <p:spPr bwMode="auto">
              <a:xfrm>
                <a:off x="8045433" y="927345"/>
                <a:ext cx="2287656" cy="552453"/>
              </a:xfrm>
              <a:prstGeom prst="triangle">
                <a:avLst>
                  <a:gd name="adj" fmla="val 50000"/>
                </a:avLst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7260781" y="4083422"/>
              <a:ext cx="563979" cy="24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NAT</a:t>
              </a:r>
            </a:p>
          </p:txBody>
        </p:sp>
        <p:sp>
          <p:nvSpPr>
            <p:cNvPr id="45" name="Text Box 26"/>
            <p:cNvSpPr txBox="1">
              <a:spLocks noChangeArrowheads="1"/>
            </p:cNvSpPr>
            <p:nvPr/>
          </p:nvSpPr>
          <p:spPr bwMode="auto">
            <a:xfrm>
              <a:off x="7312953" y="4392667"/>
              <a:ext cx="224221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连接头端或中心局</a:t>
              </a:r>
              <a:endParaRPr kumimoji="0" lang="en-US" altLang="zh-CN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（电话线或有线电视电缆或光纤）</a:t>
              </a:r>
              <a:endParaRPr kumimoji="0" lang="en-US" altLang="zh-CN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7235915" y="1668445"/>
              <a:ext cx="1491506" cy="20995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传输层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TCP/UDP</a:t>
              </a: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7235915" y="2086340"/>
              <a:ext cx="1491506" cy="20995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数据链路层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Eth</a:t>
              </a:r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730000" y="2618777"/>
              <a:ext cx="677830" cy="444355"/>
            </a:xfrm>
            <a:prstGeom prst="rect">
              <a:avLst/>
            </a:prstGeom>
          </p:spPr>
        </p:pic>
        <p:sp>
          <p:nvSpPr>
            <p:cNvPr id="51" name="矩形 50"/>
            <p:cNvSpPr/>
            <p:nvPr/>
          </p:nvSpPr>
          <p:spPr bwMode="auto">
            <a:xfrm>
              <a:off x="7235915" y="1878770"/>
              <a:ext cx="1491506" cy="20995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网络层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IP</a:t>
              </a: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7235915" y="2398380"/>
              <a:ext cx="1491506" cy="20995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网卡驱动</a:t>
              </a:r>
              <a:endParaRPr kumimoji="0" lang="en-US" altLang="zh-CN" sz="11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2288081" y="1148639"/>
              <a:ext cx="1491506" cy="421314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Web</a:t>
              </a: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服务器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(http)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邮件服务器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(</a:t>
              </a:r>
              <a:r>
                <a:rPr kumimoji="0" lang="en-US" altLang="zh-CN" sz="110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smtp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)</a:t>
              </a: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2288081" y="1668445"/>
              <a:ext cx="1491506" cy="20995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传输层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TCP/UDP</a:t>
              </a: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2288081" y="2086340"/>
              <a:ext cx="1491506" cy="20995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数据链路层</a:t>
              </a:r>
              <a:r>
                <a:rPr lang="en-US" altLang="zh-CN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Eth</a:t>
              </a: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2288081" y="1878770"/>
              <a:ext cx="1491506" cy="20995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网络层</a:t>
              </a:r>
              <a:r>
                <a:rPr lang="en-US" altLang="zh-CN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IP</a:t>
              </a: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2288081" y="2398380"/>
              <a:ext cx="1491506" cy="20995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网卡驱动</a:t>
              </a:r>
              <a:endParaRPr kumimoji="0" lang="en-US" altLang="zh-CN" sz="11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43210" y="2652662"/>
              <a:ext cx="677830" cy="444355"/>
            </a:xfrm>
            <a:prstGeom prst="rect">
              <a:avLst/>
            </a:prstGeom>
          </p:spPr>
        </p:pic>
        <p:sp>
          <p:nvSpPr>
            <p:cNvPr id="59" name="矩形 58"/>
            <p:cNvSpPr/>
            <p:nvPr/>
          </p:nvSpPr>
          <p:spPr bwMode="auto">
            <a:xfrm>
              <a:off x="7235915" y="1148639"/>
              <a:ext cx="1491506" cy="421314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Web</a:t>
              </a: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浏览器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(http)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邮件客户端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(</a:t>
              </a:r>
              <a:r>
                <a:rPr kumimoji="0" lang="en-US" altLang="zh-CN" sz="110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smtp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)</a:t>
              </a:r>
            </a:p>
          </p:txBody>
        </p:sp>
        <p:sp>
          <p:nvSpPr>
            <p:cNvPr id="60" name="Line 305"/>
            <p:cNvSpPr>
              <a:spLocks noChangeShapeType="1"/>
            </p:cNvSpPr>
            <p:nvPr/>
          </p:nvSpPr>
          <p:spPr bwMode="auto">
            <a:xfrm>
              <a:off x="3939456" y="4233011"/>
              <a:ext cx="655558" cy="1061842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Line 305"/>
            <p:cNvSpPr>
              <a:spLocks noChangeShapeType="1"/>
            </p:cNvSpPr>
            <p:nvPr/>
          </p:nvSpPr>
          <p:spPr bwMode="auto">
            <a:xfrm flipV="1">
              <a:off x="6886278" y="4677143"/>
              <a:ext cx="174388" cy="724969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Line 305"/>
            <p:cNvSpPr>
              <a:spLocks noChangeShapeType="1"/>
            </p:cNvSpPr>
            <p:nvPr/>
          </p:nvSpPr>
          <p:spPr bwMode="auto">
            <a:xfrm flipV="1">
              <a:off x="7071021" y="4096887"/>
              <a:ext cx="148238" cy="342020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Line 305"/>
            <p:cNvSpPr>
              <a:spLocks noChangeShapeType="1"/>
            </p:cNvSpPr>
            <p:nvPr/>
          </p:nvSpPr>
          <p:spPr bwMode="auto">
            <a:xfrm flipV="1">
              <a:off x="7404110" y="3622184"/>
              <a:ext cx="404951" cy="238984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 Box 39"/>
            <p:cNvSpPr txBox="1">
              <a:spLocks noChangeArrowheads="1"/>
            </p:cNvSpPr>
            <p:nvPr/>
          </p:nvSpPr>
          <p:spPr bwMode="auto">
            <a:xfrm>
              <a:off x="2613011" y="812373"/>
              <a:ext cx="888036" cy="24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服务器端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 Box 39"/>
            <p:cNvSpPr txBox="1">
              <a:spLocks noChangeArrowheads="1"/>
            </p:cNvSpPr>
            <p:nvPr/>
          </p:nvSpPr>
          <p:spPr bwMode="auto">
            <a:xfrm>
              <a:off x="7531590" y="818733"/>
              <a:ext cx="888036" cy="24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Text Box 39"/>
            <p:cNvSpPr txBox="1">
              <a:spLocks noChangeArrowheads="1"/>
            </p:cNvSpPr>
            <p:nvPr/>
          </p:nvSpPr>
          <p:spPr bwMode="auto">
            <a:xfrm>
              <a:off x="6609627" y="5637816"/>
              <a:ext cx="1051976" cy="24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网络运营商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 Box 39"/>
            <p:cNvSpPr txBox="1">
              <a:spLocks noChangeArrowheads="1"/>
            </p:cNvSpPr>
            <p:nvPr/>
          </p:nvSpPr>
          <p:spPr bwMode="auto">
            <a:xfrm>
              <a:off x="3641837" y="5576623"/>
              <a:ext cx="1051976" cy="24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网络运营商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Text Box 39"/>
            <p:cNvSpPr txBox="1">
              <a:spLocks noChangeArrowheads="1"/>
            </p:cNvSpPr>
            <p:nvPr/>
          </p:nvSpPr>
          <p:spPr bwMode="auto">
            <a:xfrm>
              <a:off x="6724555" y="6086398"/>
              <a:ext cx="1136353" cy="24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互联网骨干网</a:t>
              </a:r>
              <a:endParaRPr kumimoji="0" lang="en-US" altLang="zh-CN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Text Box 39"/>
            <p:cNvSpPr txBox="1">
              <a:spLocks noChangeArrowheads="1"/>
            </p:cNvSpPr>
            <p:nvPr/>
          </p:nvSpPr>
          <p:spPr bwMode="auto">
            <a:xfrm>
              <a:off x="4175930" y="3978126"/>
              <a:ext cx="74625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路由器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防火墙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NAT</a:t>
              </a:r>
            </a:p>
          </p:txBody>
        </p:sp>
        <p:sp>
          <p:nvSpPr>
            <p:cNvPr id="70" name="Line 349"/>
            <p:cNvSpPr>
              <a:spLocks noChangeShapeType="1"/>
            </p:cNvSpPr>
            <p:nvPr/>
          </p:nvSpPr>
          <p:spPr bwMode="auto">
            <a:xfrm>
              <a:off x="6668046" y="1361053"/>
              <a:ext cx="736063" cy="79375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圆角矩形 70"/>
            <p:cNvSpPr/>
            <p:nvPr/>
          </p:nvSpPr>
          <p:spPr bwMode="auto">
            <a:xfrm>
              <a:off x="5610899" y="1211229"/>
              <a:ext cx="1013511" cy="296134"/>
            </a:xfrm>
            <a:prstGeom prst="roundRect">
              <a:avLst/>
            </a:prstGeom>
            <a:noFill/>
            <a:ln>
              <a:solidFill>
                <a:srgbClr val="163794"/>
              </a:solidFill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kern="0" dirty="0">
                  <a:solidFill>
                    <a:srgbClr val="16379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L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ab8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74" name="圆角矩形 73"/>
            <p:cNvSpPr/>
            <p:nvPr/>
          </p:nvSpPr>
          <p:spPr bwMode="auto">
            <a:xfrm>
              <a:off x="4278433" y="1800550"/>
              <a:ext cx="2340326" cy="430738"/>
            </a:xfrm>
            <a:prstGeom prst="roundRect">
              <a:avLst/>
            </a:prstGeom>
            <a:noFill/>
            <a:ln>
              <a:solidFill>
                <a:srgbClr val="163794"/>
              </a:solidFill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kern="0" dirty="0">
                  <a:solidFill>
                    <a:srgbClr val="16379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L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ab1</a:t>
              </a: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、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2</a:t>
              </a: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、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4</a:t>
              </a: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、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5</a:t>
              </a: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、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6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75" name="Line 349"/>
            <p:cNvSpPr>
              <a:spLocks noChangeShapeType="1"/>
            </p:cNvSpPr>
            <p:nvPr/>
          </p:nvSpPr>
          <p:spPr bwMode="auto">
            <a:xfrm>
              <a:off x="6661339" y="2069150"/>
              <a:ext cx="601380" cy="159079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Line 349"/>
            <p:cNvSpPr>
              <a:spLocks noChangeShapeType="1"/>
            </p:cNvSpPr>
            <p:nvPr/>
          </p:nvSpPr>
          <p:spPr bwMode="auto">
            <a:xfrm flipV="1">
              <a:off x="6661339" y="2018175"/>
              <a:ext cx="581793" cy="859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Line 349"/>
            <p:cNvSpPr>
              <a:spLocks noChangeShapeType="1"/>
            </p:cNvSpPr>
            <p:nvPr/>
          </p:nvSpPr>
          <p:spPr bwMode="auto">
            <a:xfrm flipV="1">
              <a:off x="6676944" y="1798548"/>
              <a:ext cx="542559" cy="156949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9" name="Group 398"/>
            <p:cNvGrpSpPr>
              <a:grpSpLocks/>
            </p:cNvGrpSpPr>
            <p:nvPr/>
          </p:nvGrpSpPr>
          <p:grpSpPr bwMode="auto">
            <a:xfrm>
              <a:off x="9107256" y="2938388"/>
              <a:ext cx="582969" cy="507877"/>
              <a:chOff x="-44" y="1473"/>
              <a:chExt cx="981" cy="1105"/>
            </a:xfrm>
          </p:grpSpPr>
          <p:pic>
            <p:nvPicPr>
              <p:cNvPr id="102" name="Picture 39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0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0" name="Group 51"/>
            <p:cNvGrpSpPr>
              <a:grpSpLocks/>
            </p:cNvGrpSpPr>
            <p:nvPr/>
          </p:nvGrpSpPr>
          <p:grpSpPr bwMode="auto">
            <a:xfrm>
              <a:off x="8476863" y="3557844"/>
              <a:ext cx="707171" cy="324319"/>
              <a:chOff x="4410" y="1365"/>
              <a:chExt cx="663" cy="224"/>
            </a:xfrm>
          </p:grpSpPr>
          <p:sp>
            <p:nvSpPr>
              <p:cNvPr id="97" name="Rectangle 52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AutoShape 53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Freeform 54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BBE0E3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Freeform 55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1801 h 63"/>
                  <a:gd name="T2" fmla="*/ 147159 w 280"/>
                  <a:gd name="T3" fmla="*/ 1752 h 63"/>
                  <a:gd name="T4" fmla="*/ 868488 w 280"/>
                  <a:gd name="T5" fmla="*/ 0 h 63"/>
                  <a:gd name="T6" fmla="*/ 1108812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Freeform 56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1" name="Group 398"/>
            <p:cNvGrpSpPr>
              <a:grpSpLocks/>
            </p:cNvGrpSpPr>
            <p:nvPr/>
          </p:nvGrpSpPr>
          <p:grpSpPr bwMode="auto">
            <a:xfrm>
              <a:off x="9468717" y="3621424"/>
              <a:ext cx="582969" cy="507877"/>
              <a:chOff x="-44" y="1473"/>
              <a:chExt cx="981" cy="1105"/>
            </a:xfrm>
          </p:grpSpPr>
          <p:pic>
            <p:nvPicPr>
              <p:cNvPr id="95" name="Picture 39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6" name="Freeform 40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2" name="Line 305"/>
            <p:cNvSpPr>
              <a:spLocks noChangeShapeType="1"/>
            </p:cNvSpPr>
            <p:nvPr/>
          </p:nvSpPr>
          <p:spPr bwMode="auto">
            <a:xfrm flipV="1">
              <a:off x="8224091" y="3184843"/>
              <a:ext cx="404951" cy="238984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Line 305"/>
            <p:cNvSpPr>
              <a:spLocks noChangeShapeType="1"/>
            </p:cNvSpPr>
            <p:nvPr/>
          </p:nvSpPr>
          <p:spPr bwMode="auto">
            <a:xfrm flipV="1">
              <a:off x="9035215" y="3317781"/>
              <a:ext cx="404951" cy="238984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Line 305"/>
            <p:cNvSpPr>
              <a:spLocks noChangeShapeType="1"/>
            </p:cNvSpPr>
            <p:nvPr/>
          </p:nvSpPr>
          <p:spPr bwMode="auto">
            <a:xfrm>
              <a:off x="9119449" y="3739101"/>
              <a:ext cx="499614" cy="188679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Line 305"/>
            <p:cNvSpPr>
              <a:spLocks noChangeShapeType="1"/>
            </p:cNvSpPr>
            <p:nvPr/>
          </p:nvSpPr>
          <p:spPr bwMode="auto">
            <a:xfrm>
              <a:off x="8146662" y="3499922"/>
              <a:ext cx="460822" cy="142748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圆角矩形 85"/>
            <p:cNvSpPr/>
            <p:nvPr/>
          </p:nvSpPr>
          <p:spPr bwMode="auto">
            <a:xfrm>
              <a:off x="5599744" y="3074446"/>
              <a:ext cx="1013511" cy="296134"/>
            </a:xfrm>
            <a:prstGeom prst="roundRect">
              <a:avLst/>
            </a:prstGeom>
            <a:noFill/>
            <a:ln>
              <a:solidFill>
                <a:srgbClr val="163794"/>
              </a:solidFill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kern="0" dirty="0">
                  <a:solidFill>
                    <a:srgbClr val="16379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L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ab3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87" name="Line 349"/>
            <p:cNvSpPr>
              <a:spLocks noChangeShapeType="1"/>
            </p:cNvSpPr>
            <p:nvPr/>
          </p:nvSpPr>
          <p:spPr bwMode="auto">
            <a:xfrm>
              <a:off x="6618759" y="3237009"/>
              <a:ext cx="980191" cy="134782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圆角矩形 87"/>
            <p:cNvSpPr/>
            <p:nvPr/>
          </p:nvSpPr>
          <p:spPr bwMode="auto">
            <a:xfrm>
              <a:off x="5599744" y="3682809"/>
              <a:ext cx="1013511" cy="296134"/>
            </a:xfrm>
            <a:prstGeom prst="roundRect">
              <a:avLst/>
            </a:prstGeom>
            <a:noFill/>
            <a:ln>
              <a:solidFill>
                <a:srgbClr val="163794"/>
              </a:solidFill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kern="0" dirty="0">
                  <a:solidFill>
                    <a:srgbClr val="16379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L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ab9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89" name="Line 349"/>
            <p:cNvSpPr>
              <a:spLocks noChangeShapeType="1"/>
            </p:cNvSpPr>
            <p:nvPr/>
          </p:nvSpPr>
          <p:spPr bwMode="auto">
            <a:xfrm>
              <a:off x="6608322" y="3914547"/>
              <a:ext cx="346808" cy="63658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圆角矩形 89"/>
            <p:cNvSpPr/>
            <p:nvPr/>
          </p:nvSpPr>
          <p:spPr bwMode="auto">
            <a:xfrm>
              <a:off x="4321257" y="3406528"/>
              <a:ext cx="1013511" cy="296134"/>
            </a:xfrm>
            <a:prstGeom prst="roundRect">
              <a:avLst/>
            </a:prstGeom>
            <a:noFill/>
            <a:ln>
              <a:solidFill>
                <a:srgbClr val="163794"/>
              </a:solidFill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kern="0" dirty="0">
                  <a:solidFill>
                    <a:srgbClr val="16379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L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ab7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91" name="Line 349"/>
            <p:cNvSpPr>
              <a:spLocks noChangeShapeType="1"/>
            </p:cNvSpPr>
            <p:nvPr/>
          </p:nvSpPr>
          <p:spPr bwMode="auto">
            <a:xfrm flipH="1">
              <a:off x="3607319" y="3601955"/>
              <a:ext cx="694839" cy="198753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5" name="Text Box 39"/>
            <p:cNvSpPr txBox="1">
              <a:spLocks noChangeArrowheads="1"/>
            </p:cNvSpPr>
            <p:nvPr/>
          </p:nvSpPr>
          <p:spPr bwMode="auto">
            <a:xfrm>
              <a:off x="7724040" y="3706794"/>
              <a:ext cx="755408" cy="24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交换机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6" name="Text Box 39"/>
            <p:cNvSpPr txBox="1">
              <a:spLocks noChangeArrowheads="1"/>
            </p:cNvSpPr>
            <p:nvPr/>
          </p:nvSpPr>
          <p:spPr bwMode="auto">
            <a:xfrm>
              <a:off x="5021525" y="6191686"/>
              <a:ext cx="1136353" cy="387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大容量光纤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4" name="任意多边形 353"/>
            <p:cNvSpPr/>
            <p:nvPr/>
          </p:nvSpPr>
          <p:spPr>
            <a:xfrm>
              <a:off x="3316057" y="1318260"/>
              <a:ext cx="5570242" cy="4602859"/>
            </a:xfrm>
            <a:custGeom>
              <a:avLst/>
              <a:gdLst>
                <a:gd name="connsiteX0" fmla="*/ 5433071 w 5580543"/>
                <a:gd name="connsiteY0" fmla="*/ 0 h 4602859"/>
                <a:gd name="connsiteX1" fmla="*/ 5448311 w 5580543"/>
                <a:gd name="connsiteY1" fmla="*/ 1775460 h 4602859"/>
                <a:gd name="connsiteX2" fmla="*/ 4023371 w 5580543"/>
                <a:gd name="connsiteY2" fmla="*/ 2735580 h 4602859"/>
                <a:gd name="connsiteX3" fmla="*/ 3596651 w 5580543"/>
                <a:gd name="connsiteY3" fmla="*/ 4107180 h 4602859"/>
                <a:gd name="connsiteX4" fmla="*/ 2095511 w 5580543"/>
                <a:gd name="connsiteY4" fmla="*/ 4602480 h 4602859"/>
                <a:gd name="connsiteX5" fmla="*/ 1211591 w 5580543"/>
                <a:gd name="connsiteY5" fmla="*/ 4160520 h 4602859"/>
                <a:gd name="connsiteX6" fmla="*/ 502931 w 5580543"/>
                <a:gd name="connsiteY6" fmla="*/ 2781300 h 4602859"/>
                <a:gd name="connsiteX7" fmla="*/ 11 w 5580543"/>
                <a:gd name="connsiteY7" fmla="*/ 2506980 h 4602859"/>
                <a:gd name="connsiteX8" fmla="*/ 487691 w 5580543"/>
                <a:gd name="connsiteY8" fmla="*/ 1600200 h 4602859"/>
                <a:gd name="connsiteX9" fmla="*/ 510551 w 5580543"/>
                <a:gd name="connsiteY9" fmla="*/ 83820 h 4602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80543" h="4602859">
                  <a:moveTo>
                    <a:pt x="5433071" y="0"/>
                  </a:moveTo>
                  <a:cubicBezTo>
                    <a:pt x="5558166" y="659765"/>
                    <a:pt x="5683261" y="1319530"/>
                    <a:pt x="5448311" y="1775460"/>
                  </a:cubicBezTo>
                  <a:cubicBezTo>
                    <a:pt x="5213361" y="2231390"/>
                    <a:pt x="4331981" y="2346960"/>
                    <a:pt x="4023371" y="2735580"/>
                  </a:cubicBezTo>
                  <a:cubicBezTo>
                    <a:pt x="3714761" y="3124200"/>
                    <a:pt x="3917961" y="3796030"/>
                    <a:pt x="3596651" y="4107180"/>
                  </a:cubicBezTo>
                  <a:cubicBezTo>
                    <a:pt x="3275341" y="4418330"/>
                    <a:pt x="2493021" y="4593590"/>
                    <a:pt x="2095511" y="4602480"/>
                  </a:cubicBezTo>
                  <a:cubicBezTo>
                    <a:pt x="1698001" y="4611370"/>
                    <a:pt x="1477021" y="4464050"/>
                    <a:pt x="1211591" y="4160520"/>
                  </a:cubicBezTo>
                  <a:cubicBezTo>
                    <a:pt x="946161" y="3856990"/>
                    <a:pt x="704861" y="3056890"/>
                    <a:pt x="502931" y="2781300"/>
                  </a:cubicBezTo>
                  <a:cubicBezTo>
                    <a:pt x="301001" y="2505710"/>
                    <a:pt x="2551" y="2703830"/>
                    <a:pt x="11" y="2506980"/>
                  </a:cubicBezTo>
                  <a:cubicBezTo>
                    <a:pt x="-2529" y="2310130"/>
                    <a:pt x="402601" y="2004060"/>
                    <a:pt x="487691" y="1600200"/>
                  </a:cubicBezTo>
                  <a:cubicBezTo>
                    <a:pt x="572781" y="1196340"/>
                    <a:pt x="541666" y="640080"/>
                    <a:pt x="510551" y="83820"/>
                  </a:cubicBezTo>
                </a:path>
              </a:pathLst>
            </a:custGeom>
            <a:noFill/>
            <a:ln w="4445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5" name="任意多边形 354"/>
            <p:cNvSpPr/>
            <p:nvPr/>
          </p:nvSpPr>
          <p:spPr>
            <a:xfrm>
              <a:off x="3473748" y="1323104"/>
              <a:ext cx="5229311" cy="4468375"/>
            </a:xfrm>
            <a:custGeom>
              <a:avLst/>
              <a:gdLst>
                <a:gd name="connsiteX0" fmla="*/ 5433071 w 5580543"/>
                <a:gd name="connsiteY0" fmla="*/ 0 h 4602859"/>
                <a:gd name="connsiteX1" fmla="*/ 5448311 w 5580543"/>
                <a:gd name="connsiteY1" fmla="*/ 1775460 h 4602859"/>
                <a:gd name="connsiteX2" fmla="*/ 4023371 w 5580543"/>
                <a:gd name="connsiteY2" fmla="*/ 2735580 h 4602859"/>
                <a:gd name="connsiteX3" fmla="*/ 3596651 w 5580543"/>
                <a:gd name="connsiteY3" fmla="*/ 4107180 h 4602859"/>
                <a:gd name="connsiteX4" fmla="*/ 2095511 w 5580543"/>
                <a:gd name="connsiteY4" fmla="*/ 4602480 h 4602859"/>
                <a:gd name="connsiteX5" fmla="*/ 1211591 w 5580543"/>
                <a:gd name="connsiteY5" fmla="*/ 4160520 h 4602859"/>
                <a:gd name="connsiteX6" fmla="*/ 502931 w 5580543"/>
                <a:gd name="connsiteY6" fmla="*/ 2781300 h 4602859"/>
                <a:gd name="connsiteX7" fmla="*/ 11 w 5580543"/>
                <a:gd name="connsiteY7" fmla="*/ 2506980 h 4602859"/>
                <a:gd name="connsiteX8" fmla="*/ 487691 w 5580543"/>
                <a:gd name="connsiteY8" fmla="*/ 1600200 h 4602859"/>
                <a:gd name="connsiteX9" fmla="*/ 510551 w 5580543"/>
                <a:gd name="connsiteY9" fmla="*/ 83820 h 4602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80543" h="4602859">
                  <a:moveTo>
                    <a:pt x="5433071" y="0"/>
                  </a:moveTo>
                  <a:cubicBezTo>
                    <a:pt x="5558166" y="659765"/>
                    <a:pt x="5683261" y="1319530"/>
                    <a:pt x="5448311" y="1775460"/>
                  </a:cubicBezTo>
                  <a:cubicBezTo>
                    <a:pt x="5213361" y="2231390"/>
                    <a:pt x="4331981" y="2346960"/>
                    <a:pt x="4023371" y="2735580"/>
                  </a:cubicBezTo>
                  <a:cubicBezTo>
                    <a:pt x="3714761" y="3124200"/>
                    <a:pt x="3917961" y="3796030"/>
                    <a:pt x="3596651" y="4107180"/>
                  </a:cubicBezTo>
                  <a:cubicBezTo>
                    <a:pt x="3275341" y="4418330"/>
                    <a:pt x="2493021" y="4593590"/>
                    <a:pt x="2095511" y="4602480"/>
                  </a:cubicBezTo>
                  <a:cubicBezTo>
                    <a:pt x="1698001" y="4611370"/>
                    <a:pt x="1477021" y="4464050"/>
                    <a:pt x="1211591" y="4160520"/>
                  </a:cubicBezTo>
                  <a:cubicBezTo>
                    <a:pt x="946161" y="3856990"/>
                    <a:pt x="704861" y="3056890"/>
                    <a:pt x="502931" y="2781300"/>
                  </a:cubicBezTo>
                  <a:cubicBezTo>
                    <a:pt x="301001" y="2505710"/>
                    <a:pt x="2551" y="2703830"/>
                    <a:pt x="11" y="2506980"/>
                  </a:cubicBezTo>
                  <a:cubicBezTo>
                    <a:pt x="-2529" y="2310130"/>
                    <a:pt x="402601" y="2004060"/>
                    <a:pt x="487691" y="1600200"/>
                  </a:cubicBezTo>
                  <a:cubicBezTo>
                    <a:pt x="572781" y="1196340"/>
                    <a:pt x="541666" y="640080"/>
                    <a:pt x="510551" y="83820"/>
                  </a:cubicBezTo>
                </a:path>
              </a:pathLst>
            </a:custGeom>
            <a:noFill/>
            <a:ln w="44450">
              <a:solidFill>
                <a:schemeClr val="accent2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Group 983"/>
            <p:cNvGrpSpPr>
              <a:grpSpLocks/>
            </p:cNvGrpSpPr>
            <p:nvPr/>
          </p:nvGrpSpPr>
          <p:grpSpPr bwMode="auto">
            <a:xfrm>
              <a:off x="3752918" y="2694358"/>
              <a:ext cx="423682" cy="683677"/>
              <a:chOff x="4140" y="429"/>
              <a:chExt cx="1425" cy="2396"/>
            </a:xfrm>
          </p:grpSpPr>
          <p:sp>
            <p:nvSpPr>
              <p:cNvPr id="109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163794"/>
              </a:solidFill>
              <a:ln w="9525">
                <a:solidFill>
                  <a:srgbClr val="163794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4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39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637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0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5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163794"/>
              </a:solidFill>
              <a:ln w="9525">
                <a:solidFill>
                  <a:srgbClr val="163794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6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37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637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8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7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163794"/>
              </a:solidFill>
              <a:ln w="9525">
                <a:solidFill>
                  <a:srgbClr val="163794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163794"/>
              </a:solidFill>
              <a:ln w="9525">
                <a:solidFill>
                  <a:srgbClr val="163794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9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5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637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6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0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1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3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637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4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2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163794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5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6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7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1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2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163794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8236792" y="2652662"/>
              <a:ext cx="798423" cy="603849"/>
              <a:chOff x="4355975" y="1268760"/>
              <a:chExt cx="1009149" cy="736790"/>
            </a:xfrm>
          </p:grpSpPr>
          <p:sp>
            <p:nvSpPr>
              <p:cNvPr id="141" name="Freeform 8"/>
              <p:cNvSpPr>
                <a:spLocks noChangeAspect="1"/>
              </p:cNvSpPr>
              <p:nvPr/>
            </p:nvSpPr>
            <p:spPr bwMode="auto">
              <a:xfrm>
                <a:off x="4355975" y="1268760"/>
                <a:ext cx="1009149" cy="736790"/>
              </a:xfrm>
              <a:custGeom>
                <a:avLst/>
                <a:gdLst>
                  <a:gd name="T0" fmla="*/ 77 w 693"/>
                  <a:gd name="T1" fmla="*/ 63 h 551"/>
                  <a:gd name="T2" fmla="*/ 35 w 693"/>
                  <a:gd name="T3" fmla="*/ 255 h 551"/>
                  <a:gd name="T4" fmla="*/ 35 w 693"/>
                  <a:gd name="T5" fmla="*/ 447 h 551"/>
                  <a:gd name="T6" fmla="*/ 245 w 693"/>
                  <a:gd name="T7" fmla="*/ 513 h 551"/>
                  <a:gd name="T8" fmla="*/ 431 w 693"/>
                  <a:gd name="T9" fmla="*/ 543 h 551"/>
                  <a:gd name="T10" fmla="*/ 647 w 693"/>
                  <a:gd name="T11" fmla="*/ 465 h 551"/>
                  <a:gd name="T12" fmla="*/ 689 w 693"/>
                  <a:gd name="T13" fmla="*/ 303 h 551"/>
                  <a:gd name="T14" fmla="*/ 671 w 693"/>
                  <a:gd name="T15" fmla="*/ 105 h 551"/>
                  <a:gd name="T16" fmla="*/ 617 w 693"/>
                  <a:gd name="T17" fmla="*/ 39 h 551"/>
                  <a:gd name="T18" fmla="*/ 311 w 693"/>
                  <a:gd name="T19" fmla="*/ 3 h 551"/>
                  <a:gd name="T20" fmla="*/ 77 w 693"/>
                  <a:gd name="T21" fmla="*/ 63 h 5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93"/>
                  <a:gd name="T34" fmla="*/ 0 h 551"/>
                  <a:gd name="T35" fmla="*/ 693 w 693"/>
                  <a:gd name="T36" fmla="*/ 551 h 55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93" h="551">
                    <a:moveTo>
                      <a:pt x="77" y="63"/>
                    </a:moveTo>
                    <a:cubicBezTo>
                      <a:pt x="31" y="105"/>
                      <a:pt x="42" y="191"/>
                      <a:pt x="35" y="255"/>
                    </a:cubicBezTo>
                    <a:cubicBezTo>
                      <a:pt x="28" y="319"/>
                      <a:pt x="0" y="404"/>
                      <a:pt x="35" y="447"/>
                    </a:cubicBezTo>
                    <a:cubicBezTo>
                      <a:pt x="70" y="490"/>
                      <a:pt x="179" y="497"/>
                      <a:pt x="245" y="513"/>
                    </a:cubicBezTo>
                    <a:cubicBezTo>
                      <a:pt x="311" y="529"/>
                      <a:pt x="364" y="551"/>
                      <a:pt x="431" y="543"/>
                    </a:cubicBezTo>
                    <a:cubicBezTo>
                      <a:pt x="498" y="535"/>
                      <a:pt x="604" y="505"/>
                      <a:pt x="647" y="465"/>
                    </a:cubicBezTo>
                    <a:cubicBezTo>
                      <a:pt x="690" y="425"/>
                      <a:pt x="685" y="363"/>
                      <a:pt x="689" y="303"/>
                    </a:cubicBezTo>
                    <a:cubicBezTo>
                      <a:pt x="693" y="243"/>
                      <a:pt x="683" y="149"/>
                      <a:pt x="671" y="105"/>
                    </a:cubicBezTo>
                    <a:cubicBezTo>
                      <a:pt x="659" y="61"/>
                      <a:pt x="677" y="56"/>
                      <a:pt x="617" y="39"/>
                    </a:cubicBezTo>
                    <a:cubicBezTo>
                      <a:pt x="557" y="22"/>
                      <a:pt x="401" y="0"/>
                      <a:pt x="311" y="3"/>
                    </a:cubicBezTo>
                    <a:cubicBezTo>
                      <a:pt x="221" y="6"/>
                      <a:pt x="123" y="21"/>
                      <a:pt x="77" y="63"/>
                    </a:cubicBez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42" name="组合 141"/>
              <p:cNvGrpSpPr>
                <a:grpSpLocks noChangeAspect="1"/>
              </p:cNvGrpSpPr>
              <p:nvPr/>
            </p:nvGrpSpPr>
            <p:grpSpPr>
              <a:xfrm>
                <a:off x="4441631" y="1305569"/>
                <a:ext cx="882025" cy="672644"/>
                <a:chOff x="5477904" y="2116675"/>
                <a:chExt cx="534987" cy="407988"/>
              </a:xfrm>
            </p:grpSpPr>
            <p:pic>
              <p:nvPicPr>
                <p:cNvPr id="143" name="Picture 1017" descr="antenna_stylized"/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77904" y="2116675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4" name="Picture 1018" descr="laptop_keyboard"/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5503611" y="2365152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5" name="Freeform 1019"/>
                <p:cNvSpPr>
                  <a:spLocks/>
                </p:cNvSpPr>
                <p:nvPr/>
              </p:nvSpPr>
              <p:spPr bwMode="auto">
                <a:xfrm>
                  <a:off x="5648508" y="2210366"/>
                  <a:ext cx="351919" cy="208167"/>
                </a:xfrm>
                <a:custGeom>
                  <a:avLst/>
                  <a:gdLst>
                    <a:gd name="T0" fmla="*/ 4 w 2982"/>
                    <a:gd name="T1" fmla="*/ 0 h 2442"/>
                    <a:gd name="T2" fmla="*/ 0 w 2982"/>
                    <a:gd name="T3" fmla="*/ 4 h 2442"/>
                    <a:gd name="T4" fmla="*/ 16 w 2982"/>
                    <a:gd name="T5" fmla="*/ 5 h 2442"/>
                    <a:gd name="T6" fmla="*/ 20 w 2982"/>
                    <a:gd name="T7" fmla="*/ 1 h 2442"/>
                    <a:gd name="T8" fmla="*/ 4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rgbClr val="163794"/>
                </a:solidFill>
                <a:ln w="9525">
                  <a:solidFill>
                    <a:srgbClr val="16379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pic>
              <p:nvPicPr>
                <p:cNvPr id="146" name="Picture 1020" descr="screen"/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65841" y="2215720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7" name="Freeform 1021"/>
                <p:cNvSpPr>
                  <a:spLocks/>
                </p:cNvSpPr>
                <p:nvPr/>
              </p:nvSpPr>
              <p:spPr bwMode="auto">
                <a:xfrm>
                  <a:off x="5712582" y="2204225"/>
                  <a:ext cx="298167" cy="38736"/>
                </a:xfrm>
                <a:custGeom>
                  <a:avLst/>
                  <a:gdLst>
                    <a:gd name="T0" fmla="*/ 1 w 2528"/>
                    <a:gd name="T1" fmla="*/ 0 h 455"/>
                    <a:gd name="T2" fmla="*/ 17 w 2528"/>
                    <a:gd name="T3" fmla="*/ 1 h 455"/>
                    <a:gd name="T4" fmla="*/ 16 w 2528"/>
                    <a:gd name="T5" fmla="*/ 1 h 455"/>
                    <a:gd name="T6" fmla="*/ 0 w 2528"/>
                    <a:gd name="T7" fmla="*/ 1 h 455"/>
                    <a:gd name="T8" fmla="*/ 1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8" name="Freeform 1022"/>
                <p:cNvSpPr>
                  <a:spLocks/>
                </p:cNvSpPr>
                <p:nvPr/>
              </p:nvSpPr>
              <p:spPr bwMode="auto">
                <a:xfrm>
                  <a:off x="5645392" y="2203910"/>
                  <a:ext cx="82770" cy="161243"/>
                </a:xfrm>
                <a:custGeom>
                  <a:avLst/>
                  <a:gdLst>
                    <a:gd name="T0" fmla="*/ 4 w 702"/>
                    <a:gd name="T1" fmla="*/ 0 h 1893"/>
                    <a:gd name="T2" fmla="*/ 0 w 702"/>
                    <a:gd name="T3" fmla="*/ 4 h 1893"/>
                    <a:gd name="T4" fmla="*/ 1 w 702"/>
                    <a:gd name="T5" fmla="*/ 4 h 1893"/>
                    <a:gd name="T6" fmla="*/ 5 w 702"/>
                    <a:gd name="T7" fmla="*/ 1 h 1893"/>
                    <a:gd name="T8" fmla="*/ 4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9" name="Freeform 1023"/>
                <p:cNvSpPr>
                  <a:spLocks/>
                </p:cNvSpPr>
                <p:nvPr/>
              </p:nvSpPr>
              <p:spPr bwMode="auto">
                <a:xfrm>
                  <a:off x="5919409" y="2232726"/>
                  <a:ext cx="89197" cy="186122"/>
                </a:xfrm>
                <a:custGeom>
                  <a:avLst/>
                  <a:gdLst>
                    <a:gd name="T0" fmla="*/ 5 w 756"/>
                    <a:gd name="T1" fmla="*/ 0 h 2184"/>
                    <a:gd name="T2" fmla="*/ 1 w 756"/>
                    <a:gd name="T3" fmla="*/ 5 h 2184"/>
                    <a:gd name="T4" fmla="*/ 0 w 756"/>
                    <a:gd name="T5" fmla="*/ 5 h 2184"/>
                    <a:gd name="T6" fmla="*/ 4 w 756"/>
                    <a:gd name="T7" fmla="*/ 1 h 2184"/>
                    <a:gd name="T8" fmla="*/ 5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0" name="Freeform 1024"/>
                <p:cNvSpPr>
                  <a:spLocks/>
                </p:cNvSpPr>
                <p:nvPr/>
              </p:nvSpPr>
              <p:spPr bwMode="auto">
                <a:xfrm>
                  <a:off x="5644418" y="2356964"/>
                  <a:ext cx="327185" cy="62828"/>
                </a:xfrm>
                <a:custGeom>
                  <a:avLst/>
                  <a:gdLst>
                    <a:gd name="T0" fmla="*/ 1 w 2773"/>
                    <a:gd name="T1" fmla="*/ 0 h 738"/>
                    <a:gd name="T2" fmla="*/ 0 w 2773"/>
                    <a:gd name="T3" fmla="*/ 1 h 738"/>
                    <a:gd name="T4" fmla="*/ 16 w 2773"/>
                    <a:gd name="T5" fmla="*/ 2 h 738"/>
                    <a:gd name="T6" fmla="*/ 16 w 2773"/>
                    <a:gd name="T7" fmla="*/ 1 h 738"/>
                    <a:gd name="T8" fmla="*/ 1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1" name="Freeform 1025"/>
                <p:cNvSpPr>
                  <a:spLocks/>
                </p:cNvSpPr>
                <p:nvPr/>
              </p:nvSpPr>
              <p:spPr bwMode="auto">
                <a:xfrm>
                  <a:off x="5929342" y="2234300"/>
                  <a:ext cx="83549" cy="186909"/>
                </a:xfrm>
                <a:custGeom>
                  <a:avLst/>
                  <a:gdLst>
                    <a:gd name="T0" fmla="*/ 12 w 637"/>
                    <a:gd name="T1" fmla="*/ 0 h 1659"/>
                    <a:gd name="T2" fmla="*/ 12 w 637"/>
                    <a:gd name="T3" fmla="*/ 0 h 1659"/>
                    <a:gd name="T4" fmla="*/ 1 w 637"/>
                    <a:gd name="T5" fmla="*/ 59 h 1659"/>
                    <a:gd name="T6" fmla="*/ 0 w 637"/>
                    <a:gd name="T7" fmla="*/ 57 h 1659"/>
                    <a:gd name="T8" fmla="*/ 12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2" name="Freeform 1026"/>
                <p:cNvSpPr>
                  <a:spLocks/>
                </p:cNvSpPr>
                <p:nvPr/>
              </p:nvSpPr>
              <p:spPr bwMode="auto">
                <a:xfrm>
                  <a:off x="5644807" y="2365310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1 w 2216"/>
                    <a:gd name="T3" fmla="*/ 2 h 550"/>
                    <a:gd name="T4" fmla="*/ 42 w 2216"/>
                    <a:gd name="T5" fmla="*/ 20 h 550"/>
                    <a:gd name="T6" fmla="*/ 42 w 2216"/>
                    <a:gd name="T7" fmla="*/ 17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53" name="Group 1027"/>
                <p:cNvGrpSpPr>
                  <a:grpSpLocks/>
                </p:cNvGrpSpPr>
                <p:nvPr/>
              </p:nvGrpSpPr>
              <p:grpSpPr bwMode="auto">
                <a:xfrm>
                  <a:off x="5639939" y="2431602"/>
                  <a:ext cx="98740" cy="36846"/>
                  <a:chOff x="1740" y="2642"/>
                  <a:chExt cx="752" cy="327"/>
                </a:xfrm>
              </p:grpSpPr>
              <p:sp>
                <p:nvSpPr>
                  <p:cNvPr id="160" name="Freeform 1028"/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32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63794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1" name="Freeform 1029"/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32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63794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2" name="Freeform 1030"/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rgbClr val="0099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32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63794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3" name="Freeform 1031"/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32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63794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4" name="Freeform 1032"/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0099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32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63794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5" name="Freeform 1033"/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32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63794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54" name="Freeform 1034"/>
                <p:cNvSpPr>
                  <a:spLocks/>
                </p:cNvSpPr>
                <p:nvPr/>
              </p:nvSpPr>
              <p:spPr bwMode="auto">
                <a:xfrm>
                  <a:off x="5808984" y="2437113"/>
                  <a:ext cx="119578" cy="80936"/>
                </a:xfrm>
                <a:custGeom>
                  <a:avLst/>
                  <a:gdLst>
                    <a:gd name="T0" fmla="*/ 1 w 990"/>
                    <a:gd name="T1" fmla="*/ 10 h 792"/>
                    <a:gd name="T2" fmla="*/ 9 w 990"/>
                    <a:gd name="T3" fmla="*/ 0 h 792"/>
                    <a:gd name="T4" fmla="*/ 9 w 990"/>
                    <a:gd name="T5" fmla="*/ 1 h 792"/>
                    <a:gd name="T6" fmla="*/ 0 w 990"/>
                    <a:gd name="T7" fmla="*/ 10 h 792"/>
                    <a:gd name="T8" fmla="*/ 1 w 990"/>
                    <a:gd name="T9" fmla="*/ 10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5" name="Freeform 1035"/>
                <p:cNvSpPr>
                  <a:spLocks/>
                </p:cNvSpPr>
                <p:nvPr/>
              </p:nvSpPr>
              <p:spPr bwMode="auto">
                <a:xfrm>
                  <a:off x="5503806" y="2443569"/>
                  <a:ext cx="305957" cy="73850"/>
                </a:xfrm>
                <a:custGeom>
                  <a:avLst/>
                  <a:gdLst>
                    <a:gd name="T0" fmla="*/ 1 w 2532"/>
                    <a:gd name="T1" fmla="*/ 0 h 723"/>
                    <a:gd name="T2" fmla="*/ 1 w 2532"/>
                    <a:gd name="T3" fmla="*/ 0 h 723"/>
                    <a:gd name="T4" fmla="*/ 22 w 2532"/>
                    <a:gd name="T5" fmla="*/ 9 h 723"/>
                    <a:gd name="T6" fmla="*/ 22 w 2532"/>
                    <a:gd name="T7" fmla="*/ 10 h 723"/>
                    <a:gd name="T8" fmla="*/ 0 w 2532"/>
                    <a:gd name="T9" fmla="*/ 1 h 723"/>
                    <a:gd name="T10" fmla="*/ 1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6" name="Freeform 1036"/>
                <p:cNvSpPr>
                  <a:spLocks/>
                </p:cNvSpPr>
                <p:nvPr/>
              </p:nvSpPr>
              <p:spPr bwMode="auto">
                <a:xfrm>
                  <a:off x="5504001" y="2430027"/>
                  <a:ext cx="3311" cy="14959"/>
                </a:xfrm>
                <a:custGeom>
                  <a:avLst/>
                  <a:gdLst>
                    <a:gd name="T0" fmla="*/ 1 w 26"/>
                    <a:gd name="T1" fmla="*/ 1 h 147"/>
                    <a:gd name="T2" fmla="*/ 1 w 26"/>
                    <a:gd name="T3" fmla="*/ 2 h 147"/>
                    <a:gd name="T4" fmla="*/ 0 w 26"/>
                    <a:gd name="T5" fmla="*/ 2 h 147"/>
                    <a:gd name="T6" fmla="*/ 1 w 26"/>
                    <a:gd name="T7" fmla="*/ 0 h 147"/>
                    <a:gd name="T8" fmla="*/ 1 w 26"/>
                    <a:gd name="T9" fmla="*/ 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7" name="Freeform 1037"/>
                <p:cNvSpPr>
                  <a:spLocks/>
                </p:cNvSpPr>
                <p:nvPr/>
              </p:nvSpPr>
              <p:spPr bwMode="auto">
                <a:xfrm>
                  <a:off x="5504196" y="2369089"/>
                  <a:ext cx="142170" cy="61883"/>
                </a:xfrm>
                <a:custGeom>
                  <a:avLst/>
                  <a:gdLst>
                    <a:gd name="T0" fmla="*/ 10 w 1176"/>
                    <a:gd name="T1" fmla="*/ 0 h 606"/>
                    <a:gd name="T2" fmla="*/ 0 w 1176"/>
                    <a:gd name="T3" fmla="*/ 8 h 606"/>
                    <a:gd name="T4" fmla="*/ 1 w 1176"/>
                    <a:gd name="T5" fmla="*/ 8 h 606"/>
                    <a:gd name="T6" fmla="*/ 10 w 1176"/>
                    <a:gd name="T7" fmla="*/ 1 h 606"/>
                    <a:gd name="T8" fmla="*/ 1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8" name="Freeform 1038"/>
                <p:cNvSpPr>
                  <a:spLocks/>
                </p:cNvSpPr>
                <p:nvPr/>
              </p:nvSpPr>
              <p:spPr bwMode="auto">
                <a:xfrm>
                  <a:off x="5513739" y="2433177"/>
                  <a:ext cx="290182" cy="71016"/>
                </a:xfrm>
                <a:custGeom>
                  <a:avLst/>
                  <a:gdLst>
                    <a:gd name="T0" fmla="*/ 1 w 2532"/>
                    <a:gd name="T1" fmla="*/ 0 h 723"/>
                    <a:gd name="T2" fmla="*/ 1 w 2532"/>
                    <a:gd name="T3" fmla="*/ 0 h 723"/>
                    <a:gd name="T4" fmla="*/ 12 w 2532"/>
                    <a:gd name="T5" fmla="*/ 6 h 723"/>
                    <a:gd name="T6" fmla="*/ 12 w 2532"/>
                    <a:gd name="T7" fmla="*/ 6 h 723"/>
                    <a:gd name="T8" fmla="*/ 0 w 2532"/>
                    <a:gd name="T9" fmla="*/ 1 h 723"/>
                    <a:gd name="T10" fmla="*/ 1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9" name="Freeform 1039"/>
                <p:cNvSpPr>
                  <a:spLocks/>
                </p:cNvSpPr>
                <p:nvPr/>
              </p:nvSpPr>
              <p:spPr bwMode="auto">
                <a:xfrm flipV="1">
                  <a:off x="5803531" y="2428138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 h 723"/>
                    <a:gd name="T6" fmla="*/ 0 w 2532"/>
                    <a:gd name="T7" fmla="*/ 9 h 723"/>
                    <a:gd name="T8" fmla="*/ 0 w 2532"/>
                    <a:gd name="T9" fmla="*/ 1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78" name="Group 51"/>
            <p:cNvGrpSpPr>
              <a:grpSpLocks/>
            </p:cNvGrpSpPr>
            <p:nvPr/>
          </p:nvGrpSpPr>
          <p:grpSpPr bwMode="auto">
            <a:xfrm>
              <a:off x="7529621" y="3305754"/>
              <a:ext cx="707171" cy="324319"/>
              <a:chOff x="4410" y="1365"/>
              <a:chExt cx="663" cy="224"/>
            </a:xfrm>
          </p:grpSpPr>
          <p:sp>
            <p:nvSpPr>
              <p:cNvPr id="104" name="Rectangle 52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AutoShape 53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Freeform 54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BBE0E3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Freeform 55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1801 h 63"/>
                  <a:gd name="T2" fmla="*/ 147159 w 280"/>
                  <a:gd name="T3" fmla="*/ 1752 h 63"/>
                  <a:gd name="T4" fmla="*/ 868488 w 280"/>
                  <a:gd name="T5" fmla="*/ 0 h 63"/>
                  <a:gd name="T6" fmla="*/ 1108812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Freeform 56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730"/>
            <p:cNvGrpSpPr>
              <a:grpSpLocks/>
            </p:cNvGrpSpPr>
            <p:nvPr/>
          </p:nvGrpSpPr>
          <p:grpSpPr bwMode="auto">
            <a:xfrm>
              <a:off x="2965149" y="3702774"/>
              <a:ext cx="619125" cy="242888"/>
              <a:chOff x="4650" y="1129"/>
              <a:chExt cx="246" cy="95"/>
            </a:xfrm>
          </p:grpSpPr>
          <p:sp>
            <p:nvSpPr>
              <p:cNvPr id="32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rgbClr val="6699FF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rgbClr val="6699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rgbClr val="6699FF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32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35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6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33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4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739"/>
            <p:cNvGrpSpPr>
              <a:grpSpLocks/>
            </p:cNvGrpSpPr>
            <p:nvPr/>
          </p:nvGrpSpPr>
          <p:grpSpPr bwMode="auto">
            <a:xfrm>
              <a:off x="3598562" y="4001224"/>
              <a:ext cx="619125" cy="242888"/>
              <a:chOff x="4650" y="1129"/>
              <a:chExt cx="246" cy="95"/>
            </a:xfrm>
          </p:grpSpPr>
          <p:sp>
            <p:nvSpPr>
              <p:cNvPr id="32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rgbClr val="6699FF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rgbClr val="6699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rgbClr val="6699FF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24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27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8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25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6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8" name="Group 7"/>
            <p:cNvGrpSpPr>
              <a:grpSpLocks/>
            </p:cNvGrpSpPr>
            <p:nvPr/>
          </p:nvGrpSpPr>
          <p:grpSpPr bwMode="auto">
            <a:xfrm>
              <a:off x="4382066" y="5361697"/>
              <a:ext cx="501784" cy="233371"/>
              <a:chOff x="3600" y="219"/>
              <a:chExt cx="360" cy="175"/>
            </a:xfrm>
          </p:grpSpPr>
          <p:sp>
            <p:nvSpPr>
              <p:cNvPr id="252" name="Oval 8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3" name="Line 9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4" name="Line 1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5" name="Rectangle 11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6" name="Oval 12"/>
              <p:cNvSpPr>
                <a:spLocks noChangeArrowheads="1"/>
              </p:cNvSpPr>
              <p:nvPr/>
            </p:nvSpPr>
            <p:spPr bwMode="auto">
              <a:xfrm>
                <a:off x="3603" y="219"/>
                <a:ext cx="354" cy="113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57" name="Group 1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6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3" name="Line 15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4" name="Line 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58" name="Group 1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59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0" name="Line 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1" name="Line 20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1" name="Group 49"/>
            <p:cNvGrpSpPr>
              <a:grpSpLocks/>
            </p:cNvGrpSpPr>
            <p:nvPr/>
          </p:nvGrpSpPr>
          <p:grpSpPr bwMode="auto">
            <a:xfrm>
              <a:off x="5331645" y="5722073"/>
              <a:ext cx="500196" cy="233371"/>
              <a:chOff x="3600" y="219"/>
              <a:chExt cx="360" cy="175"/>
            </a:xfrm>
          </p:grpSpPr>
          <p:sp>
            <p:nvSpPr>
              <p:cNvPr id="213" name="Oval 50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4" name="Line 51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" name="Line 5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6" name="Rectangle 53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7" name="Oval 5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6" cy="113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8" name="Group 5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23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4" name="Line 57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5" name="Line 5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19" name="Group 5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20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1" name="Line 6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2" name="Line 62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3" name="Group 77"/>
            <p:cNvGrpSpPr>
              <a:grpSpLocks/>
            </p:cNvGrpSpPr>
            <p:nvPr/>
          </p:nvGrpSpPr>
          <p:grpSpPr bwMode="auto">
            <a:xfrm>
              <a:off x="6411433" y="5363285"/>
              <a:ext cx="501784" cy="233371"/>
              <a:chOff x="3600" y="219"/>
              <a:chExt cx="360" cy="175"/>
            </a:xfrm>
          </p:grpSpPr>
          <p:sp>
            <p:nvSpPr>
              <p:cNvPr id="187" name="Oval 78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8" name="Line 79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9" name="Line 8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0" name="Rectangle 81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1" name="Oval 8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92" name="Group 8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97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8" name="Line 85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9" name="Line 8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93" name="Group 8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94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5" name="Line 8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6" name="Line 90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42" name="Group 91"/>
            <p:cNvGrpSpPr>
              <a:grpSpLocks/>
            </p:cNvGrpSpPr>
            <p:nvPr/>
          </p:nvGrpSpPr>
          <p:grpSpPr bwMode="auto">
            <a:xfrm>
              <a:off x="6731372" y="4420325"/>
              <a:ext cx="637453" cy="239629"/>
              <a:chOff x="322" y="890"/>
              <a:chExt cx="873" cy="341"/>
            </a:xfrm>
          </p:grpSpPr>
          <p:sp>
            <p:nvSpPr>
              <p:cNvPr id="179" name="Rectangle 92"/>
              <p:cNvSpPr>
                <a:spLocks noChangeArrowheads="1"/>
              </p:cNvSpPr>
              <p:nvPr/>
            </p:nvSpPr>
            <p:spPr bwMode="auto">
              <a:xfrm>
                <a:off x="324" y="1006"/>
                <a:ext cx="871" cy="22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163794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0" name="Rectangle 93"/>
              <p:cNvSpPr>
                <a:spLocks noChangeArrowheads="1"/>
              </p:cNvSpPr>
              <p:nvPr/>
            </p:nvSpPr>
            <p:spPr bwMode="auto">
              <a:xfrm>
                <a:off x="393" y="1073"/>
                <a:ext cx="57" cy="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1" name="Rectangle 94"/>
              <p:cNvSpPr>
                <a:spLocks noChangeArrowheads="1"/>
              </p:cNvSpPr>
              <p:nvPr/>
            </p:nvSpPr>
            <p:spPr bwMode="auto">
              <a:xfrm>
                <a:off x="467" y="1073"/>
                <a:ext cx="56" cy="57"/>
              </a:xfrm>
              <a:prstGeom prst="rect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2" name="Rectangle 95"/>
              <p:cNvSpPr>
                <a:spLocks noChangeArrowheads="1"/>
              </p:cNvSpPr>
              <p:nvPr/>
            </p:nvSpPr>
            <p:spPr bwMode="auto">
              <a:xfrm>
                <a:off x="541" y="1071"/>
                <a:ext cx="56" cy="5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3" name="Rectangle 96"/>
              <p:cNvSpPr>
                <a:spLocks noChangeArrowheads="1"/>
              </p:cNvSpPr>
              <p:nvPr/>
            </p:nvSpPr>
            <p:spPr bwMode="auto">
              <a:xfrm>
                <a:off x="615" y="1071"/>
                <a:ext cx="56" cy="5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" name="AutoShape 97"/>
              <p:cNvSpPr>
                <a:spLocks noChangeArrowheads="1"/>
              </p:cNvSpPr>
              <p:nvPr/>
            </p:nvSpPr>
            <p:spPr bwMode="auto">
              <a:xfrm rot="10800000" flipH="1">
                <a:off x="322" y="890"/>
                <a:ext cx="859" cy="11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1 w 21600"/>
                  <a:gd name="T13" fmla="*/ 4516 h 21600"/>
                  <a:gd name="T14" fmla="*/ 17099 w 21600"/>
                  <a:gd name="T15" fmla="*/ 1708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163794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2" name="Line 349"/>
            <p:cNvSpPr>
              <a:spLocks noChangeShapeType="1"/>
            </p:cNvSpPr>
            <p:nvPr/>
          </p:nvSpPr>
          <p:spPr bwMode="auto">
            <a:xfrm>
              <a:off x="3766064" y="1738575"/>
              <a:ext cx="457056" cy="177276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 type="triangle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Line 349"/>
            <p:cNvSpPr>
              <a:spLocks noChangeShapeType="1"/>
            </p:cNvSpPr>
            <p:nvPr/>
          </p:nvSpPr>
          <p:spPr bwMode="auto">
            <a:xfrm flipV="1">
              <a:off x="3770276" y="1988499"/>
              <a:ext cx="457056" cy="7752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 type="triangle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Line 349"/>
            <p:cNvSpPr>
              <a:spLocks noChangeShapeType="1"/>
            </p:cNvSpPr>
            <p:nvPr/>
          </p:nvSpPr>
          <p:spPr bwMode="auto">
            <a:xfrm flipV="1">
              <a:off x="3760108" y="2081131"/>
              <a:ext cx="475745" cy="105430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 type="triangle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9" name="Text Box 39"/>
            <p:cNvSpPr txBox="1">
              <a:spLocks noChangeArrowheads="1"/>
            </p:cNvSpPr>
            <p:nvPr/>
          </p:nvSpPr>
          <p:spPr bwMode="auto">
            <a:xfrm>
              <a:off x="1640606" y="5051731"/>
              <a:ext cx="1136353" cy="387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机构网络</a:t>
              </a:r>
              <a:endParaRPr lang="en-US" altLang="zh-CN" sz="1200" b="1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（如校园网等）</a:t>
              </a:r>
              <a:endParaRPr kumimoji="0" lang="en-US" altLang="zh-CN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47" name="图形 346" descr="无线路由器 纯色填充">
              <a:extLst>
                <a:ext uri="{FF2B5EF4-FFF2-40B4-BE49-F238E27FC236}">
                  <a16:creationId xmlns:a16="http://schemas.microsoft.com/office/drawing/2014/main" xmlns="" id="{13C36876-CE1B-40F4-ACE7-2E559EAC9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6873486" y="3506623"/>
              <a:ext cx="705822" cy="7058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7046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xmlns="" id="{8BACFBC2-BDA2-4500-98A8-845E98F33145}"/>
              </a:ext>
            </a:extLst>
          </p:cNvPr>
          <p:cNvGrpSpPr/>
          <p:nvPr/>
        </p:nvGrpSpPr>
        <p:grpSpPr>
          <a:xfrm>
            <a:off x="123153" y="3015913"/>
            <a:ext cx="8036240" cy="3177088"/>
            <a:chOff x="123153" y="3015913"/>
            <a:chExt cx="8036240" cy="317708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4ECA569A-2113-4228-AFF1-8D29E4E2D899}"/>
                </a:ext>
              </a:extLst>
            </p:cNvPr>
            <p:cNvSpPr/>
            <p:nvPr/>
          </p:nvSpPr>
          <p:spPr>
            <a:xfrm>
              <a:off x="1631465" y="4937658"/>
              <a:ext cx="5688632" cy="504056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3641768-30BD-43B5-B5AB-1538900D4405}"/>
                </a:ext>
              </a:extLst>
            </p:cNvPr>
            <p:cNvSpPr/>
            <p:nvPr/>
          </p:nvSpPr>
          <p:spPr>
            <a:xfrm>
              <a:off x="1631088" y="4937658"/>
              <a:ext cx="1152505" cy="504056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目的地址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48F2ED9C-71EF-4F5F-8EF7-BD85CE671C67}"/>
                </a:ext>
              </a:extLst>
            </p:cNvPr>
            <p:cNvSpPr/>
            <p:nvPr/>
          </p:nvSpPr>
          <p:spPr>
            <a:xfrm>
              <a:off x="2783593" y="4937658"/>
              <a:ext cx="1152505" cy="504056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源地址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BF5BB622-C1DE-481E-A141-0342CE9426BE}"/>
                </a:ext>
              </a:extLst>
            </p:cNvPr>
            <p:cNvSpPr/>
            <p:nvPr/>
          </p:nvSpPr>
          <p:spPr>
            <a:xfrm>
              <a:off x="3936098" y="4937204"/>
              <a:ext cx="719703" cy="504056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类型</a:t>
              </a:r>
            </a:p>
          </p:txBody>
        </p:sp>
        <p:sp>
          <p:nvSpPr>
            <p:cNvPr id="9" name="TextBox 24">
              <a:extLst>
                <a:ext uri="{FF2B5EF4-FFF2-40B4-BE49-F238E27FC236}">
                  <a16:creationId xmlns:a16="http://schemas.microsoft.com/office/drawing/2014/main" xmlns="" id="{67F1B40D-F573-4006-953A-A01027FE7281}"/>
                </a:ext>
              </a:extLst>
            </p:cNvPr>
            <p:cNvSpPr txBox="1"/>
            <p:nvPr/>
          </p:nvSpPr>
          <p:spPr>
            <a:xfrm>
              <a:off x="2104214" y="45683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0" name="TextBox 25">
              <a:extLst>
                <a:ext uri="{FF2B5EF4-FFF2-40B4-BE49-F238E27FC236}">
                  <a16:creationId xmlns:a16="http://schemas.microsoft.com/office/drawing/2014/main" xmlns="" id="{34D75E30-D62B-4608-9D4C-0440FD938ECF}"/>
                </a:ext>
              </a:extLst>
            </p:cNvPr>
            <p:cNvSpPr txBox="1"/>
            <p:nvPr/>
          </p:nvSpPr>
          <p:spPr>
            <a:xfrm>
              <a:off x="3209002" y="45643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1" name="TextBox 26">
              <a:extLst>
                <a:ext uri="{FF2B5EF4-FFF2-40B4-BE49-F238E27FC236}">
                  <a16:creationId xmlns:a16="http://schemas.microsoft.com/office/drawing/2014/main" xmlns="" id="{F788F75B-4ABD-490E-9F07-4792A5E6786A}"/>
                </a:ext>
              </a:extLst>
            </p:cNvPr>
            <p:cNvSpPr txBox="1"/>
            <p:nvPr/>
          </p:nvSpPr>
          <p:spPr>
            <a:xfrm>
              <a:off x="4107349" y="4571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2" name="TextBox 30">
              <a:extLst>
                <a:ext uri="{FF2B5EF4-FFF2-40B4-BE49-F238E27FC236}">
                  <a16:creationId xmlns:a16="http://schemas.microsoft.com/office/drawing/2014/main" xmlns="" id="{4199FC07-560C-4198-9BDF-480EFB04010E}"/>
                </a:ext>
              </a:extLst>
            </p:cNvPr>
            <p:cNvSpPr txBox="1"/>
            <p:nvPr/>
          </p:nvSpPr>
          <p:spPr>
            <a:xfrm>
              <a:off x="7513062" y="454642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字节</a:t>
              </a:r>
            </a:p>
          </p:txBody>
        </p:sp>
        <p:sp>
          <p:nvSpPr>
            <p:cNvPr id="13" name="TextBox 31">
              <a:extLst>
                <a:ext uri="{FF2B5EF4-FFF2-40B4-BE49-F238E27FC236}">
                  <a16:creationId xmlns:a16="http://schemas.microsoft.com/office/drawing/2014/main" xmlns="" id="{0666B1DB-C1AA-468D-A7EF-1B0CE8AC2167}"/>
                </a:ext>
              </a:extLst>
            </p:cNvPr>
            <p:cNvSpPr txBox="1"/>
            <p:nvPr/>
          </p:nvSpPr>
          <p:spPr>
            <a:xfrm>
              <a:off x="123153" y="5003037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数据链路层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F22071D5-4C00-4976-A0DB-E35FFDA731CC}"/>
                </a:ext>
              </a:extLst>
            </p:cNvPr>
            <p:cNvSpPr/>
            <p:nvPr/>
          </p:nvSpPr>
          <p:spPr>
            <a:xfrm>
              <a:off x="4655801" y="4937204"/>
              <a:ext cx="2664296" cy="50405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C1A51012-97F3-4256-B05D-C6BE63B16997}"/>
                </a:ext>
              </a:extLst>
            </p:cNvPr>
            <p:cNvSpPr/>
            <p:nvPr/>
          </p:nvSpPr>
          <p:spPr>
            <a:xfrm>
              <a:off x="2483768" y="3385245"/>
              <a:ext cx="4898615" cy="590706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14F380E7-F868-4A8A-AE51-B7C378A9EB62}"/>
                </a:ext>
              </a:extLst>
            </p:cNvPr>
            <p:cNvSpPr/>
            <p:nvPr/>
          </p:nvSpPr>
          <p:spPr>
            <a:xfrm>
              <a:off x="2483769" y="3385245"/>
              <a:ext cx="1152128" cy="59070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IPv4 </a:t>
              </a:r>
              <a:r>
                <a:rPr lang="zh-CN" altLang="en-US" dirty="0">
                  <a:solidFill>
                    <a:schemeClr val="tx1"/>
                  </a:solidFill>
                </a:rPr>
                <a:t>头部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CE55F5B4-B66A-4403-A9A2-8861B020BA1A}"/>
                </a:ext>
              </a:extLst>
            </p:cNvPr>
            <p:cNvSpPr/>
            <p:nvPr/>
          </p:nvSpPr>
          <p:spPr>
            <a:xfrm>
              <a:off x="4788025" y="3385245"/>
              <a:ext cx="2594357" cy="59070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ICMP</a:t>
              </a:r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18" name="TextBox 57">
              <a:extLst>
                <a:ext uri="{FF2B5EF4-FFF2-40B4-BE49-F238E27FC236}">
                  <a16:creationId xmlns:a16="http://schemas.microsoft.com/office/drawing/2014/main" xmlns="" id="{4FB1ADD7-0114-4B79-B198-C4ADDB51EDB5}"/>
                </a:ext>
              </a:extLst>
            </p:cNvPr>
            <p:cNvSpPr txBox="1"/>
            <p:nvPr/>
          </p:nvSpPr>
          <p:spPr>
            <a:xfrm>
              <a:off x="2850481" y="301591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zh-CN" altLang="en-US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xmlns="" id="{C7E08157-DA5D-4DD6-B6BA-D806F91FA31C}"/>
                </a:ext>
              </a:extLst>
            </p:cNvPr>
            <p:cNvCxnSpPr/>
            <p:nvPr/>
          </p:nvCxnSpPr>
          <p:spPr>
            <a:xfrm flipH="1" flipV="1">
              <a:off x="2483769" y="3975951"/>
              <a:ext cx="2172034" cy="95774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xmlns="" id="{587EA304-D697-4398-98CD-335808D46443}"/>
                </a:ext>
              </a:extLst>
            </p:cNvPr>
            <p:cNvCxnSpPr/>
            <p:nvPr/>
          </p:nvCxnSpPr>
          <p:spPr>
            <a:xfrm flipV="1">
              <a:off x="7291304" y="3975951"/>
              <a:ext cx="91078" cy="95774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83">
              <a:extLst>
                <a:ext uri="{FF2B5EF4-FFF2-40B4-BE49-F238E27FC236}">
                  <a16:creationId xmlns:a16="http://schemas.microsoft.com/office/drawing/2014/main" xmlns="" id="{89857F9E-DC3D-4235-BC84-2E45000CA274}"/>
                </a:ext>
              </a:extLst>
            </p:cNvPr>
            <p:cNvSpPr txBox="1"/>
            <p:nvPr/>
          </p:nvSpPr>
          <p:spPr>
            <a:xfrm>
              <a:off x="5718164" y="457557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46 ~ 1500</a:t>
              </a:r>
              <a:endParaRPr lang="zh-CN" altLang="en-US" dirty="0"/>
            </a:p>
          </p:txBody>
        </p:sp>
        <p:sp>
          <p:nvSpPr>
            <p:cNvPr id="22" name="TextBox 48">
              <a:extLst>
                <a:ext uri="{FF2B5EF4-FFF2-40B4-BE49-F238E27FC236}">
                  <a16:creationId xmlns:a16="http://schemas.microsoft.com/office/drawing/2014/main" xmlns="" id="{485D7F8F-F61F-43D9-987C-DCC5BE5C57D5}"/>
                </a:ext>
              </a:extLst>
            </p:cNvPr>
            <p:cNvSpPr txBox="1"/>
            <p:nvPr/>
          </p:nvSpPr>
          <p:spPr>
            <a:xfrm>
              <a:off x="3867861" y="5546670"/>
              <a:ext cx="9921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IP</a:t>
              </a:r>
              <a:r>
                <a:rPr lang="zh-CN" altLang="en-US" dirty="0"/>
                <a:t>类型</a:t>
              </a:r>
              <a:endParaRPr lang="en-US" altLang="zh-CN" dirty="0"/>
            </a:p>
            <a:p>
              <a:r>
                <a:rPr lang="en-US" altLang="zh-CN" dirty="0"/>
                <a:t>0x0800</a:t>
              </a:r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1046E020-8AE0-4C42-899F-6D2AF69DB6AA}"/>
                </a:ext>
              </a:extLst>
            </p:cNvPr>
            <p:cNvSpPr/>
            <p:nvPr/>
          </p:nvSpPr>
          <p:spPr>
            <a:xfrm>
              <a:off x="3635897" y="3385245"/>
              <a:ext cx="1152128" cy="59070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ICMP</a:t>
              </a:r>
              <a:r>
                <a:rPr lang="zh-CN" altLang="en-US" dirty="0">
                  <a:solidFill>
                    <a:schemeClr val="tx1"/>
                  </a:solidFill>
                </a:rPr>
                <a:t>头部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F730AB1D-A63E-415F-B173-2B13DD8B2660}"/>
                </a:ext>
              </a:extLst>
            </p:cNvPr>
            <p:cNvSpPr txBox="1"/>
            <p:nvPr/>
          </p:nvSpPr>
          <p:spPr>
            <a:xfrm>
              <a:off x="4002609" y="30159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xmlns="" id="{B1F726EC-36CE-4520-82E6-86DEE2F55154}"/>
                </a:ext>
              </a:extLst>
            </p:cNvPr>
            <p:cNvSpPr txBox="1"/>
            <p:nvPr/>
          </p:nvSpPr>
          <p:spPr>
            <a:xfrm>
              <a:off x="713739" y="4077720"/>
              <a:ext cx="1827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IPv4</a:t>
              </a:r>
              <a:r>
                <a:rPr lang="zh-CN" altLang="en-US" dirty="0"/>
                <a:t>协议字段 </a:t>
              </a:r>
              <a:r>
                <a:rPr lang="en-US" altLang="zh-CN" dirty="0"/>
                <a:t>= 1</a:t>
              </a:r>
              <a:endParaRPr lang="zh-CN" altLang="en-US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xmlns="" id="{E09FEF77-7D32-420E-B169-D9306FAB1EA2}"/>
                </a:ext>
              </a:extLst>
            </p:cNvPr>
            <p:cNvCxnSpPr/>
            <p:nvPr/>
          </p:nvCxnSpPr>
          <p:spPr>
            <a:xfrm flipV="1">
              <a:off x="2541449" y="3861048"/>
              <a:ext cx="518384" cy="3254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82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4D2538FD-C95C-4DF2-ABB1-FFDB30207263}"/>
              </a:ext>
            </a:extLst>
          </p:cNvPr>
          <p:cNvGrpSpPr/>
          <p:nvPr/>
        </p:nvGrpSpPr>
        <p:grpSpPr>
          <a:xfrm>
            <a:off x="123153" y="1410089"/>
            <a:ext cx="8036240" cy="4782912"/>
            <a:chOff x="123153" y="1410089"/>
            <a:chExt cx="8036240" cy="478291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A0165CA4-B1EC-442E-9D06-5767953E8C2C}"/>
                </a:ext>
              </a:extLst>
            </p:cNvPr>
            <p:cNvSpPr/>
            <p:nvPr/>
          </p:nvSpPr>
          <p:spPr>
            <a:xfrm>
              <a:off x="1631465" y="4937658"/>
              <a:ext cx="5688632" cy="504056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BF52C94B-A7BD-4B63-87EB-3CA65439CDAD}"/>
                </a:ext>
              </a:extLst>
            </p:cNvPr>
            <p:cNvSpPr/>
            <p:nvPr/>
          </p:nvSpPr>
          <p:spPr>
            <a:xfrm>
              <a:off x="1631088" y="4937658"/>
              <a:ext cx="1152505" cy="504056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目的地址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A5ADCDD3-5228-49B6-BAA5-0F157DD3D0A9}"/>
                </a:ext>
              </a:extLst>
            </p:cNvPr>
            <p:cNvSpPr/>
            <p:nvPr/>
          </p:nvSpPr>
          <p:spPr>
            <a:xfrm>
              <a:off x="2783593" y="4937658"/>
              <a:ext cx="1152505" cy="504056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源地址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D35C6C79-EE34-4738-8975-C612021D8BC8}"/>
                </a:ext>
              </a:extLst>
            </p:cNvPr>
            <p:cNvSpPr/>
            <p:nvPr/>
          </p:nvSpPr>
          <p:spPr>
            <a:xfrm>
              <a:off x="3936098" y="4937204"/>
              <a:ext cx="719703" cy="504056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类型</a:t>
              </a:r>
            </a:p>
          </p:txBody>
        </p:sp>
        <p:sp>
          <p:nvSpPr>
            <p:cNvPr id="9" name="TextBox 24">
              <a:extLst>
                <a:ext uri="{FF2B5EF4-FFF2-40B4-BE49-F238E27FC236}">
                  <a16:creationId xmlns:a16="http://schemas.microsoft.com/office/drawing/2014/main" xmlns="" id="{D8311378-2F8E-4211-86EF-369087089EAB}"/>
                </a:ext>
              </a:extLst>
            </p:cNvPr>
            <p:cNvSpPr txBox="1"/>
            <p:nvPr/>
          </p:nvSpPr>
          <p:spPr>
            <a:xfrm>
              <a:off x="2104214" y="45683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0" name="TextBox 25">
              <a:extLst>
                <a:ext uri="{FF2B5EF4-FFF2-40B4-BE49-F238E27FC236}">
                  <a16:creationId xmlns:a16="http://schemas.microsoft.com/office/drawing/2014/main" xmlns="" id="{E81BADBB-6FDB-4E7C-8A2B-444D66875572}"/>
                </a:ext>
              </a:extLst>
            </p:cNvPr>
            <p:cNvSpPr txBox="1"/>
            <p:nvPr/>
          </p:nvSpPr>
          <p:spPr>
            <a:xfrm>
              <a:off x="3209002" y="45643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1" name="TextBox 26">
              <a:extLst>
                <a:ext uri="{FF2B5EF4-FFF2-40B4-BE49-F238E27FC236}">
                  <a16:creationId xmlns:a16="http://schemas.microsoft.com/office/drawing/2014/main" xmlns="" id="{EB4E808F-C4EA-4B11-A32E-F57B90CF8F7F}"/>
                </a:ext>
              </a:extLst>
            </p:cNvPr>
            <p:cNvSpPr txBox="1"/>
            <p:nvPr/>
          </p:nvSpPr>
          <p:spPr>
            <a:xfrm>
              <a:off x="4107349" y="4571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2" name="TextBox 30">
              <a:extLst>
                <a:ext uri="{FF2B5EF4-FFF2-40B4-BE49-F238E27FC236}">
                  <a16:creationId xmlns:a16="http://schemas.microsoft.com/office/drawing/2014/main" xmlns="" id="{9A411251-72BE-4A93-98B0-610598DB4D97}"/>
                </a:ext>
              </a:extLst>
            </p:cNvPr>
            <p:cNvSpPr txBox="1"/>
            <p:nvPr/>
          </p:nvSpPr>
          <p:spPr>
            <a:xfrm>
              <a:off x="7513062" y="454642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字节</a:t>
              </a:r>
            </a:p>
          </p:txBody>
        </p:sp>
        <p:sp>
          <p:nvSpPr>
            <p:cNvPr id="13" name="TextBox 31">
              <a:extLst>
                <a:ext uri="{FF2B5EF4-FFF2-40B4-BE49-F238E27FC236}">
                  <a16:creationId xmlns:a16="http://schemas.microsoft.com/office/drawing/2014/main" xmlns="" id="{9E37459D-58F0-4DE6-9D97-79A2BF459543}"/>
                </a:ext>
              </a:extLst>
            </p:cNvPr>
            <p:cNvSpPr txBox="1"/>
            <p:nvPr/>
          </p:nvSpPr>
          <p:spPr>
            <a:xfrm>
              <a:off x="123153" y="5003037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数据链路层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92376536-B89A-4A62-9376-2C69AAA0C589}"/>
                </a:ext>
              </a:extLst>
            </p:cNvPr>
            <p:cNvSpPr/>
            <p:nvPr/>
          </p:nvSpPr>
          <p:spPr>
            <a:xfrm>
              <a:off x="4655801" y="4937204"/>
              <a:ext cx="2664296" cy="50405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6246A6AB-F68D-4EB6-931F-7DF56B039CDF}"/>
                </a:ext>
              </a:extLst>
            </p:cNvPr>
            <p:cNvSpPr/>
            <p:nvPr/>
          </p:nvSpPr>
          <p:spPr>
            <a:xfrm>
              <a:off x="2783593" y="3385245"/>
              <a:ext cx="4598790" cy="590706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115B23EE-F586-4B7D-B9D8-ED40788EE0EF}"/>
                </a:ext>
              </a:extLst>
            </p:cNvPr>
            <p:cNvSpPr/>
            <p:nvPr/>
          </p:nvSpPr>
          <p:spPr>
            <a:xfrm>
              <a:off x="2783593" y="3385245"/>
              <a:ext cx="1625442" cy="59070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IP </a:t>
              </a:r>
              <a:r>
                <a:rPr lang="zh-CN" altLang="en-US" dirty="0">
                  <a:solidFill>
                    <a:schemeClr val="tx1"/>
                  </a:solidFill>
                </a:rPr>
                <a:t>报头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C82AD8C3-78BD-4993-B6FE-FFEE968414CD}"/>
                </a:ext>
              </a:extLst>
            </p:cNvPr>
            <p:cNvSpPr/>
            <p:nvPr/>
          </p:nvSpPr>
          <p:spPr>
            <a:xfrm>
              <a:off x="4409035" y="3385245"/>
              <a:ext cx="2973347" cy="59070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18" name="TextBox 57">
              <a:extLst>
                <a:ext uri="{FF2B5EF4-FFF2-40B4-BE49-F238E27FC236}">
                  <a16:creationId xmlns:a16="http://schemas.microsoft.com/office/drawing/2014/main" xmlns="" id="{0DFAFA3D-D31C-46B1-A27F-F3F9F5630F40}"/>
                </a:ext>
              </a:extLst>
            </p:cNvPr>
            <p:cNvSpPr txBox="1"/>
            <p:nvPr/>
          </p:nvSpPr>
          <p:spPr>
            <a:xfrm>
              <a:off x="2675772" y="2997661"/>
              <a:ext cx="198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20</a:t>
              </a:r>
              <a:r>
                <a:rPr lang="zh-CN" altLang="en-US" dirty="0"/>
                <a:t>（不带</a:t>
              </a:r>
              <a:r>
                <a:rPr lang="en-US" altLang="zh-CN" dirty="0"/>
                <a:t>IP</a:t>
              </a:r>
              <a:r>
                <a:rPr lang="zh-CN" altLang="en-US" dirty="0"/>
                <a:t>选项）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xmlns="" id="{6CAC61CF-69FE-406B-88D7-E562B4695CC2}"/>
                </a:ext>
              </a:extLst>
            </p:cNvPr>
            <p:cNvCxnSpPr/>
            <p:nvPr/>
          </p:nvCxnSpPr>
          <p:spPr>
            <a:xfrm flipH="1" flipV="1">
              <a:off x="2783593" y="3975951"/>
              <a:ext cx="1872210" cy="95774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xmlns="" id="{7E716DF9-5B3D-4925-AEE2-E6D6B2049E65}"/>
                </a:ext>
              </a:extLst>
            </p:cNvPr>
            <p:cNvCxnSpPr/>
            <p:nvPr/>
          </p:nvCxnSpPr>
          <p:spPr>
            <a:xfrm flipV="1">
              <a:off x="7291304" y="3975951"/>
              <a:ext cx="91078" cy="95774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83">
              <a:extLst>
                <a:ext uri="{FF2B5EF4-FFF2-40B4-BE49-F238E27FC236}">
                  <a16:creationId xmlns:a16="http://schemas.microsoft.com/office/drawing/2014/main" xmlns="" id="{2F2D4CBD-68C9-44FE-B252-ED40379F58C0}"/>
                </a:ext>
              </a:extLst>
            </p:cNvPr>
            <p:cNvSpPr txBox="1"/>
            <p:nvPr/>
          </p:nvSpPr>
          <p:spPr>
            <a:xfrm>
              <a:off x="5718164" y="457557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46 ~ 1500</a:t>
              </a:r>
              <a:endParaRPr lang="zh-CN" altLang="en-US" dirty="0"/>
            </a:p>
          </p:txBody>
        </p:sp>
        <p:sp>
          <p:nvSpPr>
            <p:cNvPr id="22" name="TextBox 47">
              <a:extLst>
                <a:ext uri="{FF2B5EF4-FFF2-40B4-BE49-F238E27FC236}">
                  <a16:creationId xmlns:a16="http://schemas.microsoft.com/office/drawing/2014/main" xmlns="" id="{E8968885-B758-4A84-A696-C804F040D7D4}"/>
                </a:ext>
              </a:extLst>
            </p:cNvPr>
            <p:cNvSpPr txBox="1"/>
            <p:nvPr/>
          </p:nvSpPr>
          <p:spPr>
            <a:xfrm>
              <a:off x="251520" y="3495932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网络层</a:t>
              </a:r>
            </a:p>
          </p:txBody>
        </p:sp>
        <p:sp>
          <p:nvSpPr>
            <p:cNvPr id="23" name="TextBox 48">
              <a:extLst>
                <a:ext uri="{FF2B5EF4-FFF2-40B4-BE49-F238E27FC236}">
                  <a16:creationId xmlns:a16="http://schemas.microsoft.com/office/drawing/2014/main" xmlns="" id="{CD61F24B-8494-4C47-A9E4-32E712DC1607}"/>
                </a:ext>
              </a:extLst>
            </p:cNvPr>
            <p:cNvSpPr txBox="1"/>
            <p:nvPr/>
          </p:nvSpPr>
          <p:spPr>
            <a:xfrm>
              <a:off x="3867861" y="5546670"/>
              <a:ext cx="9921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IP</a:t>
              </a:r>
              <a:r>
                <a:rPr lang="zh-CN" altLang="en-US" dirty="0"/>
                <a:t>类型</a:t>
              </a:r>
              <a:endParaRPr lang="en-US" altLang="zh-CN" dirty="0"/>
            </a:p>
            <a:p>
              <a:r>
                <a:rPr lang="en-US" altLang="zh-CN" dirty="0"/>
                <a:t>0x0800</a:t>
              </a:r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968785F8-181A-47AE-A30C-812D302BF45B}"/>
                </a:ext>
              </a:extLst>
            </p:cNvPr>
            <p:cNvSpPr/>
            <p:nvPr/>
          </p:nvSpPr>
          <p:spPr>
            <a:xfrm>
              <a:off x="3282500" y="2028498"/>
              <a:ext cx="4099882" cy="590706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B9C6F400-53A3-4167-9C3B-C89DF88A7F29}"/>
                </a:ext>
              </a:extLst>
            </p:cNvPr>
            <p:cNvSpPr/>
            <p:nvPr/>
          </p:nvSpPr>
          <p:spPr>
            <a:xfrm>
              <a:off x="4955089" y="2028498"/>
              <a:ext cx="2427292" cy="59070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UDP</a:t>
              </a:r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AAF900C-7FB3-497B-8AAF-9F3FC017E197}"/>
                </a:ext>
              </a:extLst>
            </p:cNvPr>
            <p:cNvSpPr/>
            <p:nvPr/>
          </p:nvSpPr>
          <p:spPr>
            <a:xfrm>
              <a:off x="3282500" y="2028498"/>
              <a:ext cx="1672589" cy="59070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UDP</a:t>
              </a:r>
              <a:r>
                <a:rPr lang="zh-CN" altLang="en-US" dirty="0">
                  <a:solidFill>
                    <a:schemeClr val="tx1"/>
                  </a:solidFill>
                </a:rPr>
                <a:t>头部</a:t>
              </a:r>
            </a:p>
          </p:txBody>
        </p:sp>
        <p:sp>
          <p:nvSpPr>
            <p:cNvPr id="27" name="TextBox 33">
              <a:extLst>
                <a:ext uri="{FF2B5EF4-FFF2-40B4-BE49-F238E27FC236}">
                  <a16:creationId xmlns:a16="http://schemas.microsoft.com/office/drawing/2014/main" xmlns="" id="{5D293806-7B21-4623-96B3-FDF77EFA9C02}"/>
                </a:ext>
              </a:extLst>
            </p:cNvPr>
            <p:cNvSpPr txBox="1"/>
            <p:nvPr/>
          </p:nvSpPr>
          <p:spPr>
            <a:xfrm>
              <a:off x="3829242" y="16347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xmlns="" id="{963B4A35-BC21-44F4-B7E5-2B981425E5AF}"/>
                </a:ext>
              </a:extLst>
            </p:cNvPr>
            <p:cNvCxnSpPr/>
            <p:nvPr/>
          </p:nvCxnSpPr>
          <p:spPr>
            <a:xfrm flipH="1" flipV="1">
              <a:off x="3249449" y="2619205"/>
              <a:ext cx="1159586" cy="76604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xmlns="" id="{6DE2B697-B87F-4BC0-90B7-35E41FFE073E}"/>
                </a:ext>
              </a:extLst>
            </p:cNvPr>
            <p:cNvCxnSpPr/>
            <p:nvPr/>
          </p:nvCxnSpPr>
          <p:spPr>
            <a:xfrm flipH="1" flipV="1">
              <a:off x="7382382" y="2610078"/>
              <a:ext cx="1" cy="77516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36">
              <a:extLst>
                <a:ext uri="{FF2B5EF4-FFF2-40B4-BE49-F238E27FC236}">
                  <a16:creationId xmlns:a16="http://schemas.microsoft.com/office/drawing/2014/main" xmlns="" id="{EA3FB73B-C29B-48F4-939A-992D45608EC6}"/>
                </a:ext>
              </a:extLst>
            </p:cNvPr>
            <p:cNvSpPr txBox="1"/>
            <p:nvPr/>
          </p:nvSpPr>
          <p:spPr>
            <a:xfrm>
              <a:off x="336894" y="2139185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传输层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xmlns="" id="{13F86450-CD25-4395-9658-05A23B30AAB2}"/>
                </a:ext>
              </a:extLst>
            </p:cNvPr>
            <p:cNvCxnSpPr/>
            <p:nvPr/>
          </p:nvCxnSpPr>
          <p:spPr>
            <a:xfrm>
              <a:off x="3288848" y="1423399"/>
              <a:ext cx="0" cy="58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xmlns="" id="{9C9AFB62-E37A-4E63-AB6E-8A54ADDD77D2}"/>
                </a:ext>
              </a:extLst>
            </p:cNvPr>
            <p:cNvCxnSpPr/>
            <p:nvPr/>
          </p:nvCxnSpPr>
          <p:spPr>
            <a:xfrm>
              <a:off x="7382381" y="1413425"/>
              <a:ext cx="0" cy="5907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43">
              <a:extLst>
                <a:ext uri="{FF2B5EF4-FFF2-40B4-BE49-F238E27FC236}">
                  <a16:creationId xmlns:a16="http://schemas.microsoft.com/office/drawing/2014/main" xmlns="" id="{60B4C5E5-9230-4C69-83B3-08C818C638D1}"/>
                </a:ext>
              </a:extLst>
            </p:cNvPr>
            <p:cNvSpPr txBox="1"/>
            <p:nvPr/>
          </p:nvSpPr>
          <p:spPr>
            <a:xfrm>
              <a:off x="4588075" y="1410089"/>
              <a:ext cx="1301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UDP</a:t>
              </a:r>
              <a:r>
                <a:rPr lang="zh-CN" altLang="en-US" b="1" dirty="0"/>
                <a:t>数据报</a:t>
              </a: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xmlns="" id="{4E166687-8EAD-47EA-AA99-59CAC61BFC10}"/>
                </a:ext>
              </a:extLst>
            </p:cNvPr>
            <p:cNvCxnSpPr>
              <a:stCxn id="33" idx="3"/>
            </p:cNvCxnSpPr>
            <p:nvPr/>
          </p:nvCxnSpPr>
          <p:spPr>
            <a:xfrm>
              <a:off x="5890034" y="1594755"/>
              <a:ext cx="14923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xmlns="" id="{E29444F1-535E-4716-A3B4-D1944E93FF99}"/>
                </a:ext>
              </a:extLst>
            </p:cNvPr>
            <p:cNvCxnSpPr/>
            <p:nvPr/>
          </p:nvCxnSpPr>
          <p:spPr>
            <a:xfrm flipH="1">
              <a:off x="3295927" y="1594755"/>
              <a:ext cx="12006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1436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9C3E4951-865D-4536-96D3-D55CB73130A2}"/>
              </a:ext>
            </a:extLst>
          </p:cNvPr>
          <p:cNvGrpSpPr/>
          <p:nvPr/>
        </p:nvGrpSpPr>
        <p:grpSpPr>
          <a:xfrm>
            <a:off x="2474650" y="1060057"/>
            <a:ext cx="6081106" cy="2872999"/>
            <a:chOff x="2474650" y="1060057"/>
            <a:chExt cx="6081106" cy="287299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34B8DCDF-E80D-41CF-820E-31B84B6519B5}"/>
                </a:ext>
              </a:extLst>
            </p:cNvPr>
            <p:cNvSpPr/>
            <p:nvPr/>
          </p:nvSpPr>
          <p:spPr>
            <a:xfrm>
              <a:off x="2541448" y="1441010"/>
              <a:ext cx="5184575" cy="590706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0AD8693C-A27D-475D-BECF-A1230CE36F16}"/>
                </a:ext>
              </a:extLst>
            </p:cNvPr>
            <p:cNvSpPr/>
            <p:nvPr/>
          </p:nvSpPr>
          <p:spPr>
            <a:xfrm>
              <a:off x="2541448" y="1441010"/>
              <a:ext cx="2592287" cy="59070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源端口号（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</a:rPr>
                <a:t>字节）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081D641F-98B9-4A3F-81E2-8E0D8492E42C}"/>
                </a:ext>
              </a:extLst>
            </p:cNvPr>
            <p:cNvSpPr/>
            <p:nvPr/>
          </p:nvSpPr>
          <p:spPr>
            <a:xfrm>
              <a:off x="5126085" y="1441010"/>
              <a:ext cx="2599938" cy="59070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目的端口号（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</a:rPr>
                <a:t>字节）</a:t>
              </a:r>
            </a:p>
          </p:txBody>
        </p:sp>
        <p:sp>
          <p:nvSpPr>
            <p:cNvPr id="8" name="TextBox 43">
              <a:extLst>
                <a:ext uri="{FF2B5EF4-FFF2-40B4-BE49-F238E27FC236}">
                  <a16:creationId xmlns:a16="http://schemas.microsoft.com/office/drawing/2014/main" xmlns="" id="{015A7ACA-2A83-4783-A12A-FF8F541B8C10}"/>
                </a:ext>
              </a:extLst>
            </p:cNvPr>
            <p:cNvSpPr txBox="1"/>
            <p:nvPr/>
          </p:nvSpPr>
          <p:spPr>
            <a:xfrm>
              <a:off x="2474650" y="10716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9" name="TextBox 45">
              <a:extLst>
                <a:ext uri="{FF2B5EF4-FFF2-40B4-BE49-F238E27FC236}">
                  <a16:creationId xmlns:a16="http://schemas.microsoft.com/office/drawing/2014/main" xmlns="" id="{6A443AD9-A1C4-4E98-ACEA-A037081FCA43}"/>
                </a:ext>
              </a:extLst>
            </p:cNvPr>
            <p:cNvSpPr txBox="1"/>
            <p:nvPr/>
          </p:nvSpPr>
          <p:spPr>
            <a:xfrm>
              <a:off x="4707381" y="10684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15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CEB70CEE-DA60-4BF2-976A-AEB288ACCB7E}"/>
                </a:ext>
              </a:extLst>
            </p:cNvPr>
            <p:cNvSpPr/>
            <p:nvPr/>
          </p:nvSpPr>
          <p:spPr>
            <a:xfrm>
              <a:off x="2541449" y="2031716"/>
              <a:ext cx="2592287" cy="59070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长度（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</a:rPr>
                <a:t>字节）</a:t>
              </a:r>
            </a:p>
          </p:txBody>
        </p:sp>
        <p:sp>
          <p:nvSpPr>
            <p:cNvPr id="11" name="TextBox 47">
              <a:extLst>
                <a:ext uri="{FF2B5EF4-FFF2-40B4-BE49-F238E27FC236}">
                  <a16:creationId xmlns:a16="http://schemas.microsoft.com/office/drawing/2014/main" xmlns="" id="{8C22D216-78C9-4FD4-AAF0-AA4A22DD05A9}"/>
                </a:ext>
              </a:extLst>
            </p:cNvPr>
            <p:cNvSpPr txBox="1"/>
            <p:nvPr/>
          </p:nvSpPr>
          <p:spPr>
            <a:xfrm>
              <a:off x="5133736" y="10684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16</a:t>
              </a:r>
              <a:endParaRPr lang="zh-CN" altLang="en-US" dirty="0"/>
            </a:p>
          </p:txBody>
        </p:sp>
        <p:sp>
          <p:nvSpPr>
            <p:cNvPr id="12" name="TextBox 49">
              <a:extLst>
                <a:ext uri="{FF2B5EF4-FFF2-40B4-BE49-F238E27FC236}">
                  <a16:creationId xmlns:a16="http://schemas.microsoft.com/office/drawing/2014/main" xmlns="" id="{0BC2C7BB-1FD7-48A3-A89F-80C68E367719}"/>
                </a:ext>
              </a:extLst>
            </p:cNvPr>
            <p:cNvSpPr txBox="1"/>
            <p:nvPr/>
          </p:nvSpPr>
          <p:spPr>
            <a:xfrm>
              <a:off x="7021360" y="10600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31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F770FEFB-5BFD-49BA-892F-5D7E4C44C1D0}"/>
                </a:ext>
              </a:extLst>
            </p:cNvPr>
            <p:cNvSpPr/>
            <p:nvPr/>
          </p:nvSpPr>
          <p:spPr>
            <a:xfrm>
              <a:off x="5133736" y="2031716"/>
              <a:ext cx="2592287" cy="59070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校验和（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</a:rPr>
                <a:t>字节）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3E268817-7852-48C6-8730-C44E3A8E6F51}"/>
                </a:ext>
              </a:extLst>
            </p:cNvPr>
            <p:cNvSpPr/>
            <p:nvPr/>
          </p:nvSpPr>
          <p:spPr>
            <a:xfrm>
              <a:off x="2541449" y="2622422"/>
              <a:ext cx="5184574" cy="1310634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负载数据（长度可变）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xmlns="" id="{A689135F-BAFF-4F4F-8662-415D0976828B}"/>
                </a:ext>
              </a:extLst>
            </p:cNvPr>
            <p:cNvCxnSpPr/>
            <p:nvPr/>
          </p:nvCxnSpPr>
          <p:spPr>
            <a:xfrm>
              <a:off x="7726023" y="1429389"/>
              <a:ext cx="8064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xmlns="" id="{F5DBE390-10CB-4FA7-89FB-9988FE89A6EC}"/>
                </a:ext>
              </a:extLst>
            </p:cNvPr>
            <p:cNvCxnSpPr/>
            <p:nvPr/>
          </p:nvCxnSpPr>
          <p:spPr>
            <a:xfrm>
              <a:off x="7726022" y="2622422"/>
              <a:ext cx="8064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3">
              <a:extLst>
                <a:ext uri="{FF2B5EF4-FFF2-40B4-BE49-F238E27FC236}">
                  <a16:creationId xmlns:a16="http://schemas.microsoft.com/office/drawing/2014/main" xmlns="" id="{2BC181B5-623C-4880-8E43-42CC72B7A4E5}"/>
                </a:ext>
              </a:extLst>
            </p:cNvPr>
            <p:cNvSpPr txBox="1"/>
            <p:nvPr/>
          </p:nvSpPr>
          <p:spPr>
            <a:xfrm>
              <a:off x="7792405" y="1847050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r>
                <a:rPr lang="zh-CN" altLang="en-US" dirty="0"/>
                <a:t>字节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xmlns="" id="{157A5FA1-902B-4D98-9D02-A2E163DE41F6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H="1" flipV="1">
              <a:off x="8174080" y="1441010"/>
              <a:ext cx="1" cy="40604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xmlns="" id="{5D9D4575-9F49-439C-82DA-068F9B1BF62F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8174080" y="2216382"/>
              <a:ext cx="1" cy="40604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851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A440B5E-E4DA-4F01-B1DA-B10F1E94F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2208213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 b="1"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7859C948-9ECF-4CCF-9B0A-9F59232F66B3}"/>
              </a:ext>
            </a:extLst>
          </p:cNvPr>
          <p:cNvGrpSpPr/>
          <p:nvPr/>
        </p:nvGrpSpPr>
        <p:grpSpPr>
          <a:xfrm>
            <a:off x="2279650" y="1773238"/>
            <a:ext cx="7920038" cy="4037012"/>
            <a:chOff x="2279650" y="1773238"/>
            <a:chExt cx="7920038" cy="40370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3CC837BA-6E65-4AF8-9774-E7F2ED550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5863" y="3213100"/>
              <a:ext cx="2159000" cy="2303462"/>
            </a:xfrm>
            <a:prstGeom prst="rect">
              <a:avLst/>
            </a:prstGeom>
            <a:solidFill>
              <a:srgbClr val="FFCC00">
                <a:alpha val="52940"/>
              </a:srgbClr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 b="1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4C00CA49-2045-49E4-A10F-03173A000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75" y="3213100"/>
              <a:ext cx="2160588" cy="2303462"/>
            </a:xfrm>
            <a:prstGeom prst="rect">
              <a:avLst/>
            </a:prstGeom>
            <a:solidFill>
              <a:srgbClr val="FFCC00">
                <a:alpha val="52940"/>
              </a:srgbClr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 b="1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1FD4AB4D-7956-4DE1-83E3-A573BF0E6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888" y="3213100"/>
              <a:ext cx="2160588" cy="2303462"/>
            </a:xfrm>
            <a:prstGeom prst="rect">
              <a:avLst/>
            </a:prstGeom>
            <a:solidFill>
              <a:srgbClr val="FFCC00">
                <a:alpha val="52940"/>
              </a:srgbClr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 b="1">
                <a:latin typeface="仿宋_GB2312" pitchFamily="49" charset="-122"/>
                <a:ea typeface="仿宋_GB2312" pitchFamily="49" charset="-122"/>
              </a:endParaRPr>
            </a:p>
          </p:txBody>
        </p:sp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xmlns="" id="{7A4CD5C7-CEBF-429B-9784-9A4D544931D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5143884"/>
                </p:ext>
              </p:extLst>
            </p:nvPr>
          </p:nvGraphicFramePr>
          <p:xfrm>
            <a:off x="2279650" y="1773238"/>
            <a:ext cx="7920038" cy="4037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1" name="Visio" r:id="rId3" imgW="4093464" imgH="2115007" progId="Visio.Drawing.6">
                    <p:embed/>
                  </p:oleObj>
                </mc:Choice>
                <mc:Fallback>
                  <p:oleObj name="Visio" r:id="rId3" imgW="4093464" imgH="2115007" progId="Visio.Drawing.6">
                    <p:embed/>
                    <p:pic>
                      <p:nvPicPr>
                        <p:cNvPr id="9" name="Object 8">
                          <a:extLst>
                            <a:ext uri="{FF2B5EF4-FFF2-40B4-BE49-F238E27FC236}">
                              <a16:creationId xmlns:a16="http://schemas.microsoft.com/office/drawing/2014/main" xmlns="" id="{7A4CD5C7-CEBF-429B-9784-9A4D544931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9650" y="1773238"/>
                          <a:ext cx="7920038" cy="4037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98107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>
            <a:extLst>
              <a:ext uri="{FF2B5EF4-FFF2-40B4-BE49-F238E27FC236}">
                <a16:creationId xmlns:a16="http://schemas.microsoft.com/office/drawing/2014/main" xmlns="" id="{6CB4A7F0-B178-4F3F-8F84-3A0751700263}"/>
              </a:ext>
            </a:extLst>
          </p:cNvPr>
          <p:cNvGrpSpPr/>
          <p:nvPr/>
        </p:nvGrpSpPr>
        <p:grpSpPr>
          <a:xfrm>
            <a:off x="1843677" y="-508903"/>
            <a:ext cx="5952867" cy="2535764"/>
            <a:chOff x="1671366" y="1032932"/>
            <a:chExt cx="5952867" cy="2535764"/>
          </a:xfrm>
        </p:grpSpPr>
        <p:graphicFrame>
          <p:nvGraphicFramePr>
            <p:cNvPr id="4" name="Object 81">
              <a:extLst>
                <a:ext uri="{FF2B5EF4-FFF2-40B4-BE49-F238E27FC236}">
                  <a16:creationId xmlns:a16="http://schemas.microsoft.com/office/drawing/2014/main" xmlns="" id="{55D82106-8371-43C7-B82D-89059788DCE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5992919"/>
                </p:ext>
              </p:extLst>
            </p:nvPr>
          </p:nvGraphicFramePr>
          <p:xfrm>
            <a:off x="2605250" y="2066078"/>
            <a:ext cx="662298" cy="676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0" name="Visio" r:id="rId3" imgW="966537" imgH="1232154" progId="Visio.Drawing.11">
                    <p:embed/>
                  </p:oleObj>
                </mc:Choice>
                <mc:Fallback>
                  <p:oleObj name="Visio" r:id="rId3" imgW="966537" imgH="1232154" progId="Visio.Drawing.11">
                    <p:embed/>
                    <p:pic>
                      <p:nvPicPr>
                        <p:cNvPr id="4" name="Object 81">
                          <a:extLst>
                            <a:ext uri="{FF2B5EF4-FFF2-40B4-BE49-F238E27FC236}">
                              <a16:creationId xmlns:a16="http://schemas.microsoft.com/office/drawing/2014/main" xmlns="" id="{55D82106-8371-43C7-B82D-89059788DC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5250" y="2066078"/>
                          <a:ext cx="662298" cy="676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81">
              <a:extLst>
                <a:ext uri="{FF2B5EF4-FFF2-40B4-BE49-F238E27FC236}">
                  <a16:creationId xmlns:a16="http://schemas.microsoft.com/office/drawing/2014/main" xmlns="" id="{94FA589B-D88D-4D7D-BD2B-C5BC91E7C77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4204897"/>
                </p:ext>
              </p:extLst>
            </p:nvPr>
          </p:nvGraphicFramePr>
          <p:xfrm>
            <a:off x="4395631" y="2066078"/>
            <a:ext cx="662298" cy="676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1" name="Visio" r:id="rId5" imgW="966537" imgH="1232154" progId="Visio.Drawing.11">
                    <p:embed/>
                  </p:oleObj>
                </mc:Choice>
                <mc:Fallback>
                  <p:oleObj name="Visio" r:id="rId5" imgW="966537" imgH="1232154" progId="Visio.Drawing.11">
                    <p:embed/>
                    <p:pic>
                      <p:nvPicPr>
                        <p:cNvPr id="5" name="Object 81">
                          <a:extLst>
                            <a:ext uri="{FF2B5EF4-FFF2-40B4-BE49-F238E27FC236}">
                              <a16:creationId xmlns:a16="http://schemas.microsoft.com/office/drawing/2014/main" xmlns="" id="{94FA589B-D88D-4D7D-BD2B-C5BC91E7C7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5631" y="2066078"/>
                          <a:ext cx="662298" cy="676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81">
              <a:extLst>
                <a:ext uri="{FF2B5EF4-FFF2-40B4-BE49-F238E27FC236}">
                  <a16:creationId xmlns:a16="http://schemas.microsoft.com/office/drawing/2014/main" xmlns="" id="{F0B40A6D-57A0-4521-972B-7897EE8FE3E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3567806"/>
                </p:ext>
              </p:extLst>
            </p:nvPr>
          </p:nvGraphicFramePr>
          <p:xfrm>
            <a:off x="6186012" y="2066078"/>
            <a:ext cx="662298" cy="676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2" name="Visio" r:id="rId6" imgW="966537" imgH="1232154" progId="Visio.Drawing.11">
                    <p:embed/>
                  </p:oleObj>
                </mc:Choice>
                <mc:Fallback>
                  <p:oleObj name="Visio" r:id="rId6" imgW="966537" imgH="1232154" progId="Visio.Drawing.11">
                    <p:embed/>
                    <p:pic>
                      <p:nvPicPr>
                        <p:cNvPr id="6" name="Object 81">
                          <a:extLst>
                            <a:ext uri="{FF2B5EF4-FFF2-40B4-BE49-F238E27FC236}">
                              <a16:creationId xmlns:a16="http://schemas.microsoft.com/office/drawing/2014/main" xmlns="" id="{F0B40A6D-57A0-4521-972B-7897EE8FE3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6012" y="2066078"/>
                          <a:ext cx="662298" cy="676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BE5199E2-98EE-408A-B9C6-ACEE4815241D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3267548" y="2404394"/>
              <a:ext cx="112808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xmlns="" id="{CB3F9D46-2A77-455E-B613-C9EDDE3B5168}"/>
                </a:ext>
              </a:extLst>
            </p:cNvPr>
            <p:cNvCxnSpPr>
              <a:cxnSpLocks/>
            </p:cNvCxnSpPr>
            <p:nvPr/>
          </p:nvCxnSpPr>
          <p:spPr>
            <a:xfrm>
              <a:off x="1769533" y="2404394"/>
              <a:ext cx="80120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xmlns="" id="{76E501B2-A68C-4837-B3A6-61A37F6A6E77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5057929" y="2404394"/>
              <a:ext cx="112808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1">
              <a:extLst>
                <a:ext uri="{FF2B5EF4-FFF2-40B4-BE49-F238E27FC236}">
                  <a16:creationId xmlns:a16="http://schemas.microsoft.com/office/drawing/2014/main" xmlns="" id="{893BFD74-988C-43FD-8FFB-9189F47F78A4}"/>
                </a:ext>
              </a:extLst>
            </p:cNvPr>
            <p:cNvSpPr txBox="1"/>
            <p:nvPr/>
          </p:nvSpPr>
          <p:spPr>
            <a:xfrm>
              <a:off x="2566746" y="1727763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路由器</a:t>
              </a:r>
              <a:r>
                <a:rPr lang="en-US" altLang="zh-CN" sz="1200" b="1" dirty="0"/>
                <a:t>A</a:t>
              </a:r>
              <a:endParaRPr lang="zh-CN" altLang="en-US" sz="1200" b="1" dirty="0"/>
            </a:p>
          </p:txBody>
        </p:sp>
        <p:sp>
          <p:nvSpPr>
            <p:cNvPr id="20" name="TextBox 31">
              <a:extLst>
                <a:ext uri="{FF2B5EF4-FFF2-40B4-BE49-F238E27FC236}">
                  <a16:creationId xmlns:a16="http://schemas.microsoft.com/office/drawing/2014/main" xmlns="" id="{B0EF0122-CEA6-456A-B4B5-9A06CB95FC23}"/>
                </a:ext>
              </a:extLst>
            </p:cNvPr>
            <p:cNvSpPr txBox="1"/>
            <p:nvPr/>
          </p:nvSpPr>
          <p:spPr>
            <a:xfrm>
              <a:off x="4263792" y="1727763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路由器</a:t>
              </a:r>
              <a:r>
                <a:rPr lang="en-US" altLang="zh-CN" sz="1200" b="1" dirty="0"/>
                <a:t>B</a:t>
              </a:r>
              <a:endParaRPr lang="zh-CN" altLang="en-US" sz="1200" b="1" dirty="0"/>
            </a:p>
          </p:txBody>
        </p:sp>
        <p:sp>
          <p:nvSpPr>
            <p:cNvPr id="21" name="TextBox 31">
              <a:extLst>
                <a:ext uri="{FF2B5EF4-FFF2-40B4-BE49-F238E27FC236}">
                  <a16:creationId xmlns:a16="http://schemas.microsoft.com/office/drawing/2014/main" xmlns="" id="{594F4CE0-E854-4ADF-8067-B80CBD21B6A4}"/>
                </a:ext>
              </a:extLst>
            </p:cNvPr>
            <p:cNvSpPr txBox="1"/>
            <p:nvPr/>
          </p:nvSpPr>
          <p:spPr>
            <a:xfrm>
              <a:off x="6096000" y="1729351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路由器</a:t>
              </a:r>
              <a:r>
                <a:rPr lang="en-US" altLang="zh-CN" sz="1200" b="1" dirty="0"/>
                <a:t>C</a:t>
              </a:r>
              <a:endParaRPr lang="zh-CN" altLang="en-US" sz="1200" b="1" dirty="0"/>
            </a:p>
          </p:txBody>
        </p:sp>
        <p:sp>
          <p:nvSpPr>
            <p:cNvPr id="12" name="TextBox 31">
              <a:extLst>
                <a:ext uri="{FF2B5EF4-FFF2-40B4-BE49-F238E27FC236}">
                  <a16:creationId xmlns:a16="http://schemas.microsoft.com/office/drawing/2014/main" xmlns="" id="{EEC87E4E-57DF-46FE-8E65-570A32F042B5}"/>
                </a:ext>
              </a:extLst>
            </p:cNvPr>
            <p:cNvSpPr txBox="1"/>
            <p:nvPr/>
          </p:nvSpPr>
          <p:spPr>
            <a:xfrm>
              <a:off x="1671366" y="2004762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网络</a:t>
              </a:r>
              <a:r>
                <a:rPr lang="en-US" altLang="zh-CN" sz="1200" b="1" dirty="0"/>
                <a:t>A</a:t>
              </a:r>
              <a:endParaRPr lang="zh-CN" altLang="en-US" sz="1200" b="1" dirty="0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xmlns="" id="{B10B3ED8-37AD-4D85-9BCB-3060A1DB2EEE}"/>
                </a:ext>
              </a:extLst>
            </p:cNvPr>
            <p:cNvCxnSpPr>
              <a:cxnSpLocks/>
            </p:cNvCxnSpPr>
            <p:nvPr/>
          </p:nvCxnSpPr>
          <p:spPr>
            <a:xfrm>
              <a:off x="6848310" y="2404394"/>
              <a:ext cx="7759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圆角矩形标注 117">
              <a:extLst>
                <a:ext uri="{FF2B5EF4-FFF2-40B4-BE49-F238E27FC236}">
                  <a16:creationId xmlns:a16="http://schemas.microsoft.com/office/drawing/2014/main" xmlns="" id="{3C16EF98-DF45-4194-8F3B-46FB7826DCD7}"/>
                </a:ext>
              </a:extLst>
            </p:cNvPr>
            <p:cNvSpPr/>
            <p:nvPr/>
          </p:nvSpPr>
          <p:spPr>
            <a:xfrm>
              <a:off x="3378200" y="1032932"/>
              <a:ext cx="1337732" cy="432501"/>
            </a:xfrm>
            <a:prstGeom prst="wedgeRoundRectCallout">
              <a:avLst>
                <a:gd name="adj1" fmla="val -33683"/>
                <a:gd name="adj2" fmla="val 128499"/>
                <a:gd name="adj3" fmla="val 16667"/>
              </a:avLst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①路由器</a:t>
              </a: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到网络</a:t>
              </a: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的距离为</a:t>
              </a: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xmlns="" id="{92B78BD6-7148-4173-B841-FB0C07E4B8B0}"/>
                </a:ext>
              </a:extLst>
            </p:cNvPr>
            <p:cNvCxnSpPr/>
            <p:nvPr/>
          </p:nvCxnSpPr>
          <p:spPr>
            <a:xfrm>
              <a:off x="3378200" y="2103967"/>
              <a:ext cx="838200" cy="0"/>
            </a:xfrm>
            <a:prstGeom prst="straightConnector1">
              <a:avLst/>
            </a:prstGeom>
            <a:ln w="1587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4" name="Object 38">
              <a:extLst>
                <a:ext uri="{FF2B5EF4-FFF2-40B4-BE49-F238E27FC236}">
                  <a16:creationId xmlns:a16="http://schemas.microsoft.com/office/drawing/2014/main" xmlns="" id="{3EA11B6F-03A7-481C-9D58-732C192443A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1951274"/>
                </p:ext>
              </p:extLst>
            </p:nvPr>
          </p:nvGraphicFramePr>
          <p:xfrm>
            <a:off x="3563026" y="1926382"/>
            <a:ext cx="501947" cy="139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3" name="绘图" r:id="rId7" imgW="1277392" imgH="226737" progId="FLW3Drawing">
                    <p:embed/>
                  </p:oleObj>
                </mc:Choice>
                <mc:Fallback>
                  <p:oleObj name="绘图" r:id="rId7" imgW="1277392" imgH="226737" progId="FLW3Drawing">
                    <p:embed/>
                    <p:pic>
                      <p:nvPicPr>
                        <p:cNvPr id="34" name="Object 38">
                          <a:extLst>
                            <a:ext uri="{FF2B5EF4-FFF2-40B4-BE49-F238E27FC236}">
                              <a16:creationId xmlns:a16="http://schemas.microsoft.com/office/drawing/2014/main" xmlns="" id="{3EA11B6F-03A7-481C-9D58-732C192443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026" y="1926382"/>
                          <a:ext cx="501947" cy="1396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xmlns="" id="{A5543A6F-5F0D-4CB4-852E-5F45A355F0C8}"/>
                </a:ext>
              </a:extLst>
            </p:cNvPr>
            <p:cNvCxnSpPr/>
            <p:nvPr/>
          </p:nvCxnSpPr>
          <p:spPr>
            <a:xfrm>
              <a:off x="3394899" y="2742710"/>
              <a:ext cx="838200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xmlns="" id="{EB8AAAF4-652D-4DE8-A4AE-3EAB98B425C2}"/>
                </a:ext>
              </a:extLst>
            </p:cNvPr>
            <p:cNvCxnSpPr/>
            <p:nvPr/>
          </p:nvCxnSpPr>
          <p:spPr>
            <a:xfrm>
              <a:off x="5257800" y="2742710"/>
              <a:ext cx="838200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xmlns="" id="{6FFBE78E-634F-4660-91C0-E6CEE7BF3679}"/>
                </a:ext>
              </a:extLst>
            </p:cNvPr>
            <p:cNvSpPr/>
            <p:nvPr/>
          </p:nvSpPr>
          <p:spPr>
            <a:xfrm>
              <a:off x="4119034" y="3005038"/>
              <a:ext cx="1329266" cy="563658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②路由器</a:t>
              </a: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到网络</a:t>
              </a: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的距离为</a:t>
              </a: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流程图: 摘录 42">
              <a:extLst>
                <a:ext uri="{FF2B5EF4-FFF2-40B4-BE49-F238E27FC236}">
                  <a16:creationId xmlns:a16="http://schemas.microsoft.com/office/drawing/2014/main" xmlns="" id="{A4DF6858-C6F9-49B1-9A11-1580136EC386}"/>
                </a:ext>
              </a:extLst>
            </p:cNvPr>
            <p:cNvSpPr/>
            <p:nvPr/>
          </p:nvSpPr>
          <p:spPr>
            <a:xfrm>
              <a:off x="4034367" y="2780599"/>
              <a:ext cx="445014" cy="219990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6442"/>
                <a:gd name="connsiteY0" fmla="*/ 10000 h 10000"/>
                <a:gd name="connsiteX1" fmla="*/ 5000 w 16442"/>
                <a:gd name="connsiteY1" fmla="*/ 0 h 10000"/>
                <a:gd name="connsiteX2" fmla="*/ 16442 w 16442"/>
                <a:gd name="connsiteY2" fmla="*/ 8684 h 10000"/>
                <a:gd name="connsiteX3" fmla="*/ 0 w 16442"/>
                <a:gd name="connsiteY3" fmla="*/ 10000 h 10000"/>
                <a:gd name="connsiteX0" fmla="*/ 6346 w 11442"/>
                <a:gd name="connsiteY0" fmla="*/ 8684 h 8684"/>
                <a:gd name="connsiteX1" fmla="*/ 0 w 11442"/>
                <a:gd name="connsiteY1" fmla="*/ 0 h 8684"/>
                <a:gd name="connsiteX2" fmla="*/ 11442 w 11442"/>
                <a:gd name="connsiteY2" fmla="*/ 8684 h 8684"/>
                <a:gd name="connsiteX3" fmla="*/ 6346 w 11442"/>
                <a:gd name="connsiteY3" fmla="*/ 8684 h 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42" h="8684">
                  <a:moveTo>
                    <a:pt x="6346" y="8684"/>
                  </a:moveTo>
                  <a:lnTo>
                    <a:pt x="0" y="0"/>
                  </a:lnTo>
                  <a:lnTo>
                    <a:pt x="11442" y="8684"/>
                  </a:lnTo>
                  <a:lnTo>
                    <a:pt x="6346" y="8684"/>
                  </a:lnTo>
                  <a:close/>
                </a:path>
              </a:pathLst>
            </a:cu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流程图: 摘录 42">
              <a:extLst>
                <a:ext uri="{FF2B5EF4-FFF2-40B4-BE49-F238E27FC236}">
                  <a16:creationId xmlns:a16="http://schemas.microsoft.com/office/drawing/2014/main" xmlns="" id="{33A89EE3-514D-4DFE-AB82-BE9DD77D1878}"/>
                </a:ext>
              </a:extLst>
            </p:cNvPr>
            <p:cNvSpPr/>
            <p:nvPr/>
          </p:nvSpPr>
          <p:spPr>
            <a:xfrm>
              <a:off x="5059591" y="2755189"/>
              <a:ext cx="388185" cy="245399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6442"/>
                <a:gd name="connsiteY0" fmla="*/ 10000 h 10000"/>
                <a:gd name="connsiteX1" fmla="*/ 5000 w 16442"/>
                <a:gd name="connsiteY1" fmla="*/ 0 h 10000"/>
                <a:gd name="connsiteX2" fmla="*/ 16442 w 16442"/>
                <a:gd name="connsiteY2" fmla="*/ 8684 h 10000"/>
                <a:gd name="connsiteX3" fmla="*/ 0 w 16442"/>
                <a:gd name="connsiteY3" fmla="*/ 10000 h 10000"/>
                <a:gd name="connsiteX0" fmla="*/ 6346 w 11442"/>
                <a:gd name="connsiteY0" fmla="*/ 8684 h 8684"/>
                <a:gd name="connsiteX1" fmla="*/ 0 w 11442"/>
                <a:gd name="connsiteY1" fmla="*/ 0 h 8684"/>
                <a:gd name="connsiteX2" fmla="*/ 11442 w 11442"/>
                <a:gd name="connsiteY2" fmla="*/ 8684 h 8684"/>
                <a:gd name="connsiteX3" fmla="*/ 6346 w 11442"/>
                <a:gd name="connsiteY3" fmla="*/ 8684 h 8684"/>
                <a:gd name="connsiteX0" fmla="*/ 0 w 8723"/>
                <a:gd name="connsiteY0" fmla="*/ 11155 h 11155"/>
                <a:gd name="connsiteX1" fmla="*/ 8723 w 8723"/>
                <a:gd name="connsiteY1" fmla="*/ 0 h 11155"/>
                <a:gd name="connsiteX2" fmla="*/ 4454 w 8723"/>
                <a:gd name="connsiteY2" fmla="*/ 11155 h 11155"/>
                <a:gd name="connsiteX3" fmla="*/ 0 w 8723"/>
                <a:gd name="connsiteY3" fmla="*/ 11155 h 1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" h="11155">
                  <a:moveTo>
                    <a:pt x="0" y="11155"/>
                  </a:moveTo>
                  <a:lnTo>
                    <a:pt x="8723" y="0"/>
                  </a:lnTo>
                  <a:lnTo>
                    <a:pt x="4454" y="11155"/>
                  </a:lnTo>
                  <a:lnTo>
                    <a:pt x="0" y="11155"/>
                  </a:lnTo>
                  <a:close/>
                </a:path>
              </a:pathLst>
            </a:cu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46" name="Object 38">
              <a:extLst>
                <a:ext uri="{FF2B5EF4-FFF2-40B4-BE49-F238E27FC236}">
                  <a16:creationId xmlns:a16="http://schemas.microsoft.com/office/drawing/2014/main" xmlns="" id="{6795435E-53EF-49DD-A254-497BA7542AC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166941"/>
                </p:ext>
              </p:extLst>
            </p:nvPr>
          </p:nvGraphicFramePr>
          <p:xfrm>
            <a:off x="3557819" y="2552111"/>
            <a:ext cx="501947" cy="139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4" name="绘图" r:id="rId9" imgW="1277392" imgH="226737" progId="FLW3Drawing">
                    <p:embed/>
                  </p:oleObj>
                </mc:Choice>
                <mc:Fallback>
                  <p:oleObj name="绘图" r:id="rId9" imgW="1277392" imgH="226737" progId="FLW3Drawing">
                    <p:embed/>
                    <p:pic>
                      <p:nvPicPr>
                        <p:cNvPr id="46" name="Object 38">
                          <a:extLst>
                            <a:ext uri="{FF2B5EF4-FFF2-40B4-BE49-F238E27FC236}">
                              <a16:creationId xmlns:a16="http://schemas.microsoft.com/office/drawing/2014/main" xmlns="" id="{6795435E-53EF-49DD-A254-497BA7542A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7819" y="2552111"/>
                          <a:ext cx="501947" cy="1396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38">
              <a:extLst>
                <a:ext uri="{FF2B5EF4-FFF2-40B4-BE49-F238E27FC236}">
                  <a16:creationId xmlns:a16="http://schemas.microsoft.com/office/drawing/2014/main" xmlns="" id="{9259C0BB-3CC0-4EC7-9BA2-5DD6B17538F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0431286"/>
                </p:ext>
              </p:extLst>
            </p:nvPr>
          </p:nvGraphicFramePr>
          <p:xfrm>
            <a:off x="5447776" y="2556119"/>
            <a:ext cx="501947" cy="139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5" name="绘图" r:id="rId10" imgW="1277392" imgH="226737" progId="FLW3Drawing">
                    <p:embed/>
                  </p:oleObj>
                </mc:Choice>
                <mc:Fallback>
                  <p:oleObj name="绘图" r:id="rId10" imgW="1277392" imgH="226737" progId="FLW3Drawing">
                    <p:embed/>
                    <p:pic>
                      <p:nvPicPr>
                        <p:cNvPr id="47" name="Object 38">
                          <a:extLst>
                            <a:ext uri="{FF2B5EF4-FFF2-40B4-BE49-F238E27FC236}">
                              <a16:creationId xmlns:a16="http://schemas.microsoft.com/office/drawing/2014/main" xmlns="" id="{9259C0BB-3CC0-4EC7-9BA2-5DD6B17538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7776" y="2556119"/>
                          <a:ext cx="501947" cy="1396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xmlns="" id="{03673AE0-98A9-4C57-99CB-C1DCCE7343B5}"/>
              </a:ext>
            </a:extLst>
          </p:cNvPr>
          <p:cNvGrpSpPr/>
          <p:nvPr/>
        </p:nvGrpSpPr>
        <p:grpSpPr>
          <a:xfrm>
            <a:off x="1694055" y="2192228"/>
            <a:ext cx="6223400" cy="2596514"/>
            <a:chOff x="1536700" y="3796662"/>
            <a:chExt cx="6223400" cy="2596514"/>
          </a:xfrm>
        </p:grpSpPr>
        <p:graphicFrame>
          <p:nvGraphicFramePr>
            <p:cNvPr id="92" name="Object 81">
              <a:extLst>
                <a:ext uri="{FF2B5EF4-FFF2-40B4-BE49-F238E27FC236}">
                  <a16:creationId xmlns:a16="http://schemas.microsoft.com/office/drawing/2014/main" xmlns="" id="{7DABD06C-6C07-44DF-AEFB-89A3015BE2F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4129246"/>
                </p:ext>
              </p:extLst>
            </p:nvPr>
          </p:nvGraphicFramePr>
          <p:xfrm>
            <a:off x="2741117" y="4890558"/>
            <a:ext cx="662298" cy="676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6" name="Visio" r:id="rId11" imgW="966537" imgH="1232154" progId="Visio.Drawing.11">
                    <p:embed/>
                  </p:oleObj>
                </mc:Choice>
                <mc:Fallback>
                  <p:oleObj name="Visio" r:id="rId11" imgW="966537" imgH="1232154" progId="Visio.Drawing.11">
                    <p:embed/>
                    <p:pic>
                      <p:nvPicPr>
                        <p:cNvPr id="92" name="Object 81">
                          <a:extLst>
                            <a:ext uri="{FF2B5EF4-FFF2-40B4-BE49-F238E27FC236}">
                              <a16:creationId xmlns:a16="http://schemas.microsoft.com/office/drawing/2014/main" xmlns="" id="{7DABD06C-6C07-44DF-AEFB-89A3015BE2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1117" y="4890558"/>
                          <a:ext cx="662298" cy="676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Object 81">
              <a:extLst>
                <a:ext uri="{FF2B5EF4-FFF2-40B4-BE49-F238E27FC236}">
                  <a16:creationId xmlns:a16="http://schemas.microsoft.com/office/drawing/2014/main" xmlns="" id="{BECD30BE-921D-4B99-9F31-C81C7A424D9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1386148"/>
                </p:ext>
              </p:extLst>
            </p:nvPr>
          </p:nvGraphicFramePr>
          <p:xfrm>
            <a:off x="4531498" y="4890558"/>
            <a:ext cx="662298" cy="676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7" name="Visio" r:id="rId12" imgW="966537" imgH="1232154" progId="Visio.Drawing.11">
                    <p:embed/>
                  </p:oleObj>
                </mc:Choice>
                <mc:Fallback>
                  <p:oleObj name="Visio" r:id="rId12" imgW="966537" imgH="1232154" progId="Visio.Drawing.11">
                    <p:embed/>
                    <p:pic>
                      <p:nvPicPr>
                        <p:cNvPr id="93" name="Object 81">
                          <a:extLst>
                            <a:ext uri="{FF2B5EF4-FFF2-40B4-BE49-F238E27FC236}">
                              <a16:creationId xmlns:a16="http://schemas.microsoft.com/office/drawing/2014/main" xmlns="" id="{BECD30BE-921D-4B99-9F31-C81C7A424D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1498" y="4890558"/>
                          <a:ext cx="662298" cy="676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Object 81">
              <a:extLst>
                <a:ext uri="{FF2B5EF4-FFF2-40B4-BE49-F238E27FC236}">
                  <a16:creationId xmlns:a16="http://schemas.microsoft.com/office/drawing/2014/main" xmlns="" id="{DBF2DCFB-C97E-4F31-8381-B3C806E2DB2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3035675"/>
                </p:ext>
              </p:extLst>
            </p:nvPr>
          </p:nvGraphicFramePr>
          <p:xfrm>
            <a:off x="6321879" y="4890558"/>
            <a:ext cx="662298" cy="676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8" name="Visio" r:id="rId13" imgW="966537" imgH="1232154" progId="Visio.Drawing.11">
                    <p:embed/>
                  </p:oleObj>
                </mc:Choice>
                <mc:Fallback>
                  <p:oleObj name="Visio" r:id="rId13" imgW="966537" imgH="1232154" progId="Visio.Drawing.11">
                    <p:embed/>
                    <p:pic>
                      <p:nvPicPr>
                        <p:cNvPr id="94" name="Object 81">
                          <a:extLst>
                            <a:ext uri="{FF2B5EF4-FFF2-40B4-BE49-F238E27FC236}">
                              <a16:creationId xmlns:a16="http://schemas.microsoft.com/office/drawing/2014/main" xmlns="" id="{DBF2DCFB-C97E-4F31-8381-B3C806E2DB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1879" y="4890558"/>
                          <a:ext cx="662298" cy="676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xmlns="" id="{6D593765-8C31-4768-8BE8-397F13F67277}"/>
                </a:ext>
              </a:extLst>
            </p:cNvPr>
            <p:cNvCxnSpPr>
              <a:cxnSpLocks/>
              <a:stCxn id="92" idx="3"/>
              <a:endCxn id="93" idx="1"/>
            </p:cNvCxnSpPr>
            <p:nvPr/>
          </p:nvCxnSpPr>
          <p:spPr>
            <a:xfrm>
              <a:off x="3403415" y="5228874"/>
              <a:ext cx="112808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xmlns="" id="{5068C836-D168-4B35-9EA7-B16455DD88B8}"/>
                </a:ext>
              </a:extLst>
            </p:cNvPr>
            <p:cNvCxnSpPr>
              <a:cxnSpLocks/>
            </p:cNvCxnSpPr>
            <p:nvPr/>
          </p:nvCxnSpPr>
          <p:spPr>
            <a:xfrm>
              <a:off x="1905400" y="5228874"/>
              <a:ext cx="80120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xmlns="" id="{C0FB220D-74D5-4016-BC3B-520F9B4FD2BD}"/>
                </a:ext>
              </a:extLst>
            </p:cNvPr>
            <p:cNvCxnSpPr>
              <a:cxnSpLocks/>
              <a:stCxn id="93" idx="3"/>
              <a:endCxn id="94" idx="1"/>
            </p:cNvCxnSpPr>
            <p:nvPr/>
          </p:nvCxnSpPr>
          <p:spPr>
            <a:xfrm>
              <a:off x="5193796" y="5228874"/>
              <a:ext cx="112808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31">
              <a:extLst>
                <a:ext uri="{FF2B5EF4-FFF2-40B4-BE49-F238E27FC236}">
                  <a16:creationId xmlns:a16="http://schemas.microsoft.com/office/drawing/2014/main" xmlns="" id="{867E8274-CE17-4302-A0BB-0B489EF3BF85}"/>
                </a:ext>
              </a:extLst>
            </p:cNvPr>
            <p:cNvSpPr txBox="1"/>
            <p:nvPr/>
          </p:nvSpPr>
          <p:spPr>
            <a:xfrm>
              <a:off x="2702613" y="4552243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路由器</a:t>
              </a:r>
              <a:r>
                <a:rPr lang="en-US" altLang="zh-CN" sz="1200" b="1" dirty="0"/>
                <a:t>A</a:t>
              </a:r>
              <a:endParaRPr lang="zh-CN" altLang="en-US" sz="1200" b="1" dirty="0"/>
            </a:p>
          </p:txBody>
        </p:sp>
        <p:sp>
          <p:nvSpPr>
            <p:cNvPr id="99" name="TextBox 31">
              <a:extLst>
                <a:ext uri="{FF2B5EF4-FFF2-40B4-BE49-F238E27FC236}">
                  <a16:creationId xmlns:a16="http://schemas.microsoft.com/office/drawing/2014/main" xmlns="" id="{46D892A5-1393-45DE-89F3-237005D8D5E8}"/>
                </a:ext>
              </a:extLst>
            </p:cNvPr>
            <p:cNvSpPr txBox="1"/>
            <p:nvPr/>
          </p:nvSpPr>
          <p:spPr>
            <a:xfrm>
              <a:off x="4399659" y="4552243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路由器</a:t>
              </a:r>
              <a:r>
                <a:rPr lang="en-US" altLang="zh-CN" sz="1200" b="1" dirty="0"/>
                <a:t>B</a:t>
              </a:r>
              <a:endParaRPr lang="zh-CN" altLang="en-US" sz="1200" b="1" dirty="0"/>
            </a:p>
          </p:txBody>
        </p:sp>
        <p:sp>
          <p:nvSpPr>
            <p:cNvPr id="100" name="TextBox 31">
              <a:extLst>
                <a:ext uri="{FF2B5EF4-FFF2-40B4-BE49-F238E27FC236}">
                  <a16:creationId xmlns:a16="http://schemas.microsoft.com/office/drawing/2014/main" xmlns="" id="{08D82B81-D9EC-4392-9693-FFA01DEF5584}"/>
                </a:ext>
              </a:extLst>
            </p:cNvPr>
            <p:cNvSpPr txBox="1"/>
            <p:nvPr/>
          </p:nvSpPr>
          <p:spPr>
            <a:xfrm>
              <a:off x="6231867" y="4553831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路由器</a:t>
              </a:r>
              <a:r>
                <a:rPr lang="en-US" altLang="zh-CN" sz="1200" b="1" dirty="0"/>
                <a:t>C</a:t>
              </a:r>
              <a:endParaRPr lang="zh-CN" altLang="en-US" sz="1200" b="1" dirty="0"/>
            </a:p>
          </p:txBody>
        </p:sp>
        <p:sp>
          <p:nvSpPr>
            <p:cNvPr id="101" name="TextBox 31">
              <a:extLst>
                <a:ext uri="{FF2B5EF4-FFF2-40B4-BE49-F238E27FC236}">
                  <a16:creationId xmlns:a16="http://schemas.microsoft.com/office/drawing/2014/main" xmlns="" id="{F5E9B53E-B41D-459D-9CD9-731BAA8B8C99}"/>
                </a:ext>
              </a:extLst>
            </p:cNvPr>
            <p:cNvSpPr txBox="1"/>
            <p:nvPr/>
          </p:nvSpPr>
          <p:spPr>
            <a:xfrm>
              <a:off x="1807233" y="4829242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网络</a:t>
              </a:r>
              <a:r>
                <a:rPr lang="en-US" altLang="zh-CN" sz="1200" b="1" dirty="0"/>
                <a:t>A</a:t>
              </a:r>
              <a:endParaRPr lang="zh-CN" altLang="en-US" sz="1200" b="1" dirty="0"/>
            </a:p>
          </p:txBody>
        </p: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xmlns="" id="{8A4E68DF-DDD0-41E8-9D37-E551177A232A}"/>
                </a:ext>
              </a:extLst>
            </p:cNvPr>
            <p:cNvCxnSpPr>
              <a:cxnSpLocks/>
            </p:cNvCxnSpPr>
            <p:nvPr/>
          </p:nvCxnSpPr>
          <p:spPr>
            <a:xfrm>
              <a:off x="6984177" y="5228874"/>
              <a:ext cx="7759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圆角矩形标注 117">
              <a:extLst>
                <a:ext uri="{FF2B5EF4-FFF2-40B4-BE49-F238E27FC236}">
                  <a16:creationId xmlns:a16="http://schemas.microsoft.com/office/drawing/2014/main" xmlns="" id="{3553C452-B762-4A16-A94E-DC2FF86ECDA5}"/>
                </a:ext>
              </a:extLst>
            </p:cNvPr>
            <p:cNvSpPr/>
            <p:nvPr/>
          </p:nvSpPr>
          <p:spPr>
            <a:xfrm>
              <a:off x="2832501" y="3796662"/>
              <a:ext cx="1422399" cy="432501"/>
            </a:xfrm>
            <a:prstGeom prst="wedgeRoundRectCallout">
              <a:avLst>
                <a:gd name="adj1" fmla="val -33683"/>
                <a:gd name="adj2" fmla="val 128499"/>
                <a:gd name="adj3" fmla="val 16667"/>
              </a:avLst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④路由器</a:t>
              </a: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无法传播网络</a:t>
              </a: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的信息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xmlns="" id="{ACC5F7A9-AB36-482E-8A4F-F80989A21AD4}"/>
                </a:ext>
              </a:extLst>
            </p:cNvPr>
            <p:cNvCxnSpPr/>
            <p:nvPr/>
          </p:nvCxnSpPr>
          <p:spPr>
            <a:xfrm>
              <a:off x="3530766" y="5567190"/>
              <a:ext cx="838200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xmlns="" id="{0D671C3B-F027-4AD8-9017-5544F57F2BA0}"/>
                </a:ext>
              </a:extLst>
            </p:cNvPr>
            <p:cNvSpPr/>
            <p:nvPr/>
          </p:nvSpPr>
          <p:spPr>
            <a:xfrm>
              <a:off x="4254901" y="5829518"/>
              <a:ext cx="1329266" cy="563658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⑤路由器</a:t>
              </a: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到网络</a:t>
              </a: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的距离为</a:t>
              </a: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流程图: 摘录 42">
              <a:extLst>
                <a:ext uri="{FF2B5EF4-FFF2-40B4-BE49-F238E27FC236}">
                  <a16:creationId xmlns:a16="http://schemas.microsoft.com/office/drawing/2014/main" xmlns="" id="{2CAB786D-5260-4EC2-8428-C8B61BE0781D}"/>
                </a:ext>
              </a:extLst>
            </p:cNvPr>
            <p:cNvSpPr/>
            <p:nvPr/>
          </p:nvSpPr>
          <p:spPr>
            <a:xfrm>
              <a:off x="4170234" y="5605079"/>
              <a:ext cx="445014" cy="219990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6442"/>
                <a:gd name="connsiteY0" fmla="*/ 10000 h 10000"/>
                <a:gd name="connsiteX1" fmla="*/ 5000 w 16442"/>
                <a:gd name="connsiteY1" fmla="*/ 0 h 10000"/>
                <a:gd name="connsiteX2" fmla="*/ 16442 w 16442"/>
                <a:gd name="connsiteY2" fmla="*/ 8684 h 10000"/>
                <a:gd name="connsiteX3" fmla="*/ 0 w 16442"/>
                <a:gd name="connsiteY3" fmla="*/ 10000 h 10000"/>
                <a:gd name="connsiteX0" fmla="*/ 6346 w 11442"/>
                <a:gd name="connsiteY0" fmla="*/ 8684 h 8684"/>
                <a:gd name="connsiteX1" fmla="*/ 0 w 11442"/>
                <a:gd name="connsiteY1" fmla="*/ 0 h 8684"/>
                <a:gd name="connsiteX2" fmla="*/ 11442 w 11442"/>
                <a:gd name="connsiteY2" fmla="*/ 8684 h 8684"/>
                <a:gd name="connsiteX3" fmla="*/ 6346 w 11442"/>
                <a:gd name="connsiteY3" fmla="*/ 8684 h 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42" h="8684">
                  <a:moveTo>
                    <a:pt x="6346" y="8684"/>
                  </a:moveTo>
                  <a:lnTo>
                    <a:pt x="0" y="0"/>
                  </a:lnTo>
                  <a:lnTo>
                    <a:pt x="11442" y="8684"/>
                  </a:lnTo>
                  <a:lnTo>
                    <a:pt x="6346" y="8684"/>
                  </a:lnTo>
                  <a:close/>
                </a:path>
              </a:pathLst>
            </a:cu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11" name="Object 38">
              <a:extLst>
                <a:ext uri="{FF2B5EF4-FFF2-40B4-BE49-F238E27FC236}">
                  <a16:creationId xmlns:a16="http://schemas.microsoft.com/office/drawing/2014/main" xmlns="" id="{7FB561EC-0AAE-4A49-9114-7CC0E27FDB8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5580156"/>
                </p:ext>
              </p:extLst>
            </p:nvPr>
          </p:nvGraphicFramePr>
          <p:xfrm>
            <a:off x="3693686" y="5376591"/>
            <a:ext cx="501947" cy="139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9" name="绘图" r:id="rId14" imgW="1277392" imgH="226737" progId="FLW3Drawing">
                    <p:embed/>
                  </p:oleObj>
                </mc:Choice>
                <mc:Fallback>
                  <p:oleObj name="绘图" r:id="rId14" imgW="1277392" imgH="226737" progId="FLW3Drawing">
                    <p:embed/>
                    <p:pic>
                      <p:nvPicPr>
                        <p:cNvPr id="111" name="Object 38">
                          <a:extLst>
                            <a:ext uri="{FF2B5EF4-FFF2-40B4-BE49-F238E27FC236}">
                              <a16:creationId xmlns:a16="http://schemas.microsoft.com/office/drawing/2014/main" xmlns="" id="{7FB561EC-0AAE-4A49-9114-7CC0E27FDB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3686" y="5376591"/>
                          <a:ext cx="501947" cy="1396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14" name="图形 113" descr="关闭 纯色填充">
              <a:extLst>
                <a:ext uri="{FF2B5EF4-FFF2-40B4-BE49-F238E27FC236}">
                  <a16:creationId xmlns:a16="http://schemas.microsoft.com/office/drawing/2014/main" xmlns="" id="{1737D710-AC04-4439-88BF-1701D53D5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2121568" y="5038379"/>
              <a:ext cx="388310" cy="388310"/>
            </a:xfrm>
            <a:prstGeom prst="rect">
              <a:avLst/>
            </a:prstGeom>
          </p:spPr>
        </p:pic>
        <p:sp>
          <p:nvSpPr>
            <p:cNvPr id="116" name="圆角矩形标注 117">
              <a:extLst>
                <a:ext uri="{FF2B5EF4-FFF2-40B4-BE49-F238E27FC236}">
                  <a16:creationId xmlns:a16="http://schemas.microsoft.com/office/drawing/2014/main" xmlns="" id="{E0052427-B402-42CC-8EB2-81777146D56A}"/>
                </a:ext>
              </a:extLst>
            </p:cNvPr>
            <p:cNvSpPr/>
            <p:nvPr/>
          </p:nvSpPr>
          <p:spPr>
            <a:xfrm>
              <a:off x="1536700" y="4189812"/>
              <a:ext cx="1068550" cy="432501"/>
            </a:xfrm>
            <a:prstGeom prst="wedgeRoundRectCallout">
              <a:avLst>
                <a:gd name="adj1" fmla="val 20431"/>
                <a:gd name="adj2" fmla="val 103050"/>
                <a:gd name="adj3" fmla="val 16667"/>
              </a:avLst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③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通信故障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xmlns="" id="{35341901-E789-48B7-9184-2CA7F65FA793}"/>
              </a:ext>
            </a:extLst>
          </p:cNvPr>
          <p:cNvGrpSpPr/>
          <p:nvPr/>
        </p:nvGrpSpPr>
        <p:grpSpPr>
          <a:xfrm>
            <a:off x="1956033" y="5281642"/>
            <a:ext cx="6054758" cy="2455202"/>
            <a:chOff x="1956033" y="5281642"/>
            <a:chExt cx="6054758" cy="2455202"/>
          </a:xfrm>
        </p:grpSpPr>
        <p:graphicFrame>
          <p:nvGraphicFramePr>
            <p:cNvPr id="119" name="Object 81">
              <a:extLst>
                <a:ext uri="{FF2B5EF4-FFF2-40B4-BE49-F238E27FC236}">
                  <a16:creationId xmlns:a16="http://schemas.microsoft.com/office/drawing/2014/main" xmlns="" id="{F6984293-5C54-4110-9B39-807EB2657C3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2757459"/>
                </p:ext>
              </p:extLst>
            </p:nvPr>
          </p:nvGraphicFramePr>
          <p:xfrm>
            <a:off x="2991808" y="6234226"/>
            <a:ext cx="662298" cy="676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0" name="Visio" r:id="rId17" imgW="966537" imgH="1232154" progId="Visio.Drawing.11">
                    <p:embed/>
                  </p:oleObj>
                </mc:Choice>
                <mc:Fallback>
                  <p:oleObj name="Visio" r:id="rId17" imgW="966537" imgH="1232154" progId="Visio.Drawing.11">
                    <p:embed/>
                    <p:pic>
                      <p:nvPicPr>
                        <p:cNvPr id="119" name="Object 81">
                          <a:extLst>
                            <a:ext uri="{FF2B5EF4-FFF2-40B4-BE49-F238E27FC236}">
                              <a16:creationId xmlns:a16="http://schemas.microsoft.com/office/drawing/2014/main" xmlns="" id="{F6984293-5C54-4110-9B39-807EB2657C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1808" y="6234226"/>
                          <a:ext cx="662298" cy="676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" name="Object 81">
              <a:extLst>
                <a:ext uri="{FF2B5EF4-FFF2-40B4-BE49-F238E27FC236}">
                  <a16:creationId xmlns:a16="http://schemas.microsoft.com/office/drawing/2014/main" xmlns="" id="{E31157FD-6A85-41DD-8492-DFB10D2C8B4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9605342"/>
                </p:ext>
              </p:extLst>
            </p:nvPr>
          </p:nvGraphicFramePr>
          <p:xfrm>
            <a:off x="4782189" y="6234226"/>
            <a:ext cx="662298" cy="676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1" name="Visio" r:id="rId18" imgW="966537" imgH="1232154" progId="Visio.Drawing.11">
                    <p:embed/>
                  </p:oleObj>
                </mc:Choice>
                <mc:Fallback>
                  <p:oleObj name="Visio" r:id="rId18" imgW="966537" imgH="1232154" progId="Visio.Drawing.11">
                    <p:embed/>
                    <p:pic>
                      <p:nvPicPr>
                        <p:cNvPr id="120" name="Object 81">
                          <a:extLst>
                            <a:ext uri="{FF2B5EF4-FFF2-40B4-BE49-F238E27FC236}">
                              <a16:creationId xmlns:a16="http://schemas.microsoft.com/office/drawing/2014/main" xmlns="" id="{E31157FD-6A85-41DD-8492-DFB10D2C8B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2189" y="6234226"/>
                          <a:ext cx="662298" cy="676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" name="Object 81">
              <a:extLst>
                <a:ext uri="{FF2B5EF4-FFF2-40B4-BE49-F238E27FC236}">
                  <a16:creationId xmlns:a16="http://schemas.microsoft.com/office/drawing/2014/main" xmlns="" id="{849B39EF-EAD6-4108-B48D-2A0F1B51B33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7709685"/>
                </p:ext>
              </p:extLst>
            </p:nvPr>
          </p:nvGraphicFramePr>
          <p:xfrm>
            <a:off x="6572570" y="6234226"/>
            <a:ext cx="662298" cy="676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2" name="Visio" r:id="rId19" imgW="966537" imgH="1232154" progId="Visio.Drawing.11">
                    <p:embed/>
                  </p:oleObj>
                </mc:Choice>
                <mc:Fallback>
                  <p:oleObj name="Visio" r:id="rId19" imgW="966537" imgH="1232154" progId="Visio.Drawing.11">
                    <p:embed/>
                    <p:pic>
                      <p:nvPicPr>
                        <p:cNvPr id="121" name="Object 81">
                          <a:extLst>
                            <a:ext uri="{FF2B5EF4-FFF2-40B4-BE49-F238E27FC236}">
                              <a16:creationId xmlns:a16="http://schemas.microsoft.com/office/drawing/2014/main" xmlns="" id="{849B39EF-EAD6-4108-B48D-2A0F1B51B3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2570" y="6234226"/>
                          <a:ext cx="662298" cy="676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xmlns="" id="{C60F4B86-1FF1-4FE1-81A4-4506B4DB338C}"/>
                </a:ext>
              </a:extLst>
            </p:cNvPr>
            <p:cNvCxnSpPr>
              <a:cxnSpLocks/>
              <a:stCxn id="119" idx="3"/>
              <a:endCxn id="120" idx="1"/>
            </p:cNvCxnSpPr>
            <p:nvPr/>
          </p:nvCxnSpPr>
          <p:spPr>
            <a:xfrm>
              <a:off x="3654106" y="6572542"/>
              <a:ext cx="112808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xmlns="" id="{A41A8511-CA80-455D-AD3E-D2A33BD3575E}"/>
                </a:ext>
              </a:extLst>
            </p:cNvPr>
            <p:cNvCxnSpPr>
              <a:cxnSpLocks/>
            </p:cNvCxnSpPr>
            <p:nvPr/>
          </p:nvCxnSpPr>
          <p:spPr>
            <a:xfrm>
              <a:off x="2156091" y="6572542"/>
              <a:ext cx="80120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xmlns="" id="{4A02EA52-D6F5-4185-B5FC-B5BFBBEC72BC}"/>
                </a:ext>
              </a:extLst>
            </p:cNvPr>
            <p:cNvCxnSpPr>
              <a:cxnSpLocks/>
              <a:stCxn id="120" idx="3"/>
              <a:endCxn id="121" idx="1"/>
            </p:cNvCxnSpPr>
            <p:nvPr/>
          </p:nvCxnSpPr>
          <p:spPr>
            <a:xfrm>
              <a:off x="5444487" y="6572542"/>
              <a:ext cx="112808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31">
              <a:extLst>
                <a:ext uri="{FF2B5EF4-FFF2-40B4-BE49-F238E27FC236}">
                  <a16:creationId xmlns:a16="http://schemas.microsoft.com/office/drawing/2014/main" xmlns="" id="{B4C11DEE-E9D5-4EA5-9048-0E9E7765F42C}"/>
                </a:ext>
              </a:extLst>
            </p:cNvPr>
            <p:cNvSpPr txBox="1"/>
            <p:nvPr/>
          </p:nvSpPr>
          <p:spPr>
            <a:xfrm>
              <a:off x="2953304" y="5895911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路由器</a:t>
              </a:r>
              <a:r>
                <a:rPr lang="en-US" altLang="zh-CN" sz="1200" b="1" dirty="0"/>
                <a:t>A</a:t>
              </a:r>
              <a:endParaRPr lang="zh-CN" altLang="en-US" sz="1200" b="1" dirty="0"/>
            </a:p>
          </p:txBody>
        </p:sp>
        <p:sp>
          <p:nvSpPr>
            <p:cNvPr id="126" name="TextBox 31">
              <a:extLst>
                <a:ext uri="{FF2B5EF4-FFF2-40B4-BE49-F238E27FC236}">
                  <a16:creationId xmlns:a16="http://schemas.microsoft.com/office/drawing/2014/main" xmlns="" id="{47FA866D-6026-4E5B-A487-087935E106CB}"/>
                </a:ext>
              </a:extLst>
            </p:cNvPr>
            <p:cNvSpPr txBox="1"/>
            <p:nvPr/>
          </p:nvSpPr>
          <p:spPr>
            <a:xfrm>
              <a:off x="4650350" y="5895911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路由器</a:t>
              </a:r>
              <a:r>
                <a:rPr lang="en-US" altLang="zh-CN" sz="1200" b="1" dirty="0"/>
                <a:t>B</a:t>
              </a:r>
              <a:endParaRPr lang="zh-CN" altLang="en-US" sz="1200" b="1" dirty="0"/>
            </a:p>
          </p:txBody>
        </p:sp>
        <p:sp>
          <p:nvSpPr>
            <p:cNvPr id="127" name="TextBox 31">
              <a:extLst>
                <a:ext uri="{FF2B5EF4-FFF2-40B4-BE49-F238E27FC236}">
                  <a16:creationId xmlns:a16="http://schemas.microsoft.com/office/drawing/2014/main" xmlns="" id="{20302E51-906D-4785-A607-623E0AB700BD}"/>
                </a:ext>
              </a:extLst>
            </p:cNvPr>
            <p:cNvSpPr txBox="1"/>
            <p:nvPr/>
          </p:nvSpPr>
          <p:spPr>
            <a:xfrm>
              <a:off x="6482558" y="5897499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路由器</a:t>
              </a:r>
              <a:r>
                <a:rPr lang="en-US" altLang="zh-CN" sz="1200" b="1" dirty="0"/>
                <a:t>C</a:t>
              </a:r>
              <a:endParaRPr lang="zh-CN" altLang="en-US" sz="1200" b="1" dirty="0"/>
            </a:p>
          </p:txBody>
        </p:sp>
        <p:sp>
          <p:nvSpPr>
            <p:cNvPr id="128" name="TextBox 31">
              <a:extLst>
                <a:ext uri="{FF2B5EF4-FFF2-40B4-BE49-F238E27FC236}">
                  <a16:creationId xmlns:a16="http://schemas.microsoft.com/office/drawing/2014/main" xmlns="" id="{EDDC0102-4A05-4214-80ED-018163902735}"/>
                </a:ext>
              </a:extLst>
            </p:cNvPr>
            <p:cNvSpPr txBox="1"/>
            <p:nvPr/>
          </p:nvSpPr>
          <p:spPr>
            <a:xfrm>
              <a:off x="2057924" y="6172910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网络</a:t>
              </a:r>
              <a:r>
                <a:rPr lang="en-US" altLang="zh-CN" sz="1200" b="1" dirty="0"/>
                <a:t>A</a:t>
              </a:r>
              <a:endParaRPr lang="zh-CN" altLang="en-US" sz="1200" b="1" dirty="0"/>
            </a:p>
          </p:txBody>
        </p: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xmlns="" id="{4A7900FE-13B2-4033-AFC7-706B65D1D199}"/>
                </a:ext>
              </a:extLst>
            </p:cNvPr>
            <p:cNvCxnSpPr>
              <a:cxnSpLocks/>
            </p:cNvCxnSpPr>
            <p:nvPr/>
          </p:nvCxnSpPr>
          <p:spPr>
            <a:xfrm>
              <a:off x="7234868" y="6572542"/>
              <a:ext cx="7759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圆角矩形标注 117">
              <a:extLst>
                <a:ext uri="{FF2B5EF4-FFF2-40B4-BE49-F238E27FC236}">
                  <a16:creationId xmlns:a16="http://schemas.microsoft.com/office/drawing/2014/main" xmlns="" id="{7134CC11-3B7A-413B-A6DA-562C37D4046D}"/>
                </a:ext>
              </a:extLst>
            </p:cNvPr>
            <p:cNvSpPr/>
            <p:nvPr/>
          </p:nvSpPr>
          <p:spPr>
            <a:xfrm>
              <a:off x="3908457" y="5281642"/>
              <a:ext cx="1422399" cy="432501"/>
            </a:xfrm>
            <a:prstGeom prst="wedgeRoundRectCallout">
              <a:avLst>
                <a:gd name="adj1" fmla="val -33683"/>
                <a:gd name="adj2" fmla="val 128499"/>
                <a:gd name="adj3" fmla="val 16667"/>
              </a:avLst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⑥路由器</a:t>
              </a: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到网络</a:t>
              </a: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的距离为</a:t>
              </a: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xmlns="" id="{022C00F4-2391-4F2E-9365-5FF0C097CB5B}"/>
                </a:ext>
              </a:extLst>
            </p:cNvPr>
            <p:cNvCxnSpPr/>
            <p:nvPr/>
          </p:nvCxnSpPr>
          <p:spPr>
            <a:xfrm>
              <a:off x="3781457" y="6910858"/>
              <a:ext cx="838200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xmlns="" id="{56EB5C25-F5AB-4CD3-A1B6-1F34D87BED73}"/>
                </a:ext>
              </a:extLst>
            </p:cNvPr>
            <p:cNvSpPr/>
            <p:nvPr/>
          </p:nvSpPr>
          <p:spPr>
            <a:xfrm>
              <a:off x="4505592" y="7173186"/>
              <a:ext cx="1329266" cy="563658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⑦路由器</a:t>
              </a: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到网络</a:t>
              </a: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的距离为</a:t>
              </a: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流程图: 摘录 42">
              <a:extLst>
                <a:ext uri="{FF2B5EF4-FFF2-40B4-BE49-F238E27FC236}">
                  <a16:creationId xmlns:a16="http://schemas.microsoft.com/office/drawing/2014/main" xmlns="" id="{E424929F-FEE6-4252-A90B-AD93A752B1A2}"/>
                </a:ext>
              </a:extLst>
            </p:cNvPr>
            <p:cNvSpPr/>
            <p:nvPr/>
          </p:nvSpPr>
          <p:spPr>
            <a:xfrm>
              <a:off x="4420925" y="6948747"/>
              <a:ext cx="445014" cy="219990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6442"/>
                <a:gd name="connsiteY0" fmla="*/ 10000 h 10000"/>
                <a:gd name="connsiteX1" fmla="*/ 5000 w 16442"/>
                <a:gd name="connsiteY1" fmla="*/ 0 h 10000"/>
                <a:gd name="connsiteX2" fmla="*/ 16442 w 16442"/>
                <a:gd name="connsiteY2" fmla="*/ 8684 h 10000"/>
                <a:gd name="connsiteX3" fmla="*/ 0 w 16442"/>
                <a:gd name="connsiteY3" fmla="*/ 10000 h 10000"/>
                <a:gd name="connsiteX0" fmla="*/ 6346 w 11442"/>
                <a:gd name="connsiteY0" fmla="*/ 8684 h 8684"/>
                <a:gd name="connsiteX1" fmla="*/ 0 w 11442"/>
                <a:gd name="connsiteY1" fmla="*/ 0 h 8684"/>
                <a:gd name="connsiteX2" fmla="*/ 11442 w 11442"/>
                <a:gd name="connsiteY2" fmla="*/ 8684 h 8684"/>
                <a:gd name="connsiteX3" fmla="*/ 6346 w 11442"/>
                <a:gd name="connsiteY3" fmla="*/ 8684 h 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42" h="8684">
                  <a:moveTo>
                    <a:pt x="6346" y="8684"/>
                  </a:moveTo>
                  <a:lnTo>
                    <a:pt x="0" y="0"/>
                  </a:lnTo>
                  <a:lnTo>
                    <a:pt x="11442" y="8684"/>
                  </a:lnTo>
                  <a:lnTo>
                    <a:pt x="6346" y="8684"/>
                  </a:lnTo>
                  <a:close/>
                </a:path>
              </a:pathLst>
            </a:cu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34" name="Object 38">
              <a:extLst>
                <a:ext uri="{FF2B5EF4-FFF2-40B4-BE49-F238E27FC236}">
                  <a16:creationId xmlns:a16="http://schemas.microsoft.com/office/drawing/2014/main" xmlns="" id="{1577E03C-4576-48C9-A660-8B8290A55B3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1800971"/>
                </p:ext>
              </p:extLst>
            </p:nvPr>
          </p:nvGraphicFramePr>
          <p:xfrm>
            <a:off x="3944377" y="6720259"/>
            <a:ext cx="501947" cy="139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3" name="绘图" r:id="rId20" imgW="1277392" imgH="226737" progId="FLW3Drawing">
                    <p:embed/>
                  </p:oleObj>
                </mc:Choice>
                <mc:Fallback>
                  <p:oleObj name="绘图" r:id="rId20" imgW="1277392" imgH="226737" progId="FLW3Drawing">
                    <p:embed/>
                    <p:pic>
                      <p:nvPicPr>
                        <p:cNvPr id="134" name="Object 38">
                          <a:extLst>
                            <a:ext uri="{FF2B5EF4-FFF2-40B4-BE49-F238E27FC236}">
                              <a16:creationId xmlns:a16="http://schemas.microsoft.com/office/drawing/2014/main" xmlns="" id="{1577E03C-4576-48C9-A660-8B8290A55B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4377" y="6720259"/>
                          <a:ext cx="501947" cy="1396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35" name="图形 134" descr="关闭 纯色填充">
              <a:extLst>
                <a:ext uri="{FF2B5EF4-FFF2-40B4-BE49-F238E27FC236}">
                  <a16:creationId xmlns:a16="http://schemas.microsoft.com/office/drawing/2014/main" xmlns="" id="{78B9BE5C-F699-4286-8E12-9C5FE9807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2372259" y="6382047"/>
              <a:ext cx="388310" cy="388310"/>
            </a:xfrm>
            <a:prstGeom prst="rect">
              <a:avLst/>
            </a:prstGeom>
          </p:spPr>
        </p:pic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xmlns="" id="{5D32FA8C-2B19-49F7-AF8F-44F3445664BA}"/>
                </a:ext>
              </a:extLst>
            </p:cNvPr>
            <p:cNvCxnSpPr/>
            <p:nvPr/>
          </p:nvCxnSpPr>
          <p:spPr>
            <a:xfrm>
              <a:off x="3781457" y="6314592"/>
              <a:ext cx="838200" cy="0"/>
            </a:xfrm>
            <a:prstGeom prst="straightConnector1">
              <a:avLst/>
            </a:prstGeom>
            <a:ln w="1587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8" name="Object 38">
              <a:extLst>
                <a:ext uri="{FF2B5EF4-FFF2-40B4-BE49-F238E27FC236}">
                  <a16:creationId xmlns:a16="http://schemas.microsoft.com/office/drawing/2014/main" xmlns="" id="{99D282A4-2889-45C0-8896-F3F2417EBAE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1714194"/>
                </p:ext>
              </p:extLst>
            </p:nvPr>
          </p:nvGraphicFramePr>
          <p:xfrm>
            <a:off x="3966283" y="6137007"/>
            <a:ext cx="501947" cy="139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4" name="绘图" r:id="rId21" imgW="1277392" imgH="226737" progId="FLW3Drawing">
                    <p:embed/>
                  </p:oleObj>
                </mc:Choice>
                <mc:Fallback>
                  <p:oleObj name="绘图" r:id="rId21" imgW="1277392" imgH="226737" progId="FLW3Drawing">
                    <p:embed/>
                    <p:pic>
                      <p:nvPicPr>
                        <p:cNvPr id="138" name="Object 38">
                          <a:extLst>
                            <a:ext uri="{FF2B5EF4-FFF2-40B4-BE49-F238E27FC236}">
                              <a16:creationId xmlns:a16="http://schemas.microsoft.com/office/drawing/2014/main" xmlns="" id="{99D282A4-2889-45C0-8896-F3F2417EBA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6283" y="6137007"/>
                          <a:ext cx="501947" cy="1396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xmlns="" id="{625F6EFA-18D1-4D72-A218-5FA3F1540C1B}"/>
                </a:ext>
              </a:extLst>
            </p:cNvPr>
            <p:cNvCxnSpPr/>
            <p:nvPr/>
          </p:nvCxnSpPr>
          <p:spPr>
            <a:xfrm>
              <a:off x="3599273" y="7240984"/>
              <a:ext cx="838200" cy="0"/>
            </a:xfrm>
            <a:prstGeom prst="straightConnector1">
              <a:avLst/>
            </a:prstGeom>
            <a:ln w="1587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0" name="Object 38">
              <a:extLst>
                <a:ext uri="{FF2B5EF4-FFF2-40B4-BE49-F238E27FC236}">
                  <a16:creationId xmlns:a16="http://schemas.microsoft.com/office/drawing/2014/main" xmlns="" id="{23107A9D-A313-4A93-BBF1-2CA4E0659A6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8806941"/>
                </p:ext>
              </p:extLst>
            </p:nvPr>
          </p:nvGraphicFramePr>
          <p:xfrm>
            <a:off x="3730130" y="7058574"/>
            <a:ext cx="501947" cy="139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5" name="绘图" r:id="rId22" imgW="1277392" imgH="226737" progId="FLW3Drawing">
                    <p:embed/>
                  </p:oleObj>
                </mc:Choice>
                <mc:Fallback>
                  <p:oleObj name="绘图" r:id="rId22" imgW="1277392" imgH="226737" progId="FLW3Drawing">
                    <p:embed/>
                    <p:pic>
                      <p:nvPicPr>
                        <p:cNvPr id="140" name="Object 38">
                          <a:extLst>
                            <a:ext uri="{FF2B5EF4-FFF2-40B4-BE49-F238E27FC236}">
                              <a16:creationId xmlns:a16="http://schemas.microsoft.com/office/drawing/2014/main" xmlns="" id="{23107A9D-A313-4A93-BBF1-2CA4E0659A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0130" y="7058574"/>
                          <a:ext cx="501947" cy="1396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" name="圆角矩形标注 117">
              <a:extLst>
                <a:ext uri="{FF2B5EF4-FFF2-40B4-BE49-F238E27FC236}">
                  <a16:creationId xmlns:a16="http://schemas.microsoft.com/office/drawing/2014/main" xmlns="" id="{3E96CBED-9A02-4862-8034-C281327624F1}"/>
                </a:ext>
              </a:extLst>
            </p:cNvPr>
            <p:cNvSpPr/>
            <p:nvPr/>
          </p:nvSpPr>
          <p:spPr>
            <a:xfrm>
              <a:off x="1956033" y="6983425"/>
              <a:ext cx="1422399" cy="432501"/>
            </a:xfrm>
            <a:prstGeom prst="wedgeRoundRectCallout">
              <a:avLst>
                <a:gd name="adj1" fmla="val 71733"/>
                <a:gd name="adj2" fmla="val -24807"/>
                <a:gd name="adj3" fmla="val 16667"/>
              </a:avLst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⑧路由器</a:t>
              </a: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到网络</a:t>
              </a: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的距离为</a:t>
              </a: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466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F025825F-9196-4630-BABA-A9B4131E738B}"/>
              </a:ext>
            </a:extLst>
          </p:cNvPr>
          <p:cNvSpPr/>
          <p:nvPr/>
        </p:nvSpPr>
        <p:spPr>
          <a:xfrm>
            <a:off x="2416865" y="3568649"/>
            <a:ext cx="834721" cy="18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Socket()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67C5F908-CCDF-4BAC-AC85-24FC4E91108C}"/>
              </a:ext>
            </a:extLst>
          </p:cNvPr>
          <p:cNvSpPr/>
          <p:nvPr/>
        </p:nvSpPr>
        <p:spPr>
          <a:xfrm>
            <a:off x="2416865" y="3910426"/>
            <a:ext cx="834721" cy="18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connect()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748A47F-3B3A-4D37-AC34-48DB4B7FB947}"/>
              </a:ext>
            </a:extLst>
          </p:cNvPr>
          <p:cNvSpPr/>
          <p:nvPr/>
        </p:nvSpPr>
        <p:spPr>
          <a:xfrm>
            <a:off x="2416865" y="4225223"/>
            <a:ext cx="834721" cy="18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send()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2CE04CA5-1006-45EF-8319-558EC09585C9}"/>
              </a:ext>
            </a:extLst>
          </p:cNvPr>
          <p:cNvSpPr/>
          <p:nvPr/>
        </p:nvSpPr>
        <p:spPr>
          <a:xfrm>
            <a:off x="2416865" y="5118221"/>
            <a:ext cx="834721" cy="18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err="1">
                <a:solidFill>
                  <a:schemeClr val="tx1"/>
                </a:solidFill>
              </a:rPr>
              <a:t>recv</a:t>
            </a:r>
            <a:r>
              <a:rPr lang="en-US" altLang="zh-CN" sz="700" dirty="0">
                <a:solidFill>
                  <a:schemeClr val="tx1"/>
                </a:solidFill>
              </a:rPr>
              <a:t>()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790B2BCE-773F-4EDE-828A-1C08E2EC571A}"/>
              </a:ext>
            </a:extLst>
          </p:cNvPr>
          <p:cNvSpPr/>
          <p:nvPr/>
        </p:nvSpPr>
        <p:spPr>
          <a:xfrm>
            <a:off x="2416865" y="5518855"/>
            <a:ext cx="834721" cy="18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close()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8545C36-707C-4CDB-9590-A72C48C68509}"/>
              </a:ext>
            </a:extLst>
          </p:cNvPr>
          <p:cNvSpPr/>
          <p:nvPr/>
        </p:nvSpPr>
        <p:spPr>
          <a:xfrm>
            <a:off x="4816688" y="2401532"/>
            <a:ext cx="834721" cy="18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Socket()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CE34D504-160B-4657-82FF-14DF76EB92CD}"/>
              </a:ext>
            </a:extLst>
          </p:cNvPr>
          <p:cNvSpPr/>
          <p:nvPr/>
        </p:nvSpPr>
        <p:spPr>
          <a:xfrm>
            <a:off x="4816688" y="2743309"/>
            <a:ext cx="834721" cy="18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bind()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B267D5A4-525B-432C-87A6-D095E4C30D52}"/>
              </a:ext>
            </a:extLst>
          </p:cNvPr>
          <p:cNvSpPr/>
          <p:nvPr/>
        </p:nvSpPr>
        <p:spPr>
          <a:xfrm>
            <a:off x="4816688" y="3058106"/>
            <a:ext cx="834721" cy="18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listen()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8E1DC0C4-DDE4-4599-9C95-E47E89DB096A}"/>
              </a:ext>
            </a:extLst>
          </p:cNvPr>
          <p:cNvSpPr/>
          <p:nvPr/>
        </p:nvSpPr>
        <p:spPr>
          <a:xfrm>
            <a:off x="4816688" y="3381057"/>
            <a:ext cx="834721" cy="18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accept()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2B8CA3AB-251C-41C5-A5E8-7CD41E9D7F63}"/>
              </a:ext>
            </a:extLst>
          </p:cNvPr>
          <p:cNvSpPr/>
          <p:nvPr/>
        </p:nvSpPr>
        <p:spPr>
          <a:xfrm>
            <a:off x="4816688" y="4319019"/>
            <a:ext cx="834721" cy="18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err="1">
                <a:solidFill>
                  <a:schemeClr val="tx1"/>
                </a:solidFill>
              </a:rPr>
              <a:t>recv</a:t>
            </a:r>
            <a:r>
              <a:rPr lang="en-US" altLang="zh-CN" sz="700" dirty="0">
                <a:solidFill>
                  <a:schemeClr val="tx1"/>
                </a:solidFill>
              </a:rPr>
              <a:t>()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3D67A9BD-6529-4333-97CE-0967F13FEB35}"/>
              </a:ext>
            </a:extLst>
          </p:cNvPr>
          <p:cNvSpPr/>
          <p:nvPr/>
        </p:nvSpPr>
        <p:spPr>
          <a:xfrm>
            <a:off x="4816688" y="5011811"/>
            <a:ext cx="834721" cy="18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send()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16DBB96C-03A0-42F9-B33B-2933132341FA}"/>
              </a:ext>
            </a:extLst>
          </p:cNvPr>
          <p:cNvSpPr/>
          <p:nvPr/>
        </p:nvSpPr>
        <p:spPr>
          <a:xfrm>
            <a:off x="4816688" y="5660213"/>
            <a:ext cx="834721" cy="18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err="1">
                <a:solidFill>
                  <a:schemeClr val="tx1"/>
                </a:solidFill>
              </a:rPr>
              <a:t>recv</a:t>
            </a:r>
            <a:r>
              <a:rPr lang="en-US" altLang="zh-CN" sz="700" dirty="0">
                <a:solidFill>
                  <a:schemeClr val="tx1"/>
                </a:solidFill>
              </a:rPr>
              <a:t>()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4B96216D-10F8-4E28-BDF5-13D855701842}"/>
              </a:ext>
            </a:extLst>
          </p:cNvPr>
          <p:cNvSpPr/>
          <p:nvPr/>
        </p:nvSpPr>
        <p:spPr>
          <a:xfrm>
            <a:off x="4816688" y="6016431"/>
            <a:ext cx="834721" cy="18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close()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xmlns="" id="{143B3138-0925-4A2B-9489-A8B4043BFA1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5234049" y="2589125"/>
            <a:ext cx="0" cy="154184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xmlns="" id="{0E7FB679-853F-4120-AB79-0E0C59ED05C0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5234049" y="2930901"/>
            <a:ext cx="0" cy="12720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18B427E-200B-4A09-9422-74A7AE2E243A}"/>
              </a:ext>
            </a:extLst>
          </p:cNvPr>
          <p:cNvSpPr txBox="1"/>
          <p:nvPr/>
        </p:nvSpPr>
        <p:spPr>
          <a:xfrm>
            <a:off x="4785106" y="3741429"/>
            <a:ext cx="895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/>
              <a:t>一直阻塞到客户</a:t>
            </a:r>
            <a:endParaRPr lang="en-US" altLang="zh-CN" sz="700" dirty="0"/>
          </a:p>
          <a:p>
            <a:pPr algn="ctr"/>
            <a:r>
              <a:rPr lang="zh-CN" altLang="en-US" sz="700" dirty="0"/>
              <a:t>连接到达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xmlns="" id="{51DB4A84-183A-40A9-A570-EDF848CDAFD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834226" y="3756242"/>
            <a:ext cx="0" cy="154184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xmlns="" id="{181243DF-4DB2-421C-88ED-B1243F8247B6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834226" y="4098018"/>
            <a:ext cx="0" cy="12720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xmlns="" id="{CE1C1B4D-C259-451D-8A0B-D1226FF0023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834226" y="4412816"/>
            <a:ext cx="0" cy="70540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xmlns="" id="{BBE9462E-FA49-453C-9113-4D7D0C4FAB21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834226" y="5305813"/>
            <a:ext cx="0" cy="213042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33">
            <a:extLst>
              <a:ext uri="{FF2B5EF4-FFF2-40B4-BE49-F238E27FC236}">
                <a16:creationId xmlns:a16="http://schemas.microsoft.com/office/drawing/2014/main" xmlns="" id="{1ABA6F18-ED29-4D18-BD4D-9DE203CAF65C}"/>
              </a:ext>
            </a:extLst>
          </p:cNvPr>
          <p:cNvSpPr txBox="1"/>
          <p:nvPr/>
        </p:nvSpPr>
        <p:spPr>
          <a:xfrm>
            <a:off x="4832674" y="4685337"/>
            <a:ext cx="393941" cy="86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处理请求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xmlns="" id="{6D55B402-7CF8-4159-A22A-116F3A229A60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5234049" y="3245699"/>
            <a:ext cx="0" cy="13535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xmlns="" id="{B66E7100-4A87-4643-BEEF-B0A8D78E1915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flipH="1">
            <a:off x="5232616" y="3568650"/>
            <a:ext cx="1433" cy="17277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xmlns="" id="{42DDE1AC-C93F-4326-BB5F-1575905CDC69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5232616" y="4049206"/>
            <a:ext cx="1433" cy="269813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xmlns="" id="{93D61E73-64BC-4053-B832-A3D6F494FF2E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5234048" y="5199404"/>
            <a:ext cx="0" cy="46080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xmlns="" id="{9DABE461-228F-4940-8E95-BF6962176A06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5234048" y="5847805"/>
            <a:ext cx="0" cy="16862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xmlns="" id="{3E55FC71-B2D6-4D51-9A69-6E4248C583DB}"/>
              </a:ext>
            </a:extLst>
          </p:cNvPr>
          <p:cNvCxnSpPr>
            <a:stCxn id="14" idx="2"/>
            <a:endCxn id="25" idx="0"/>
          </p:cNvCxnSpPr>
          <p:nvPr/>
        </p:nvCxnSpPr>
        <p:spPr>
          <a:xfrm flipH="1">
            <a:off x="5029645" y="4506612"/>
            <a:ext cx="204404" cy="17872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xmlns="" id="{79B2E98E-4D64-44AE-AB59-DD1785C297AF}"/>
              </a:ext>
            </a:extLst>
          </p:cNvPr>
          <p:cNvCxnSpPr>
            <a:stCxn id="25" idx="2"/>
            <a:endCxn id="15" idx="0"/>
          </p:cNvCxnSpPr>
          <p:nvPr/>
        </p:nvCxnSpPr>
        <p:spPr>
          <a:xfrm>
            <a:off x="5029645" y="4772200"/>
            <a:ext cx="204403" cy="239612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83">
            <a:extLst>
              <a:ext uri="{FF2B5EF4-FFF2-40B4-BE49-F238E27FC236}">
                <a16:creationId xmlns:a16="http://schemas.microsoft.com/office/drawing/2014/main" xmlns="" id="{6D6D926E-FD0D-4B46-917B-50BDE794D5BB}"/>
              </a:ext>
            </a:extLst>
          </p:cNvPr>
          <p:cNvCxnSpPr>
            <a:stCxn id="8" idx="1"/>
          </p:cNvCxnSpPr>
          <p:nvPr/>
        </p:nvCxnSpPr>
        <p:spPr>
          <a:xfrm rot="10800000">
            <a:off x="1947335" y="4319019"/>
            <a:ext cx="469531" cy="892998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xmlns="" id="{CDDA6CA2-DE9E-4144-A116-60EA2CD4A149}"/>
              </a:ext>
            </a:extLst>
          </p:cNvPr>
          <p:cNvCxnSpPr>
            <a:stCxn id="7" idx="1"/>
          </p:cNvCxnSpPr>
          <p:nvPr/>
        </p:nvCxnSpPr>
        <p:spPr>
          <a:xfrm flipH="1">
            <a:off x="1947334" y="4319019"/>
            <a:ext cx="469531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xmlns="" id="{DBE70E79-B31B-4DCD-9981-52E4077EBDF6}"/>
              </a:ext>
            </a:extLst>
          </p:cNvPr>
          <p:cNvCxnSpPr>
            <a:stCxn id="6" idx="3"/>
          </p:cNvCxnSpPr>
          <p:nvPr/>
        </p:nvCxnSpPr>
        <p:spPr>
          <a:xfrm>
            <a:off x="3251586" y="4004222"/>
            <a:ext cx="1982461" cy="9379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xmlns="" id="{0B185B55-D64D-4097-9178-FB1B7977D797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3251586" y="4319019"/>
            <a:ext cx="1565102" cy="9379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96">
            <a:extLst>
              <a:ext uri="{FF2B5EF4-FFF2-40B4-BE49-F238E27FC236}">
                <a16:creationId xmlns:a16="http://schemas.microsoft.com/office/drawing/2014/main" xmlns="" id="{B7A3DE6E-F399-4799-80AE-E96D5FDCBBB8}"/>
              </a:ext>
            </a:extLst>
          </p:cNvPr>
          <p:cNvCxnSpPr>
            <a:stCxn id="15" idx="3"/>
          </p:cNvCxnSpPr>
          <p:nvPr/>
        </p:nvCxnSpPr>
        <p:spPr>
          <a:xfrm flipV="1">
            <a:off x="5651409" y="4412816"/>
            <a:ext cx="521701" cy="692792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xmlns="" id="{02421101-5833-44F3-85D3-31A77C94AAFC}"/>
              </a:ext>
            </a:extLst>
          </p:cNvPr>
          <p:cNvCxnSpPr>
            <a:stCxn id="14" idx="3"/>
          </p:cNvCxnSpPr>
          <p:nvPr/>
        </p:nvCxnSpPr>
        <p:spPr>
          <a:xfrm>
            <a:off x="5651409" y="4412816"/>
            <a:ext cx="521701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xmlns="" id="{7F72982F-46D6-4128-BA73-241634B1B263}"/>
              </a:ext>
            </a:extLst>
          </p:cNvPr>
          <p:cNvCxnSpPr>
            <a:stCxn id="15" idx="1"/>
            <a:endCxn id="8" idx="3"/>
          </p:cNvCxnSpPr>
          <p:nvPr/>
        </p:nvCxnSpPr>
        <p:spPr>
          <a:xfrm flipH="1">
            <a:off x="3251586" y="5105608"/>
            <a:ext cx="1565101" cy="10640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xmlns="" id="{C54684FF-C198-49D3-82EF-2DFF4BA9A4A6}"/>
              </a:ext>
            </a:extLst>
          </p:cNvPr>
          <p:cNvCxnSpPr>
            <a:stCxn id="9" idx="3"/>
            <a:endCxn id="16" idx="1"/>
          </p:cNvCxnSpPr>
          <p:nvPr/>
        </p:nvCxnSpPr>
        <p:spPr>
          <a:xfrm>
            <a:off x="3251586" y="5612651"/>
            <a:ext cx="1565101" cy="14135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03">
            <a:extLst>
              <a:ext uri="{FF2B5EF4-FFF2-40B4-BE49-F238E27FC236}">
                <a16:creationId xmlns:a16="http://schemas.microsoft.com/office/drawing/2014/main" xmlns="" id="{371C9E1E-E61F-4C7C-B0AD-CBDCCEEB3CF7}"/>
              </a:ext>
            </a:extLst>
          </p:cNvPr>
          <p:cNvSpPr txBox="1"/>
          <p:nvPr/>
        </p:nvSpPr>
        <p:spPr>
          <a:xfrm>
            <a:off x="3632764" y="3843860"/>
            <a:ext cx="393941" cy="86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连接建立</a:t>
            </a:r>
          </a:p>
        </p:txBody>
      </p:sp>
      <p:sp>
        <p:nvSpPr>
          <p:cNvPr id="42" name="TextBox 104">
            <a:extLst>
              <a:ext uri="{FF2B5EF4-FFF2-40B4-BE49-F238E27FC236}">
                <a16:creationId xmlns:a16="http://schemas.microsoft.com/office/drawing/2014/main" xmlns="" id="{F9B89F10-919E-47F9-AC64-ED6F7D977742}"/>
              </a:ext>
            </a:extLst>
          </p:cNvPr>
          <p:cNvSpPr txBox="1"/>
          <p:nvPr/>
        </p:nvSpPr>
        <p:spPr>
          <a:xfrm>
            <a:off x="3533252" y="4145320"/>
            <a:ext cx="623894" cy="86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（</a:t>
            </a:r>
            <a:r>
              <a:rPr lang="en-US" altLang="zh-CN" sz="700" dirty="0"/>
              <a:t>TCP</a:t>
            </a:r>
            <a:r>
              <a:rPr lang="zh-CN" altLang="en-US" sz="700" dirty="0"/>
              <a:t>三次握手）</a:t>
            </a:r>
          </a:p>
        </p:txBody>
      </p:sp>
      <p:sp>
        <p:nvSpPr>
          <p:cNvPr id="43" name="TextBox 105">
            <a:extLst>
              <a:ext uri="{FF2B5EF4-FFF2-40B4-BE49-F238E27FC236}">
                <a16:creationId xmlns:a16="http://schemas.microsoft.com/office/drawing/2014/main" xmlns="" id="{DA0F9561-0AF9-407A-9FB6-9449DA23C3C4}"/>
              </a:ext>
            </a:extLst>
          </p:cNvPr>
          <p:cNvSpPr txBox="1"/>
          <p:nvPr/>
        </p:nvSpPr>
        <p:spPr>
          <a:xfrm>
            <a:off x="3496621" y="4412816"/>
            <a:ext cx="524015" cy="86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数据（请求）</a:t>
            </a:r>
          </a:p>
        </p:txBody>
      </p:sp>
      <p:sp>
        <p:nvSpPr>
          <p:cNvPr id="44" name="TextBox 106">
            <a:extLst>
              <a:ext uri="{FF2B5EF4-FFF2-40B4-BE49-F238E27FC236}">
                <a16:creationId xmlns:a16="http://schemas.microsoft.com/office/drawing/2014/main" xmlns="" id="{C164597D-78FE-4CD2-A147-99A0E2903829}"/>
              </a:ext>
            </a:extLst>
          </p:cNvPr>
          <p:cNvSpPr txBox="1"/>
          <p:nvPr/>
        </p:nvSpPr>
        <p:spPr>
          <a:xfrm>
            <a:off x="3547590" y="4959516"/>
            <a:ext cx="524015" cy="86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数据（应答）</a:t>
            </a:r>
          </a:p>
        </p:txBody>
      </p:sp>
      <p:sp>
        <p:nvSpPr>
          <p:cNvPr id="45" name="TextBox 107">
            <a:extLst>
              <a:ext uri="{FF2B5EF4-FFF2-40B4-BE49-F238E27FC236}">
                <a16:creationId xmlns:a16="http://schemas.microsoft.com/office/drawing/2014/main" xmlns="" id="{F5831657-F1AB-44C5-80A4-38E927728F7E}"/>
              </a:ext>
            </a:extLst>
          </p:cNvPr>
          <p:cNvSpPr txBox="1"/>
          <p:nvPr/>
        </p:nvSpPr>
        <p:spPr>
          <a:xfrm>
            <a:off x="3496621" y="5499851"/>
            <a:ext cx="524015" cy="86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文件结束通知</a:t>
            </a:r>
          </a:p>
        </p:txBody>
      </p:sp>
      <p:sp>
        <p:nvSpPr>
          <p:cNvPr id="46" name="TextBox 108">
            <a:extLst>
              <a:ext uri="{FF2B5EF4-FFF2-40B4-BE49-F238E27FC236}">
                <a16:creationId xmlns:a16="http://schemas.microsoft.com/office/drawing/2014/main" xmlns="" id="{0CB6656E-706E-408A-BEC7-D6E3891FC394}"/>
              </a:ext>
            </a:extLst>
          </p:cNvPr>
          <p:cNvSpPr txBox="1"/>
          <p:nvPr/>
        </p:nvSpPr>
        <p:spPr>
          <a:xfrm>
            <a:off x="4916293" y="2197345"/>
            <a:ext cx="6113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/>
              <a:t>TCP</a:t>
            </a:r>
            <a:r>
              <a:rPr lang="zh-CN" altLang="en-US" sz="700" b="1" dirty="0"/>
              <a:t>服务器</a:t>
            </a:r>
          </a:p>
        </p:txBody>
      </p:sp>
      <p:sp>
        <p:nvSpPr>
          <p:cNvPr id="47" name="TextBox 109">
            <a:extLst>
              <a:ext uri="{FF2B5EF4-FFF2-40B4-BE49-F238E27FC236}">
                <a16:creationId xmlns:a16="http://schemas.microsoft.com/office/drawing/2014/main" xmlns="" id="{FA4456F7-2899-44E8-9D3D-5C9C1F4A401C}"/>
              </a:ext>
            </a:extLst>
          </p:cNvPr>
          <p:cNvSpPr txBox="1"/>
          <p:nvPr/>
        </p:nvSpPr>
        <p:spPr>
          <a:xfrm>
            <a:off x="2530556" y="3329253"/>
            <a:ext cx="607340" cy="203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/>
              <a:t>TCP</a:t>
            </a:r>
            <a:r>
              <a:rPr lang="zh-CN" altLang="en-US" sz="700" b="1" dirty="0"/>
              <a:t>客户端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xmlns="" id="{4379EAC4-F471-44AA-A5A1-71460D34807B}"/>
              </a:ext>
            </a:extLst>
          </p:cNvPr>
          <p:cNvCxnSpPr>
            <a:cxnSpLocks/>
          </p:cNvCxnSpPr>
          <p:nvPr/>
        </p:nvCxnSpPr>
        <p:spPr>
          <a:xfrm>
            <a:off x="3210554" y="4032510"/>
            <a:ext cx="1982461" cy="9379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xmlns="" id="{0B344399-4AC8-414F-8C5A-5E42DADA0EAA}"/>
              </a:ext>
            </a:extLst>
          </p:cNvPr>
          <p:cNvCxnSpPr>
            <a:cxnSpLocks/>
          </p:cNvCxnSpPr>
          <p:nvPr/>
        </p:nvCxnSpPr>
        <p:spPr>
          <a:xfrm>
            <a:off x="3251585" y="4066928"/>
            <a:ext cx="1982461" cy="9379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34432"/>
      </p:ext>
    </p:extLst>
  </p:cSld>
  <p:clrMapOvr>
    <a:masterClrMapping/>
  </p:clrMapOvr>
  <p:extLst>
    <p:ext uri="{6950BFC3-D8DA-4A85-94F7-54DA5524770B}">
      <p188:commentRel xmlns:p188="http://schemas.microsoft.com/office/powerpoint/2018/8/main" xmlns="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752B2C61-AEA5-46A5-8992-8CB9E04FB6B6}"/>
              </a:ext>
            </a:extLst>
          </p:cNvPr>
          <p:cNvGrpSpPr/>
          <p:nvPr/>
        </p:nvGrpSpPr>
        <p:grpSpPr>
          <a:xfrm>
            <a:off x="1460198" y="601030"/>
            <a:ext cx="8591488" cy="5978454"/>
            <a:chOff x="1460198" y="601030"/>
            <a:chExt cx="8591488" cy="5978454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2038160" y="667191"/>
              <a:ext cx="1985792" cy="2422404"/>
            </a:xfrm>
            <a:prstGeom prst="roundRect">
              <a:avLst/>
            </a:prstGeom>
            <a:solidFill>
              <a:srgbClr val="A5F0AE"/>
            </a:solidFill>
            <a:ln>
              <a:solidFill>
                <a:srgbClr val="000000"/>
              </a:solidFill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6" name="Freeform 427"/>
            <p:cNvSpPr>
              <a:spLocks/>
            </p:cNvSpPr>
            <p:nvPr/>
          </p:nvSpPr>
          <p:spPr bwMode="auto">
            <a:xfrm>
              <a:off x="1499886" y="3575774"/>
              <a:ext cx="3079750" cy="1665288"/>
            </a:xfrm>
            <a:custGeom>
              <a:avLst/>
              <a:gdLst>
                <a:gd name="T0" fmla="*/ 2147483647 w 1940"/>
                <a:gd name="T1" fmla="*/ 2147483647 h 1049"/>
                <a:gd name="T2" fmla="*/ 2147483647 w 1940"/>
                <a:gd name="T3" fmla="*/ 2147483647 h 1049"/>
                <a:gd name="T4" fmla="*/ 2147483647 w 1940"/>
                <a:gd name="T5" fmla="*/ 2147483647 h 1049"/>
                <a:gd name="T6" fmla="*/ 2147483647 w 1940"/>
                <a:gd name="T7" fmla="*/ 2147483647 h 1049"/>
                <a:gd name="T8" fmla="*/ 2147483647 w 1940"/>
                <a:gd name="T9" fmla="*/ 2147483647 h 1049"/>
                <a:gd name="T10" fmla="*/ 2147483647 w 1940"/>
                <a:gd name="T11" fmla="*/ 2147483647 h 1049"/>
                <a:gd name="T12" fmla="*/ 2147483647 w 1940"/>
                <a:gd name="T13" fmla="*/ 2147483647 h 1049"/>
                <a:gd name="T14" fmla="*/ 2147483647 w 1940"/>
                <a:gd name="T15" fmla="*/ 2147483647 h 1049"/>
                <a:gd name="T16" fmla="*/ 2147483647 w 1940"/>
                <a:gd name="T17" fmla="*/ 2147483647 h 1049"/>
                <a:gd name="T18" fmla="*/ 2147483647 w 1940"/>
                <a:gd name="T19" fmla="*/ 2147483647 h 1049"/>
                <a:gd name="T20" fmla="*/ 2147483647 w 1940"/>
                <a:gd name="T21" fmla="*/ 2147483647 h 1049"/>
                <a:gd name="T22" fmla="*/ 2147483647 w 1940"/>
                <a:gd name="T23" fmla="*/ 2147483647 h 1049"/>
                <a:gd name="T24" fmla="*/ 2147483647 w 1940"/>
                <a:gd name="T25" fmla="*/ 2147483647 h 1049"/>
                <a:gd name="T26" fmla="*/ 2147483647 w 1940"/>
                <a:gd name="T27" fmla="*/ 2147483647 h 1049"/>
                <a:gd name="T28" fmla="*/ 2147483647 w 1940"/>
                <a:gd name="T29" fmla="*/ 2147483647 h 1049"/>
                <a:gd name="T30" fmla="*/ 2147483647 w 1940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Line 431"/>
            <p:cNvSpPr>
              <a:spLocks noChangeShapeType="1"/>
            </p:cNvSpPr>
            <p:nvPr/>
          </p:nvSpPr>
          <p:spPr bwMode="auto">
            <a:xfrm>
              <a:off x="3360437" y="3894862"/>
              <a:ext cx="390525" cy="184150"/>
            </a:xfrm>
            <a:prstGeom prst="line">
              <a:avLst/>
            </a:pr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432"/>
            <p:cNvSpPr>
              <a:spLocks noChangeShapeType="1"/>
            </p:cNvSpPr>
            <p:nvPr/>
          </p:nvSpPr>
          <p:spPr bwMode="auto">
            <a:xfrm flipV="1">
              <a:off x="2739724" y="3882163"/>
              <a:ext cx="322263" cy="198437"/>
            </a:xfrm>
            <a:prstGeom prst="line">
              <a:avLst/>
            </a:pr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433"/>
            <p:cNvSpPr>
              <a:spLocks noChangeShapeType="1"/>
            </p:cNvSpPr>
            <p:nvPr/>
          </p:nvSpPr>
          <p:spPr bwMode="auto">
            <a:xfrm flipV="1">
              <a:off x="2782586" y="4174262"/>
              <a:ext cx="971550" cy="0"/>
            </a:xfrm>
            <a:prstGeom prst="line">
              <a:avLst/>
            </a:pr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435"/>
            <p:cNvSpPr>
              <a:spLocks noChangeShapeType="1"/>
            </p:cNvSpPr>
            <p:nvPr/>
          </p:nvSpPr>
          <p:spPr bwMode="auto">
            <a:xfrm>
              <a:off x="2103137" y="3971063"/>
              <a:ext cx="263525" cy="85725"/>
            </a:xfrm>
            <a:prstGeom prst="line">
              <a:avLst/>
            </a:pr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436"/>
            <p:cNvSpPr>
              <a:spLocks noChangeShapeType="1"/>
            </p:cNvSpPr>
            <p:nvPr/>
          </p:nvSpPr>
          <p:spPr bwMode="auto">
            <a:xfrm flipV="1">
              <a:off x="1844373" y="4180612"/>
              <a:ext cx="412750" cy="127000"/>
            </a:xfrm>
            <a:prstGeom prst="line">
              <a:avLst/>
            </a:pr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439"/>
            <p:cNvSpPr>
              <a:spLocks noChangeShapeType="1"/>
            </p:cNvSpPr>
            <p:nvPr/>
          </p:nvSpPr>
          <p:spPr bwMode="auto">
            <a:xfrm flipH="1">
              <a:off x="2269824" y="4267924"/>
              <a:ext cx="142875" cy="198438"/>
            </a:xfrm>
            <a:prstGeom prst="line">
              <a:avLst/>
            </a:pr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440"/>
            <p:cNvSpPr>
              <a:spLocks noChangeShapeType="1"/>
            </p:cNvSpPr>
            <p:nvPr/>
          </p:nvSpPr>
          <p:spPr bwMode="auto">
            <a:xfrm flipH="1" flipV="1">
              <a:off x="2590499" y="4294913"/>
              <a:ext cx="74613" cy="173037"/>
            </a:xfrm>
            <a:prstGeom prst="line">
              <a:avLst/>
            </a:pr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Line 441"/>
            <p:cNvSpPr>
              <a:spLocks noChangeShapeType="1"/>
            </p:cNvSpPr>
            <p:nvPr/>
          </p:nvSpPr>
          <p:spPr bwMode="auto">
            <a:xfrm>
              <a:off x="2746073" y="4250463"/>
              <a:ext cx="503238" cy="269875"/>
            </a:xfrm>
            <a:prstGeom prst="line">
              <a:avLst/>
            </a:pr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Line 541"/>
            <p:cNvSpPr>
              <a:spLocks noChangeShapeType="1"/>
            </p:cNvSpPr>
            <p:nvPr/>
          </p:nvSpPr>
          <p:spPr bwMode="auto">
            <a:xfrm flipV="1">
              <a:off x="3407654" y="3331585"/>
              <a:ext cx="517312" cy="573439"/>
            </a:xfrm>
            <a:prstGeom prst="line">
              <a:avLst/>
            </a:pr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590"/>
            <p:cNvGrpSpPr>
              <a:grpSpLocks/>
            </p:cNvGrpSpPr>
            <p:nvPr/>
          </p:nvGrpSpPr>
          <p:grpSpPr bwMode="auto">
            <a:xfrm flipH="1">
              <a:off x="1777699" y="3731350"/>
              <a:ext cx="414337" cy="373063"/>
              <a:chOff x="2839" y="3501"/>
              <a:chExt cx="755" cy="803"/>
            </a:xfrm>
          </p:grpSpPr>
          <p:pic>
            <p:nvPicPr>
              <p:cNvPr id="343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4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593"/>
            <p:cNvGrpSpPr>
              <a:grpSpLocks/>
            </p:cNvGrpSpPr>
            <p:nvPr/>
          </p:nvGrpSpPr>
          <p:grpSpPr bwMode="auto">
            <a:xfrm flipH="1">
              <a:off x="1460198" y="4152037"/>
              <a:ext cx="482600" cy="406400"/>
              <a:chOff x="2839" y="3501"/>
              <a:chExt cx="755" cy="803"/>
            </a:xfrm>
          </p:grpSpPr>
          <p:pic>
            <p:nvPicPr>
              <p:cNvPr id="341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2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596"/>
            <p:cNvGrpSpPr>
              <a:grpSpLocks/>
            </p:cNvGrpSpPr>
            <p:nvPr/>
          </p:nvGrpSpPr>
          <p:grpSpPr bwMode="auto">
            <a:xfrm flipH="1">
              <a:off x="1938037" y="4453662"/>
              <a:ext cx="427037" cy="349250"/>
              <a:chOff x="2839" y="3501"/>
              <a:chExt cx="755" cy="803"/>
            </a:xfrm>
          </p:grpSpPr>
          <p:pic>
            <p:nvPicPr>
              <p:cNvPr id="339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0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599"/>
            <p:cNvGrpSpPr>
              <a:grpSpLocks/>
            </p:cNvGrpSpPr>
            <p:nvPr/>
          </p:nvGrpSpPr>
          <p:grpSpPr bwMode="auto">
            <a:xfrm>
              <a:off x="2552399" y="4436199"/>
              <a:ext cx="427037" cy="350838"/>
              <a:chOff x="2839" y="3501"/>
              <a:chExt cx="755" cy="803"/>
            </a:xfrm>
          </p:grpSpPr>
          <p:pic>
            <p:nvPicPr>
              <p:cNvPr id="337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8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748"/>
            <p:cNvGrpSpPr>
              <a:grpSpLocks/>
            </p:cNvGrpSpPr>
            <p:nvPr/>
          </p:nvGrpSpPr>
          <p:grpSpPr bwMode="auto">
            <a:xfrm>
              <a:off x="2249187" y="4045674"/>
              <a:ext cx="619125" cy="242888"/>
              <a:chOff x="4650" y="1129"/>
              <a:chExt cx="246" cy="95"/>
            </a:xfrm>
          </p:grpSpPr>
          <p:sp>
            <p:nvSpPr>
              <p:cNvPr id="31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rgbClr val="6699FF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rgbClr val="6699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rgbClr val="6699FF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6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19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0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17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8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779"/>
            <p:cNvGrpSpPr>
              <a:grpSpLocks/>
            </p:cNvGrpSpPr>
            <p:nvPr/>
          </p:nvGrpSpPr>
          <p:grpSpPr bwMode="auto">
            <a:xfrm>
              <a:off x="3135011" y="4201249"/>
              <a:ext cx="563562" cy="420688"/>
              <a:chOff x="2967" y="478"/>
              <a:chExt cx="788" cy="625"/>
            </a:xfrm>
          </p:grpSpPr>
          <p:pic>
            <p:nvPicPr>
              <p:cNvPr id="311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2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4" name="Group 1064"/>
            <p:cNvGrpSpPr>
              <a:grpSpLocks/>
            </p:cNvGrpSpPr>
            <p:nvPr/>
          </p:nvGrpSpPr>
          <p:grpSpPr bwMode="auto">
            <a:xfrm>
              <a:off x="2874661" y="4683849"/>
              <a:ext cx="474662" cy="407988"/>
              <a:chOff x="877" y="1008"/>
              <a:chExt cx="2747" cy="2591"/>
            </a:xfrm>
          </p:grpSpPr>
          <p:pic>
            <p:nvPicPr>
              <p:cNvPr id="288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9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0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163794"/>
              </a:soli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291" name="Picture 1068" descr="screen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2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3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4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5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6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7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98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05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6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7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00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8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9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00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0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99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0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1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2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3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4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Group 1142"/>
            <p:cNvGrpSpPr>
              <a:grpSpLocks/>
            </p:cNvGrpSpPr>
            <p:nvPr/>
          </p:nvGrpSpPr>
          <p:grpSpPr bwMode="auto">
            <a:xfrm>
              <a:off x="3309636" y="4620349"/>
              <a:ext cx="474662" cy="407988"/>
              <a:chOff x="877" y="1008"/>
              <a:chExt cx="2747" cy="2591"/>
            </a:xfrm>
          </p:grpSpPr>
          <p:pic>
            <p:nvPicPr>
              <p:cNvPr id="265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6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7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163794"/>
              </a:soli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268" name="Picture 1146" descr="screen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9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0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1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2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3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4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75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82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3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4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00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5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6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00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7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76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7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8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9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0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1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" name="Freeform 2"/>
            <p:cNvSpPr>
              <a:spLocks/>
            </p:cNvSpPr>
            <p:nvPr/>
          </p:nvSpPr>
          <p:spPr bwMode="auto">
            <a:xfrm>
              <a:off x="4237566" y="4883842"/>
              <a:ext cx="2848735" cy="1481191"/>
            </a:xfrm>
            <a:custGeom>
              <a:avLst/>
              <a:gdLst>
                <a:gd name="T0" fmla="*/ 2147483647 w 1794"/>
                <a:gd name="T1" fmla="*/ 2147483647 h 933"/>
                <a:gd name="T2" fmla="*/ 2147483647 w 1794"/>
                <a:gd name="T3" fmla="*/ 2147483647 h 933"/>
                <a:gd name="T4" fmla="*/ 2147483647 w 1794"/>
                <a:gd name="T5" fmla="*/ 2147483647 h 933"/>
                <a:gd name="T6" fmla="*/ 2147483647 w 1794"/>
                <a:gd name="T7" fmla="*/ 2147483647 h 933"/>
                <a:gd name="T8" fmla="*/ 2147483647 w 1794"/>
                <a:gd name="T9" fmla="*/ 2147483647 h 933"/>
                <a:gd name="T10" fmla="*/ 2147483647 w 1794"/>
                <a:gd name="T11" fmla="*/ 2147483647 h 933"/>
                <a:gd name="T12" fmla="*/ 2147483647 w 1794"/>
                <a:gd name="T13" fmla="*/ 2147483647 h 933"/>
                <a:gd name="T14" fmla="*/ 2147483647 w 1794"/>
                <a:gd name="T15" fmla="*/ 2147483647 h 933"/>
                <a:gd name="T16" fmla="*/ 2147483647 w 1794"/>
                <a:gd name="T17" fmla="*/ 2147483647 h 933"/>
                <a:gd name="T18" fmla="*/ 2147483647 w 1794"/>
                <a:gd name="T19" fmla="*/ 2147483647 h 933"/>
                <a:gd name="T20" fmla="*/ 2147483647 w 1794"/>
                <a:gd name="T21" fmla="*/ 2147483647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4875911" y="5187065"/>
              <a:ext cx="543070" cy="295286"/>
            </a:xfrm>
            <a:custGeom>
              <a:avLst/>
              <a:gdLst>
                <a:gd name="T0" fmla="*/ 0 w 342"/>
                <a:gd name="T1" fmla="*/ 2147483647 h 186"/>
                <a:gd name="T2" fmla="*/ 21474836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Group 21"/>
            <p:cNvGrpSpPr>
              <a:grpSpLocks/>
            </p:cNvGrpSpPr>
            <p:nvPr/>
          </p:nvGrpSpPr>
          <p:grpSpPr bwMode="auto">
            <a:xfrm>
              <a:off x="4734585" y="5999895"/>
              <a:ext cx="501784" cy="233371"/>
              <a:chOff x="3600" y="219"/>
              <a:chExt cx="360" cy="175"/>
            </a:xfrm>
          </p:grpSpPr>
          <p:sp>
            <p:nvSpPr>
              <p:cNvPr id="239" name="Oval 22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0" name="Line 23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1" name="Line 2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2" name="Rectangle 25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3" name="Oval 2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44" name="Group 2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49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0" name="Line 29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1" name="Line 3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5" name="Group 3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46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7" name="Line 3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8" name="Line 34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0" name="Group 35"/>
            <p:cNvGrpSpPr>
              <a:grpSpLocks/>
            </p:cNvGrpSpPr>
            <p:nvPr/>
          </p:nvGrpSpPr>
          <p:grpSpPr bwMode="auto">
            <a:xfrm>
              <a:off x="5409453" y="5056886"/>
              <a:ext cx="501784" cy="233371"/>
              <a:chOff x="3600" y="219"/>
              <a:chExt cx="360" cy="175"/>
            </a:xfrm>
          </p:grpSpPr>
          <p:sp>
            <p:nvSpPr>
              <p:cNvPr id="226" name="Oval 36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7" name="Line 37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8" name="Line 3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9" name="Rectangle 39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0" name="Oval 4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31" name="Group 4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36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7" name="Line 43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8" name="Line 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32" name="Group 4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33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4" name="Line 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5" name="Line 48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2" name="Group 63"/>
            <p:cNvGrpSpPr>
              <a:grpSpLocks/>
            </p:cNvGrpSpPr>
            <p:nvPr/>
          </p:nvGrpSpPr>
          <p:grpSpPr bwMode="auto">
            <a:xfrm>
              <a:off x="5966814" y="6018945"/>
              <a:ext cx="501784" cy="233371"/>
              <a:chOff x="3600" y="219"/>
              <a:chExt cx="360" cy="175"/>
            </a:xfrm>
          </p:grpSpPr>
          <p:sp>
            <p:nvSpPr>
              <p:cNvPr id="200" name="Oval 64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1" name="Line 65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2" name="Line 6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3" name="Rectangle 67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4" name="Oval 6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05" name="Group 6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0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1" name="Line 71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2" name="Line 7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06" name="Group 7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07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8" name="Line 7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9" name="Line 76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Freeform 91"/>
            <p:cNvSpPr>
              <a:spLocks/>
            </p:cNvSpPr>
            <p:nvPr/>
          </p:nvSpPr>
          <p:spPr bwMode="auto">
            <a:xfrm>
              <a:off x="5917589" y="5180715"/>
              <a:ext cx="504960" cy="307986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92"/>
            <p:cNvSpPr>
              <a:spLocks/>
            </p:cNvSpPr>
            <p:nvPr/>
          </p:nvSpPr>
          <p:spPr bwMode="auto">
            <a:xfrm>
              <a:off x="4852092" y="5572842"/>
              <a:ext cx="481141" cy="238134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93"/>
            <p:cNvSpPr>
              <a:spLocks/>
            </p:cNvSpPr>
            <p:nvPr/>
          </p:nvSpPr>
          <p:spPr bwMode="auto">
            <a:xfrm>
              <a:off x="5800083" y="5549028"/>
              <a:ext cx="628818" cy="247659"/>
            </a:xfrm>
            <a:custGeom>
              <a:avLst/>
              <a:gdLst>
                <a:gd name="T0" fmla="*/ 0 w 378"/>
                <a:gd name="T1" fmla="*/ 2147483647 h 174"/>
                <a:gd name="T2" fmla="*/ 2147483647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94"/>
            <p:cNvSpPr>
              <a:spLocks/>
            </p:cNvSpPr>
            <p:nvPr/>
          </p:nvSpPr>
          <p:spPr bwMode="auto">
            <a:xfrm>
              <a:off x="6467011" y="5603005"/>
              <a:ext cx="206430" cy="508018"/>
            </a:xfrm>
            <a:custGeom>
              <a:avLst/>
              <a:gdLst>
                <a:gd name="T0" fmla="*/ 0 w 118"/>
                <a:gd name="T1" fmla="*/ 2147483647 h 500"/>
                <a:gd name="T2" fmla="*/ 2147483647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95"/>
            <p:cNvSpPr>
              <a:spLocks/>
            </p:cNvSpPr>
            <p:nvPr/>
          </p:nvSpPr>
          <p:spPr bwMode="auto">
            <a:xfrm>
              <a:off x="5231606" y="6136424"/>
              <a:ext cx="736797" cy="74616"/>
            </a:xfrm>
            <a:custGeom>
              <a:avLst/>
              <a:gdLst>
                <a:gd name="T0" fmla="*/ 2147483647 w 370"/>
                <a:gd name="T1" fmla="*/ 2147483647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96"/>
            <p:cNvSpPr>
              <a:spLocks/>
            </p:cNvSpPr>
            <p:nvPr/>
          </p:nvSpPr>
          <p:spPr bwMode="auto">
            <a:xfrm>
              <a:off x="4694888" y="5596655"/>
              <a:ext cx="193727" cy="425465"/>
            </a:xfrm>
            <a:custGeom>
              <a:avLst/>
              <a:gdLst>
                <a:gd name="T0" fmla="*/ 2147483647 w 176"/>
                <a:gd name="T1" fmla="*/ 2147483647 h 412"/>
                <a:gd name="T2" fmla="*/ 2147483647 w 176"/>
                <a:gd name="T3" fmla="*/ 2147483647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92"/>
            <p:cNvSpPr>
              <a:spLocks/>
            </p:cNvSpPr>
            <p:nvPr/>
          </p:nvSpPr>
          <p:spPr bwMode="auto">
            <a:xfrm flipH="1">
              <a:off x="5612090" y="5280073"/>
              <a:ext cx="45719" cy="432729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6823802" y="601030"/>
              <a:ext cx="2287656" cy="2456364"/>
              <a:chOff x="8045433" y="927345"/>
              <a:chExt cx="2287656" cy="2456364"/>
            </a:xfrm>
          </p:grpSpPr>
          <p:sp>
            <p:nvSpPr>
              <p:cNvPr id="185" name="Rectangle 87"/>
              <p:cNvSpPr>
                <a:spLocks noChangeArrowheads="1"/>
              </p:cNvSpPr>
              <p:nvPr/>
            </p:nvSpPr>
            <p:spPr bwMode="auto">
              <a:xfrm>
                <a:off x="8221555" y="1469527"/>
                <a:ext cx="1936055" cy="191418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6" name="AutoShape 99"/>
              <p:cNvSpPr>
                <a:spLocks noChangeArrowheads="1"/>
              </p:cNvSpPr>
              <p:nvPr/>
            </p:nvSpPr>
            <p:spPr bwMode="auto">
              <a:xfrm>
                <a:off x="8045433" y="927345"/>
                <a:ext cx="2287656" cy="552453"/>
              </a:xfrm>
              <a:prstGeom prst="triangle">
                <a:avLst>
                  <a:gd name="adj" fmla="val 50000"/>
                </a:avLst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7260781" y="4083422"/>
              <a:ext cx="563979" cy="24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NAT</a:t>
              </a:r>
            </a:p>
          </p:txBody>
        </p:sp>
        <p:sp>
          <p:nvSpPr>
            <p:cNvPr id="45" name="Text Box 26"/>
            <p:cNvSpPr txBox="1">
              <a:spLocks noChangeArrowheads="1"/>
            </p:cNvSpPr>
            <p:nvPr/>
          </p:nvSpPr>
          <p:spPr bwMode="auto">
            <a:xfrm>
              <a:off x="7312953" y="4392667"/>
              <a:ext cx="224221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连接头端或中心局</a:t>
              </a:r>
              <a:endParaRPr kumimoji="0" lang="en-US" altLang="zh-CN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（电话线或有线电视电缆或光纤）</a:t>
              </a:r>
              <a:endParaRPr kumimoji="0" lang="en-US" altLang="zh-CN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7235915" y="1668445"/>
              <a:ext cx="1491506" cy="20995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传输层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TCP/UDP</a:t>
              </a: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7235915" y="2086340"/>
              <a:ext cx="1491506" cy="20995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数据链路层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Eth</a:t>
              </a:r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730000" y="2618777"/>
              <a:ext cx="677830" cy="444355"/>
            </a:xfrm>
            <a:prstGeom prst="rect">
              <a:avLst/>
            </a:prstGeom>
          </p:spPr>
        </p:pic>
        <p:sp>
          <p:nvSpPr>
            <p:cNvPr id="51" name="矩形 50"/>
            <p:cNvSpPr/>
            <p:nvPr/>
          </p:nvSpPr>
          <p:spPr bwMode="auto">
            <a:xfrm>
              <a:off x="7235915" y="1878770"/>
              <a:ext cx="1491506" cy="20995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网络层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IP</a:t>
              </a: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7235915" y="2398380"/>
              <a:ext cx="1491506" cy="20995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网卡驱动</a:t>
              </a:r>
              <a:endParaRPr kumimoji="0" lang="en-US" altLang="zh-CN" sz="11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2288081" y="1148639"/>
              <a:ext cx="1491506" cy="421314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Web</a:t>
              </a: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服务器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(http)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邮件服务器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(</a:t>
              </a:r>
              <a:r>
                <a:rPr kumimoji="0" lang="en-US" altLang="zh-CN" sz="110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smtp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)</a:t>
              </a: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2288081" y="1668445"/>
              <a:ext cx="1491506" cy="20995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传输层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TCP/UDP</a:t>
              </a: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2288081" y="2086340"/>
              <a:ext cx="1491506" cy="20995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数据链路层</a:t>
              </a:r>
              <a:r>
                <a:rPr lang="en-US" altLang="zh-CN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Eth</a:t>
              </a: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2288081" y="1878770"/>
              <a:ext cx="1491506" cy="20995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网络层</a:t>
              </a:r>
              <a:r>
                <a:rPr lang="en-US" altLang="zh-CN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IP</a:t>
              </a: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2288081" y="2398380"/>
              <a:ext cx="1491506" cy="20995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网卡驱动</a:t>
              </a:r>
              <a:endParaRPr kumimoji="0" lang="en-US" altLang="zh-CN" sz="11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43210" y="2652662"/>
              <a:ext cx="677830" cy="444355"/>
            </a:xfrm>
            <a:prstGeom prst="rect">
              <a:avLst/>
            </a:prstGeom>
          </p:spPr>
        </p:pic>
        <p:sp>
          <p:nvSpPr>
            <p:cNvPr id="59" name="矩形 58"/>
            <p:cNvSpPr/>
            <p:nvPr/>
          </p:nvSpPr>
          <p:spPr bwMode="auto">
            <a:xfrm>
              <a:off x="7235915" y="1148639"/>
              <a:ext cx="1491506" cy="421314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Web</a:t>
              </a: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浏览器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(http)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邮件客户端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(</a:t>
              </a:r>
              <a:r>
                <a:rPr kumimoji="0" lang="en-US" altLang="zh-CN" sz="110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smtp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)</a:t>
              </a:r>
            </a:p>
          </p:txBody>
        </p:sp>
        <p:sp>
          <p:nvSpPr>
            <p:cNvPr id="60" name="Line 305"/>
            <p:cNvSpPr>
              <a:spLocks noChangeShapeType="1"/>
            </p:cNvSpPr>
            <p:nvPr/>
          </p:nvSpPr>
          <p:spPr bwMode="auto">
            <a:xfrm>
              <a:off x="3939456" y="4233011"/>
              <a:ext cx="655558" cy="1061842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Line 305"/>
            <p:cNvSpPr>
              <a:spLocks noChangeShapeType="1"/>
            </p:cNvSpPr>
            <p:nvPr/>
          </p:nvSpPr>
          <p:spPr bwMode="auto">
            <a:xfrm flipV="1">
              <a:off x="6886278" y="4677143"/>
              <a:ext cx="174388" cy="724969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Line 305"/>
            <p:cNvSpPr>
              <a:spLocks noChangeShapeType="1"/>
            </p:cNvSpPr>
            <p:nvPr/>
          </p:nvSpPr>
          <p:spPr bwMode="auto">
            <a:xfrm flipV="1">
              <a:off x="7071021" y="4096887"/>
              <a:ext cx="148238" cy="342020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Line 305"/>
            <p:cNvSpPr>
              <a:spLocks noChangeShapeType="1"/>
            </p:cNvSpPr>
            <p:nvPr/>
          </p:nvSpPr>
          <p:spPr bwMode="auto">
            <a:xfrm flipV="1">
              <a:off x="7404110" y="3622184"/>
              <a:ext cx="404951" cy="238984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 Box 39"/>
            <p:cNvSpPr txBox="1">
              <a:spLocks noChangeArrowheads="1"/>
            </p:cNvSpPr>
            <p:nvPr/>
          </p:nvSpPr>
          <p:spPr bwMode="auto">
            <a:xfrm>
              <a:off x="2613011" y="812373"/>
              <a:ext cx="888036" cy="24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服务器端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 Box 39"/>
            <p:cNvSpPr txBox="1">
              <a:spLocks noChangeArrowheads="1"/>
            </p:cNvSpPr>
            <p:nvPr/>
          </p:nvSpPr>
          <p:spPr bwMode="auto">
            <a:xfrm>
              <a:off x="7531590" y="818733"/>
              <a:ext cx="888036" cy="24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Text Box 39"/>
            <p:cNvSpPr txBox="1">
              <a:spLocks noChangeArrowheads="1"/>
            </p:cNvSpPr>
            <p:nvPr/>
          </p:nvSpPr>
          <p:spPr bwMode="auto">
            <a:xfrm>
              <a:off x="6609627" y="5637816"/>
              <a:ext cx="1051976" cy="24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网络运营商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 Box 39"/>
            <p:cNvSpPr txBox="1">
              <a:spLocks noChangeArrowheads="1"/>
            </p:cNvSpPr>
            <p:nvPr/>
          </p:nvSpPr>
          <p:spPr bwMode="auto">
            <a:xfrm>
              <a:off x="3641837" y="5576623"/>
              <a:ext cx="1051976" cy="24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网络运营商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Text Box 39"/>
            <p:cNvSpPr txBox="1">
              <a:spLocks noChangeArrowheads="1"/>
            </p:cNvSpPr>
            <p:nvPr/>
          </p:nvSpPr>
          <p:spPr bwMode="auto">
            <a:xfrm>
              <a:off x="6724555" y="6086398"/>
              <a:ext cx="1136353" cy="24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互联网骨干网</a:t>
              </a:r>
              <a:endParaRPr kumimoji="0" lang="en-US" altLang="zh-CN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Text Box 39"/>
            <p:cNvSpPr txBox="1">
              <a:spLocks noChangeArrowheads="1"/>
            </p:cNvSpPr>
            <p:nvPr/>
          </p:nvSpPr>
          <p:spPr bwMode="auto">
            <a:xfrm>
              <a:off x="4175930" y="3978126"/>
              <a:ext cx="74625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路由器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防火墙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NAT</a:t>
              </a:r>
            </a:p>
          </p:txBody>
        </p:sp>
        <p:sp>
          <p:nvSpPr>
            <p:cNvPr id="70" name="Line 349"/>
            <p:cNvSpPr>
              <a:spLocks noChangeShapeType="1"/>
            </p:cNvSpPr>
            <p:nvPr/>
          </p:nvSpPr>
          <p:spPr bwMode="auto">
            <a:xfrm>
              <a:off x="6668046" y="1361053"/>
              <a:ext cx="736063" cy="79375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圆角矩形 70"/>
            <p:cNvSpPr/>
            <p:nvPr/>
          </p:nvSpPr>
          <p:spPr bwMode="auto">
            <a:xfrm>
              <a:off x="5610899" y="1211229"/>
              <a:ext cx="1013511" cy="296134"/>
            </a:xfrm>
            <a:prstGeom prst="roundRect">
              <a:avLst/>
            </a:prstGeom>
            <a:noFill/>
            <a:ln>
              <a:solidFill>
                <a:srgbClr val="163794"/>
              </a:solidFill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kern="0" dirty="0">
                  <a:solidFill>
                    <a:srgbClr val="16379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L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ab9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74" name="圆角矩形 73"/>
            <p:cNvSpPr/>
            <p:nvPr/>
          </p:nvSpPr>
          <p:spPr bwMode="auto">
            <a:xfrm>
              <a:off x="4278433" y="1800550"/>
              <a:ext cx="2340326" cy="430738"/>
            </a:xfrm>
            <a:prstGeom prst="roundRect">
              <a:avLst/>
            </a:prstGeom>
            <a:noFill/>
            <a:ln>
              <a:solidFill>
                <a:srgbClr val="163794"/>
              </a:solidFill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kern="0" dirty="0">
                  <a:solidFill>
                    <a:srgbClr val="16379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L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ab2</a:t>
              </a: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、</a:t>
              </a:r>
              <a:r>
                <a:rPr lang="en-US" altLang="zh-CN" sz="1200" b="1" kern="0" dirty="0">
                  <a:solidFill>
                    <a:srgbClr val="16379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3</a:t>
              </a: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、</a:t>
              </a:r>
              <a:r>
                <a:rPr lang="en-US" altLang="zh-CN" sz="1200" b="1" kern="0" dirty="0">
                  <a:solidFill>
                    <a:srgbClr val="16379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5</a:t>
              </a: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、</a:t>
              </a:r>
              <a:r>
                <a:rPr lang="en-US" altLang="zh-CN" sz="1200" b="1" kern="0" dirty="0">
                  <a:solidFill>
                    <a:srgbClr val="16379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6</a:t>
              </a: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、</a:t>
              </a:r>
              <a:r>
                <a:rPr lang="en-US" altLang="zh-CN" sz="1200" b="1" kern="0" dirty="0">
                  <a:solidFill>
                    <a:srgbClr val="16379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7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75" name="Line 349"/>
            <p:cNvSpPr>
              <a:spLocks noChangeShapeType="1"/>
            </p:cNvSpPr>
            <p:nvPr/>
          </p:nvSpPr>
          <p:spPr bwMode="auto">
            <a:xfrm>
              <a:off x="6661339" y="2069150"/>
              <a:ext cx="601380" cy="159079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Line 349"/>
            <p:cNvSpPr>
              <a:spLocks noChangeShapeType="1"/>
            </p:cNvSpPr>
            <p:nvPr/>
          </p:nvSpPr>
          <p:spPr bwMode="auto">
            <a:xfrm flipV="1">
              <a:off x="6661339" y="2018175"/>
              <a:ext cx="581793" cy="859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Line 349"/>
            <p:cNvSpPr>
              <a:spLocks noChangeShapeType="1"/>
            </p:cNvSpPr>
            <p:nvPr/>
          </p:nvSpPr>
          <p:spPr bwMode="auto">
            <a:xfrm flipV="1">
              <a:off x="6676944" y="1798548"/>
              <a:ext cx="542559" cy="156949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9" name="Group 398"/>
            <p:cNvGrpSpPr>
              <a:grpSpLocks/>
            </p:cNvGrpSpPr>
            <p:nvPr/>
          </p:nvGrpSpPr>
          <p:grpSpPr bwMode="auto">
            <a:xfrm>
              <a:off x="9107256" y="2938388"/>
              <a:ext cx="582969" cy="507877"/>
              <a:chOff x="-44" y="1473"/>
              <a:chExt cx="981" cy="1105"/>
            </a:xfrm>
          </p:grpSpPr>
          <p:pic>
            <p:nvPicPr>
              <p:cNvPr id="102" name="Picture 39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0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0" name="Group 51"/>
            <p:cNvGrpSpPr>
              <a:grpSpLocks/>
            </p:cNvGrpSpPr>
            <p:nvPr/>
          </p:nvGrpSpPr>
          <p:grpSpPr bwMode="auto">
            <a:xfrm>
              <a:off x="8476863" y="3557844"/>
              <a:ext cx="707171" cy="324319"/>
              <a:chOff x="4410" y="1365"/>
              <a:chExt cx="663" cy="224"/>
            </a:xfrm>
          </p:grpSpPr>
          <p:sp>
            <p:nvSpPr>
              <p:cNvPr id="97" name="Rectangle 52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AutoShape 53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Freeform 54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BBE0E3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Freeform 55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1801 h 63"/>
                  <a:gd name="T2" fmla="*/ 147159 w 280"/>
                  <a:gd name="T3" fmla="*/ 1752 h 63"/>
                  <a:gd name="T4" fmla="*/ 868488 w 280"/>
                  <a:gd name="T5" fmla="*/ 0 h 63"/>
                  <a:gd name="T6" fmla="*/ 1108812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Freeform 56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1" name="Group 398"/>
            <p:cNvGrpSpPr>
              <a:grpSpLocks/>
            </p:cNvGrpSpPr>
            <p:nvPr/>
          </p:nvGrpSpPr>
          <p:grpSpPr bwMode="auto">
            <a:xfrm>
              <a:off x="9468717" y="3621424"/>
              <a:ext cx="582969" cy="507877"/>
              <a:chOff x="-44" y="1473"/>
              <a:chExt cx="981" cy="1105"/>
            </a:xfrm>
          </p:grpSpPr>
          <p:pic>
            <p:nvPicPr>
              <p:cNvPr id="95" name="Picture 39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6" name="Freeform 40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2" name="Line 305"/>
            <p:cNvSpPr>
              <a:spLocks noChangeShapeType="1"/>
            </p:cNvSpPr>
            <p:nvPr/>
          </p:nvSpPr>
          <p:spPr bwMode="auto">
            <a:xfrm flipV="1">
              <a:off x="8224091" y="3184843"/>
              <a:ext cx="404951" cy="238984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Line 305"/>
            <p:cNvSpPr>
              <a:spLocks noChangeShapeType="1"/>
            </p:cNvSpPr>
            <p:nvPr/>
          </p:nvSpPr>
          <p:spPr bwMode="auto">
            <a:xfrm flipV="1">
              <a:off x="9035215" y="3317781"/>
              <a:ext cx="404951" cy="238984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Line 305"/>
            <p:cNvSpPr>
              <a:spLocks noChangeShapeType="1"/>
            </p:cNvSpPr>
            <p:nvPr/>
          </p:nvSpPr>
          <p:spPr bwMode="auto">
            <a:xfrm>
              <a:off x="9119449" y="3739101"/>
              <a:ext cx="499614" cy="188679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Line 305"/>
            <p:cNvSpPr>
              <a:spLocks noChangeShapeType="1"/>
            </p:cNvSpPr>
            <p:nvPr/>
          </p:nvSpPr>
          <p:spPr bwMode="auto">
            <a:xfrm>
              <a:off x="8146662" y="3499922"/>
              <a:ext cx="460822" cy="142748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圆角矩形 85"/>
            <p:cNvSpPr/>
            <p:nvPr/>
          </p:nvSpPr>
          <p:spPr bwMode="auto">
            <a:xfrm>
              <a:off x="5599744" y="3074446"/>
              <a:ext cx="1013511" cy="296134"/>
            </a:xfrm>
            <a:prstGeom prst="roundRect">
              <a:avLst/>
            </a:prstGeom>
            <a:noFill/>
            <a:ln>
              <a:solidFill>
                <a:srgbClr val="163794"/>
              </a:solidFill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kern="0" dirty="0">
                  <a:solidFill>
                    <a:srgbClr val="16379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L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ab1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87" name="Line 349"/>
            <p:cNvSpPr>
              <a:spLocks noChangeShapeType="1"/>
            </p:cNvSpPr>
            <p:nvPr/>
          </p:nvSpPr>
          <p:spPr bwMode="auto">
            <a:xfrm>
              <a:off x="6618759" y="3237009"/>
              <a:ext cx="980191" cy="134782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圆角矩形 87"/>
            <p:cNvSpPr/>
            <p:nvPr/>
          </p:nvSpPr>
          <p:spPr bwMode="auto">
            <a:xfrm>
              <a:off x="5599744" y="3682809"/>
              <a:ext cx="1013511" cy="296134"/>
            </a:xfrm>
            <a:prstGeom prst="roundRect">
              <a:avLst/>
            </a:prstGeom>
            <a:noFill/>
            <a:ln>
              <a:solidFill>
                <a:srgbClr val="163794"/>
              </a:solidFill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kern="0" dirty="0">
                  <a:solidFill>
                    <a:srgbClr val="16379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L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ab8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89" name="Line 349"/>
            <p:cNvSpPr>
              <a:spLocks noChangeShapeType="1"/>
            </p:cNvSpPr>
            <p:nvPr/>
          </p:nvSpPr>
          <p:spPr bwMode="auto">
            <a:xfrm>
              <a:off x="6608322" y="3914547"/>
              <a:ext cx="346808" cy="63658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圆角矩形 89"/>
            <p:cNvSpPr/>
            <p:nvPr/>
          </p:nvSpPr>
          <p:spPr bwMode="auto">
            <a:xfrm>
              <a:off x="4321257" y="3406528"/>
              <a:ext cx="1013511" cy="296134"/>
            </a:xfrm>
            <a:prstGeom prst="roundRect">
              <a:avLst/>
            </a:prstGeom>
            <a:noFill/>
            <a:ln>
              <a:solidFill>
                <a:srgbClr val="163794"/>
              </a:solidFill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kern="0" dirty="0">
                  <a:solidFill>
                    <a:srgbClr val="16379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L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ab4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91" name="Line 349"/>
            <p:cNvSpPr>
              <a:spLocks noChangeShapeType="1"/>
            </p:cNvSpPr>
            <p:nvPr/>
          </p:nvSpPr>
          <p:spPr bwMode="auto">
            <a:xfrm flipH="1">
              <a:off x="3607319" y="3601955"/>
              <a:ext cx="694839" cy="198753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5" name="Text Box 39"/>
            <p:cNvSpPr txBox="1">
              <a:spLocks noChangeArrowheads="1"/>
            </p:cNvSpPr>
            <p:nvPr/>
          </p:nvSpPr>
          <p:spPr bwMode="auto">
            <a:xfrm>
              <a:off x="7724040" y="3706794"/>
              <a:ext cx="755408" cy="24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交换机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6" name="Text Box 39"/>
            <p:cNvSpPr txBox="1">
              <a:spLocks noChangeArrowheads="1"/>
            </p:cNvSpPr>
            <p:nvPr/>
          </p:nvSpPr>
          <p:spPr bwMode="auto">
            <a:xfrm>
              <a:off x="5021525" y="6191686"/>
              <a:ext cx="1136353" cy="387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大容量光纤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4" name="任意多边形 353"/>
            <p:cNvSpPr/>
            <p:nvPr/>
          </p:nvSpPr>
          <p:spPr>
            <a:xfrm>
              <a:off x="3316057" y="1318260"/>
              <a:ext cx="5570242" cy="4602859"/>
            </a:xfrm>
            <a:custGeom>
              <a:avLst/>
              <a:gdLst>
                <a:gd name="connsiteX0" fmla="*/ 5433071 w 5580543"/>
                <a:gd name="connsiteY0" fmla="*/ 0 h 4602859"/>
                <a:gd name="connsiteX1" fmla="*/ 5448311 w 5580543"/>
                <a:gd name="connsiteY1" fmla="*/ 1775460 h 4602859"/>
                <a:gd name="connsiteX2" fmla="*/ 4023371 w 5580543"/>
                <a:gd name="connsiteY2" fmla="*/ 2735580 h 4602859"/>
                <a:gd name="connsiteX3" fmla="*/ 3596651 w 5580543"/>
                <a:gd name="connsiteY3" fmla="*/ 4107180 h 4602859"/>
                <a:gd name="connsiteX4" fmla="*/ 2095511 w 5580543"/>
                <a:gd name="connsiteY4" fmla="*/ 4602480 h 4602859"/>
                <a:gd name="connsiteX5" fmla="*/ 1211591 w 5580543"/>
                <a:gd name="connsiteY5" fmla="*/ 4160520 h 4602859"/>
                <a:gd name="connsiteX6" fmla="*/ 502931 w 5580543"/>
                <a:gd name="connsiteY6" fmla="*/ 2781300 h 4602859"/>
                <a:gd name="connsiteX7" fmla="*/ 11 w 5580543"/>
                <a:gd name="connsiteY7" fmla="*/ 2506980 h 4602859"/>
                <a:gd name="connsiteX8" fmla="*/ 487691 w 5580543"/>
                <a:gd name="connsiteY8" fmla="*/ 1600200 h 4602859"/>
                <a:gd name="connsiteX9" fmla="*/ 510551 w 5580543"/>
                <a:gd name="connsiteY9" fmla="*/ 83820 h 4602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80543" h="4602859">
                  <a:moveTo>
                    <a:pt x="5433071" y="0"/>
                  </a:moveTo>
                  <a:cubicBezTo>
                    <a:pt x="5558166" y="659765"/>
                    <a:pt x="5683261" y="1319530"/>
                    <a:pt x="5448311" y="1775460"/>
                  </a:cubicBezTo>
                  <a:cubicBezTo>
                    <a:pt x="5213361" y="2231390"/>
                    <a:pt x="4331981" y="2346960"/>
                    <a:pt x="4023371" y="2735580"/>
                  </a:cubicBezTo>
                  <a:cubicBezTo>
                    <a:pt x="3714761" y="3124200"/>
                    <a:pt x="3917961" y="3796030"/>
                    <a:pt x="3596651" y="4107180"/>
                  </a:cubicBezTo>
                  <a:cubicBezTo>
                    <a:pt x="3275341" y="4418330"/>
                    <a:pt x="2493021" y="4593590"/>
                    <a:pt x="2095511" y="4602480"/>
                  </a:cubicBezTo>
                  <a:cubicBezTo>
                    <a:pt x="1698001" y="4611370"/>
                    <a:pt x="1477021" y="4464050"/>
                    <a:pt x="1211591" y="4160520"/>
                  </a:cubicBezTo>
                  <a:cubicBezTo>
                    <a:pt x="946161" y="3856990"/>
                    <a:pt x="704861" y="3056890"/>
                    <a:pt x="502931" y="2781300"/>
                  </a:cubicBezTo>
                  <a:cubicBezTo>
                    <a:pt x="301001" y="2505710"/>
                    <a:pt x="2551" y="2703830"/>
                    <a:pt x="11" y="2506980"/>
                  </a:cubicBezTo>
                  <a:cubicBezTo>
                    <a:pt x="-2529" y="2310130"/>
                    <a:pt x="402601" y="2004060"/>
                    <a:pt x="487691" y="1600200"/>
                  </a:cubicBezTo>
                  <a:cubicBezTo>
                    <a:pt x="572781" y="1196340"/>
                    <a:pt x="541666" y="640080"/>
                    <a:pt x="510551" y="83820"/>
                  </a:cubicBezTo>
                </a:path>
              </a:pathLst>
            </a:custGeom>
            <a:noFill/>
            <a:ln w="4445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5" name="任意多边形 354"/>
            <p:cNvSpPr/>
            <p:nvPr/>
          </p:nvSpPr>
          <p:spPr>
            <a:xfrm>
              <a:off x="3473748" y="1323104"/>
              <a:ext cx="5229311" cy="4468375"/>
            </a:xfrm>
            <a:custGeom>
              <a:avLst/>
              <a:gdLst>
                <a:gd name="connsiteX0" fmla="*/ 5433071 w 5580543"/>
                <a:gd name="connsiteY0" fmla="*/ 0 h 4602859"/>
                <a:gd name="connsiteX1" fmla="*/ 5448311 w 5580543"/>
                <a:gd name="connsiteY1" fmla="*/ 1775460 h 4602859"/>
                <a:gd name="connsiteX2" fmla="*/ 4023371 w 5580543"/>
                <a:gd name="connsiteY2" fmla="*/ 2735580 h 4602859"/>
                <a:gd name="connsiteX3" fmla="*/ 3596651 w 5580543"/>
                <a:gd name="connsiteY3" fmla="*/ 4107180 h 4602859"/>
                <a:gd name="connsiteX4" fmla="*/ 2095511 w 5580543"/>
                <a:gd name="connsiteY4" fmla="*/ 4602480 h 4602859"/>
                <a:gd name="connsiteX5" fmla="*/ 1211591 w 5580543"/>
                <a:gd name="connsiteY5" fmla="*/ 4160520 h 4602859"/>
                <a:gd name="connsiteX6" fmla="*/ 502931 w 5580543"/>
                <a:gd name="connsiteY6" fmla="*/ 2781300 h 4602859"/>
                <a:gd name="connsiteX7" fmla="*/ 11 w 5580543"/>
                <a:gd name="connsiteY7" fmla="*/ 2506980 h 4602859"/>
                <a:gd name="connsiteX8" fmla="*/ 487691 w 5580543"/>
                <a:gd name="connsiteY8" fmla="*/ 1600200 h 4602859"/>
                <a:gd name="connsiteX9" fmla="*/ 510551 w 5580543"/>
                <a:gd name="connsiteY9" fmla="*/ 83820 h 4602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80543" h="4602859">
                  <a:moveTo>
                    <a:pt x="5433071" y="0"/>
                  </a:moveTo>
                  <a:cubicBezTo>
                    <a:pt x="5558166" y="659765"/>
                    <a:pt x="5683261" y="1319530"/>
                    <a:pt x="5448311" y="1775460"/>
                  </a:cubicBezTo>
                  <a:cubicBezTo>
                    <a:pt x="5213361" y="2231390"/>
                    <a:pt x="4331981" y="2346960"/>
                    <a:pt x="4023371" y="2735580"/>
                  </a:cubicBezTo>
                  <a:cubicBezTo>
                    <a:pt x="3714761" y="3124200"/>
                    <a:pt x="3917961" y="3796030"/>
                    <a:pt x="3596651" y="4107180"/>
                  </a:cubicBezTo>
                  <a:cubicBezTo>
                    <a:pt x="3275341" y="4418330"/>
                    <a:pt x="2493021" y="4593590"/>
                    <a:pt x="2095511" y="4602480"/>
                  </a:cubicBezTo>
                  <a:cubicBezTo>
                    <a:pt x="1698001" y="4611370"/>
                    <a:pt x="1477021" y="4464050"/>
                    <a:pt x="1211591" y="4160520"/>
                  </a:cubicBezTo>
                  <a:cubicBezTo>
                    <a:pt x="946161" y="3856990"/>
                    <a:pt x="704861" y="3056890"/>
                    <a:pt x="502931" y="2781300"/>
                  </a:cubicBezTo>
                  <a:cubicBezTo>
                    <a:pt x="301001" y="2505710"/>
                    <a:pt x="2551" y="2703830"/>
                    <a:pt x="11" y="2506980"/>
                  </a:cubicBezTo>
                  <a:cubicBezTo>
                    <a:pt x="-2529" y="2310130"/>
                    <a:pt x="402601" y="2004060"/>
                    <a:pt x="487691" y="1600200"/>
                  </a:cubicBezTo>
                  <a:cubicBezTo>
                    <a:pt x="572781" y="1196340"/>
                    <a:pt x="541666" y="640080"/>
                    <a:pt x="510551" y="83820"/>
                  </a:cubicBezTo>
                </a:path>
              </a:pathLst>
            </a:custGeom>
            <a:noFill/>
            <a:ln w="44450">
              <a:solidFill>
                <a:schemeClr val="accent2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Group 983"/>
            <p:cNvGrpSpPr>
              <a:grpSpLocks/>
            </p:cNvGrpSpPr>
            <p:nvPr/>
          </p:nvGrpSpPr>
          <p:grpSpPr bwMode="auto">
            <a:xfrm>
              <a:off x="3752918" y="2694358"/>
              <a:ext cx="423682" cy="683677"/>
              <a:chOff x="4140" y="429"/>
              <a:chExt cx="1425" cy="2396"/>
            </a:xfrm>
          </p:grpSpPr>
          <p:sp>
            <p:nvSpPr>
              <p:cNvPr id="109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163794"/>
              </a:solidFill>
              <a:ln w="9525">
                <a:solidFill>
                  <a:srgbClr val="163794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4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39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637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0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5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163794"/>
              </a:solidFill>
              <a:ln w="9525">
                <a:solidFill>
                  <a:srgbClr val="163794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6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37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637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8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7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163794"/>
              </a:solidFill>
              <a:ln w="9525">
                <a:solidFill>
                  <a:srgbClr val="163794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163794"/>
              </a:solidFill>
              <a:ln w="9525">
                <a:solidFill>
                  <a:srgbClr val="163794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9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5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637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6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0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1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3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637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4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2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163794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5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6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7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1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2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163794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8236792" y="2652662"/>
              <a:ext cx="798423" cy="603849"/>
              <a:chOff x="4355975" y="1268760"/>
              <a:chExt cx="1009149" cy="736790"/>
            </a:xfrm>
          </p:grpSpPr>
          <p:sp>
            <p:nvSpPr>
              <p:cNvPr id="141" name="Freeform 8"/>
              <p:cNvSpPr>
                <a:spLocks noChangeAspect="1"/>
              </p:cNvSpPr>
              <p:nvPr/>
            </p:nvSpPr>
            <p:spPr bwMode="auto">
              <a:xfrm>
                <a:off x="4355975" y="1268760"/>
                <a:ext cx="1009149" cy="736790"/>
              </a:xfrm>
              <a:custGeom>
                <a:avLst/>
                <a:gdLst>
                  <a:gd name="T0" fmla="*/ 77 w 693"/>
                  <a:gd name="T1" fmla="*/ 63 h 551"/>
                  <a:gd name="T2" fmla="*/ 35 w 693"/>
                  <a:gd name="T3" fmla="*/ 255 h 551"/>
                  <a:gd name="T4" fmla="*/ 35 w 693"/>
                  <a:gd name="T5" fmla="*/ 447 h 551"/>
                  <a:gd name="T6" fmla="*/ 245 w 693"/>
                  <a:gd name="T7" fmla="*/ 513 h 551"/>
                  <a:gd name="T8" fmla="*/ 431 w 693"/>
                  <a:gd name="T9" fmla="*/ 543 h 551"/>
                  <a:gd name="T10" fmla="*/ 647 w 693"/>
                  <a:gd name="T11" fmla="*/ 465 h 551"/>
                  <a:gd name="T12" fmla="*/ 689 w 693"/>
                  <a:gd name="T13" fmla="*/ 303 h 551"/>
                  <a:gd name="T14" fmla="*/ 671 w 693"/>
                  <a:gd name="T15" fmla="*/ 105 h 551"/>
                  <a:gd name="T16" fmla="*/ 617 w 693"/>
                  <a:gd name="T17" fmla="*/ 39 h 551"/>
                  <a:gd name="T18" fmla="*/ 311 w 693"/>
                  <a:gd name="T19" fmla="*/ 3 h 551"/>
                  <a:gd name="T20" fmla="*/ 77 w 693"/>
                  <a:gd name="T21" fmla="*/ 63 h 5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93"/>
                  <a:gd name="T34" fmla="*/ 0 h 551"/>
                  <a:gd name="T35" fmla="*/ 693 w 693"/>
                  <a:gd name="T36" fmla="*/ 551 h 55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93" h="551">
                    <a:moveTo>
                      <a:pt x="77" y="63"/>
                    </a:moveTo>
                    <a:cubicBezTo>
                      <a:pt x="31" y="105"/>
                      <a:pt x="42" y="191"/>
                      <a:pt x="35" y="255"/>
                    </a:cubicBezTo>
                    <a:cubicBezTo>
                      <a:pt x="28" y="319"/>
                      <a:pt x="0" y="404"/>
                      <a:pt x="35" y="447"/>
                    </a:cubicBezTo>
                    <a:cubicBezTo>
                      <a:pt x="70" y="490"/>
                      <a:pt x="179" y="497"/>
                      <a:pt x="245" y="513"/>
                    </a:cubicBezTo>
                    <a:cubicBezTo>
                      <a:pt x="311" y="529"/>
                      <a:pt x="364" y="551"/>
                      <a:pt x="431" y="543"/>
                    </a:cubicBezTo>
                    <a:cubicBezTo>
                      <a:pt x="498" y="535"/>
                      <a:pt x="604" y="505"/>
                      <a:pt x="647" y="465"/>
                    </a:cubicBezTo>
                    <a:cubicBezTo>
                      <a:pt x="690" y="425"/>
                      <a:pt x="685" y="363"/>
                      <a:pt x="689" y="303"/>
                    </a:cubicBezTo>
                    <a:cubicBezTo>
                      <a:pt x="693" y="243"/>
                      <a:pt x="683" y="149"/>
                      <a:pt x="671" y="105"/>
                    </a:cubicBezTo>
                    <a:cubicBezTo>
                      <a:pt x="659" y="61"/>
                      <a:pt x="677" y="56"/>
                      <a:pt x="617" y="39"/>
                    </a:cubicBezTo>
                    <a:cubicBezTo>
                      <a:pt x="557" y="22"/>
                      <a:pt x="401" y="0"/>
                      <a:pt x="311" y="3"/>
                    </a:cubicBezTo>
                    <a:cubicBezTo>
                      <a:pt x="221" y="6"/>
                      <a:pt x="123" y="21"/>
                      <a:pt x="77" y="63"/>
                    </a:cubicBez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42" name="组合 141"/>
              <p:cNvGrpSpPr>
                <a:grpSpLocks noChangeAspect="1"/>
              </p:cNvGrpSpPr>
              <p:nvPr/>
            </p:nvGrpSpPr>
            <p:grpSpPr>
              <a:xfrm>
                <a:off x="4441631" y="1305569"/>
                <a:ext cx="882025" cy="672644"/>
                <a:chOff x="5477904" y="2116675"/>
                <a:chExt cx="534987" cy="407988"/>
              </a:xfrm>
            </p:grpSpPr>
            <p:pic>
              <p:nvPicPr>
                <p:cNvPr id="143" name="Picture 1017" descr="antenna_stylized"/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77904" y="2116675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4" name="Picture 1018" descr="laptop_keyboard"/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5503611" y="2365152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5" name="Freeform 1019"/>
                <p:cNvSpPr>
                  <a:spLocks/>
                </p:cNvSpPr>
                <p:nvPr/>
              </p:nvSpPr>
              <p:spPr bwMode="auto">
                <a:xfrm>
                  <a:off x="5648508" y="2210366"/>
                  <a:ext cx="351919" cy="208167"/>
                </a:xfrm>
                <a:custGeom>
                  <a:avLst/>
                  <a:gdLst>
                    <a:gd name="T0" fmla="*/ 4 w 2982"/>
                    <a:gd name="T1" fmla="*/ 0 h 2442"/>
                    <a:gd name="T2" fmla="*/ 0 w 2982"/>
                    <a:gd name="T3" fmla="*/ 4 h 2442"/>
                    <a:gd name="T4" fmla="*/ 16 w 2982"/>
                    <a:gd name="T5" fmla="*/ 5 h 2442"/>
                    <a:gd name="T6" fmla="*/ 20 w 2982"/>
                    <a:gd name="T7" fmla="*/ 1 h 2442"/>
                    <a:gd name="T8" fmla="*/ 4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rgbClr val="163794"/>
                </a:solidFill>
                <a:ln w="9525">
                  <a:solidFill>
                    <a:srgbClr val="16379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pic>
              <p:nvPicPr>
                <p:cNvPr id="146" name="Picture 1020" descr="screen"/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65841" y="2215720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7" name="Freeform 1021"/>
                <p:cNvSpPr>
                  <a:spLocks/>
                </p:cNvSpPr>
                <p:nvPr/>
              </p:nvSpPr>
              <p:spPr bwMode="auto">
                <a:xfrm>
                  <a:off x="5712582" y="2204225"/>
                  <a:ext cx="298167" cy="38736"/>
                </a:xfrm>
                <a:custGeom>
                  <a:avLst/>
                  <a:gdLst>
                    <a:gd name="T0" fmla="*/ 1 w 2528"/>
                    <a:gd name="T1" fmla="*/ 0 h 455"/>
                    <a:gd name="T2" fmla="*/ 17 w 2528"/>
                    <a:gd name="T3" fmla="*/ 1 h 455"/>
                    <a:gd name="T4" fmla="*/ 16 w 2528"/>
                    <a:gd name="T5" fmla="*/ 1 h 455"/>
                    <a:gd name="T6" fmla="*/ 0 w 2528"/>
                    <a:gd name="T7" fmla="*/ 1 h 455"/>
                    <a:gd name="T8" fmla="*/ 1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8" name="Freeform 1022"/>
                <p:cNvSpPr>
                  <a:spLocks/>
                </p:cNvSpPr>
                <p:nvPr/>
              </p:nvSpPr>
              <p:spPr bwMode="auto">
                <a:xfrm>
                  <a:off x="5645392" y="2203910"/>
                  <a:ext cx="82770" cy="161243"/>
                </a:xfrm>
                <a:custGeom>
                  <a:avLst/>
                  <a:gdLst>
                    <a:gd name="T0" fmla="*/ 4 w 702"/>
                    <a:gd name="T1" fmla="*/ 0 h 1893"/>
                    <a:gd name="T2" fmla="*/ 0 w 702"/>
                    <a:gd name="T3" fmla="*/ 4 h 1893"/>
                    <a:gd name="T4" fmla="*/ 1 w 702"/>
                    <a:gd name="T5" fmla="*/ 4 h 1893"/>
                    <a:gd name="T6" fmla="*/ 5 w 702"/>
                    <a:gd name="T7" fmla="*/ 1 h 1893"/>
                    <a:gd name="T8" fmla="*/ 4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9" name="Freeform 1023"/>
                <p:cNvSpPr>
                  <a:spLocks/>
                </p:cNvSpPr>
                <p:nvPr/>
              </p:nvSpPr>
              <p:spPr bwMode="auto">
                <a:xfrm>
                  <a:off x="5919409" y="2232726"/>
                  <a:ext cx="89197" cy="186122"/>
                </a:xfrm>
                <a:custGeom>
                  <a:avLst/>
                  <a:gdLst>
                    <a:gd name="T0" fmla="*/ 5 w 756"/>
                    <a:gd name="T1" fmla="*/ 0 h 2184"/>
                    <a:gd name="T2" fmla="*/ 1 w 756"/>
                    <a:gd name="T3" fmla="*/ 5 h 2184"/>
                    <a:gd name="T4" fmla="*/ 0 w 756"/>
                    <a:gd name="T5" fmla="*/ 5 h 2184"/>
                    <a:gd name="T6" fmla="*/ 4 w 756"/>
                    <a:gd name="T7" fmla="*/ 1 h 2184"/>
                    <a:gd name="T8" fmla="*/ 5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0" name="Freeform 1024"/>
                <p:cNvSpPr>
                  <a:spLocks/>
                </p:cNvSpPr>
                <p:nvPr/>
              </p:nvSpPr>
              <p:spPr bwMode="auto">
                <a:xfrm>
                  <a:off x="5644418" y="2356964"/>
                  <a:ext cx="327185" cy="62828"/>
                </a:xfrm>
                <a:custGeom>
                  <a:avLst/>
                  <a:gdLst>
                    <a:gd name="T0" fmla="*/ 1 w 2773"/>
                    <a:gd name="T1" fmla="*/ 0 h 738"/>
                    <a:gd name="T2" fmla="*/ 0 w 2773"/>
                    <a:gd name="T3" fmla="*/ 1 h 738"/>
                    <a:gd name="T4" fmla="*/ 16 w 2773"/>
                    <a:gd name="T5" fmla="*/ 2 h 738"/>
                    <a:gd name="T6" fmla="*/ 16 w 2773"/>
                    <a:gd name="T7" fmla="*/ 1 h 738"/>
                    <a:gd name="T8" fmla="*/ 1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1" name="Freeform 1025"/>
                <p:cNvSpPr>
                  <a:spLocks/>
                </p:cNvSpPr>
                <p:nvPr/>
              </p:nvSpPr>
              <p:spPr bwMode="auto">
                <a:xfrm>
                  <a:off x="5929342" y="2234300"/>
                  <a:ext cx="83549" cy="186909"/>
                </a:xfrm>
                <a:custGeom>
                  <a:avLst/>
                  <a:gdLst>
                    <a:gd name="T0" fmla="*/ 12 w 637"/>
                    <a:gd name="T1" fmla="*/ 0 h 1659"/>
                    <a:gd name="T2" fmla="*/ 12 w 637"/>
                    <a:gd name="T3" fmla="*/ 0 h 1659"/>
                    <a:gd name="T4" fmla="*/ 1 w 637"/>
                    <a:gd name="T5" fmla="*/ 59 h 1659"/>
                    <a:gd name="T6" fmla="*/ 0 w 637"/>
                    <a:gd name="T7" fmla="*/ 57 h 1659"/>
                    <a:gd name="T8" fmla="*/ 12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2" name="Freeform 1026"/>
                <p:cNvSpPr>
                  <a:spLocks/>
                </p:cNvSpPr>
                <p:nvPr/>
              </p:nvSpPr>
              <p:spPr bwMode="auto">
                <a:xfrm>
                  <a:off x="5644807" y="2365310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1 w 2216"/>
                    <a:gd name="T3" fmla="*/ 2 h 550"/>
                    <a:gd name="T4" fmla="*/ 42 w 2216"/>
                    <a:gd name="T5" fmla="*/ 20 h 550"/>
                    <a:gd name="T6" fmla="*/ 42 w 2216"/>
                    <a:gd name="T7" fmla="*/ 17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53" name="Group 1027"/>
                <p:cNvGrpSpPr>
                  <a:grpSpLocks/>
                </p:cNvGrpSpPr>
                <p:nvPr/>
              </p:nvGrpSpPr>
              <p:grpSpPr bwMode="auto">
                <a:xfrm>
                  <a:off x="5639939" y="2431602"/>
                  <a:ext cx="98740" cy="36846"/>
                  <a:chOff x="1740" y="2642"/>
                  <a:chExt cx="752" cy="327"/>
                </a:xfrm>
              </p:grpSpPr>
              <p:sp>
                <p:nvSpPr>
                  <p:cNvPr id="160" name="Freeform 1028"/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32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63794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1" name="Freeform 1029"/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32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63794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2" name="Freeform 1030"/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rgbClr val="0099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32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63794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3" name="Freeform 1031"/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32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63794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4" name="Freeform 1032"/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0099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32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63794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5" name="Freeform 1033"/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32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63794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54" name="Freeform 1034"/>
                <p:cNvSpPr>
                  <a:spLocks/>
                </p:cNvSpPr>
                <p:nvPr/>
              </p:nvSpPr>
              <p:spPr bwMode="auto">
                <a:xfrm>
                  <a:off x="5808984" y="2437113"/>
                  <a:ext cx="119578" cy="80936"/>
                </a:xfrm>
                <a:custGeom>
                  <a:avLst/>
                  <a:gdLst>
                    <a:gd name="T0" fmla="*/ 1 w 990"/>
                    <a:gd name="T1" fmla="*/ 10 h 792"/>
                    <a:gd name="T2" fmla="*/ 9 w 990"/>
                    <a:gd name="T3" fmla="*/ 0 h 792"/>
                    <a:gd name="T4" fmla="*/ 9 w 990"/>
                    <a:gd name="T5" fmla="*/ 1 h 792"/>
                    <a:gd name="T6" fmla="*/ 0 w 990"/>
                    <a:gd name="T7" fmla="*/ 10 h 792"/>
                    <a:gd name="T8" fmla="*/ 1 w 990"/>
                    <a:gd name="T9" fmla="*/ 10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5" name="Freeform 1035"/>
                <p:cNvSpPr>
                  <a:spLocks/>
                </p:cNvSpPr>
                <p:nvPr/>
              </p:nvSpPr>
              <p:spPr bwMode="auto">
                <a:xfrm>
                  <a:off x="5503806" y="2443569"/>
                  <a:ext cx="305957" cy="73850"/>
                </a:xfrm>
                <a:custGeom>
                  <a:avLst/>
                  <a:gdLst>
                    <a:gd name="T0" fmla="*/ 1 w 2532"/>
                    <a:gd name="T1" fmla="*/ 0 h 723"/>
                    <a:gd name="T2" fmla="*/ 1 w 2532"/>
                    <a:gd name="T3" fmla="*/ 0 h 723"/>
                    <a:gd name="T4" fmla="*/ 22 w 2532"/>
                    <a:gd name="T5" fmla="*/ 9 h 723"/>
                    <a:gd name="T6" fmla="*/ 22 w 2532"/>
                    <a:gd name="T7" fmla="*/ 10 h 723"/>
                    <a:gd name="T8" fmla="*/ 0 w 2532"/>
                    <a:gd name="T9" fmla="*/ 1 h 723"/>
                    <a:gd name="T10" fmla="*/ 1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6" name="Freeform 1036"/>
                <p:cNvSpPr>
                  <a:spLocks/>
                </p:cNvSpPr>
                <p:nvPr/>
              </p:nvSpPr>
              <p:spPr bwMode="auto">
                <a:xfrm>
                  <a:off x="5504001" y="2430027"/>
                  <a:ext cx="3311" cy="14959"/>
                </a:xfrm>
                <a:custGeom>
                  <a:avLst/>
                  <a:gdLst>
                    <a:gd name="T0" fmla="*/ 1 w 26"/>
                    <a:gd name="T1" fmla="*/ 1 h 147"/>
                    <a:gd name="T2" fmla="*/ 1 w 26"/>
                    <a:gd name="T3" fmla="*/ 2 h 147"/>
                    <a:gd name="T4" fmla="*/ 0 w 26"/>
                    <a:gd name="T5" fmla="*/ 2 h 147"/>
                    <a:gd name="T6" fmla="*/ 1 w 26"/>
                    <a:gd name="T7" fmla="*/ 0 h 147"/>
                    <a:gd name="T8" fmla="*/ 1 w 26"/>
                    <a:gd name="T9" fmla="*/ 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7" name="Freeform 1037"/>
                <p:cNvSpPr>
                  <a:spLocks/>
                </p:cNvSpPr>
                <p:nvPr/>
              </p:nvSpPr>
              <p:spPr bwMode="auto">
                <a:xfrm>
                  <a:off x="5504196" y="2369089"/>
                  <a:ext cx="142170" cy="61883"/>
                </a:xfrm>
                <a:custGeom>
                  <a:avLst/>
                  <a:gdLst>
                    <a:gd name="T0" fmla="*/ 10 w 1176"/>
                    <a:gd name="T1" fmla="*/ 0 h 606"/>
                    <a:gd name="T2" fmla="*/ 0 w 1176"/>
                    <a:gd name="T3" fmla="*/ 8 h 606"/>
                    <a:gd name="T4" fmla="*/ 1 w 1176"/>
                    <a:gd name="T5" fmla="*/ 8 h 606"/>
                    <a:gd name="T6" fmla="*/ 10 w 1176"/>
                    <a:gd name="T7" fmla="*/ 1 h 606"/>
                    <a:gd name="T8" fmla="*/ 1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8" name="Freeform 1038"/>
                <p:cNvSpPr>
                  <a:spLocks/>
                </p:cNvSpPr>
                <p:nvPr/>
              </p:nvSpPr>
              <p:spPr bwMode="auto">
                <a:xfrm>
                  <a:off x="5513739" y="2433177"/>
                  <a:ext cx="290182" cy="71016"/>
                </a:xfrm>
                <a:custGeom>
                  <a:avLst/>
                  <a:gdLst>
                    <a:gd name="T0" fmla="*/ 1 w 2532"/>
                    <a:gd name="T1" fmla="*/ 0 h 723"/>
                    <a:gd name="T2" fmla="*/ 1 w 2532"/>
                    <a:gd name="T3" fmla="*/ 0 h 723"/>
                    <a:gd name="T4" fmla="*/ 12 w 2532"/>
                    <a:gd name="T5" fmla="*/ 6 h 723"/>
                    <a:gd name="T6" fmla="*/ 12 w 2532"/>
                    <a:gd name="T7" fmla="*/ 6 h 723"/>
                    <a:gd name="T8" fmla="*/ 0 w 2532"/>
                    <a:gd name="T9" fmla="*/ 1 h 723"/>
                    <a:gd name="T10" fmla="*/ 1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9" name="Freeform 1039"/>
                <p:cNvSpPr>
                  <a:spLocks/>
                </p:cNvSpPr>
                <p:nvPr/>
              </p:nvSpPr>
              <p:spPr bwMode="auto">
                <a:xfrm flipV="1">
                  <a:off x="5803531" y="2428138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 h 723"/>
                    <a:gd name="T6" fmla="*/ 0 w 2532"/>
                    <a:gd name="T7" fmla="*/ 9 h 723"/>
                    <a:gd name="T8" fmla="*/ 0 w 2532"/>
                    <a:gd name="T9" fmla="*/ 1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78" name="Group 51"/>
            <p:cNvGrpSpPr>
              <a:grpSpLocks/>
            </p:cNvGrpSpPr>
            <p:nvPr/>
          </p:nvGrpSpPr>
          <p:grpSpPr bwMode="auto">
            <a:xfrm>
              <a:off x="7529621" y="3305754"/>
              <a:ext cx="707171" cy="324319"/>
              <a:chOff x="4410" y="1365"/>
              <a:chExt cx="663" cy="224"/>
            </a:xfrm>
          </p:grpSpPr>
          <p:sp>
            <p:nvSpPr>
              <p:cNvPr id="104" name="Rectangle 52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AutoShape 53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Freeform 54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BBE0E3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Freeform 55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1801 h 63"/>
                  <a:gd name="T2" fmla="*/ 147159 w 280"/>
                  <a:gd name="T3" fmla="*/ 1752 h 63"/>
                  <a:gd name="T4" fmla="*/ 868488 w 280"/>
                  <a:gd name="T5" fmla="*/ 0 h 63"/>
                  <a:gd name="T6" fmla="*/ 1108812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Freeform 56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730"/>
            <p:cNvGrpSpPr>
              <a:grpSpLocks/>
            </p:cNvGrpSpPr>
            <p:nvPr/>
          </p:nvGrpSpPr>
          <p:grpSpPr bwMode="auto">
            <a:xfrm>
              <a:off x="2965149" y="3702774"/>
              <a:ext cx="619125" cy="242888"/>
              <a:chOff x="4650" y="1129"/>
              <a:chExt cx="246" cy="95"/>
            </a:xfrm>
          </p:grpSpPr>
          <p:sp>
            <p:nvSpPr>
              <p:cNvPr id="32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rgbClr val="6699FF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rgbClr val="6699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rgbClr val="6699FF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32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35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6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33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4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739"/>
            <p:cNvGrpSpPr>
              <a:grpSpLocks/>
            </p:cNvGrpSpPr>
            <p:nvPr/>
          </p:nvGrpSpPr>
          <p:grpSpPr bwMode="auto">
            <a:xfrm>
              <a:off x="3598562" y="4001224"/>
              <a:ext cx="619125" cy="242888"/>
              <a:chOff x="4650" y="1129"/>
              <a:chExt cx="246" cy="95"/>
            </a:xfrm>
          </p:grpSpPr>
          <p:sp>
            <p:nvSpPr>
              <p:cNvPr id="32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rgbClr val="6699FF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rgbClr val="6699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rgbClr val="6699FF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24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27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8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25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6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8" name="Group 7"/>
            <p:cNvGrpSpPr>
              <a:grpSpLocks/>
            </p:cNvGrpSpPr>
            <p:nvPr/>
          </p:nvGrpSpPr>
          <p:grpSpPr bwMode="auto">
            <a:xfrm>
              <a:off x="4382066" y="5361697"/>
              <a:ext cx="501784" cy="233371"/>
              <a:chOff x="3600" y="219"/>
              <a:chExt cx="360" cy="175"/>
            </a:xfrm>
          </p:grpSpPr>
          <p:sp>
            <p:nvSpPr>
              <p:cNvPr id="252" name="Oval 8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3" name="Line 9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4" name="Line 1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5" name="Rectangle 11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6" name="Oval 12"/>
              <p:cNvSpPr>
                <a:spLocks noChangeArrowheads="1"/>
              </p:cNvSpPr>
              <p:nvPr/>
            </p:nvSpPr>
            <p:spPr bwMode="auto">
              <a:xfrm>
                <a:off x="3603" y="219"/>
                <a:ext cx="354" cy="113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57" name="Group 1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6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3" name="Line 15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4" name="Line 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58" name="Group 1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59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0" name="Line 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1" name="Line 20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1" name="Group 49"/>
            <p:cNvGrpSpPr>
              <a:grpSpLocks/>
            </p:cNvGrpSpPr>
            <p:nvPr/>
          </p:nvGrpSpPr>
          <p:grpSpPr bwMode="auto">
            <a:xfrm>
              <a:off x="5331645" y="5722073"/>
              <a:ext cx="500196" cy="233371"/>
              <a:chOff x="3600" y="219"/>
              <a:chExt cx="360" cy="175"/>
            </a:xfrm>
          </p:grpSpPr>
          <p:sp>
            <p:nvSpPr>
              <p:cNvPr id="213" name="Oval 50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4" name="Line 51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" name="Line 5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6" name="Rectangle 53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7" name="Oval 5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6" cy="113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8" name="Group 5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23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4" name="Line 57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5" name="Line 5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19" name="Group 5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20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1" name="Line 6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2" name="Line 62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3" name="Group 77"/>
            <p:cNvGrpSpPr>
              <a:grpSpLocks/>
            </p:cNvGrpSpPr>
            <p:nvPr/>
          </p:nvGrpSpPr>
          <p:grpSpPr bwMode="auto">
            <a:xfrm>
              <a:off x="6411433" y="5363285"/>
              <a:ext cx="501784" cy="233371"/>
              <a:chOff x="3600" y="219"/>
              <a:chExt cx="360" cy="175"/>
            </a:xfrm>
          </p:grpSpPr>
          <p:sp>
            <p:nvSpPr>
              <p:cNvPr id="187" name="Oval 78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8" name="Line 79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9" name="Line 8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0" name="Rectangle 81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1" name="Oval 8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92" name="Group 8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97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8" name="Line 85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9" name="Line 8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93" name="Group 8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94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5" name="Line 8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6" name="Line 90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42" name="Group 91"/>
            <p:cNvGrpSpPr>
              <a:grpSpLocks/>
            </p:cNvGrpSpPr>
            <p:nvPr/>
          </p:nvGrpSpPr>
          <p:grpSpPr bwMode="auto">
            <a:xfrm>
              <a:off x="6731372" y="4420325"/>
              <a:ext cx="637453" cy="239629"/>
              <a:chOff x="322" y="890"/>
              <a:chExt cx="873" cy="341"/>
            </a:xfrm>
          </p:grpSpPr>
          <p:sp>
            <p:nvSpPr>
              <p:cNvPr id="179" name="Rectangle 92"/>
              <p:cNvSpPr>
                <a:spLocks noChangeArrowheads="1"/>
              </p:cNvSpPr>
              <p:nvPr/>
            </p:nvSpPr>
            <p:spPr bwMode="auto">
              <a:xfrm>
                <a:off x="324" y="1006"/>
                <a:ext cx="871" cy="22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163794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0" name="Rectangle 93"/>
              <p:cNvSpPr>
                <a:spLocks noChangeArrowheads="1"/>
              </p:cNvSpPr>
              <p:nvPr/>
            </p:nvSpPr>
            <p:spPr bwMode="auto">
              <a:xfrm>
                <a:off x="393" y="1073"/>
                <a:ext cx="57" cy="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1" name="Rectangle 94"/>
              <p:cNvSpPr>
                <a:spLocks noChangeArrowheads="1"/>
              </p:cNvSpPr>
              <p:nvPr/>
            </p:nvSpPr>
            <p:spPr bwMode="auto">
              <a:xfrm>
                <a:off x="467" y="1073"/>
                <a:ext cx="56" cy="57"/>
              </a:xfrm>
              <a:prstGeom prst="rect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2" name="Rectangle 95"/>
              <p:cNvSpPr>
                <a:spLocks noChangeArrowheads="1"/>
              </p:cNvSpPr>
              <p:nvPr/>
            </p:nvSpPr>
            <p:spPr bwMode="auto">
              <a:xfrm>
                <a:off x="541" y="1071"/>
                <a:ext cx="56" cy="5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3" name="Rectangle 96"/>
              <p:cNvSpPr>
                <a:spLocks noChangeArrowheads="1"/>
              </p:cNvSpPr>
              <p:nvPr/>
            </p:nvSpPr>
            <p:spPr bwMode="auto">
              <a:xfrm>
                <a:off x="615" y="1071"/>
                <a:ext cx="56" cy="5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" name="AutoShape 97"/>
              <p:cNvSpPr>
                <a:spLocks noChangeArrowheads="1"/>
              </p:cNvSpPr>
              <p:nvPr/>
            </p:nvSpPr>
            <p:spPr bwMode="auto">
              <a:xfrm rot="10800000" flipH="1">
                <a:off x="322" y="890"/>
                <a:ext cx="859" cy="11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1 w 21600"/>
                  <a:gd name="T13" fmla="*/ 4516 h 21600"/>
                  <a:gd name="T14" fmla="*/ 17099 w 21600"/>
                  <a:gd name="T15" fmla="*/ 1708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163794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2" name="Line 349"/>
            <p:cNvSpPr>
              <a:spLocks noChangeShapeType="1"/>
            </p:cNvSpPr>
            <p:nvPr/>
          </p:nvSpPr>
          <p:spPr bwMode="auto">
            <a:xfrm>
              <a:off x="3766064" y="1738575"/>
              <a:ext cx="457056" cy="177276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 type="triangle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Line 349"/>
            <p:cNvSpPr>
              <a:spLocks noChangeShapeType="1"/>
            </p:cNvSpPr>
            <p:nvPr/>
          </p:nvSpPr>
          <p:spPr bwMode="auto">
            <a:xfrm flipV="1">
              <a:off x="3770276" y="1988499"/>
              <a:ext cx="457056" cy="7752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 type="triangle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Line 349"/>
            <p:cNvSpPr>
              <a:spLocks noChangeShapeType="1"/>
            </p:cNvSpPr>
            <p:nvPr/>
          </p:nvSpPr>
          <p:spPr bwMode="auto">
            <a:xfrm flipV="1">
              <a:off x="3760108" y="2081131"/>
              <a:ext cx="475745" cy="105430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 type="triangle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9" name="Text Box 39"/>
            <p:cNvSpPr txBox="1">
              <a:spLocks noChangeArrowheads="1"/>
            </p:cNvSpPr>
            <p:nvPr/>
          </p:nvSpPr>
          <p:spPr bwMode="auto">
            <a:xfrm>
              <a:off x="1640606" y="5051731"/>
              <a:ext cx="1136353" cy="387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机构网络</a:t>
              </a:r>
              <a:endParaRPr lang="en-US" altLang="zh-CN" sz="1200" b="1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（如校园网等）</a:t>
              </a:r>
              <a:endParaRPr kumimoji="0" lang="en-US" altLang="zh-CN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47" name="图形 346" descr="无线路由器 纯色填充">
              <a:extLst>
                <a:ext uri="{FF2B5EF4-FFF2-40B4-BE49-F238E27FC236}">
                  <a16:creationId xmlns:a16="http://schemas.microsoft.com/office/drawing/2014/main" xmlns="" id="{13C36876-CE1B-40F4-ACE7-2E559EAC9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6873486" y="3506623"/>
              <a:ext cx="705822" cy="7058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34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752B2C61-AEA5-46A5-8992-8CB9E04FB6B6}"/>
              </a:ext>
            </a:extLst>
          </p:cNvPr>
          <p:cNvGrpSpPr/>
          <p:nvPr/>
        </p:nvGrpSpPr>
        <p:grpSpPr>
          <a:xfrm>
            <a:off x="1460198" y="601030"/>
            <a:ext cx="8591488" cy="5978454"/>
            <a:chOff x="1460198" y="601030"/>
            <a:chExt cx="8591488" cy="5978454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2038160" y="667191"/>
              <a:ext cx="1985792" cy="2422404"/>
            </a:xfrm>
            <a:prstGeom prst="roundRect">
              <a:avLst/>
            </a:prstGeom>
            <a:solidFill>
              <a:srgbClr val="A5F0AE"/>
            </a:solidFill>
            <a:ln>
              <a:solidFill>
                <a:srgbClr val="000000"/>
              </a:solidFill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6" name="Freeform 427"/>
            <p:cNvSpPr>
              <a:spLocks/>
            </p:cNvSpPr>
            <p:nvPr/>
          </p:nvSpPr>
          <p:spPr bwMode="auto">
            <a:xfrm>
              <a:off x="1499886" y="3575774"/>
              <a:ext cx="3079750" cy="1665288"/>
            </a:xfrm>
            <a:custGeom>
              <a:avLst/>
              <a:gdLst>
                <a:gd name="T0" fmla="*/ 2147483647 w 1940"/>
                <a:gd name="T1" fmla="*/ 2147483647 h 1049"/>
                <a:gd name="T2" fmla="*/ 2147483647 w 1940"/>
                <a:gd name="T3" fmla="*/ 2147483647 h 1049"/>
                <a:gd name="T4" fmla="*/ 2147483647 w 1940"/>
                <a:gd name="T5" fmla="*/ 2147483647 h 1049"/>
                <a:gd name="T6" fmla="*/ 2147483647 w 1940"/>
                <a:gd name="T7" fmla="*/ 2147483647 h 1049"/>
                <a:gd name="T8" fmla="*/ 2147483647 w 1940"/>
                <a:gd name="T9" fmla="*/ 2147483647 h 1049"/>
                <a:gd name="T10" fmla="*/ 2147483647 w 1940"/>
                <a:gd name="T11" fmla="*/ 2147483647 h 1049"/>
                <a:gd name="T12" fmla="*/ 2147483647 w 1940"/>
                <a:gd name="T13" fmla="*/ 2147483647 h 1049"/>
                <a:gd name="T14" fmla="*/ 2147483647 w 1940"/>
                <a:gd name="T15" fmla="*/ 2147483647 h 1049"/>
                <a:gd name="T16" fmla="*/ 2147483647 w 1940"/>
                <a:gd name="T17" fmla="*/ 2147483647 h 1049"/>
                <a:gd name="T18" fmla="*/ 2147483647 w 1940"/>
                <a:gd name="T19" fmla="*/ 2147483647 h 1049"/>
                <a:gd name="T20" fmla="*/ 2147483647 w 1940"/>
                <a:gd name="T21" fmla="*/ 2147483647 h 1049"/>
                <a:gd name="T22" fmla="*/ 2147483647 w 1940"/>
                <a:gd name="T23" fmla="*/ 2147483647 h 1049"/>
                <a:gd name="T24" fmla="*/ 2147483647 w 1940"/>
                <a:gd name="T25" fmla="*/ 2147483647 h 1049"/>
                <a:gd name="T26" fmla="*/ 2147483647 w 1940"/>
                <a:gd name="T27" fmla="*/ 2147483647 h 1049"/>
                <a:gd name="T28" fmla="*/ 2147483647 w 1940"/>
                <a:gd name="T29" fmla="*/ 2147483647 h 1049"/>
                <a:gd name="T30" fmla="*/ 2147483647 w 1940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Line 431"/>
            <p:cNvSpPr>
              <a:spLocks noChangeShapeType="1"/>
            </p:cNvSpPr>
            <p:nvPr/>
          </p:nvSpPr>
          <p:spPr bwMode="auto">
            <a:xfrm>
              <a:off x="3360437" y="3894862"/>
              <a:ext cx="390525" cy="184150"/>
            </a:xfrm>
            <a:prstGeom prst="line">
              <a:avLst/>
            </a:pr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432"/>
            <p:cNvSpPr>
              <a:spLocks noChangeShapeType="1"/>
            </p:cNvSpPr>
            <p:nvPr/>
          </p:nvSpPr>
          <p:spPr bwMode="auto">
            <a:xfrm flipV="1">
              <a:off x="2739724" y="3882163"/>
              <a:ext cx="322263" cy="198437"/>
            </a:xfrm>
            <a:prstGeom prst="line">
              <a:avLst/>
            </a:pr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433"/>
            <p:cNvSpPr>
              <a:spLocks noChangeShapeType="1"/>
            </p:cNvSpPr>
            <p:nvPr/>
          </p:nvSpPr>
          <p:spPr bwMode="auto">
            <a:xfrm flipV="1">
              <a:off x="2782586" y="4174262"/>
              <a:ext cx="971550" cy="0"/>
            </a:xfrm>
            <a:prstGeom prst="line">
              <a:avLst/>
            </a:pr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435"/>
            <p:cNvSpPr>
              <a:spLocks noChangeShapeType="1"/>
            </p:cNvSpPr>
            <p:nvPr/>
          </p:nvSpPr>
          <p:spPr bwMode="auto">
            <a:xfrm>
              <a:off x="2103137" y="3971063"/>
              <a:ext cx="263525" cy="85725"/>
            </a:xfrm>
            <a:prstGeom prst="line">
              <a:avLst/>
            </a:pr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436"/>
            <p:cNvSpPr>
              <a:spLocks noChangeShapeType="1"/>
            </p:cNvSpPr>
            <p:nvPr/>
          </p:nvSpPr>
          <p:spPr bwMode="auto">
            <a:xfrm flipV="1">
              <a:off x="1844373" y="4180612"/>
              <a:ext cx="412750" cy="127000"/>
            </a:xfrm>
            <a:prstGeom prst="line">
              <a:avLst/>
            </a:pr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439"/>
            <p:cNvSpPr>
              <a:spLocks noChangeShapeType="1"/>
            </p:cNvSpPr>
            <p:nvPr/>
          </p:nvSpPr>
          <p:spPr bwMode="auto">
            <a:xfrm flipH="1">
              <a:off x="2269824" y="4267924"/>
              <a:ext cx="142875" cy="198438"/>
            </a:xfrm>
            <a:prstGeom prst="line">
              <a:avLst/>
            </a:pr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440"/>
            <p:cNvSpPr>
              <a:spLocks noChangeShapeType="1"/>
            </p:cNvSpPr>
            <p:nvPr/>
          </p:nvSpPr>
          <p:spPr bwMode="auto">
            <a:xfrm flipH="1" flipV="1">
              <a:off x="2590499" y="4294913"/>
              <a:ext cx="74613" cy="173037"/>
            </a:xfrm>
            <a:prstGeom prst="line">
              <a:avLst/>
            </a:pr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Line 441"/>
            <p:cNvSpPr>
              <a:spLocks noChangeShapeType="1"/>
            </p:cNvSpPr>
            <p:nvPr/>
          </p:nvSpPr>
          <p:spPr bwMode="auto">
            <a:xfrm>
              <a:off x="2746073" y="4250463"/>
              <a:ext cx="503238" cy="269875"/>
            </a:xfrm>
            <a:prstGeom prst="line">
              <a:avLst/>
            </a:pr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Line 541"/>
            <p:cNvSpPr>
              <a:spLocks noChangeShapeType="1"/>
            </p:cNvSpPr>
            <p:nvPr/>
          </p:nvSpPr>
          <p:spPr bwMode="auto">
            <a:xfrm flipV="1">
              <a:off x="3407654" y="3331585"/>
              <a:ext cx="517312" cy="573439"/>
            </a:xfrm>
            <a:prstGeom prst="line">
              <a:avLst/>
            </a:pr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590"/>
            <p:cNvGrpSpPr>
              <a:grpSpLocks/>
            </p:cNvGrpSpPr>
            <p:nvPr/>
          </p:nvGrpSpPr>
          <p:grpSpPr bwMode="auto">
            <a:xfrm flipH="1">
              <a:off x="1777699" y="3731350"/>
              <a:ext cx="414337" cy="373063"/>
              <a:chOff x="2839" y="3501"/>
              <a:chExt cx="755" cy="803"/>
            </a:xfrm>
          </p:grpSpPr>
          <p:pic>
            <p:nvPicPr>
              <p:cNvPr id="343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4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593"/>
            <p:cNvGrpSpPr>
              <a:grpSpLocks/>
            </p:cNvGrpSpPr>
            <p:nvPr/>
          </p:nvGrpSpPr>
          <p:grpSpPr bwMode="auto">
            <a:xfrm flipH="1">
              <a:off x="1460198" y="4152037"/>
              <a:ext cx="482600" cy="406400"/>
              <a:chOff x="2839" y="3501"/>
              <a:chExt cx="755" cy="803"/>
            </a:xfrm>
          </p:grpSpPr>
          <p:pic>
            <p:nvPicPr>
              <p:cNvPr id="341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2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596"/>
            <p:cNvGrpSpPr>
              <a:grpSpLocks/>
            </p:cNvGrpSpPr>
            <p:nvPr/>
          </p:nvGrpSpPr>
          <p:grpSpPr bwMode="auto">
            <a:xfrm flipH="1">
              <a:off x="1938037" y="4453662"/>
              <a:ext cx="427037" cy="349250"/>
              <a:chOff x="2839" y="3501"/>
              <a:chExt cx="755" cy="803"/>
            </a:xfrm>
          </p:grpSpPr>
          <p:pic>
            <p:nvPicPr>
              <p:cNvPr id="339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0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599"/>
            <p:cNvGrpSpPr>
              <a:grpSpLocks/>
            </p:cNvGrpSpPr>
            <p:nvPr/>
          </p:nvGrpSpPr>
          <p:grpSpPr bwMode="auto">
            <a:xfrm>
              <a:off x="2552399" y="4436199"/>
              <a:ext cx="427037" cy="350838"/>
              <a:chOff x="2839" y="3501"/>
              <a:chExt cx="755" cy="803"/>
            </a:xfrm>
          </p:grpSpPr>
          <p:pic>
            <p:nvPicPr>
              <p:cNvPr id="337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8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748"/>
            <p:cNvGrpSpPr>
              <a:grpSpLocks/>
            </p:cNvGrpSpPr>
            <p:nvPr/>
          </p:nvGrpSpPr>
          <p:grpSpPr bwMode="auto">
            <a:xfrm>
              <a:off x="2249187" y="4045674"/>
              <a:ext cx="619125" cy="242888"/>
              <a:chOff x="4650" y="1129"/>
              <a:chExt cx="246" cy="95"/>
            </a:xfrm>
          </p:grpSpPr>
          <p:sp>
            <p:nvSpPr>
              <p:cNvPr id="31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rgbClr val="6699FF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rgbClr val="6699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rgbClr val="6699FF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6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19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0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17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8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779"/>
            <p:cNvGrpSpPr>
              <a:grpSpLocks/>
            </p:cNvGrpSpPr>
            <p:nvPr/>
          </p:nvGrpSpPr>
          <p:grpSpPr bwMode="auto">
            <a:xfrm>
              <a:off x="3135011" y="4201249"/>
              <a:ext cx="563562" cy="420688"/>
              <a:chOff x="2967" y="478"/>
              <a:chExt cx="788" cy="625"/>
            </a:xfrm>
          </p:grpSpPr>
          <p:pic>
            <p:nvPicPr>
              <p:cNvPr id="311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2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4" name="Group 1064"/>
            <p:cNvGrpSpPr>
              <a:grpSpLocks/>
            </p:cNvGrpSpPr>
            <p:nvPr/>
          </p:nvGrpSpPr>
          <p:grpSpPr bwMode="auto">
            <a:xfrm>
              <a:off x="2874661" y="4683849"/>
              <a:ext cx="474662" cy="407988"/>
              <a:chOff x="877" y="1008"/>
              <a:chExt cx="2747" cy="2591"/>
            </a:xfrm>
          </p:grpSpPr>
          <p:pic>
            <p:nvPicPr>
              <p:cNvPr id="288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9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0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163794"/>
              </a:soli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291" name="Picture 1068" descr="screen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2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3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4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5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6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7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98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05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6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7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00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8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9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00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0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99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0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1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2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3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4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Group 1142"/>
            <p:cNvGrpSpPr>
              <a:grpSpLocks/>
            </p:cNvGrpSpPr>
            <p:nvPr/>
          </p:nvGrpSpPr>
          <p:grpSpPr bwMode="auto">
            <a:xfrm>
              <a:off x="3309636" y="4620349"/>
              <a:ext cx="474662" cy="407988"/>
              <a:chOff x="877" y="1008"/>
              <a:chExt cx="2747" cy="2591"/>
            </a:xfrm>
          </p:grpSpPr>
          <p:pic>
            <p:nvPicPr>
              <p:cNvPr id="265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6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7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163794"/>
              </a:soli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268" name="Picture 1146" descr="screen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9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0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1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2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3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4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75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82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3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4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00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5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6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00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7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76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7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8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9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0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1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" name="Freeform 2"/>
            <p:cNvSpPr>
              <a:spLocks/>
            </p:cNvSpPr>
            <p:nvPr/>
          </p:nvSpPr>
          <p:spPr bwMode="auto">
            <a:xfrm>
              <a:off x="4237566" y="4883842"/>
              <a:ext cx="2848735" cy="1481191"/>
            </a:xfrm>
            <a:custGeom>
              <a:avLst/>
              <a:gdLst>
                <a:gd name="T0" fmla="*/ 2147483647 w 1794"/>
                <a:gd name="T1" fmla="*/ 2147483647 h 933"/>
                <a:gd name="T2" fmla="*/ 2147483647 w 1794"/>
                <a:gd name="T3" fmla="*/ 2147483647 h 933"/>
                <a:gd name="T4" fmla="*/ 2147483647 w 1794"/>
                <a:gd name="T5" fmla="*/ 2147483647 h 933"/>
                <a:gd name="T6" fmla="*/ 2147483647 w 1794"/>
                <a:gd name="T7" fmla="*/ 2147483647 h 933"/>
                <a:gd name="T8" fmla="*/ 2147483647 w 1794"/>
                <a:gd name="T9" fmla="*/ 2147483647 h 933"/>
                <a:gd name="T10" fmla="*/ 2147483647 w 1794"/>
                <a:gd name="T11" fmla="*/ 2147483647 h 933"/>
                <a:gd name="T12" fmla="*/ 2147483647 w 1794"/>
                <a:gd name="T13" fmla="*/ 2147483647 h 933"/>
                <a:gd name="T14" fmla="*/ 2147483647 w 1794"/>
                <a:gd name="T15" fmla="*/ 2147483647 h 933"/>
                <a:gd name="T16" fmla="*/ 2147483647 w 1794"/>
                <a:gd name="T17" fmla="*/ 2147483647 h 933"/>
                <a:gd name="T18" fmla="*/ 2147483647 w 1794"/>
                <a:gd name="T19" fmla="*/ 2147483647 h 933"/>
                <a:gd name="T20" fmla="*/ 2147483647 w 1794"/>
                <a:gd name="T21" fmla="*/ 2147483647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4875911" y="5187065"/>
              <a:ext cx="543070" cy="295286"/>
            </a:xfrm>
            <a:custGeom>
              <a:avLst/>
              <a:gdLst>
                <a:gd name="T0" fmla="*/ 0 w 342"/>
                <a:gd name="T1" fmla="*/ 2147483647 h 186"/>
                <a:gd name="T2" fmla="*/ 21474836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Group 21"/>
            <p:cNvGrpSpPr>
              <a:grpSpLocks/>
            </p:cNvGrpSpPr>
            <p:nvPr/>
          </p:nvGrpSpPr>
          <p:grpSpPr bwMode="auto">
            <a:xfrm>
              <a:off x="4734585" y="5999895"/>
              <a:ext cx="501784" cy="233371"/>
              <a:chOff x="3600" y="219"/>
              <a:chExt cx="360" cy="175"/>
            </a:xfrm>
          </p:grpSpPr>
          <p:sp>
            <p:nvSpPr>
              <p:cNvPr id="239" name="Oval 22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0" name="Line 23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1" name="Line 2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2" name="Rectangle 25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3" name="Oval 2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44" name="Group 2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49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0" name="Line 29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1" name="Line 3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5" name="Group 3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46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7" name="Line 3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8" name="Line 34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0" name="Group 35"/>
            <p:cNvGrpSpPr>
              <a:grpSpLocks/>
            </p:cNvGrpSpPr>
            <p:nvPr/>
          </p:nvGrpSpPr>
          <p:grpSpPr bwMode="auto">
            <a:xfrm>
              <a:off x="5409453" y="5056886"/>
              <a:ext cx="501784" cy="233371"/>
              <a:chOff x="3600" y="219"/>
              <a:chExt cx="360" cy="175"/>
            </a:xfrm>
          </p:grpSpPr>
          <p:sp>
            <p:nvSpPr>
              <p:cNvPr id="226" name="Oval 36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7" name="Line 37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8" name="Line 3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9" name="Rectangle 39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0" name="Oval 4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31" name="Group 4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36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7" name="Line 43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8" name="Line 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32" name="Group 4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33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4" name="Line 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5" name="Line 48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2" name="Group 63"/>
            <p:cNvGrpSpPr>
              <a:grpSpLocks/>
            </p:cNvGrpSpPr>
            <p:nvPr/>
          </p:nvGrpSpPr>
          <p:grpSpPr bwMode="auto">
            <a:xfrm>
              <a:off x="5966814" y="6018945"/>
              <a:ext cx="501784" cy="233371"/>
              <a:chOff x="3600" y="219"/>
              <a:chExt cx="360" cy="175"/>
            </a:xfrm>
          </p:grpSpPr>
          <p:sp>
            <p:nvSpPr>
              <p:cNvPr id="200" name="Oval 64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1" name="Line 65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2" name="Line 6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3" name="Rectangle 67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4" name="Oval 6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05" name="Group 6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0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1" name="Line 71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2" name="Line 7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06" name="Group 7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07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8" name="Line 7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9" name="Line 76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Freeform 91"/>
            <p:cNvSpPr>
              <a:spLocks/>
            </p:cNvSpPr>
            <p:nvPr/>
          </p:nvSpPr>
          <p:spPr bwMode="auto">
            <a:xfrm>
              <a:off x="5917589" y="5180715"/>
              <a:ext cx="504960" cy="307986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92"/>
            <p:cNvSpPr>
              <a:spLocks/>
            </p:cNvSpPr>
            <p:nvPr/>
          </p:nvSpPr>
          <p:spPr bwMode="auto">
            <a:xfrm>
              <a:off x="4852092" y="5572842"/>
              <a:ext cx="481141" cy="238134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93"/>
            <p:cNvSpPr>
              <a:spLocks/>
            </p:cNvSpPr>
            <p:nvPr/>
          </p:nvSpPr>
          <p:spPr bwMode="auto">
            <a:xfrm>
              <a:off x="5800083" y="5549028"/>
              <a:ext cx="628818" cy="247659"/>
            </a:xfrm>
            <a:custGeom>
              <a:avLst/>
              <a:gdLst>
                <a:gd name="T0" fmla="*/ 0 w 378"/>
                <a:gd name="T1" fmla="*/ 2147483647 h 174"/>
                <a:gd name="T2" fmla="*/ 2147483647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94"/>
            <p:cNvSpPr>
              <a:spLocks/>
            </p:cNvSpPr>
            <p:nvPr/>
          </p:nvSpPr>
          <p:spPr bwMode="auto">
            <a:xfrm>
              <a:off x="6467011" y="5603005"/>
              <a:ext cx="206430" cy="508018"/>
            </a:xfrm>
            <a:custGeom>
              <a:avLst/>
              <a:gdLst>
                <a:gd name="T0" fmla="*/ 0 w 118"/>
                <a:gd name="T1" fmla="*/ 2147483647 h 500"/>
                <a:gd name="T2" fmla="*/ 2147483647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95"/>
            <p:cNvSpPr>
              <a:spLocks/>
            </p:cNvSpPr>
            <p:nvPr/>
          </p:nvSpPr>
          <p:spPr bwMode="auto">
            <a:xfrm>
              <a:off x="5231606" y="6136424"/>
              <a:ext cx="736797" cy="74616"/>
            </a:xfrm>
            <a:custGeom>
              <a:avLst/>
              <a:gdLst>
                <a:gd name="T0" fmla="*/ 2147483647 w 370"/>
                <a:gd name="T1" fmla="*/ 2147483647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96"/>
            <p:cNvSpPr>
              <a:spLocks/>
            </p:cNvSpPr>
            <p:nvPr/>
          </p:nvSpPr>
          <p:spPr bwMode="auto">
            <a:xfrm>
              <a:off x="4694888" y="5596655"/>
              <a:ext cx="193727" cy="425465"/>
            </a:xfrm>
            <a:custGeom>
              <a:avLst/>
              <a:gdLst>
                <a:gd name="T0" fmla="*/ 2147483647 w 176"/>
                <a:gd name="T1" fmla="*/ 2147483647 h 412"/>
                <a:gd name="T2" fmla="*/ 2147483647 w 176"/>
                <a:gd name="T3" fmla="*/ 2147483647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92"/>
            <p:cNvSpPr>
              <a:spLocks/>
            </p:cNvSpPr>
            <p:nvPr/>
          </p:nvSpPr>
          <p:spPr bwMode="auto">
            <a:xfrm flipH="1">
              <a:off x="5612090" y="5280073"/>
              <a:ext cx="45719" cy="432729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6823802" y="601030"/>
              <a:ext cx="2287656" cy="2456364"/>
              <a:chOff x="8045433" y="927345"/>
              <a:chExt cx="2287656" cy="2456364"/>
            </a:xfrm>
          </p:grpSpPr>
          <p:sp>
            <p:nvSpPr>
              <p:cNvPr id="185" name="Rectangle 87"/>
              <p:cNvSpPr>
                <a:spLocks noChangeArrowheads="1"/>
              </p:cNvSpPr>
              <p:nvPr/>
            </p:nvSpPr>
            <p:spPr bwMode="auto">
              <a:xfrm>
                <a:off x="8221555" y="1469527"/>
                <a:ext cx="1936055" cy="191418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6" name="AutoShape 99"/>
              <p:cNvSpPr>
                <a:spLocks noChangeArrowheads="1"/>
              </p:cNvSpPr>
              <p:nvPr/>
            </p:nvSpPr>
            <p:spPr bwMode="auto">
              <a:xfrm>
                <a:off x="8045433" y="927345"/>
                <a:ext cx="2287656" cy="552453"/>
              </a:xfrm>
              <a:prstGeom prst="triangle">
                <a:avLst>
                  <a:gd name="adj" fmla="val 50000"/>
                </a:avLst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7260781" y="4083422"/>
              <a:ext cx="563979" cy="24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NAT</a:t>
              </a:r>
            </a:p>
          </p:txBody>
        </p:sp>
        <p:sp>
          <p:nvSpPr>
            <p:cNvPr id="45" name="Text Box 26"/>
            <p:cNvSpPr txBox="1">
              <a:spLocks noChangeArrowheads="1"/>
            </p:cNvSpPr>
            <p:nvPr/>
          </p:nvSpPr>
          <p:spPr bwMode="auto">
            <a:xfrm>
              <a:off x="7312953" y="4392667"/>
              <a:ext cx="224221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连接头端或中心局</a:t>
              </a:r>
              <a:endParaRPr kumimoji="0" lang="en-US" altLang="zh-CN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（电话线或有线电视电缆或光纤）</a:t>
              </a:r>
              <a:endParaRPr kumimoji="0" lang="en-US" altLang="zh-CN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7235915" y="1668445"/>
              <a:ext cx="1491506" cy="20995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传输层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TCP/UDP</a:t>
              </a: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7235915" y="2086340"/>
              <a:ext cx="1491506" cy="20995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数据链路层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Eth</a:t>
              </a:r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730000" y="2618777"/>
              <a:ext cx="677830" cy="444355"/>
            </a:xfrm>
            <a:prstGeom prst="rect">
              <a:avLst/>
            </a:prstGeom>
          </p:spPr>
        </p:pic>
        <p:sp>
          <p:nvSpPr>
            <p:cNvPr id="51" name="矩形 50"/>
            <p:cNvSpPr/>
            <p:nvPr/>
          </p:nvSpPr>
          <p:spPr bwMode="auto">
            <a:xfrm>
              <a:off x="7235915" y="1878770"/>
              <a:ext cx="1491506" cy="20995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网络层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IP</a:t>
              </a: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7235915" y="2398380"/>
              <a:ext cx="1491506" cy="20995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网卡驱动</a:t>
              </a:r>
              <a:endParaRPr kumimoji="0" lang="en-US" altLang="zh-CN" sz="11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2288081" y="1148639"/>
              <a:ext cx="1491506" cy="421314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Web</a:t>
              </a: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服务器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(http)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邮件服务器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(</a:t>
              </a:r>
              <a:r>
                <a:rPr kumimoji="0" lang="en-US" altLang="zh-CN" sz="110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smtp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)</a:t>
              </a: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2288081" y="1668445"/>
              <a:ext cx="1491506" cy="20995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传输层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TCP/UDP</a:t>
              </a: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2288081" y="2086340"/>
              <a:ext cx="1491506" cy="20995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数据链路层</a:t>
              </a:r>
              <a:r>
                <a:rPr lang="en-US" altLang="zh-CN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Eth</a:t>
              </a: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2288081" y="1878770"/>
              <a:ext cx="1491506" cy="20995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网络层</a:t>
              </a:r>
              <a:r>
                <a:rPr lang="en-US" altLang="zh-CN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IP</a:t>
              </a: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2288081" y="2398380"/>
              <a:ext cx="1491506" cy="20995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网卡驱动</a:t>
              </a:r>
              <a:endParaRPr kumimoji="0" lang="en-US" altLang="zh-CN" sz="11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43210" y="2652662"/>
              <a:ext cx="677830" cy="444355"/>
            </a:xfrm>
            <a:prstGeom prst="rect">
              <a:avLst/>
            </a:prstGeom>
          </p:spPr>
        </p:pic>
        <p:sp>
          <p:nvSpPr>
            <p:cNvPr id="59" name="矩形 58"/>
            <p:cNvSpPr/>
            <p:nvPr/>
          </p:nvSpPr>
          <p:spPr bwMode="auto">
            <a:xfrm>
              <a:off x="7235915" y="1148639"/>
              <a:ext cx="1491506" cy="421314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Web</a:t>
              </a: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浏览器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(http)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邮件客户端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(</a:t>
              </a:r>
              <a:r>
                <a:rPr kumimoji="0" lang="en-US" altLang="zh-CN" sz="110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smtp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)</a:t>
              </a:r>
            </a:p>
          </p:txBody>
        </p:sp>
        <p:sp>
          <p:nvSpPr>
            <p:cNvPr id="60" name="Line 305"/>
            <p:cNvSpPr>
              <a:spLocks noChangeShapeType="1"/>
            </p:cNvSpPr>
            <p:nvPr/>
          </p:nvSpPr>
          <p:spPr bwMode="auto">
            <a:xfrm>
              <a:off x="3939456" y="4233011"/>
              <a:ext cx="655558" cy="1061842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Line 305"/>
            <p:cNvSpPr>
              <a:spLocks noChangeShapeType="1"/>
            </p:cNvSpPr>
            <p:nvPr/>
          </p:nvSpPr>
          <p:spPr bwMode="auto">
            <a:xfrm flipV="1">
              <a:off x="6886278" y="4677143"/>
              <a:ext cx="174388" cy="724969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Line 305"/>
            <p:cNvSpPr>
              <a:spLocks noChangeShapeType="1"/>
            </p:cNvSpPr>
            <p:nvPr/>
          </p:nvSpPr>
          <p:spPr bwMode="auto">
            <a:xfrm flipV="1">
              <a:off x="7071021" y="4096887"/>
              <a:ext cx="148238" cy="342020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Line 305"/>
            <p:cNvSpPr>
              <a:spLocks noChangeShapeType="1"/>
            </p:cNvSpPr>
            <p:nvPr/>
          </p:nvSpPr>
          <p:spPr bwMode="auto">
            <a:xfrm flipV="1">
              <a:off x="7404110" y="3622184"/>
              <a:ext cx="404951" cy="238984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 Box 39"/>
            <p:cNvSpPr txBox="1">
              <a:spLocks noChangeArrowheads="1"/>
            </p:cNvSpPr>
            <p:nvPr/>
          </p:nvSpPr>
          <p:spPr bwMode="auto">
            <a:xfrm>
              <a:off x="2613011" y="812373"/>
              <a:ext cx="888036" cy="24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服务器端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 Box 39"/>
            <p:cNvSpPr txBox="1">
              <a:spLocks noChangeArrowheads="1"/>
            </p:cNvSpPr>
            <p:nvPr/>
          </p:nvSpPr>
          <p:spPr bwMode="auto">
            <a:xfrm>
              <a:off x="7531590" y="818733"/>
              <a:ext cx="888036" cy="24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Text Box 39"/>
            <p:cNvSpPr txBox="1">
              <a:spLocks noChangeArrowheads="1"/>
            </p:cNvSpPr>
            <p:nvPr/>
          </p:nvSpPr>
          <p:spPr bwMode="auto">
            <a:xfrm>
              <a:off x="6609627" y="5637816"/>
              <a:ext cx="1051976" cy="24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网络运营商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 Box 39"/>
            <p:cNvSpPr txBox="1">
              <a:spLocks noChangeArrowheads="1"/>
            </p:cNvSpPr>
            <p:nvPr/>
          </p:nvSpPr>
          <p:spPr bwMode="auto">
            <a:xfrm>
              <a:off x="3641837" y="5576623"/>
              <a:ext cx="1051976" cy="24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网络运营商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Text Box 39"/>
            <p:cNvSpPr txBox="1">
              <a:spLocks noChangeArrowheads="1"/>
            </p:cNvSpPr>
            <p:nvPr/>
          </p:nvSpPr>
          <p:spPr bwMode="auto">
            <a:xfrm>
              <a:off x="6724555" y="6086398"/>
              <a:ext cx="1136353" cy="24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互联网骨干网</a:t>
              </a:r>
              <a:endParaRPr kumimoji="0" lang="en-US" altLang="zh-CN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Text Box 39"/>
            <p:cNvSpPr txBox="1">
              <a:spLocks noChangeArrowheads="1"/>
            </p:cNvSpPr>
            <p:nvPr/>
          </p:nvSpPr>
          <p:spPr bwMode="auto">
            <a:xfrm>
              <a:off x="4175930" y="3978126"/>
              <a:ext cx="74625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路由器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防火墙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NAT</a:t>
              </a:r>
            </a:p>
          </p:txBody>
        </p:sp>
        <p:sp>
          <p:nvSpPr>
            <p:cNvPr id="70" name="Line 349"/>
            <p:cNvSpPr>
              <a:spLocks noChangeShapeType="1"/>
            </p:cNvSpPr>
            <p:nvPr/>
          </p:nvSpPr>
          <p:spPr bwMode="auto">
            <a:xfrm>
              <a:off x="6668046" y="1361053"/>
              <a:ext cx="736063" cy="79375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圆角矩形 70"/>
            <p:cNvSpPr/>
            <p:nvPr/>
          </p:nvSpPr>
          <p:spPr bwMode="auto">
            <a:xfrm>
              <a:off x="5409453" y="1211229"/>
              <a:ext cx="1214957" cy="296134"/>
            </a:xfrm>
            <a:prstGeom prst="roundRect">
              <a:avLst/>
            </a:prstGeom>
            <a:noFill/>
            <a:ln>
              <a:solidFill>
                <a:srgbClr val="163794"/>
              </a:solidFill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kern="0" noProof="0" dirty="0" smtClean="0">
                  <a:solidFill>
                    <a:srgbClr val="16379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socket</a:t>
              </a:r>
              <a:r>
                <a:rPr lang="zh-CN" altLang="en-US" sz="1200" b="1" kern="0" noProof="0" dirty="0" smtClean="0">
                  <a:solidFill>
                    <a:srgbClr val="16379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编程</a:t>
              </a:r>
              <a:r>
                <a:rPr lang="zh-CN" altLang="en-US" sz="1200" b="1" kern="0" dirty="0">
                  <a:solidFill>
                    <a:srgbClr val="16379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实验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74" name="圆角矩形 73"/>
            <p:cNvSpPr/>
            <p:nvPr/>
          </p:nvSpPr>
          <p:spPr bwMode="auto">
            <a:xfrm>
              <a:off x="4278433" y="1800550"/>
              <a:ext cx="2340326" cy="430738"/>
            </a:xfrm>
            <a:prstGeom prst="roundRect">
              <a:avLst/>
            </a:prstGeom>
            <a:noFill/>
            <a:ln>
              <a:solidFill>
                <a:srgbClr val="163794"/>
              </a:solidFill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b="1" kern="0" dirty="0" smtClean="0">
                  <a:solidFill>
                    <a:srgbClr val="16379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网络协议栈设计与实现实验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75" name="Line 349"/>
            <p:cNvSpPr>
              <a:spLocks noChangeShapeType="1"/>
            </p:cNvSpPr>
            <p:nvPr/>
          </p:nvSpPr>
          <p:spPr bwMode="auto">
            <a:xfrm>
              <a:off x="6661339" y="2069150"/>
              <a:ext cx="601380" cy="159079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Line 349"/>
            <p:cNvSpPr>
              <a:spLocks noChangeShapeType="1"/>
            </p:cNvSpPr>
            <p:nvPr/>
          </p:nvSpPr>
          <p:spPr bwMode="auto">
            <a:xfrm flipV="1">
              <a:off x="6661339" y="2018175"/>
              <a:ext cx="581793" cy="859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Line 349"/>
            <p:cNvSpPr>
              <a:spLocks noChangeShapeType="1"/>
            </p:cNvSpPr>
            <p:nvPr/>
          </p:nvSpPr>
          <p:spPr bwMode="auto">
            <a:xfrm flipV="1">
              <a:off x="6676944" y="1798548"/>
              <a:ext cx="542559" cy="156949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9" name="Group 398"/>
            <p:cNvGrpSpPr>
              <a:grpSpLocks/>
            </p:cNvGrpSpPr>
            <p:nvPr/>
          </p:nvGrpSpPr>
          <p:grpSpPr bwMode="auto">
            <a:xfrm>
              <a:off x="9107256" y="2938388"/>
              <a:ext cx="582969" cy="507877"/>
              <a:chOff x="-44" y="1473"/>
              <a:chExt cx="981" cy="1105"/>
            </a:xfrm>
          </p:grpSpPr>
          <p:pic>
            <p:nvPicPr>
              <p:cNvPr id="102" name="Picture 39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0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0" name="Group 51"/>
            <p:cNvGrpSpPr>
              <a:grpSpLocks/>
            </p:cNvGrpSpPr>
            <p:nvPr/>
          </p:nvGrpSpPr>
          <p:grpSpPr bwMode="auto">
            <a:xfrm>
              <a:off x="8476863" y="3557844"/>
              <a:ext cx="707171" cy="324319"/>
              <a:chOff x="4410" y="1365"/>
              <a:chExt cx="663" cy="224"/>
            </a:xfrm>
          </p:grpSpPr>
          <p:sp>
            <p:nvSpPr>
              <p:cNvPr id="97" name="Rectangle 52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AutoShape 53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Freeform 54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BBE0E3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Freeform 55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1801 h 63"/>
                  <a:gd name="T2" fmla="*/ 147159 w 280"/>
                  <a:gd name="T3" fmla="*/ 1752 h 63"/>
                  <a:gd name="T4" fmla="*/ 868488 w 280"/>
                  <a:gd name="T5" fmla="*/ 0 h 63"/>
                  <a:gd name="T6" fmla="*/ 1108812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Freeform 56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1" name="Group 398"/>
            <p:cNvGrpSpPr>
              <a:grpSpLocks/>
            </p:cNvGrpSpPr>
            <p:nvPr/>
          </p:nvGrpSpPr>
          <p:grpSpPr bwMode="auto">
            <a:xfrm>
              <a:off x="9468717" y="3621424"/>
              <a:ext cx="582969" cy="507877"/>
              <a:chOff x="-44" y="1473"/>
              <a:chExt cx="981" cy="1105"/>
            </a:xfrm>
          </p:grpSpPr>
          <p:pic>
            <p:nvPicPr>
              <p:cNvPr id="95" name="Picture 39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6" name="Freeform 40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2" name="Line 305"/>
            <p:cNvSpPr>
              <a:spLocks noChangeShapeType="1"/>
            </p:cNvSpPr>
            <p:nvPr/>
          </p:nvSpPr>
          <p:spPr bwMode="auto">
            <a:xfrm flipV="1">
              <a:off x="8224091" y="3184843"/>
              <a:ext cx="404951" cy="238984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Line 305"/>
            <p:cNvSpPr>
              <a:spLocks noChangeShapeType="1"/>
            </p:cNvSpPr>
            <p:nvPr/>
          </p:nvSpPr>
          <p:spPr bwMode="auto">
            <a:xfrm flipV="1">
              <a:off x="9035215" y="3317781"/>
              <a:ext cx="404951" cy="238984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Line 305"/>
            <p:cNvSpPr>
              <a:spLocks noChangeShapeType="1"/>
            </p:cNvSpPr>
            <p:nvPr/>
          </p:nvSpPr>
          <p:spPr bwMode="auto">
            <a:xfrm>
              <a:off x="9119449" y="3739101"/>
              <a:ext cx="499614" cy="188679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Line 305"/>
            <p:cNvSpPr>
              <a:spLocks noChangeShapeType="1"/>
            </p:cNvSpPr>
            <p:nvPr/>
          </p:nvSpPr>
          <p:spPr bwMode="auto">
            <a:xfrm>
              <a:off x="8146662" y="3499922"/>
              <a:ext cx="460822" cy="142748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圆角矩形 85"/>
            <p:cNvSpPr/>
            <p:nvPr/>
          </p:nvSpPr>
          <p:spPr bwMode="auto">
            <a:xfrm>
              <a:off x="5408116" y="3074446"/>
              <a:ext cx="1205139" cy="296134"/>
            </a:xfrm>
            <a:prstGeom prst="roundRect">
              <a:avLst/>
            </a:prstGeom>
            <a:noFill/>
            <a:ln>
              <a:solidFill>
                <a:srgbClr val="163794"/>
              </a:solidFill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kern="0" dirty="0" smtClean="0">
                  <a:solidFill>
                    <a:srgbClr val="16379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VLAN</a:t>
              </a:r>
              <a:r>
                <a:rPr lang="zh-CN" altLang="en-US" sz="1200" b="1" kern="0" dirty="0" smtClean="0">
                  <a:solidFill>
                    <a:srgbClr val="16379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配置实验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87" name="Line 349"/>
            <p:cNvSpPr>
              <a:spLocks noChangeShapeType="1"/>
            </p:cNvSpPr>
            <p:nvPr/>
          </p:nvSpPr>
          <p:spPr bwMode="auto">
            <a:xfrm>
              <a:off x="6618759" y="3237009"/>
              <a:ext cx="980191" cy="134782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圆角矩形 87"/>
            <p:cNvSpPr/>
            <p:nvPr/>
          </p:nvSpPr>
          <p:spPr bwMode="auto">
            <a:xfrm>
              <a:off x="5408116" y="3682809"/>
              <a:ext cx="1205139" cy="296134"/>
            </a:xfrm>
            <a:prstGeom prst="roundRect">
              <a:avLst/>
            </a:prstGeom>
            <a:noFill/>
            <a:ln>
              <a:solidFill>
                <a:srgbClr val="163794"/>
              </a:solidFill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kern="0" noProof="0" dirty="0" smtClean="0">
                  <a:solidFill>
                    <a:srgbClr val="16379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NAT</a:t>
              </a:r>
              <a:r>
                <a:rPr lang="zh-CN" altLang="en-US" sz="1200" b="1" kern="0" noProof="0" dirty="0" smtClean="0">
                  <a:solidFill>
                    <a:srgbClr val="16379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配置实验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89" name="Line 349"/>
            <p:cNvSpPr>
              <a:spLocks noChangeShapeType="1"/>
            </p:cNvSpPr>
            <p:nvPr/>
          </p:nvSpPr>
          <p:spPr bwMode="auto">
            <a:xfrm>
              <a:off x="6608322" y="3914547"/>
              <a:ext cx="346808" cy="63658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圆角矩形 89"/>
            <p:cNvSpPr/>
            <p:nvPr/>
          </p:nvSpPr>
          <p:spPr bwMode="auto">
            <a:xfrm>
              <a:off x="4321257" y="3406528"/>
              <a:ext cx="1296178" cy="296134"/>
            </a:xfrm>
            <a:prstGeom prst="roundRect">
              <a:avLst/>
            </a:prstGeom>
            <a:noFill/>
            <a:ln>
              <a:solidFill>
                <a:srgbClr val="163794"/>
              </a:solidFill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kern="0" noProof="0" dirty="0" smtClean="0">
                  <a:solidFill>
                    <a:srgbClr val="16379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RIP</a:t>
              </a:r>
              <a:r>
                <a:rPr lang="zh-CN" altLang="en-US" sz="1200" b="1" kern="0" noProof="0" dirty="0" smtClean="0">
                  <a:solidFill>
                    <a:srgbClr val="16379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路由协议实验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91" name="Line 349"/>
            <p:cNvSpPr>
              <a:spLocks noChangeShapeType="1"/>
            </p:cNvSpPr>
            <p:nvPr/>
          </p:nvSpPr>
          <p:spPr bwMode="auto">
            <a:xfrm flipH="1">
              <a:off x="3607319" y="3601955"/>
              <a:ext cx="694839" cy="198753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5" name="Text Box 39"/>
            <p:cNvSpPr txBox="1">
              <a:spLocks noChangeArrowheads="1"/>
            </p:cNvSpPr>
            <p:nvPr/>
          </p:nvSpPr>
          <p:spPr bwMode="auto">
            <a:xfrm>
              <a:off x="7724040" y="3706794"/>
              <a:ext cx="755408" cy="24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交换机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6" name="Text Box 39"/>
            <p:cNvSpPr txBox="1">
              <a:spLocks noChangeArrowheads="1"/>
            </p:cNvSpPr>
            <p:nvPr/>
          </p:nvSpPr>
          <p:spPr bwMode="auto">
            <a:xfrm>
              <a:off x="5021525" y="6191686"/>
              <a:ext cx="1136353" cy="387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大容量光纤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4" name="任意多边形 353"/>
            <p:cNvSpPr/>
            <p:nvPr/>
          </p:nvSpPr>
          <p:spPr>
            <a:xfrm>
              <a:off x="3316057" y="1318260"/>
              <a:ext cx="5570242" cy="4602859"/>
            </a:xfrm>
            <a:custGeom>
              <a:avLst/>
              <a:gdLst>
                <a:gd name="connsiteX0" fmla="*/ 5433071 w 5580543"/>
                <a:gd name="connsiteY0" fmla="*/ 0 h 4602859"/>
                <a:gd name="connsiteX1" fmla="*/ 5448311 w 5580543"/>
                <a:gd name="connsiteY1" fmla="*/ 1775460 h 4602859"/>
                <a:gd name="connsiteX2" fmla="*/ 4023371 w 5580543"/>
                <a:gd name="connsiteY2" fmla="*/ 2735580 h 4602859"/>
                <a:gd name="connsiteX3" fmla="*/ 3596651 w 5580543"/>
                <a:gd name="connsiteY3" fmla="*/ 4107180 h 4602859"/>
                <a:gd name="connsiteX4" fmla="*/ 2095511 w 5580543"/>
                <a:gd name="connsiteY4" fmla="*/ 4602480 h 4602859"/>
                <a:gd name="connsiteX5" fmla="*/ 1211591 w 5580543"/>
                <a:gd name="connsiteY5" fmla="*/ 4160520 h 4602859"/>
                <a:gd name="connsiteX6" fmla="*/ 502931 w 5580543"/>
                <a:gd name="connsiteY6" fmla="*/ 2781300 h 4602859"/>
                <a:gd name="connsiteX7" fmla="*/ 11 w 5580543"/>
                <a:gd name="connsiteY7" fmla="*/ 2506980 h 4602859"/>
                <a:gd name="connsiteX8" fmla="*/ 487691 w 5580543"/>
                <a:gd name="connsiteY8" fmla="*/ 1600200 h 4602859"/>
                <a:gd name="connsiteX9" fmla="*/ 510551 w 5580543"/>
                <a:gd name="connsiteY9" fmla="*/ 83820 h 4602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80543" h="4602859">
                  <a:moveTo>
                    <a:pt x="5433071" y="0"/>
                  </a:moveTo>
                  <a:cubicBezTo>
                    <a:pt x="5558166" y="659765"/>
                    <a:pt x="5683261" y="1319530"/>
                    <a:pt x="5448311" y="1775460"/>
                  </a:cubicBezTo>
                  <a:cubicBezTo>
                    <a:pt x="5213361" y="2231390"/>
                    <a:pt x="4331981" y="2346960"/>
                    <a:pt x="4023371" y="2735580"/>
                  </a:cubicBezTo>
                  <a:cubicBezTo>
                    <a:pt x="3714761" y="3124200"/>
                    <a:pt x="3917961" y="3796030"/>
                    <a:pt x="3596651" y="4107180"/>
                  </a:cubicBezTo>
                  <a:cubicBezTo>
                    <a:pt x="3275341" y="4418330"/>
                    <a:pt x="2493021" y="4593590"/>
                    <a:pt x="2095511" y="4602480"/>
                  </a:cubicBezTo>
                  <a:cubicBezTo>
                    <a:pt x="1698001" y="4611370"/>
                    <a:pt x="1477021" y="4464050"/>
                    <a:pt x="1211591" y="4160520"/>
                  </a:cubicBezTo>
                  <a:cubicBezTo>
                    <a:pt x="946161" y="3856990"/>
                    <a:pt x="704861" y="3056890"/>
                    <a:pt x="502931" y="2781300"/>
                  </a:cubicBezTo>
                  <a:cubicBezTo>
                    <a:pt x="301001" y="2505710"/>
                    <a:pt x="2551" y="2703830"/>
                    <a:pt x="11" y="2506980"/>
                  </a:cubicBezTo>
                  <a:cubicBezTo>
                    <a:pt x="-2529" y="2310130"/>
                    <a:pt x="402601" y="2004060"/>
                    <a:pt x="487691" y="1600200"/>
                  </a:cubicBezTo>
                  <a:cubicBezTo>
                    <a:pt x="572781" y="1196340"/>
                    <a:pt x="541666" y="640080"/>
                    <a:pt x="510551" y="83820"/>
                  </a:cubicBezTo>
                </a:path>
              </a:pathLst>
            </a:custGeom>
            <a:noFill/>
            <a:ln w="4445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5" name="任意多边形 354"/>
            <p:cNvSpPr/>
            <p:nvPr/>
          </p:nvSpPr>
          <p:spPr>
            <a:xfrm>
              <a:off x="3473748" y="1323104"/>
              <a:ext cx="5229311" cy="4468375"/>
            </a:xfrm>
            <a:custGeom>
              <a:avLst/>
              <a:gdLst>
                <a:gd name="connsiteX0" fmla="*/ 5433071 w 5580543"/>
                <a:gd name="connsiteY0" fmla="*/ 0 h 4602859"/>
                <a:gd name="connsiteX1" fmla="*/ 5448311 w 5580543"/>
                <a:gd name="connsiteY1" fmla="*/ 1775460 h 4602859"/>
                <a:gd name="connsiteX2" fmla="*/ 4023371 w 5580543"/>
                <a:gd name="connsiteY2" fmla="*/ 2735580 h 4602859"/>
                <a:gd name="connsiteX3" fmla="*/ 3596651 w 5580543"/>
                <a:gd name="connsiteY3" fmla="*/ 4107180 h 4602859"/>
                <a:gd name="connsiteX4" fmla="*/ 2095511 w 5580543"/>
                <a:gd name="connsiteY4" fmla="*/ 4602480 h 4602859"/>
                <a:gd name="connsiteX5" fmla="*/ 1211591 w 5580543"/>
                <a:gd name="connsiteY5" fmla="*/ 4160520 h 4602859"/>
                <a:gd name="connsiteX6" fmla="*/ 502931 w 5580543"/>
                <a:gd name="connsiteY6" fmla="*/ 2781300 h 4602859"/>
                <a:gd name="connsiteX7" fmla="*/ 11 w 5580543"/>
                <a:gd name="connsiteY7" fmla="*/ 2506980 h 4602859"/>
                <a:gd name="connsiteX8" fmla="*/ 487691 w 5580543"/>
                <a:gd name="connsiteY8" fmla="*/ 1600200 h 4602859"/>
                <a:gd name="connsiteX9" fmla="*/ 510551 w 5580543"/>
                <a:gd name="connsiteY9" fmla="*/ 83820 h 4602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80543" h="4602859">
                  <a:moveTo>
                    <a:pt x="5433071" y="0"/>
                  </a:moveTo>
                  <a:cubicBezTo>
                    <a:pt x="5558166" y="659765"/>
                    <a:pt x="5683261" y="1319530"/>
                    <a:pt x="5448311" y="1775460"/>
                  </a:cubicBezTo>
                  <a:cubicBezTo>
                    <a:pt x="5213361" y="2231390"/>
                    <a:pt x="4331981" y="2346960"/>
                    <a:pt x="4023371" y="2735580"/>
                  </a:cubicBezTo>
                  <a:cubicBezTo>
                    <a:pt x="3714761" y="3124200"/>
                    <a:pt x="3917961" y="3796030"/>
                    <a:pt x="3596651" y="4107180"/>
                  </a:cubicBezTo>
                  <a:cubicBezTo>
                    <a:pt x="3275341" y="4418330"/>
                    <a:pt x="2493021" y="4593590"/>
                    <a:pt x="2095511" y="4602480"/>
                  </a:cubicBezTo>
                  <a:cubicBezTo>
                    <a:pt x="1698001" y="4611370"/>
                    <a:pt x="1477021" y="4464050"/>
                    <a:pt x="1211591" y="4160520"/>
                  </a:cubicBezTo>
                  <a:cubicBezTo>
                    <a:pt x="946161" y="3856990"/>
                    <a:pt x="704861" y="3056890"/>
                    <a:pt x="502931" y="2781300"/>
                  </a:cubicBezTo>
                  <a:cubicBezTo>
                    <a:pt x="301001" y="2505710"/>
                    <a:pt x="2551" y="2703830"/>
                    <a:pt x="11" y="2506980"/>
                  </a:cubicBezTo>
                  <a:cubicBezTo>
                    <a:pt x="-2529" y="2310130"/>
                    <a:pt x="402601" y="2004060"/>
                    <a:pt x="487691" y="1600200"/>
                  </a:cubicBezTo>
                  <a:cubicBezTo>
                    <a:pt x="572781" y="1196340"/>
                    <a:pt x="541666" y="640080"/>
                    <a:pt x="510551" y="83820"/>
                  </a:cubicBezTo>
                </a:path>
              </a:pathLst>
            </a:custGeom>
            <a:noFill/>
            <a:ln w="44450">
              <a:solidFill>
                <a:schemeClr val="accent2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Group 983"/>
            <p:cNvGrpSpPr>
              <a:grpSpLocks/>
            </p:cNvGrpSpPr>
            <p:nvPr/>
          </p:nvGrpSpPr>
          <p:grpSpPr bwMode="auto">
            <a:xfrm>
              <a:off x="3752918" y="2694358"/>
              <a:ext cx="423682" cy="683677"/>
              <a:chOff x="4140" y="429"/>
              <a:chExt cx="1425" cy="2396"/>
            </a:xfrm>
          </p:grpSpPr>
          <p:sp>
            <p:nvSpPr>
              <p:cNvPr id="109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163794"/>
              </a:solidFill>
              <a:ln w="9525">
                <a:solidFill>
                  <a:srgbClr val="163794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4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39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637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0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5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163794"/>
              </a:solidFill>
              <a:ln w="9525">
                <a:solidFill>
                  <a:srgbClr val="163794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6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37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637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8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7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163794"/>
              </a:solidFill>
              <a:ln w="9525">
                <a:solidFill>
                  <a:srgbClr val="163794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163794"/>
              </a:solidFill>
              <a:ln w="9525">
                <a:solidFill>
                  <a:srgbClr val="163794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9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5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637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6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0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1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3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637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4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2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163794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5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6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7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1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2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163794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8236792" y="2652662"/>
              <a:ext cx="798423" cy="603849"/>
              <a:chOff x="4355975" y="1268760"/>
              <a:chExt cx="1009149" cy="736790"/>
            </a:xfrm>
          </p:grpSpPr>
          <p:sp>
            <p:nvSpPr>
              <p:cNvPr id="141" name="Freeform 8"/>
              <p:cNvSpPr>
                <a:spLocks noChangeAspect="1"/>
              </p:cNvSpPr>
              <p:nvPr/>
            </p:nvSpPr>
            <p:spPr bwMode="auto">
              <a:xfrm>
                <a:off x="4355975" y="1268760"/>
                <a:ext cx="1009149" cy="736790"/>
              </a:xfrm>
              <a:custGeom>
                <a:avLst/>
                <a:gdLst>
                  <a:gd name="T0" fmla="*/ 77 w 693"/>
                  <a:gd name="T1" fmla="*/ 63 h 551"/>
                  <a:gd name="T2" fmla="*/ 35 w 693"/>
                  <a:gd name="T3" fmla="*/ 255 h 551"/>
                  <a:gd name="T4" fmla="*/ 35 w 693"/>
                  <a:gd name="T5" fmla="*/ 447 h 551"/>
                  <a:gd name="T6" fmla="*/ 245 w 693"/>
                  <a:gd name="T7" fmla="*/ 513 h 551"/>
                  <a:gd name="T8" fmla="*/ 431 w 693"/>
                  <a:gd name="T9" fmla="*/ 543 h 551"/>
                  <a:gd name="T10" fmla="*/ 647 w 693"/>
                  <a:gd name="T11" fmla="*/ 465 h 551"/>
                  <a:gd name="T12" fmla="*/ 689 w 693"/>
                  <a:gd name="T13" fmla="*/ 303 h 551"/>
                  <a:gd name="T14" fmla="*/ 671 w 693"/>
                  <a:gd name="T15" fmla="*/ 105 h 551"/>
                  <a:gd name="T16" fmla="*/ 617 w 693"/>
                  <a:gd name="T17" fmla="*/ 39 h 551"/>
                  <a:gd name="T18" fmla="*/ 311 w 693"/>
                  <a:gd name="T19" fmla="*/ 3 h 551"/>
                  <a:gd name="T20" fmla="*/ 77 w 693"/>
                  <a:gd name="T21" fmla="*/ 63 h 5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93"/>
                  <a:gd name="T34" fmla="*/ 0 h 551"/>
                  <a:gd name="T35" fmla="*/ 693 w 693"/>
                  <a:gd name="T36" fmla="*/ 551 h 55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93" h="551">
                    <a:moveTo>
                      <a:pt x="77" y="63"/>
                    </a:moveTo>
                    <a:cubicBezTo>
                      <a:pt x="31" y="105"/>
                      <a:pt x="42" y="191"/>
                      <a:pt x="35" y="255"/>
                    </a:cubicBezTo>
                    <a:cubicBezTo>
                      <a:pt x="28" y="319"/>
                      <a:pt x="0" y="404"/>
                      <a:pt x="35" y="447"/>
                    </a:cubicBezTo>
                    <a:cubicBezTo>
                      <a:pt x="70" y="490"/>
                      <a:pt x="179" y="497"/>
                      <a:pt x="245" y="513"/>
                    </a:cubicBezTo>
                    <a:cubicBezTo>
                      <a:pt x="311" y="529"/>
                      <a:pt x="364" y="551"/>
                      <a:pt x="431" y="543"/>
                    </a:cubicBezTo>
                    <a:cubicBezTo>
                      <a:pt x="498" y="535"/>
                      <a:pt x="604" y="505"/>
                      <a:pt x="647" y="465"/>
                    </a:cubicBezTo>
                    <a:cubicBezTo>
                      <a:pt x="690" y="425"/>
                      <a:pt x="685" y="363"/>
                      <a:pt x="689" y="303"/>
                    </a:cubicBezTo>
                    <a:cubicBezTo>
                      <a:pt x="693" y="243"/>
                      <a:pt x="683" y="149"/>
                      <a:pt x="671" y="105"/>
                    </a:cubicBezTo>
                    <a:cubicBezTo>
                      <a:pt x="659" y="61"/>
                      <a:pt x="677" y="56"/>
                      <a:pt x="617" y="39"/>
                    </a:cubicBezTo>
                    <a:cubicBezTo>
                      <a:pt x="557" y="22"/>
                      <a:pt x="401" y="0"/>
                      <a:pt x="311" y="3"/>
                    </a:cubicBezTo>
                    <a:cubicBezTo>
                      <a:pt x="221" y="6"/>
                      <a:pt x="123" y="21"/>
                      <a:pt x="77" y="63"/>
                    </a:cubicBez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42" name="组合 141"/>
              <p:cNvGrpSpPr>
                <a:grpSpLocks noChangeAspect="1"/>
              </p:cNvGrpSpPr>
              <p:nvPr/>
            </p:nvGrpSpPr>
            <p:grpSpPr>
              <a:xfrm>
                <a:off x="4441631" y="1305569"/>
                <a:ext cx="882025" cy="672644"/>
                <a:chOff x="5477904" y="2116675"/>
                <a:chExt cx="534987" cy="407988"/>
              </a:xfrm>
            </p:grpSpPr>
            <p:pic>
              <p:nvPicPr>
                <p:cNvPr id="143" name="Picture 1017" descr="antenna_stylized"/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77904" y="2116675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4" name="Picture 1018" descr="laptop_keyboard"/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5503611" y="2365152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5" name="Freeform 1019"/>
                <p:cNvSpPr>
                  <a:spLocks/>
                </p:cNvSpPr>
                <p:nvPr/>
              </p:nvSpPr>
              <p:spPr bwMode="auto">
                <a:xfrm>
                  <a:off x="5648508" y="2210366"/>
                  <a:ext cx="351919" cy="208167"/>
                </a:xfrm>
                <a:custGeom>
                  <a:avLst/>
                  <a:gdLst>
                    <a:gd name="T0" fmla="*/ 4 w 2982"/>
                    <a:gd name="T1" fmla="*/ 0 h 2442"/>
                    <a:gd name="T2" fmla="*/ 0 w 2982"/>
                    <a:gd name="T3" fmla="*/ 4 h 2442"/>
                    <a:gd name="T4" fmla="*/ 16 w 2982"/>
                    <a:gd name="T5" fmla="*/ 5 h 2442"/>
                    <a:gd name="T6" fmla="*/ 20 w 2982"/>
                    <a:gd name="T7" fmla="*/ 1 h 2442"/>
                    <a:gd name="T8" fmla="*/ 4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rgbClr val="163794"/>
                </a:solidFill>
                <a:ln w="9525">
                  <a:solidFill>
                    <a:srgbClr val="16379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pic>
              <p:nvPicPr>
                <p:cNvPr id="146" name="Picture 1020" descr="screen"/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65841" y="2215720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7" name="Freeform 1021"/>
                <p:cNvSpPr>
                  <a:spLocks/>
                </p:cNvSpPr>
                <p:nvPr/>
              </p:nvSpPr>
              <p:spPr bwMode="auto">
                <a:xfrm>
                  <a:off x="5712582" y="2204225"/>
                  <a:ext cx="298167" cy="38736"/>
                </a:xfrm>
                <a:custGeom>
                  <a:avLst/>
                  <a:gdLst>
                    <a:gd name="T0" fmla="*/ 1 w 2528"/>
                    <a:gd name="T1" fmla="*/ 0 h 455"/>
                    <a:gd name="T2" fmla="*/ 17 w 2528"/>
                    <a:gd name="T3" fmla="*/ 1 h 455"/>
                    <a:gd name="T4" fmla="*/ 16 w 2528"/>
                    <a:gd name="T5" fmla="*/ 1 h 455"/>
                    <a:gd name="T6" fmla="*/ 0 w 2528"/>
                    <a:gd name="T7" fmla="*/ 1 h 455"/>
                    <a:gd name="T8" fmla="*/ 1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8" name="Freeform 1022"/>
                <p:cNvSpPr>
                  <a:spLocks/>
                </p:cNvSpPr>
                <p:nvPr/>
              </p:nvSpPr>
              <p:spPr bwMode="auto">
                <a:xfrm>
                  <a:off x="5645392" y="2203910"/>
                  <a:ext cx="82770" cy="161243"/>
                </a:xfrm>
                <a:custGeom>
                  <a:avLst/>
                  <a:gdLst>
                    <a:gd name="T0" fmla="*/ 4 w 702"/>
                    <a:gd name="T1" fmla="*/ 0 h 1893"/>
                    <a:gd name="T2" fmla="*/ 0 w 702"/>
                    <a:gd name="T3" fmla="*/ 4 h 1893"/>
                    <a:gd name="T4" fmla="*/ 1 w 702"/>
                    <a:gd name="T5" fmla="*/ 4 h 1893"/>
                    <a:gd name="T6" fmla="*/ 5 w 702"/>
                    <a:gd name="T7" fmla="*/ 1 h 1893"/>
                    <a:gd name="T8" fmla="*/ 4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9" name="Freeform 1023"/>
                <p:cNvSpPr>
                  <a:spLocks/>
                </p:cNvSpPr>
                <p:nvPr/>
              </p:nvSpPr>
              <p:spPr bwMode="auto">
                <a:xfrm>
                  <a:off x="5919409" y="2232726"/>
                  <a:ext cx="89197" cy="186122"/>
                </a:xfrm>
                <a:custGeom>
                  <a:avLst/>
                  <a:gdLst>
                    <a:gd name="T0" fmla="*/ 5 w 756"/>
                    <a:gd name="T1" fmla="*/ 0 h 2184"/>
                    <a:gd name="T2" fmla="*/ 1 w 756"/>
                    <a:gd name="T3" fmla="*/ 5 h 2184"/>
                    <a:gd name="T4" fmla="*/ 0 w 756"/>
                    <a:gd name="T5" fmla="*/ 5 h 2184"/>
                    <a:gd name="T6" fmla="*/ 4 w 756"/>
                    <a:gd name="T7" fmla="*/ 1 h 2184"/>
                    <a:gd name="T8" fmla="*/ 5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0" name="Freeform 1024"/>
                <p:cNvSpPr>
                  <a:spLocks/>
                </p:cNvSpPr>
                <p:nvPr/>
              </p:nvSpPr>
              <p:spPr bwMode="auto">
                <a:xfrm>
                  <a:off x="5644418" y="2356964"/>
                  <a:ext cx="327185" cy="62828"/>
                </a:xfrm>
                <a:custGeom>
                  <a:avLst/>
                  <a:gdLst>
                    <a:gd name="T0" fmla="*/ 1 w 2773"/>
                    <a:gd name="T1" fmla="*/ 0 h 738"/>
                    <a:gd name="T2" fmla="*/ 0 w 2773"/>
                    <a:gd name="T3" fmla="*/ 1 h 738"/>
                    <a:gd name="T4" fmla="*/ 16 w 2773"/>
                    <a:gd name="T5" fmla="*/ 2 h 738"/>
                    <a:gd name="T6" fmla="*/ 16 w 2773"/>
                    <a:gd name="T7" fmla="*/ 1 h 738"/>
                    <a:gd name="T8" fmla="*/ 1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1" name="Freeform 1025"/>
                <p:cNvSpPr>
                  <a:spLocks/>
                </p:cNvSpPr>
                <p:nvPr/>
              </p:nvSpPr>
              <p:spPr bwMode="auto">
                <a:xfrm>
                  <a:off x="5929342" y="2234300"/>
                  <a:ext cx="83549" cy="186909"/>
                </a:xfrm>
                <a:custGeom>
                  <a:avLst/>
                  <a:gdLst>
                    <a:gd name="T0" fmla="*/ 12 w 637"/>
                    <a:gd name="T1" fmla="*/ 0 h 1659"/>
                    <a:gd name="T2" fmla="*/ 12 w 637"/>
                    <a:gd name="T3" fmla="*/ 0 h 1659"/>
                    <a:gd name="T4" fmla="*/ 1 w 637"/>
                    <a:gd name="T5" fmla="*/ 59 h 1659"/>
                    <a:gd name="T6" fmla="*/ 0 w 637"/>
                    <a:gd name="T7" fmla="*/ 57 h 1659"/>
                    <a:gd name="T8" fmla="*/ 12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2" name="Freeform 1026"/>
                <p:cNvSpPr>
                  <a:spLocks/>
                </p:cNvSpPr>
                <p:nvPr/>
              </p:nvSpPr>
              <p:spPr bwMode="auto">
                <a:xfrm>
                  <a:off x="5644807" y="2365310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1 w 2216"/>
                    <a:gd name="T3" fmla="*/ 2 h 550"/>
                    <a:gd name="T4" fmla="*/ 42 w 2216"/>
                    <a:gd name="T5" fmla="*/ 20 h 550"/>
                    <a:gd name="T6" fmla="*/ 42 w 2216"/>
                    <a:gd name="T7" fmla="*/ 17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53" name="Group 1027"/>
                <p:cNvGrpSpPr>
                  <a:grpSpLocks/>
                </p:cNvGrpSpPr>
                <p:nvPr/>
              </p:nvGrpSpPr>
              <p:grpSpPr bwMode="auto">
                <a:xfrm>
                  <a:off x="5639939" y="2431602"/>
                  <a:ext cx="98740" cy="36846"/>
                  <a:chOff x="1740" y="2642"/>
                  <a:chExt cx="752" cy="327"/>
                </a:xfrm>
              </p:grpSpPr>
              <p:sp>
                <p:nvSpPr>
                  <p:cNvPr id="160" name="Freeform 1028"/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32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63794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1" name="Freeform 1029"/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32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63794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2" name="Freeform 1030"/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rgbClr val="0099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32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63794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3" name="Freeform 1031"/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32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63794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4" name="Freeform 1032"/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0099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32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63794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5" name="Freeform 1033"/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32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63794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54" name="Freeform 1034"/>
                <p:cNvSpPr>
                  <a:spLocks/>
                </p:cNvSpPr>
                <p:nvPr/>
              </p:nvSpPr>
              <p:spPr bwMode="auto">
                <a:xfrm>
                  <a:off x="5808984" y="2437113"/>
                  <a:ext cx="119578" cy="80936"/>
                </a:xfrm>
                <a:custGeom>
                  <a:avLst/>
                  <a:gdLst>
                    <a:gd name="T0" fmla="*/ 1 w 990"/>
                    <a:gd name="T1" fmla="*/ 10 h 792"/>
                    <a:gd name="T2" fmla="*/ 9 w 990"/>
                    <a:gd name="T3" fmla="*/ 0 h 792"/>
                    <a:gd name="T4" fmla="*/ 9 w 990"/>
                    <a:gd name="T5" fmla="*/ 1 h 792"/>
                    <a:gd name="T6" fmla="*/ 0 w 990"/>
                    <a:gd name="T7" fmla="*/ 10 h 792"/>
                    <a:gd name="T8" fmla="*/ 1 w 990"/>
                    <a:gd name="T9" fmla="*/ 10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5" name="Freeform 1035"/>
                <p:cNvSpPr>
                  <a:spLocks/>
                </p:cNvSpPr>
                <p:nvPr/>
              </p:nvSpPr>
              <p:spPr bwMode="auto">
                <a:xfrm>
                  <a:off x="5503806" y="2443569"/>
                  <a:ext cx="305957" cy="73850"/>
                </a:xfrm>
                <a:custGeom>
                  <a:avLst/>
                  <a:gdLst>
                    <a:gd name="T0" fmla="*/ 1 w 2532"/>
                    <a:gd name="T1" fmla="*/ 0 h 723"/>
                    <a:gd name="T2" fmla="*/ 1 w 2532"/>
                    <a:gd name="T3" fmla="*/ 0 h 723"/>
                    <a:gd name="T4" fmla="*/ 22 w 2532"/>
                    <a:gd name="T5" fmla="*/ 9 h 723"/>
                    <a:gd name="T6" fmla="*/ 22 w 2532"/>
                    <a:gd name="T7" fmla="*/ 10 h 723"/>
                    <a:gd name="T8" fmla="*/ 0 w 2532"/>
                    <a:gd name="T9" fmla="*/ 1 h 723"/>
                    <a:gd name="T10" fmla="*/ 1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6" name="Freeform 1036"/>
                <p:cNvSpPr>
                  <a:spLocks/>
                </p:cNvSpPr>
                <p:nvPr/>
              </p:nvSpPr>
              <p:spPr bwMode="auto">
                <a:xfrm>
                  <a:off x="5504001" y="2430027"/>
                  <a:ext cx="3311" cy="14959"/>
                </a:xfrm>
                <a:custGeom>
                  <a:avLst/>
                  <a:gdLst>
                    <a:gd name="T0" fmla="*/ 1 w 26"/>
                    <a:gd name="T1" fmla="*/ 1 h 147"/>
                    <a:gd name="T2" fmla="*/ 1 w 26"/>
                    <a:gd name="T3" fmla="*/ 2 h 147"/>
                    <a:gd name="T4" fmla="*/ 0 w 26"/>
                    <a:gd name="T5" fmla="*/ 2 h 147"/>
                    <a:gd name="T6" fmla="*/ 1 w 26"/>
                    <a:gd name="T7" fmla="*/ 0 h 147"/>
                    <a:gd name="T8" fmla="*/ 1 w 26"/>
                    <a:gd name="T9" fmla="*/ 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7" name="Freeform 1037"/>
                <p:cNvSpPr>
                  <a:spLocks/>
                </p:cNvSpPr>
                <p:nvPr/>
              </p:nvSpPr>
              <p:spPr bwMode="auto">
                <a:xfrm>
                  <a:off x="5504196" y="2369089"/>
                  <a:ext cx="142170" cy="61883"/>
                </a:xfrm>
                <a:custGeom>
                  <a:avLst/>
                  <a:gdLst>
                    <a:gd name="T0" fmla="*/ 10 w 1176"/>
                    <a:gd name="T1" fmla="*/ 0 h 606"/>
                    <a:gd name="T2" fmla="*/ 0 w 1176"/>
                    <a:gd name="T3" fmla="*/ 8 h 606"/>
                    <a:gd name="T4" fmla="*/ 1 w 1176"/>
                    <a:gd name="T5" fmla="*/ 8 h 606"/>
                    <a:gd name="T6" fmla="*/ 10 w 1176"/>
                    <a:gd name="T7" fmla="*/ 1 h 606"/>
                    <a:gd name="T8" fmla="*/ 1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8" name="Freeform 1038"/>
                <p:cNvSpPr>
                  <a:spLocks/>
                </p:cNvSpPr>
                <p:nvPr/>
              </p:nvSpPr>
              <p:spPr bwMode="auto">
                <a:xfrm>
                  <a:off x="5513739" y="2433177"/>
                  <a:ext cx="290182" cy="71016"/>
                </a:xfrm>
                <a:custGeom>
                  <a:avLst/>
                  <a:gdLst>
                    <a:gd name="T0" fmla="*/ 1 w 2532"/>
                    <a:gd name="T1" fmla="*/ 0 h 723"/>
                    <a:gd name="T2" fmla="*/ 1 w 2532"/>
                    <a:gd name="T3" fmla="*/ 0 h 723"/>
                    <a:gd name="T4" fmla="*/ 12 w 2532"/>
                    <a:gd name="T5" fmla="*/ 6 h 723"/>
                    <a:gd name="T6" fmla="*/ 12 w 2532"/>
                    <a:gd name="T7" fmla="*/ 6 h 723"/>
                    <a:gd name="T8" fmla="*/ 0 w 2532"/>
                    <a:gd name="T9" fmla="*/ 1 h 723"/>
                    <a:gd name="T10" fmla="*/ 1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9" name="Freeform 1039"/>
                <p:cNvSpPr>
                  <a:spLocks/>
                </p:cNvSpPr>
                <p:nvPr/>
              </p:nvSpPr>
              <p:spPr bwMode="auto">
                <a:xfrm flipV="1">
                  <a:off x="5803531" y="2428138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 h 723"/>
                    <a:gd name="T6" fmla="*/ 0 w 2532"/>
                    <a:gd name="T7" fmla="*/ 9 h 723"/>
                    <a:gd name="T8" fmla="*/ 0 w 2532"/>
                    <a:gd name="T9" fmla="*/ 1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78" name="Group 51"/>
            <p:cNvGrpSpPr>
              <a:grpSpLocks/>
            </p:cNvGrpSpPr>
            <p:nvPr/>
          </p:nvGrpSpPr>
          <p:grpSpPr bwMode="auto">
            <a:xfrm>
              <a:off x="7529621" y="3305754"/>
              <a:ext cx="707171" cy="324319"/>
              <a:chOff x="4410" y="1365"/>
              <a:chExt cx="663" cy="224"/>
            </a:xfrm>
          </p:grpSpPr>
          <p:sp>
            <p:nvSpPr>
              <p:cNvPr id="104" name="Rectangle 52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AutoShape 53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Freeform 54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BBE0E3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Freeform 55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1801 h 63"/>
                  <a:gd name="T2" fmla="*/ 147159 w 280"/>
                  <a:gd name="T3" fmla="*/ 1752 h 63"/>
                  <a:gd name="T4" fmla="*/ 868488 w 280"/>
                  <a:gd name="T5" fmla="*/ 0 h 63"/>
                  <a:gd name="T6" fmla="*/ 1108812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Freeform 56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730"/>
            <p:cNvGrpSpPr>
              <a:grpSpLocks/>
            </p:cNvGrpSpPr>
            <p:nvPr/>
          </p:nvGrpSpPr>
          <p:grpSpPr bwMode="auto">
            <a:xfrm>
              <a:off x="2965149" y="3702774"/>
              <a:ext cx="619125" cy="242888"/>
              <a:chOff x="4650" y="1129"/>
              <a:chExt cx="246" cy="95"/>
            </a:xfrm>
          </p:grpSpPr>
          <p:sp>
            <p:nvSpPr>
              <p:cNvPr id="32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rgbClr val="6699FF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rgbClr val="6699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rgbClr val="6699FF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32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35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6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33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4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739"/>
            <p:cNvGrpSpPr>
              <a:grpSpLocks/>
            </p:cNvGrpSpPr>
            <p:nvPr/>
          </p:nvGrpSpPr>
          <p:grpSpPr bwMode="auto">
            <a:xfrm>
              <a:off x="3598562" y="4001224"/>
              <a:ext cx="619125" cy="242888"/>
              <a:chOff x="4650" y="1129"/>
              <a:chExt cx="246" cy="95"/>
            </a:xfrm>
          </p:grpSpPr>
          <p:sp>
            <p:nvSpPr>
              <p:cNvPr id="32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rgbClr val="6699FF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rgbClr val="6699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rgbClr val="6699FF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24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27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8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25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6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8" name="Group 7"/>
            <p:cNvGrpSpPr>
              <a:grpSpLocks/>
            </p:cNvGrpSpPr>
            <p:nvPr/>
          </p:nvGrpSpPr>
          <p:grpSpPr bwMode="auto">
            <a:xfrm>
              <a:off x="4382066" y="5361697"/>
              <a:ext cx="501784" cy="233371"/>
              <a:chOff x="3600" y="219"/>
              <a:chExt cx="360" cy="175"/>
            </a:xfrm>
          </p:grpSpPr>
          <p:sp>
            <p:nvSpPr>
              <p:cNvPr id="252" name="Oval 8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3" name="Line 9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4" name="Line 1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5" name="Rectangle 11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6" name="Oval 12"/>
              <p:cNvSpPr>
                <a:spLocks noChangeArrowheads="1"/>
              </p:cNvSpPr>
              <p:nvPr/>
            </p:nvSpPr>
            <p:spPr bwMode="auto">
              <a:xfrm>
                <a:off x="3603" y="219"/>
                <a:ext cx="354" cy="113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57" name="Group 1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6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3" name="Line 15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4" name="Line 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58" name="Group 1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59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0" name="Line 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1" name="Line 20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1" name="Group 49"/>
            <p:cNvGrpSpPr>
              <a:grpSpLocks/>
            </p:cNvGrpSpPr>
            <p:nvPr/>
          </p:nvGrpSpPr>
          <p:grpSpPr bwMode="auto">
            <a:xfrm>
              <a:off x="5331645" y="5722073"/>
              <a:ext cx="500196" cy="233371"/>
              <a:chOff x="3600" y="219"/>
              <a:chExt cx="360" cy="175"/>
            </a:xfrm>
          </p:grpSpPr>
          <p:sp>
            <p:nvSpPr>
              <p:cNvPr id="213" name="Oval 50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4" name="Line 51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" name="Line 5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6" name="Rectangle 53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7" name="Oval 5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6" cy="113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8" name="Group 5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23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4" name="Line 57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5" name="Line 5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19" name="Group 5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20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1" name="Line 6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2" name="Line 62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3" name="Group 77"/>
            <p:cNvGrpSpPr>
              <a:grpSpLocks/>
            </p:cNvGrpSpPr>
            <p:nvPr/>
          </p:nvGrpSpPr>
          <p:grpSpPr bwMode="auto">
            <a:xfrm>
              <a:off x="6411433" y="5363285"/>
              <a:ext cx="501784" cy="233371"/>
              <a:chOff x="3600" y="219"/>
              <a:chExt cx="360" cy="175"/>
            </a:xfrm>
          </p:grpSpPr>
          <p:sp>
            <p:nvSpPr>
              <p:cNvPr id="187" name="Oval 78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8" name="Line 79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9" name="Line 8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1637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0" name="Rectangle 81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1" name="Oval 8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16379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92" name="Group 8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97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8" name="Line 85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9" name="Line 8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93" name="Group 8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94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5" name="Line 8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6" name="Line 90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rgbClr val="1637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16379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42" name="Group 91"/>
            <p:cNvGrpSpPr>
              <a:grpSpLocks/>
            </p:cNvGrpSpPr>
            <p:nvPr/>
          </p:nvGrpSpPr>
          <p:grpSpPr bwMode="auto">
            <a:xfrm>
              <a:off x="6731372" y="4420325"/>
              <a:ext cx="637453" cy="239629"/>
              <a:chOff x="322" y="890"/>
              <a:chExt cx="873" cy="341"/>
            </a:xfrm>
          </p:grpSpPr>
          <p:sp>
            <p:nvSpPr>
              <p:cNvPr id="179" name="Rectangle 92"/>
              <p:cNvSpPr>
                <a:spLocks noChangeArrowheads="1"/>
              </p:cNvSpPr>
              <p:nvPr/>
            </p:nvSpPr>
            <p:spPr bwMode="auto">
              <a:xfrm>
                <a:off x="324" y="1006"/>
                <a:ext cx="871" cy="22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163794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0" name="Rectangle 93"/>
              <p:cNvSpPr>
                <a:spLocks noChangeArrowheads="1"/>
              </p:cNvSpPr>
              <p:nvPr/>
            </p:nvSpPr>
            <p:spPr bwMode="auto">
              <a:xfrm>
                <a:off x="393" y="1073"/>
                <a:ext cx="57" cy="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1" name="Rectangle 94"/>
              <p:cNvSpPr>
                <a:spLocks noChangeArrowheads="1"/>
              </p:cNvSpPr>
              <p:nvPr/>
            </p:nvSpPr>
            <p:spPr bwMode="auto">
              <a:xfrm>
                <a:off x="467" y="1073"/>
                <a:ext cx="56" cy="57"/>
              </a:xfrm>
              <a:prstGeom prst="rect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2" name="Rectangle 95"/>
              <p:cNvSpPr>
                <a:spLocks noChangeArrowheads="1"/>
              </p:cNvSpPr>
              <p:nvPr/>
            </p:nvSpPr>
            <p:spPr bwMode="auto">
              <a:xfrm>
                <a:off x="541" y="1071"/>
                <a:ext cx="56" cy="5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3" name="Rectangle 96"/>
              <p:cNvSpPr>
                <a:spLocks noChangeArrowheads="1"/>
              </p:cNvSpPr>
              <p:nvPr/>
            </p:nvSpPr>
            <p:spPr bwMode="auto">
              <a:xfrm>
                <a:off x="615" y="1071"/>
                <a:ext cx="56" cy="5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" name="AutoShape 97"/>
              <p:cNvSpPr>
                <a:spLocks noChangeArrowheads="1"/>
              </p:cNvSpPr>
              <p:nvPr/>
            </p:nvSpPr>
            <p:spPr bwMode="auto">
              <a:xfrm rot="10800000" flipH="1">
                <a:off x="322" y="890"/>
                <a:ext cx="859" cy="11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1 w 21600"/>
                  <a:gd name="T13" fmla="*/ 4516 h 21600"/>
                  <a:gd name="T14" fmla="*/ 17099 w 21600"/>
                  <a:gd name="T15" fmla="*/ 1708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163794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2" name="Line 349"/>
            <p:cNvSpPr>
              <a:spLocks noChangeShapeType="1"/>
            </p:cNvSpPr>
            <p:nvPr/>
          </p:nvSpPr>
          <p:spPr bwMode="auto">
            <a:xfrm>
              <a:off x="3766064" y="1738575"/>
              <a:ext cx="457056" cy="177276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 type="triangle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Line 349"/>
            <p:cNvSpPr>
              <a:spLocks noChangeShapeType="1"/>
            </p:cNvSpPr>
            <p:nvPr/>
          </p:nvSpPr>
          <p:spPr bwMode="auto">
            <a:xfrm flipV="1">
              <a:off x="3770276" y="1988499"/>
              <a:ext cx="457056" cy="7752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 type="triangle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Line 349"/>
            <p:cNvSpPr>
              <a:spLocks noChangeShapeType="1"/>
            </p:cNvSpPr>
            <p:nvPr/>
          </p:nvSpPr>
          <p:spPr bwMode="auto">
            <a:xfrm flipV="1">
              <a:off x="3760108" y="2081131"/>
              <a:ext cx="475745" cy="105430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 type="triangle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9" name="Text Box 39"/>
            <p:cNvSpPr txBox="1">
              <a:spLocks noChangeArrowheads="1"/>
            </p:cNvSpPr>
            <p:nvPr/>
          </p:nvSpPr>
          <p:spPr bwMode="auto">
            <a:xfrm>
              <a:off x="1640606" y="5051731"/>
              <a:ext cx="1136353" cy="387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机构网络</a:t>
              </a:r>
              <a:endParaRPr lang="en-US" altLang="zh-CN" sz="1200" b="1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（如校园网等）</a:t>
              </a:r>
              <a:endParaRPr kumimoji="0" lang="en-US" altLang="zh-CN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47" name="图形 346" descr="无线路由器 纯色填充">
              <a:extLst>
                <a:ext uri="{FF2B5EF4-FFF2-40B4-BE49-F238E27FC236}">
                  <a16:creationId xmlns:a16="http://schemas.microsoft.com/office/drawing/2014/main" xmlns="" id="{13C36876-CE1B-40F4-ACE7-2E559EAC9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6873486" y="3506623"/>
              <a:ext cx="705822" cy="7058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116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DA472BB9-0972-4997-A9A3-5658C0069C42}"/>
              </a:ext>
            </a:extLst>
          </p:cNvPr>
          <p:cNvGrpSpPr/>
          <p:nvPr/>
        </p:nvGrpSpPr>
        <p:grpSpPr>
          <a:xfrm>
            <a:off x="1693409" y="657652"/>
            <a:ext cx="5497966" cy="3985297"/>
            <a:chOff x="1693409" y="657652"/>
            <a:chExt cx="5497966" cy="3985297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2038160" y="667190"/>
              <a:ext cx="3772090" cy="3466659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2296470" y="1141342"/>
              <a:ext cx="3255469" cy="4213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Socket</a:t>
              </a: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库</a:t>
              </a:r>
              <a:endParaRPr kumimoji="0" lang="en-US" altLang="zh-CN" sz="11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2288081" y="1689415"/>
              <a:ext cx="3263858" cy="441356"/>
            </a:xfrm>
            <a:prstGeom prst="rect">
              <a:avLst/>
            </a:prstGeom>
            <a:solidFill>
              <a:srgbClr val="B8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传输层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TCP/UDP</a:t>
              </a: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288081" y="2735067"/>
              <a:ext cx="3263858" cy="361950"/>
            </a:xfrm>
            <a:prstGeom prst="rect">
              <a:avLst/>
            </a:prstGeom>
            <a:solidFill>
              <a:srgbClr val="B8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数据链路层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Eth</a:t>
              </a: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2288081" y="2130771"/>
              <a:ext cx="3263858" cy="606938"/>
            </a:xfrm>
            <a:prstGeom prst="rect">
              <a:avLst/>
            </a:prstGeom>
            <a:solidFill>
              <a:srgbClr val="B8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网络层</a:t>
              </a:r>
              <a:r>
                <a:rPr kumimoji="0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IP</a:t>
              </a: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2288081" y="3253483"/>
              <a:ext cx="3263858" cy="361950"/>
            </a:xfrm>
            <a:prstGeom prst="rect">
              <a:avLst/>
            </a:prstGeom>
            <a:solidFill>
              <a:srgbClr val="A5F0AE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网卡驱动</a:t>
              </a:r>
              <a:endParaRPr kumimoji="0" lang="en-US" altLang="zh-CN" sz="11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581095" y="3702000"/>
              <a:ext cx="677830" cy="444355"/>
            </a:xfrm>
            <a:prstGeom prst="rect">
              <a:avLst/>
            </a:prstGeom>
          </p:spPr>
        </p:pic>
        <p:grpSp>
          <p:nvGrpSpPr>
            <p:cNvPr id="49" name="Group 398"/>
            <p:cNvGrpSpPr>
              <a:grpSpLocks/>
            </p:cNvGrpSpPr>
            <p:nvPr/>
          </p:nvGrpSpPr>
          <p:grpSpPr bwMode="auto">
            <a:xfrm>
              <a:off x="5076043" y="3757095"/>
              <a:ext cx="949846" cy="885854"/>
              <a:chOff x="-44" y="1473"/>
              <a:chExt cx="981" cy="1105"/>
            </a:xfrm>
          </p:grpSpPr>
          <p:pic>
            <p:nvPicPr>
              <p:cNvPr id="50" name="Picture 39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Freeform 40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2" name="Line 349"/>
            <p:cNvSpPr>
              <a:spLocks noChangeShapeType="1"/>
            </p:cNvSpPr>
            <p:nvPr/>
          </p:nvSpPr>
          <p:spPr bwMode="auto">
            <a:xfrm flipV="1">
              <a:off x="1693409" y="1602540"/>
              <a:ext cx="5497966" cy="23072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Line 349"/>
            <p:cNvSpPr>
              <a:spLocks noChangeShapeType="1"/>
            </p:cNvSpPr>
            <p:nvPr/>
          </p:nvSpPr>
          <p:spPr bwMode="auto">
            <a:xfrm flipV="1">
              <a:off x="1693409" y="3150157"/>
              <a:ext cx="5497966" cy="23072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Line 349"/>
            <p:cNvSpPr>
              <a:spLocks noChangeShapeType="1"/>
            </p:cNvSpPr>
            <p:nvPr/>
          </p:nvSpPr>
          <p:spPr bwMode="auto">
            <a:xfrm flipV="1">
              <a:off x="1693409" y="3708817"/>
              <a:ext cx="5497966" cy="23072"/>
            </a:xfrm>
            <a:prstGeom prst="line">
              <a:avLst/>
            </a:prstGeom>
            <a:noFill/>
            <a:ln w="28575">
              <a:solidFill>
                <a:srgbClr val="163794"/>
              </a:solidFill>
              <a:prstDash val="sysDot"/>
              <a:round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135707" y="657652"/>
              <a:ext cx="35686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网络应用程序</a:t>
              </a:r>
              <a:endParaRPr lang="en-US" altLang="zh-CN" sz="1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浏览器、</a:t>
              </a:r>
              <a:r>
                <a:rPr lang="en-US" altLang="zh-CN" sz="12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web</a:t>
              </a:r>
              <a:r>
                <a:rPr lang="zh-CN" altLang="en-US" sz="12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服务器、邮件客户端、邮件服务器等</a:t>
              </a:r>
              <a:endParaRPr lang="en-US" altLang="zh-CN" sz="1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025889" y="2776149"/>
              <a:ext cx="7505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协议栈</a:t>
              </a:r>
              <a:endParaRPr lang="en-US" altLang="zh-CN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049407" y="1233008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应用程序</a:t>
              </a:r>
              <a:endParaRPr lang="en-US" altLang="zh-CN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6049409" y="3292883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驱动程序</a:t>
              </a:r>
              <a:endParaRPr lang="en-US" altLang="zh-CN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049407" y="3840046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硬件</a:t>
              </a:r>
              <a:endParaRPr lang="en-US" altLang="zh-CN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2454202" y="2190377"/>
              <a:ext cx="704850" cy="3034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ICMP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4623820" y="2339279"/>
              <a:ext cx="704850" cy="3034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ARP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277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923925" y="542926"/>
            <a:ext cx="8009763" cy="2376606"/>
            <a:chOff x="923925" y="542926"/>
            <a:chExt cx="8677275" cy="2523636"/>
          </a:xfrm>
        </p:grpSpPr>
        <p:sp>
          <p:nvSpPr>
            <p:cNvPr id="9" name="矩形 8"/>
            <p:cNvSpPr/>
            <p:nvPr/>
          </p:nvSpPr>
          <p:spPr>
            <a:xfrm>
              <a:off x="1141909" y="1152716"/>
              <a:ext cx="1201241" cy="61874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报头</a:t>
              </a: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起始帧分解符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923925" y="542926"/>
              <a:ext cx="8677275" cy="25111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411760" y="1152715"/>
              <a:ext cx="1201241" cy="618741"/>
            </a:xfrm>
            <a:prstGeom prst="rect">
              <a:avLst/>
            </a:prstGeom>
            <a:solidFill>
              <a:srgbClr val="B8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MAC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头部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3681611" y="1152715"/>
              <a:ext cx="1201241" cy="618741"/>
            </a:xfrm>
            <a:prstGeom prst="rect">
              <a:avLst/>
            </a:prstGeom>
            <a:solidFill>
              <a:srgbClr val="B8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头部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4951462" y="1152714"/>
              <a:ext cx="1201241" cy="618741"/>
            </a:xfrm>
            <a:prstGeom prst="rect">
              <a:avLst/>
            </a:prstGeom>
            <a:solidFill>
              <a:srgbClr val="B8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TCP/UDP</a:t>
              </a: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头部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6217839" y="1152714"/>
              <a:ext cx="1882553" cy="618741"/>
            </a:xfrm>
            <a:prstGeom prst="rect">
              <a:avLst/>
            </a:prstGeom>
            <a:solidFill>
              <a:srgbClr val="B8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8165528" y="1152714"/>
              <a:ext cx="1201241" cy="61874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FCS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" name="直接箭头连接符 3"/>
            <p:cNvCxnSpPr/>
            <p:nvPr/>
          </p:nvCxnSpPr>
          <p:spPr>
            <a:xfrm flipH="1">
              <a:off x="1142626" y="847821"/>
              <a:ext cx="68689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1776935" y="709321"/>
              <a:ext cx="1367047" cy="2941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网络包传输方向</a:t>
              </a:r>
            </a:p>
          </p:txBody>
        </p:sp>
        <p:sp>
          <p:nvSpPr>
            <p:cNvPr id="49" name="Line 349"/>
            <p:cNvSpPr>
              <a:spLocks noChangeShapeType="1"/>
            </p:cNvSpPr>
            <p:nvPr/>
          </p:nvSpPr>
          <p:spPr bwMode="auto">
            <a:xfrm>
              <a:off x="8100392" y="805672"/>
              <a:ext cx="0" cy="3470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Line 349"/>
            <p:cNvSpPr>
              <a:spLocks noChangeShapeType="1"/>
            </p:cNvSpPr>
            <p:nvPr/>
          </p:nvSpPr>
          <p:spPr bwMode="auto">
            <a:xfrm>
              <a:off x="3681611" y="805672"/>
              <a:ext cx="0" cy="3470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Line 349"/>
            <p:cNvSpPr>
              <a:spLocks noChangeShapeType="1"/>
            </p:cNvSpPr>
            <p:nvPr/>
          </p:nvSpPr>
          <p:spPr bwMode="auto">
            <a:xfrm>
              <a:off x="3681611" y="1028700"/>
              <a:ext cx="44114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717310" y="574839"/>
              <a:ext cx="4340094" cy="4902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MTU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Maximum Transmission Unit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，最大传输单元）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46~1500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字节</a:t>
              </a:r>
            </a:p>
          </p:txBody>
        </p:sp>
        <p:sp>
          <p:nvSpPr>
            <p:cNvPr id="53" name="Line 349"/>
            <p:cNvSpPr>
              <a:spLocks noChangeShapeType="1"/>
            </p:cNvSpPr>
            <p:nvPr/>
          </p:nvSpPr>
          <p:spPr bwMode="auto">
            <a:xfrm>
              <a:off x="8100392" y="1771455"/>
              <a:ext cx="0" cy="3470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Line 349"/>
            <p:cNvSpPr>
              <a:spLocks noChangeShapeType="1"/>
            </p:cNvSpPr>
            <p:nvPr/>
          </p:nvSpPr>
          <p:spPr bwMode="auto">
            <a:xfrm>
              <a:off x="6218990" y="1771455"/>
              <a:ext cx="0" cy="3470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Line 349"/>
            <p:cNvSpPr>
              <a:spLocks noChangeShapeType="1"/>
            </p:cNvSpPr>
            <p:nvPr/>
          </p:nvSpPr>
          <p:spPr bwMode="auto">
            <a:xfrm>
              <a:off x="6215952" y="1846499"/>
              <a:ext cx="1877151" cy="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988844" y="1808075"/>
              <a:ext cx="2476729" cy="6863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MSS</a:t>
              </a:r>
            </a:p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Maximum Segment Unit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最大分段大小）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左大括号 59"/>
            <p:cNvSpPr/>
            <p:nvPr/>
          </p:nvSpPr>
          <p:spPr>
            <a:xfrm rot="16200000">
              <a:off x="1609852" y="1304663"/>
              <a:ext cx="267657" cy="1201241"/>
            </a:xfrm>
            <a:prstGeom prst="leftBrace">
              <a:avLst>
                <a:gd name="adj1" fmla="val 8333"/>
                <a:gd name="adj2" fmla="val 5228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左大括号 62"/>
            <p:cNvSpPr/>
            <p:nvPr/>
          </p:nvSpPr>
          <p:spPr>
            <a:xfrm rot="16200000">
              <a:off x="8627186" y="1304663"/>
              <a:ext cx="267657" cy="1201241"/>
            </a:xfrm>
            <a:prstGeom prst="leftBrace">
              <a:avLst>
                <a:gd name="adj1" fmla="val 8333"/>
                <a:gd name="adj2" fmla="val 5228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左中括号 63"/>
            <p:cNvSpPr/>
            <p:nvPr/>
          </p:nvSpPr>
          <p:spPr>
            <a:xfrm rot="16200000">
              <a:off x="4913368" y="-1102607"/>
              <a:ext cx="733313" cy="7016750"/>
            </a:xfrm>
            <a:prstGeom prst="leftBracket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649082" y="2772426"/>
              <a:ext cx="1503621" cy="2941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网卡负责的部分</a:t>
              </a:r>
            </a:p>
          </p:txBody>
        </p:sp>
        <p:sp>
          <p:nvSpPr>
            <p:cNvPr id="66" name="左大括号 65"/>
            <p:cNvSpPr/>
            <p:nvPr/>
          </p:nvSpPr>
          <p:spPr>
            <a:xfrm rot="16200000">
              <a:off x="5002896" y="-813353"/>
              <a:ext cx="499072" cy="5681343"/>
            </a:xfrm>
            <a:prstGeom prst="leftBrace">
              <a:avLst>
                <a:gd name="adj1" fmla="val 52745"/>
                <a:gd name="adj2" fmla="val 5276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557940" y="2356927"/>
              <a:ext cx="1700471" cy="2941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数据链路层的数据帧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954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82404"/>
              </p:ext>
            </p:extLst>
          </p:nvPr>
        </p:nvGraphicFramePr>
        <p:xfrm>
          <a:off x="838201" y="1825625"/>
          <a:ext cx="4965275" cy="888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8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4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73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382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6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MAC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目标地址</a:t>
                      </a:r>
                    </a:p>
                  </a:txBody>
                  <a:tcPr anchor="ctr">
                    <a:solidFill>
                      <a:srgbClr val="A5F0A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MAC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源地址</a:t>
                      </a:r>
                    </a:p>
                  </a:txBody>
                  <a:tcPr anchor="ctr">
                    <a:solidFill>
                      <a:srgbClr val="A5F0A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</a:p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anchor="ctr">
                    <a:solidFill>
                      <a:srgbClr val="A5F0A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负载</a:t>
                      </a:r>
                    </a:p>
                  </a:txBody>
                  <a:tcPr anchor="ctr">
                    <a:solidFill>
                      <a:srgbClr val="A5F0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16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 </a:t>
                      </a:r>
                      <a:r>
                        <a:rPr lang="zh-CN" altLang="en-US" sz="1200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r>
                        <a:rPr lang="zh-CN" altLang="en-US" sz="1200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200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46–1500</a:t>
                      </a:r>
                      <a:r>
                        <a:rPr lang="zh-CN" altLang="en-US" sz="1200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524018"/>
              </p:ext>
            </p:extLst>
          </p:nvPr>
        </p:nvGraphicFramePr>
        <p:xfrm>
          <a:off x="3231561" y="2987295"/>
          <a:ext cx="2575641" cy="386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73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82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6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0800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B8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</a:t>
                      </a:r>
                    </a:p>
                  </a:txBody>
                  <a:tcPr anchor="ctr">
                    <a:solidFill>
                      <a:srgbClr val="B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34333"/>
              </p:ext>
            </p:extLst>
          </p:nvPr>
        </p:nvGraphicFramePr>
        <p:xfrm>
          <a:off x="3238500" y="3752850"/>
          <a:ext cx="237696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61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53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6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0806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ARP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</a:p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应答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064000" y="4210051"/>
            <a:ext cx="8529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</a:p>
        </p:txBody>
      </p:sp>
      <p:sp>
        <p:nvSpPr>
          <p:cNvPr id="9" name="矩形 8"/>
          <p:cNvSpPr/>
          <p:nvPr/>
        </p:nvSpPr>
        <p:spPr>
          <a:xfrm>
            <a:off x="4913086" y="4210050"/>
            <a:ext cx="8529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4064000" y="2641600"/>
            <a:ext cx="0" cy="156845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238500" y="2641600"/>
            <a:ext cx="0" cy="156845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022227" y="1232653"/>
            <a:ext cx="852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头部</a:t>
            </a:r>
          </a:p>
        </p:txBody>
      </p:sp>
      <p:sp>
        <p:nvSpPr>
          <p:cNvPr id="20" name="右大括号 19"/>
          <p:cNvSpPr/>
          <p:nvPr/>
        </p:nvSpPr>
        <p:spPr>
          <a:xfrm rot="16200000">
            <a:off x="2283906" y="58743"/>
            <a:ext cx="329184" cy="323100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7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437846" y="1268761"/>
            <a:ext cx="5381728" cy="1035857"/>
            <a:chOff x="1437846" y="1268761"/>
            <a:chExt cx="5381728" cy="1035857"/>
          </a:xfrm>
        </p:grpSpPr>
        <p:sp>
          <p:nvSpPr>
            <p:cNvPr id="12" name="矩形 11"/>
            <p:cNvSpPr/>
            <p:nvPr/>
          </p:nvSpPr>
          <p:spPr>
            <a:xfrm>
              <a:off x="2114570" y="1877656"/>
              <a:ext cx="3952543" cy="426962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114308" y="1877656"/>
              <a:ext cx="800777" cy="426962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目的地址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915085" y="1877656"/>
              <a:ext cx="800777" cy="426962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源地址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3715861" y="1877380"/>
              <a:ext cx="576759" cy="426962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长度</a:t>
              </a: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215921" y="1879239"/>
              <a:ext cx="1851191" cy="424887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     据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215921" y="1268761"/>
              <a:ext cx="1851191" cy="3066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数据报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 flipV="1">
              <a:off x="6067112" y="1268761"/>
              <a:ext cx="0" cy="91527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067113" y="1706836"/>
              <a:ext cx="60038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9"/>
            <p:cNvSpPr txBox="1"/>
            <p:nvPr/>
          </p:nvSpPr>
          <p:spPr>
            <a:xfrm>
              <a:off x="2443043" y="1652966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30"/>
            <p:cNvSpPr txBox="1"/>
            <p:nvPr/>
          </p:nvSpPr>
          <p:spPr>
            <a:xfrm>
              <a:off x="3210665" y="165055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31"/>
            <p:cNvSpPr txBox="1"/>
            <p:nvPr/>
          </p:nvSpPr>
          <p:spPr>
            <a:xfrm>
              <a:off x="3834850" y="1655056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32"/>
            <p:cNvSpPr txBox="1"/>
            <p:nvPr/>
          </p:nvSpPr>
          <p:spPr>
            <a:xfrm>
              <a:off x="5023443" y="1646261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46 ~ 1500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下箭头 28"/>
            <p:cNvSpPr/>
            <p:nvPr/>
          </p:nvSpPr>
          <p:spPr>
            <a:xfrm>
              <a:off x="4816717" y="1575413"/>
              <a:ext cx="175113" cy="306652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Box 35"/>
            <p:cNvSpPr txBox="1"/>
            <p:nvPr/>
          </p:nvSpPr>
          <p:spPr>
            <a:xfrm>
              <a:off x="1675654" y="16573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字节</a:t>
              </a:r>
            </a:p>
          </p:txBody>
        </p:sp>
        <p:sp>
          <p:nvSpPr>
            <p:cNvPr id="32" name="TextBox 36"/>
            <p:cNvSpPr txBox="1"/>
            <p:nvPr/>
          </p:nvSpPr>
          <p:spPr>
            <a:xfrm>
              <a:off x="1437846" y="1956231"/>
              <a:ext cx="7143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MAC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帧</a:t>
              </a:r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6105211" y="1956231"/>
              <a:ext cx="7143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MAC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</a:p>
          </p:txBody>
        </p:sp>
        <p:sp>
          <p:nvSpPr>
            <p:cNvPr id="39" name="TextBox 45"/>
            <p:cNvSpPr txBox="1"/>
            <p:nvPr/>
          </p:nvSpPr>
          <p:spPr>
            <a:xfrm>
              <a:off x="6067113" y="1309742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9531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29766</TotalTime>
  <Words>1971</Words>
  <Application>Microsoft Office PowerPoint</Application>
  <PresentationFormat>宽屏</PresentationFormat>
  <Paragraphs>901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51" baseType="lpstr">
      <vt:lpstr>MS PGothic</vt:lpstr>
      <vt:lpstr>MS PGothic</vt:lpstr>
      <vt:lpstr>PMingLiU</vt:lpstr>
      <vt:lpstr>仿宋_GB2312</vt:lpstr>
      <vt:lpstr>隶书</vt:lpstr>
      <vt:lpstr>宋体</vt:lpstr>
      <vt:lpstr>微软雅黑</vt:lpstr>
      <vt:lpstr>Arial</vt:lpstr>
      <vt:lpstr>Calibri</vt:lpstr>
      <vt:lpstr>Calibri Light</vt:lpstr>
      <vt:lpstr>Times New Roman</vt:lpstr>
      <vt:lpstr>Verdana</vt:lpstr>
      <vt:lpstr>Office 主题</vt:lpstr>
      <vt:lpstr>Visio</vt:lpstr>
      <vt:lpstr>绘图</vt:lpstr>
      <vt:lpstr>Microsoft Visio 2000/2002 Drawing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124</cp:revision>
  <dcterms:created xsi:type="dcterms:W3CDTF">2021-12-28T09:14:21Z</dcterms:created>
  <dcterms:modified xsi:type="dcterms:W3CDTF">2023-03-16T02:18:45Z</dcterms:modified>
</cp:coreProperties>
</file>