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256" r:id="rId10"/>
    <p:sldId id="259" r:id="rId11"/>
    <p:sldId id="260" r:id="rId12"/>
    <p:sldId id="261" r:id="rId13"/>
    <p:sldId id="262" r:id="rId14"/>
    <p:sldId id="263" r:id="rId15"/>
    <p:sldId id="257" r:id="rId16"/>
    <p:sldId id="258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20" r:id="rId73"/>
    <p:sldId id="319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44" r:id="rId89"/>
    <p:sldId id="343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6" r:id="rId141"/>
    <p:sldId id="395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4" r:id="rId208"/>
    <p:sldId id="462" r:id="rId209"/>
    <p:sldId id="463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theme" Target="theme/theme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7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2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4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1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3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7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B55E-0AAB-4CFF-B08C-0C75D232B42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6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B55E-0AAB-4CFF-B08C-0C75D232B42B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9365F-8463-4D76-8B72-700D9C3C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9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206" y="190500"/>
            <a:ext cx="99565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ssh</a:t>
            </a:r>
            <a:r>
              <a:rPr lang="en-US" altLang="ko-KR" sz="2000" dirty="0" smtClean="0">
                <a:latin typeface="Consolas" panose="020B0609020204030204" pitchFamily="49" charset="0"/>
              </a:rPr>
              <a:t> server </a:t>
            </a:r>
            <a:r>
              <a:rPr lang="ko-KR" altLang="en-US" sz="2000" dirty="0" smtClean="0">
                <a:latin typeface="Consolas" panose="020B0609020204030204" pitchFamily="49" charset="0"/>
              </a:rPr>
              <a:t>설치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>
                <a:latin typeface="Consolas" panose="020B0609020204030204" pitchFamily="49" charset="0"/>
              </a:rPr>
              <a:t>시큐어</a:t>
            </a:r>
            <a:r>
              <a:rPr lang="ko-KR" altLang="en-US" sz="2000" dirty="0">
                <a:latin typeface="Consolas" panose="020B0609020204030204" pitchFamily="49" charset="0"/>
              </a:rPr>
              <a:t> 셸</a:t>
            </a:r>
            <a:r>
              <a:rPr lang="en-US" altLang="ko-KR" sz="2000" dirty="0">
                <a:latin typeface="Consolas" panose="020B0609020204030204" pitchFamily="49" charset="0"/>
              </a:rPr>
              <a:t>(Secure Shell, SSH)</a:t>
            </a:r>
            <a:r>
              <a:rPr lang="ko-KR" altLang="en-US" sz="2000" dirty="0">
                <a:latin typeface="Consolas" panose="020B0609020204030204" pitchFamily="49" charset="0"/>
              </a:rPr>
              <a:t>은 네트워크 상의 다른 컴퓨터에 </a:t>
            </a:r>
            <a:r>
              <a:rPr lang="ko-KR" altLang="en-US" sz="2000" dirty="0" smtClean="0">
                <a:latin typeface="Consolas" panose="020B0609020204030204" pitchFamily="49" charset="0"/>
              </a:rPr>
              <a:t>로그인하거나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원격 </a:t>
            </a:r>
            <a:r>
              <a:rPr lang="ko-KR" altLang="en-US" sz="2000" dirty="0">
                <a:latin typeface="Consolas" panose="020B0609020204030204" pitchFamily="49" charset="0"/>
              </a:rPr>
              <a:t>시스템에서 명령을 실행하고 다른 시스템으로 파일을 복사할 수 있도록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해 </a:t>
            </a:r>
            <a:r>
              <a:rPr lang="ko-KR" altLang="en-US" sz="2000" dirty="0">
                <a:latin typeface="Consolas" panose="020B0609020204030204" pitchFamily="49" charset="0"/>
              </a:rPr>
              <a:t>주는 응용 프로그램 또는 그 프로토콜을 가리킨다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기존의 </a:t>
            </a:r>
            <a:r>
              <a:rPr lang="en-US" altLang="ko-KR" sz="2000" dirty="0" err="1">
                <a:latin typeface="Consolas" panose="020B0609020204030204" pitchFamily="49" charset="0"/>
              </a:rPr>
              <a:t>rsh</a:t>
            </a:r>
            <a:r>
              <a:rPr lang="en-US" altLang="ko-KR" sz="2000" dirty="0">
                <a:latin typeface="Consolas" panose="020B0609020204030204" pitchFamily="49" charset="0"/>
              </a:rPr>
              <a:t>, rlogin, </a:t>
            </a:r>
            <a:r>
              <a:rPr lang="ko-KR" altLang="en-US" sz="2000" dirty="0">
                <a:latin typeface="Consolas" panose="020B0609020204030204" pitchFamily="49" charset="0"/>
              </a:rPr>
              <a:t>텔넷 등을 대체하기 위해 설계되었으며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강력한 인증 </a:t>
            </a:r>
            <a:r>
              <a:rPr lang="ko-KR" altLang="en-US" sz="2000" dirty="0" smtClean="0">
                <a:latin typeface="Consolas" panose="020B0609020204030204" pitchFamily="49" charset="0"/>
              </a:rPr>
              <a:t>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및 </a:t>
            </a:r>
            <a:r>
              <a:rPr lang="ko-KR" altLang="en-US" sz="2000" dirty="0">
                <a:latin typeface="Consolas" panose="020B0609020204030204" pitchFamily="49" charset="0"/>
              </a:rPr>
              <a:t>안전하지 못한 네트워크에서 안전하게 통신을 할 수 있는 기능을 제공한다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기본적으로는 </a:t>
            </a:r>
            <a:r>
              <a:rPr lang="en-US" altLang="ko-KR" sz="2000" dirty="0">
                <a:latin typeface="Consolas" panose="020B0609020204030204" pitchFamily="49" charset="0"/>
              </a:rPr>
              <a:t>22</a:t>
            </a:r>
            <a:r>
              <a:rPr lang="ko-KR" altLang="en-US" sz="2000" dirty="0">
                <a:latin typeface="Consolas" panose="020B0609020204030204" pitchFamily="49" charset="0"/>
              </a:rPr>
              <a:t>번 포트를 사용한다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SSH</a:t>
            </a:r>
            <a:r>
              <a:rPr lang="ko-KR" altLang="en-US" sz="2000" dirty="0">
                <a:latin typeface="Consolas" panose="020B0609020204030204" pitchFamily="49" charset="0"/>
              </a:rPr>
              <a:t>는 암호화 기법을 사용하기 때문에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통신이 노출된다고 하더라도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이해할 </a:t>
            </a:r>
            <a:r>
              <a:rPr lang="ko-KR" altLang="en-US" sz="2000" dirty="0">
                <a:latin typeface="Consolas" panose="020B0609020204030204" pitchFamily="49" charset="0"/>
              </a:rPr>
              <a:t>수 없는 암호화된 문자로 보인다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24" y="323504"/>
            <a:ext cx="8023947" cy="63543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09731" y="6093229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634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" y="257695"/>
            <a:ext cx="1131591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명령어의 개념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프로그래밍 언어나 스크립트 언어로 구현되어 실행 가능한 프로그램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-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C/C++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와 같은 언어로 작성되어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컴파일된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바이너리 파일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- python/ruby/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javascript</a:t>
            </a:r>
            <a:r>
              <a:rPr lang="en-US" altLang="ko-KR" sz="2000" dirty="0" smtClean="0">
                <a:latin typeface="Consolas" panose="020B0609020204030204" pitchFamily="49" charset="0"/>
              </a:rPr>
              <a:t>/shell</a:t>
            </a:r>
            <a:r>
              <a:rPr lang="ko-KR" altLang="en-US" sz="2000" dirty="0" smtClean="0">
                <a:latin typeface="Consolas" panose="020B0609020204030204" pitchFamily="49" charset="0"/>
              </a:rPr>
              <a:t>과 같은 스크립트 언어로 작성된 텍스트 파일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셸이 자체적으로 제공하는 실행 가능한 명령어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내장 명령어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(shell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builtins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라고 하며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대표적인 예가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cd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 함수</a:t>
            </a:r>
            <a:r>
              <a:rPr lang="en-US" altLang="ko-KR" sz="2000" dirty="0" smtClean="0">
                <a:latin typeface="Consolas" panose="020B0609020204030204" pitchFamily="49" charset="0"/>
              </a:rPr>
              <a:t>, mini scrip</a:t>
            </a:r>
            <a:r>
              <a:rPr lang="ko-KR" altLang="en-US" sz="2000" dirty="0" smtClean="0">
                <a:latin typeface="Consolas" panose="020B0609020204030204" pitchFamily="49" charset="0"/>
              </a:rPr>
              <a:t>라고도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별칭</a:t>
            </a:r>
            <a:r>
              <a:rPr lang="en-US" altLang="ko-KR" sz="2000" dirty="0" smtClean="0">
                <a:latin typeface="Consolas" panose="020B0609020204030204" pitchFamily="49" charset="0"/>
              </a:rPr>
              <a:t>, alias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명령어로 정의</a:t>
            </a:r>
          </a:p>
        </p:txBody>
      </p:sp>
    </p:spTree>
    <p:extLst>
      <p:ext uri="{BB962C8B-B14F-4D97-AF65-F5344CB8AC3E}">
        <p14:creationId xmlns:p14="http://schemas.microsoft.com/office/powerpoint/2010/main" val="23832333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" y="257695"/>
            <a:ext cx="82381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별칭</a:t>
            </a:r>
            <a:r>
              <a:rPr lang="en-US" altLang="ko-KR" sz="2000" dirty="0" smtClean="0">
                <a:latin typeface="Consolas" panose="020B0609020204030204" pitchFamily="49" charset="0"/>
              </a:rPr>
              <a:t>(alias)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복잡한 형태의 명령어를 간단하게 수행할 수 있도록 지정하는 별명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alias </a:t>
            </a:r>
            <a:r>
              <a:rPr lang="ko-KR" altLang="en-US" sz="2000" dirty="0" smtClean="0">
                <a:latin typeface="Consolas" panose="020B0609020204030204" pitchFamily="49" charset="0"/>
              </a:rPr>
              <a:t>별칭</a:t>
            </a:r>
            <a:r>
              <a:rPr lang="en-US" altLang="ko-KR" sz="2000" dirty="0" smtClean="0">
                <a:latin typeface="Consolas" panose="020B0609020204030204" pitchFamily="49" charset="0"/>
              </a:rPr>
              <a:t>='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기존명령어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' ex) alias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cls</a:t>
            </a:r>
            <a:r>
              <a:rPr lang="en-US" altLang="ko-KR" sz="2000" dirty="0" smtClean="0">
                <a:latin typeface="Consolas" panose="020B0609020204030204" pitchFamily="49" charset="0"/>
              </a:rPr>
              <a:t>='clear'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기존 정의된 별칭 확인 방법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alias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alias 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='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--color=auto'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alias </a:t>
            </a:r>
            <a:r>
              <a:rPr lang="en-US" altLang="ko-KR" sz="2000" dirty="0" err="1">
                <a:latin typeface="Consolas" panose="020B0609020204030204" pitchFamily="49" charset="0"/>
              </a:rPr>
              <a:t>fgrep</a:t>
            </a:r>
            <a:r>
              <a:rPr lang="en-US" altLang="ko-KR" sz="2000" dirty="0">
                <a:latin typeface="Consolas" panose="020B0609020204030204" pitchFamily="49" charset="0"/>
              </a:rPr>
              <a:t>='</a:t>
            </a:r>
            <a:r>
              <a:rPr lang="en-US" altLang="ko-KR" sz="2000" dirty="0" err="1">
                <a:latin typeface="Consolas" panose="020B0609020204030204" pitchFamily="49" charset="0"/>
              </a:rPr>
              <a:t>fgrep</a:t>
            </a:r>
            <a:r>
              <a:rPr lang="en-US" altLang="ko-KR" sz="2000" dirty="0">
                <a:latin typeface="Consolas" panose="020B0609020204030204" pitchFamily="49" charset="0"/>
              </a:rPr>
              <a:t> --color=auto'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alias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='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--color=auto'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alias l='ls -CF'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alias la='ls -A'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alias </a:t>
            </a:r>
            <a:r>
              <a:rPr lang="en-US" altLang="ko-KR" sz="2000" dirty="0" err="1">
                <a:latin typeface="Consolas" panose="020B0609020204030204" pitchFamily="49" charset="0"/>
              </a:rPr>
              <a:t>ll</a:t>
            </a:r>
            <a:r>
              <a:rPr lang="en-US" altLang="ko-KR" sz="2000" dirty="0">
                <a:latin typeface="Consolas" panose="020B0609020204030204" pitchFamily="49" charset="0"/>
              </a:rPr>
              <a:t>='ls -</a:t>
            </a:r>
            <a:r>
              <a:rPr lang="en-US" altLang="ko-KR" sz="2000" dirty="0" err="1">
                <a:latin typeface="Consolas" panose="020B0609020204030204" pitchFamily="49" charset="0"/>
              </a:rPr>
              <a:t>alF</a:t>
            </a:r>
            <a:r>
              <a:rPr lang="en-US" altLang="ko-KR" sz="2000" dirty="0">
                <a:latin typeface="Consolas" panose="020B0609020204030204" pitchFamily="49" charset="0"/>
              </a:rPr>
              <a:t>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alias ls='ls --color=auto</a:t>
            </a:r>
            <a:r>
              <a:rPr lang="en-US" altLang="ko-KR" sz="2000" dirty="0" smtClean="0">
                <a:latin typeface="Consolas" panose="020B0609020204030204" pitchFamily="49" charset="0"/>
              </a:rPr>
              <a:t>'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별칭을 삭제하는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unalias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별칭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unalias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cls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25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" y="257695"/>
            <a:ext cx="1150827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도움말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어떤 명령어에 대하여 도움말을 확인하고 싶다면 먼저 그 명령어에 대한 타입을 알아야 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명령어에 대한 타입을 확인할 수 있도록 </a:t>
            </a:r>
            <a:r>
              <a:rPr lang="en-US" altLang="ko-KR" sz="2000" dirty="0" smtClean="0">
                <a:latin typeface="Consolas" panose="020B0609020204030204" pitchFamily="49" charset="0"/>
              </a:rPr>
              <a:t>type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제공한다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type cd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cd is a shell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builtin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type mv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mv is hashed (/bin/mv)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type ls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ls is aliased to `ls --color=auto'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369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069" y="257695"/>
            <a:ext cx="125598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내장 명령어의 도움말 확인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help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help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내장명령어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help alias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usage: alias [-p] [name[=value] ... </a:t>
            </a:r>
            <a:r>
              <a:rPr lang="en-US" altLang="ko-KR" sz="2000" dirty="0" smtClean="0">
                <a:latin typeface="Consolas" panose="020B0609020204030204" pitchFamily="49" charset="0"/>
              </a:rPr>
              <a:t>] -&gt; []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생략 가능함을 의미</a:t>
            </a:r>
            <a:r>
              <a:rPr lang="en-US" altLang="ko-KR" sz="2000" dirty="0" smtClean="0">
                <a:latin typeface="Consolas" panose="020B0609020204030204" pitchFamily="49" charset="0"/>
              </a:rPr>
              <a:t>, ... </a:t>
            </a:r>
            <a:r>
              <a:rPr lang="ko-KR" altLang="en-US" sz="2000" dirty="0" smtClean="0">
                <a:latin typeface="Consolas" panose="020B0609020204030204" pitchFamily="49" charset="0"/>
              </a:rPr>
              <a:t>복수의 인자 사용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최근에는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--help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지원하는 추세입니다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실행 파일에서 도움말 확인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옵션을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-h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--help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manpage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6202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365760"/>
            <a:ext cx="97257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man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manual page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리눅스의 각종 도움말을 볼 수 있는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섹션</a:t>
            </a:r>
            <a:r>
              <a:rPr lang="en-US" altLang="ko-KR" sz="2000" dirty="0" smtClean="0">
                <a:latin typeface="Consolas" panose="020B0609020204030204" pitchFamily="49" charset="0"/>
              </a:rPr>
              <a:t>(section):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종류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1: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사용자 명령어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Syscall</a:t>
            </a:r>
            <a:r>
              <a:rPr lang="en-US" altLang="ko-KR" sz="2000" dirty="0" smtClean="0">
                <a:latin typeface="Consolas" panose="020B0609020204030204" pitchFamily="49" charset="0"/>
              </a:rPr>
              <a:t> API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3: C library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4: </a:t>
            </a:r>
            <a:r>
              <a:rPr lang="ko-KR" altLang="en-US" sz="2000" dirty="0" smtClean="0">
                <a:latin typeface="Consolas" panose="020B0609020204030204" pitchFamily="49" charset="0"/>
              </a:rPr>
              <a:t>특수 파일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장치 관련 파일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포맷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6: </a:t>
            </a:r>
            <a:r>
              <a:rPr lang="ko-KR" altLang="en-US" sz="2000" dirty="0" smtClean="0">
                <a:latin typeface="Consolas" panose="020B0609020204030204" pitchFamily="49" charset="0"/>
              </a:rPr>
              <a:t>게임이나 미디어 파일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7: </a:t>
            </a:r>
            <a:r>
              <a:rPr lang="ko-KR" altLang="en-US" sz="2000" dirty="0" smtClean="0">
                <a:latin typeface="Consolas" panose="020B0609020204030204" pitchFamily="49" charset="0"/>
              </a:rPr>
              <a:t>그 외 여러 종류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8: </a:t>
            </a:r>
            <a:r>
              <a:rPr lang="ko-KR" altLang="en-US" sz="2000" dirty="0" smtClean="0">
                <a:latin typeface="Consolas" panose="020B0609020204030204" pitchFamily="49" charset="0"/>
              </a:rPr>
              <a:t>시스템 관리용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man [section]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사용자 명령어는 빈번하게 사용되므로 생략할 수 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man 1 ls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man ls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363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166255"/>
            <a:ext cx="1173911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스트림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리눅스에서 표준 스트림이란 사용자의 터미널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모니터와 키보드가 연결되어 있는 단말기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사이에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미리 연결된 입출력 통로 또는 흐름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터미널의 입출력은 일반적으로 키보드와 모니터를 통해 일어나는데 표준 스트림은 이를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추상화한 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stdin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stderr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bash: 0(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입력</a:t>
            </a:r>
            <a:r>
              <a:rPr lang="en-US" altLang="ko-KR" sz="2000" dirty="0" smtClean="0">
                <a:latin typeface="Consolas" panose="020B0609020204030204" pitchFamily="49" charset="0"/>
              </a:rPr>
              <a:t>), 1(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출력</a:t>
            </a:r>
            <a:r>
              <a:rPr lang="en-US" altLang="ko-KR" sz="2000" dirty="0" smtClean="0">
                <a:latin typeface="Consolas" panose="020B0609020204030204" pitchFamily="49" charset="0"/>
              </a:rPr>
              <a:t>), 2(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에러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3651" y="4372495"/>
            <a:ext cx="1737360" cy="8562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907184" y="3900671"/>
            <a:ext cx="1562436" cy="471824"/>
            <a:chOff x="5893724" y="4123113"/>
            <a:chExt cx="1562436" cy="471824"/>
          </a:xfrm>
        </p:grpSpPr>
        <p:grpSp>
          <p:nvGrpSpPr>
            <p:cNvPr id="17" name="그룹 16"/>
            <p:cNvGrpSpPr/>
            <p:nvPr/>
          </p:nvGrpSpPr>
          <p:grpSpPr>
            <a:xfrm>
              <a:off x="5893724" y="4123113"/>
              <a:ext cx="1386224" cy="167024"/>
              <a:chOff x="5893724" y="4123113"/>
              <a:chExt cx="1386224" cy="16702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981830" y="4275513"/>
              <a:ext cx="1386224" cy="167024"/>
              <a:chOff x="5893724" y="4123113"/>
              <a:chExt cx="1386224" cy="16702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069936" y="4427913"/>
              <a:ext cx="1386224" cy="167024"/>
              <a:chOff x="5893724" y="4123113"/>
              <a:chExt cx="1386224" cy="167024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6938616" y="4936812"/>
            <a:ext cx="1813560" cy="9282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020204" y="5089212"/>
            <a:ext cx="1650384" cy="6257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/>
          <p:cNvCxnSpPr>
            <a:stCxn id="5" idx="3"/>
            <a:endCxn id="6" idx="1"/>
          </p:cNvCxnSpPr>
          <p:nvPr/>
        </p:nvCxnSpPr>
        <p:spPr>
          <a:xfrm flipV="1">
            <a:off x="4971011" y="3984183"/>
            <a:ext cx="1936173" cy="816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" idx="3"/>
            <a:endCxn id="39" idx="1"/>
          </p:cNvCxnSpPr>
          <p:nvPr/>
        </p:nvCxnSpPr>
        <p:spPr>
          <a:xfrm>
            <a:off x="4971011" y="4800601"/>
            <a:ext cx="1967605" cy="60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6482" y="380536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stdin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4158" y="524837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49" name="구부러진 연결선 48"/>
          <p:cNvCxnSpPr>
            <a:stCxn id="5" idx="2"/>
            <a:endCxn id="39" idx="2"/>
          </p:cNvCxnSpPr>
          <p:nvPr/>
        </p:nvCxnSpPr>
        <p:spPr>
          <a:xfrm rot="16200000" flipH="1">
            <a:off x="5655683" y="3675353"/>
            <a:ext cx="636360" cy="3743065"/>
          </a:xfrm>
          <a:prstGeom prst="curvedConnector3">
            <a:avLst>
              <a:gd name="adj1" fmla="val 2209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99655" y="621735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stderr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2" name="순서도: 직접 액세스 저장소 51"/>
          <p:cNvSpPr/>
          <p:nvPr/>
        </p:nvSpPr>
        <p:spPr>
          <a:xfrm>
            <a:off x="5588577" y="4216363"/>
            <a:ext cx="701040" cy="3115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순서도: 직접 액세스 저장소 52"/>
          <p:cNvSpPr/>
          <p:nvPr/>
        </p:nvSpPr>
        <p:spPr>
          <a:xfrm>
            <a:off x="5359708" y="4907306"/>
            <a:ext cx="701040" cy="3115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166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955271" y="958735"/>
            <a:ext cx="1737360" cy="8562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628804" y="486911"/>
            <a:ext cx="1562436" cy="471824"/>
            <a:chOff x="5893724" y="4123113"/>
            <a:chExt cx="1562436" cy="471824"/>
          </a:xfrm>
        </p:grpSpPr>
        <p:grpSp>
          <p:nvGrpSpPr>
            <p:cNvPr id="17" name="그룹 16"/>
            <p:cNvGrpSpPr/>
            <p:nvPr/>
          </p:nvGrpSpPr>
          <p:grpSpPr>
            <a:xfrm>
              <a:off x="5893724" y="4123113"/>
              <a:ext cx="1386224" cy="167024"/>
              <a:chOff x="5893724" y="4123113"/>
              <a:chExt cx="1386224" cy="16702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981830" y="4275513"/>
              <a:ext cx="1386224" cy="167024"/>
              <a:chOff x="5893724" y="4123113"/>
              <a:chExt cx="1386224" cy="16702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069936" y="4427913"/>
              <a:ext cx="1386224" cy="167024"/>
              <a:chOff x="5893724" y="4123113"/>
              <a:chExt cx="1386224" cy="167024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4660236" y="1523052"/>
            <a:ext cx="1813560" cy="9282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741824" y="1675452"/>
            <a:ext cx="1650384" cy="6257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/>
          <p:cNvCxnSpPr>
            <a:stCxn id="5" idx="3"/>
            <a:endCxn id="6" idx="1"/>
          </p:cNvCxnSpPr>
          <p:nvPr/>
        </p:nvCxnSpPr>
        <p:spPr>
          <a:xfrm flipV="1">
            <a:off x="2692631" y="570423"/>
            <a:ext cx="1936173" cy="816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" idx="3"/>
            <a:endCxn id="39" idx="1"/>
          </p:cNvCxnSpPr>
          <p:nvPr/>
        </p:nvCxnSpPr>
        <p:spPr>
          <a:xfrm>
            <a:off x="2692631" y="1386841"/>
            <a:ext cx="1967605" cy="60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98102" y="3916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stdin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25778" y="183461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49" name="구부러진 연결선 48"/>
          <p:cNvCxnSpPr>
            <a:stCxn id="5" idx="2"/>
            <a:endCxn id="39" idx="2"/>
          </p:cNvCxnSpPr>
          <p:nvPr/>
        </p:nvCxnSpPr>
        <p:spPr>
          <a:xfrm rot="16200000" flipH="1">
            <a:off x="3377303" y="261593"/>
            <a:ext cx="636360" cy="3743065"/>
          </a:xfrm>
          <a:prstGeom prst="curvedConnector3">
            <a:avLst>
              <a:gd name="adj1" fmla="val 2209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1275" y="280359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stderr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2" name="순서도: 직접 액세스 저장소 51"/>
          <p:cNvSpPr/>
          <p:nvPr/>
        </p:nvSpPr>
        <p:spPr>
          <a:xfrm>
            <a:off x="3310197" y="802603"/>
            <a:ext cx="701040" cy="3115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순서도: 직접 액세스 저장소 52"/>
          <p:cNvSpPr/>
          <p:nvPr/>
        </p:nvSpPr>
        <p:spPr>
          <a:xfrm>
            <a:off x="3081328" y="1493546"/>
            <a:ext cx="701040" cy="3115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4948" y="4224461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표준 입력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입력을 위한 스트림으로 셸에서는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표현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 출력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출력을 위한 스트림으로 셸에서는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표현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 오류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오류 출력을 위한 스트림으로 셸에서는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표현</a:t>
            </a:r>
          </a:p>
        </p:txBody>
      </p:sp>
    </p:spTree>
    <p:extLst>
      <p:ext uri="{BB962C8B-B14F-4D97-AF65-F5344CB8AC3E}">
        <p14:creationId xmlns:p14="http://schemas.microsoft.com/office/powerpoint/2010/main" val="11244744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8" y="191193"/>
            <a:ext cx="109696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셸에서 제공하는 기능으로 실행되는 명령어에 대하여 표준 스트림을 변경할 수 있는 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출력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입력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오류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3830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79" y="174568"/>
            <a:ext cx="1216230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출력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 출력을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r>
              <a:rPr lang="ko-KR" altLang="en-US" sz="2000" dirty="0" smtClean="0">
                <a:latin typeface="Consolas" panose="020B0609020204030204" pitchFamily="49" charset="0"/>
              </a:rPr>
              <a:t> 하는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ls -la &gt; ls_result.txt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동일한 파일에 출력을 재지정할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기존 내용은 모두 사라지게 되므로 주의해야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ls -la &gt; result.txt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ls -la / &gt; result.txt 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명령어를 실행하는 도중 오류가 발생한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오류 메시지는 표준 오류 스트림으로 보내고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출력 파일을 초기화 되므로 주의해야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ls -la &gt; result.txt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ls -la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ajfksdlajfklsadjfkdjsafjsda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 result.txt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출력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특성으로 기존 파일이 존재할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이를 삭제하고 다시 파일을 생성하기 때문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415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67" y="249383"/>
            <a:ext cx="712246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비어 있는 파일을 생성하는 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touch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     </a:t>
            </a:r>
            <a:r>
              <a:rPr lang="en-US" altLang="ko-KR" sz="2000" dirty="0" smtClean="0">
                <a:latin typeface="Consolas" panose="020B0609020204030204" pitchFamily="49" charset="0"/>
              </a:rPr>
              <a:t>---&gt;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출력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다수의 명령에 대한 출력 재지정 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(ls; date;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) &gt; result.txt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기존 파일에 붙여서 출력 결과를 저장하고 싶은 경우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-l a.txt &gt; result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-l b.txt &gt;&gt; result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-l c.txt &gt;&gt; result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60" y="423256"/>
            <a:ext cx="7716124" cy="61105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21600" y="5237018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0473" y="5960226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4305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315884"/>
            <a:ext cx="13131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hello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388" y="81464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text.0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5876" y="315884"/>
            <a:ext cx="13131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  <a:r>
              <a:rPr lang="en-US" altLang="ko-KR" sz="2000" dirty="0" smtClean="0">
                <a:latin typeface="Consolas" panose="020B0609020204030204" pitchFamily="49" charset="0"/>
              </a:rPr>
              <a:t>. world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6940" y="81464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text.1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1366" y="315884"/>
            <a:ext cx="117211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good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2430" y="81464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text.2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3218" y="315884"/>
            <a:ext cx="10310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bye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7780" y="79802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text.3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1803862" y="1471353"/>
            <a:ext cx="4719356" cy="53201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7110" y="2097006"/>
            <a:ext cx="131318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hello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world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good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bye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5212" y="346530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result.txt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6603" y="2097006"/>
            <a:ext cx="582723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add text.0 text.1 text.2 text.3 text.txt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argc</a:t>
            </a:r>
            <a:r>
              <a:rPr lang="en-US" altLang="ko-KR" sz="2000" dirty="0" smtClean="0">
                <a:latin typeface="Consolas" panose="020B0609020204030204" pitchFamily="49" charset="0"/>
              </a:rPr>
              <a:t>, char**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argv</a:t>
            </a:r>
            <a:r>
              <a:rPr lang="en-US" altLang="ko-KR" sz="20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for 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= 0;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 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argc</a:t>
            </a:r>
            <a:r>
              <a:rPr lang="en-US" altLang="ko-KR" sz="2000" dirty="0" smtClean="0">
                <a:latin typeface="Consolas" panose="020B0609020204030204" pitchFamily="49" charset="0"/>
              </a:rPr>
              <a:t> - 2;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++) 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FILE*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fp</a:t>
            </a:r>
            <a:r>
              <a:rPr lang="en-US" altLang="ko-KR" sz="2000" dirty="0" smtClean="0">
                <a:latin typeface="Consolas" panose="020B0609020204030204" pitchFamily="49" charset="0"/>
              </a:rPr>
              <a:t> =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fopen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argv</a:t>
            </a:r>
            <a:r>
              <a:rPr lang="en-US" altLang="ko-KR" sz="2000" dirty="0" smtClean="0">
                <a:latin typeface="Consolas" panose="020B0609020204030204" pitchFamily="49" charset="0"/>
              </a:rPr>
              <a:t>[i+1], "r");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....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388" y="4343775"/>
            <a:ext cx="95462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연습 문제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셸이 제공하는 기능을 사용하여 위 파일들을 하나의 파일로 합쳐보세요 </a:t>
            </a:r>
            <a:r>
              <a:rPr lang="en-US" altLang="ko-KR" sz="2000" dirty="0" smtClean="0">
                <a:latin typeface="Consolas" panose="020B0609020204030204" pitchFamily="49" charset="0"/>
              </a:rPr>
              <a:t>:D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cat text.* &gt; result.txt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와일드카드 사용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파일명은 항상 오름차순으로 정렬된 상태로 확장됩니다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549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955271" y="958735"/>
            <a:ext cx="1737360" cy="8562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a.out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628804" y="486911"/>
            <a:ext cx="1562436" cy="471824"/>
            <a:chOff x="5893724" y="4123113"/>
            <a:chExt cx="1562436" cy="471824"/>
          </a:xfrm>
        </p:grpSpPr>
        <p:grpSp>
          <p:nvGrpSpPr>
            <p:cNvPr id="17" name="그룹 16"/>
            <p:cNvGrpSpPr/>
            <p:nvPr/>
          </p:nvGrpSpPr>
          <p:grpSpPr>
            <a:xfrm>
              <a:off x="5893724" y="4123113"/>
              <a:ext cx="1386224" cy="167024"/>
              <a:chOff x="5893724" y="4123113"/>
              <a:chExt cx="1386224" cy="16702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981830" y="4275513"/>
              <a:ext cx="1386224" cy="167024"/>
              <a:chOff x="5893724" y="4123113"/>
              <a:chExt cx="1386224" cy="16702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069936" y="4427913"/>
              <a:ext cx="1386224" cy="167024"/>
              <a:chOff x="5893724" y="4123113"/>
              <a:chExt cx="1386224" cy="167024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893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046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198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50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5033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6557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8081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9605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7112924" y="4123113"/>
                <a:ext cx="167024" cy="167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4660236" y="1523052"/>
            <a:ext cx="1813560" cy="9282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741824" y="1675452"/>
            <a:ext cx="1650384" cy="6257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직선 화살표 연결선 41"/>
          <p:cNvCxnSpPr>
            <a:stCxn id="5" idx="3"/>
            <a:endCxn id="6" idx="1"/>
          </p:cNvCxnSpPr>
          <p:nvPr/>
        </p:nvCxnSpPr>
        <p:spPr>
          <a:xfrm flipV="1">
            <a:off x="2692631" y="570423"/>
            <a:ext cx="1936173" cy="816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" idx="3"/>
            <a:endCxn id="39" idx="1"/>
          </p:cNvCxnSpPr>
          <p:nvPr/>
        </p:nvCxnSpPr>
        <p:spPr>
          <a:xfrm>
            <a:off x="2692631" y="1386841"/>
            <a:ext cx="1967605" cy="60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98102" y="3916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0(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stdin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25778" y="183461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stdout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49" name="구부러진 연결선 48"/>
          <p:cNvCxnSpPr>
            <a:stCxn id="5" idx="2"/>
            <a:endCxn id="39" idx="2"/>
          </p:cNvCxnSpPr>
          <p:nvPr/>
        </p:nvCxnSpPr>
        <p:spPr>
          <a:xfrm rot="16200000" flipH="1">
            <a:off x="3377303" y="261593"/>
            <a:ext cx="636360" cy="3743065"/>
          </a:xfrm>
          <a:prstGeom prst="curvedConnector3">
            <a:avLst>
              <a:gd name="adj1" fmla="val 2209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21275" y="280359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stderr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2" name="순서도: 직접 액세스 저장소 51"/>
          <p:cNvSpPr/>
          <p:nvPr/>
        </p:nvSpPr>
        <p:spPr>
          <a:xfrm>
            <a:off x="3310197" y="802603"/>
            <a:ext cx="701040" cy="3115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순서도: 직접 액세스 저장소 52"/>
          <p:cNvSpPr/>
          <p:nvPr/>
        </p:nvSpPr>
        <p:spPr>
          <a:xfrm>
            <a:off x="3081328" y="1493546"/>
            <a:ext cx="701040" cy="311564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451" y="3882044"/>
            <a:ext cx="9148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일반적으로 대부분의 명령어들은 정상 출력의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출력으로 보내고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오류 메시지는 표준 오류로 전송</a:t>
            </a:r>
          </a:p>
        </p:txBody>
      </p:sp>
    </p:spTree>
    <p:extLst>
      <p:ext uri="{BB962C8B-B14F-4D97-AF65-F5344CB8AC3E}">
        <p14:creationId xmlns:p14="http://schemas.microsoft.com/office/powerpoint/2010/main" val="7560464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182880"/>
            <a:ext cx="61093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오류 재지정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 오류를 재지정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2&gt;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fsadfasdfdsafsadfsadfsdafa</a:t>
            </a:r>
            <a:r>
              <a:rPr lang="en-US" altLang="ko-KR" sz="2000" dirty="0" smtClean="0">
                <a:latin typeface="Consolas" panose="020B0609020204030204" pitchFamily="49" charset="0"/>
              </a:rPr>
              <a:t> 2&gt; error.txt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7426" y="565265"/>
            <a:ext cx="554510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foo(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index) {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if (index &lt; 0)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stderr</a:t>
            </a:r>
            <a:r>
              <a:rPr lang="en-US" altLang="ko-KR" sz="2000" dirty="0" smtClean="0">
                <a:latin typeface="Consolas" panose="020B0609020204030204" pitchFamily="49" charset="0"/>
              </a:rPr>
              <a:t>, "out of index\n");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return -1;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// ..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1288" y="28120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a.out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09046" y="311960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./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a.out</a:t>
            </a:r>
            <a:r>
              <a:rPr lang="en-US" altLang="ko-KR" sz="2000" dirty="0" smtClean="0">
                <a:latin typeface="Consolas" panose="020B0609020204030204" pitchFamily="49" charset="0"/>
              </a:rPr>
              <a:t> 2&gt; error.log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7571" y="3699164"/>
            <a:ext cx="6673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출력과 표준 오류를 모두 하나의 파일로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출력하려면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&gt;&amp;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사용하면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-l a.txt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fdsafsadfsadfsdafsda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&gt;&amp;</a:t>
            </a:r>
            <a:r>
              <a:rPr lang="en-US" altLang="ko-KR" sz="2000" dirty="0" smtClean="0">
                <a:latin typeface="Consolas" panose="020B0609020204030204" pitchFamily="49" charset="0"/>
              </a:rPr>
              <a:t> output.txt</a:t>
            </a:r>
          </a:p>
        </p:txBody>
      </p:sp>
    </p:spTree>
    <p:extLst>
      <p:ext uri="{BB962C8B-B14F-4D97-AF65-F5344CB8AC3E}">
        <p14:creationId xmlns:p14="http://schemas.microsoft.com/office/powerpoint/2010/main" val="259434284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182880"/>
            <a:ext cx="86356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입력 재지정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 입력을 키보드가 아닌 파일로부터 입력을 받을 때 사용하는 기능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$ cat &lt; result.txt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 입력과 표준 출력 재지정은 동시에 사용할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cat &lt; result.txt &gt; result_copy.txt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203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182880"/>
            <a:ext cx="1162369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here document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입력 재지정의 추가적인 형태로 다수의 텍스트를 명령어의 표준 입력으로 동시에 보낼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&lt;&lt;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식별자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이는 사용자가 임의로 지정할 수 있습니다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식별자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cat &lt;&lt; END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world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END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519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182880"/>
            <a:ext cx="1036694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파이프라인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디렉터리에서 파일의 개수를 출력하려면 어떻게 해야 할까</a:t>
            </a:r>
            <a:r>
              <a:rPr lang="en-US" altLang="ko-KR" sz="2000" dirty="0" smtClean="0">
                <a:latin typeface="Consolas" panose="020B0609020204030204" pitchFamily="49" charset="0"/>
              </a:rPr>
              <a:t>?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&gt; list.txt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-w list.txt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z="2000" dirty="0" smtClean="0">
                <a:latin typeface="Consolas" panose="020B0609020204030204" pitchFamily="49" charset="0"/>
              </a:rPr>
              <a:t> list.txt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</a:t>
            </a:r>
            <a:r>
              <a:rPr lang="en-US" altLang="ko-KR" sz="2000" dirty="0">
                <a:latin typeface="Consolas" panose="020B0609020204030204" pitchFamily="49" charset="0"/>
              </a:rPr>
              <a:t>&gt; list.txt; </a:t>
            </a:r>
            <a:r>
              <a:rPr lang="en-US" altLang="ko-KR" sz="2000" dirty="0" err="1">
                <a:latin typeface="Consolas" panose="020B0609020204030204" pitchFamily="49" charset="0"/>
              </a:rPr>
              <a:t>wc</a:t>
            </a:r>
            <a:r>
              <a:rPr lang="en-US" altLang="ko-KR" sz="2000" dirty="0">
                <a:latin typeface="Consolas" panose="020B0609020204030204" pitchFamily="49" charset="0"/>
              </a:rPr>
              <a:t> -w list.txt; </a:t>
            </a:r>
            <a:r>
              <a:rPr lang="en-US" altLang="ko-KR" sz="2000" dirty="0" err="1">
                <a:latin typeface="Consolas" panose="020B0609020204030204" pitchFamily="49" charset="0"/>
              </a:rPr>
              <a:t>rm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list.txt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파이프라인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어떤 명령어의 출력을 다른 명령어의 입력으로 전송하는 메커니즘</a:t>
            </a:r>
            <a:r>
              <a:rPr lang="en-US" altLang="ko-KR" sz="2000" dirty="0" smtClean="0">
                <a:latin typeface="Consolas" panose="020B0609020204030204" pitchFamily="49" charset="0"/>
              </a:rPr>
              <a:t>(IPC)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파이프라인 사용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1 |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2 [|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3]...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|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-w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663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" y="182880"/>
            <a:ext cx="10828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tee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파이프에서 어떤 명령어의 출력을 다른 명령어의 입력과 파일로 동시에 출력하는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527" y="164973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ls |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-w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146006" y="1605865"/>
            <a:ext cx="1562793" cy="8146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227555" y="1605865"/>
            <a:ext cx="1562793" cy="8146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wc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-w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직접 액세스 저장소 5"/>
          <p:cNvSpPr/>
          <p:nvPr/>
        </p:nvSpPr>
        <p:spPr>
          <a:xfrm>
            <a:off x="5186780" y="1722242"/>
            <a:ext cx="1350819" cy="581891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4" idx="3"/>
          </p:cNvCxnSpPr>
          <p:nvPr/>
        </p:nvCxnSpPr>
        <p:spPr>
          <a:xfrm flipV="1">
            <a:off x="4708799" y="2013187"/>
            <a:ext cx="251875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7774" y="3235157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ls | tee result.txt |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-w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16283" y="3805883"/>
            <a:ext cx="1562793" cy="8146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97832" y="3805883"/>
            <a:ext cx="1562793" cy="8146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wc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-w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직접 액세스 저장소 11"/>
          <p:cNvSpPr/>
          <p:nvPr/>
        </p:nvSpPr>
        <p:spPr>
          <a:xfrm>
            <a:off x="5557057" y="3922260"/>
            <a:ext cx="1350819" cy="581891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stCxn id="10" idx="3"/>
          </p:cNvCxnSpPr>
          <p:nvPr/>
        </p:nvCxnSpPr>
        <p:spPr>
          <a:xfrm flipV="1">
            <a:off x="5079076" y="4213205"/>
            <a:ext cx="251875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순서도: 직접 액세스 저장소 13"/>
          <p:cNvSpPr/>
          <p:nvPr/>
        </p:nvSpPr>
        <p:spPr>
          <a:xfrm rot="5400000">
            <a:off x="5557056" y="4711970"/>
            <a:ext cx="1350819" cy="581891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232465" y="4213205"/>
            <a:ext cx="0" cy="1745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2364" y="571671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result.txt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937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5388" y="516895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ls | tee result.txt output.txt |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-w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33897" y="1087621"/>
            <a:ext cx="1562793" cy="8146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15446" y="1087621"/>
            <a:ext cx="1562793" cy="8146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wc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-w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직접 액세스 저장소 11"/>
          <p:cNvSpPr/>
          <p:nvPr/>
        </p:nvSpPr>
        <p:spPr>
          <a:xfrm>
            <a:off x="5174671" y="1203998"/>
            <a:ext cx="1350819" cy="581891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stCxn id="10" idx="3"/>
          </p:cNvCxnSpPr>
          <p:nvPr/>
        </p:nvCxnSpPr>
        <p:spPr>
          <a:xfrm flipV="1">
            <a:off x="4696690" y="1494943"/>
            <a:ext cx="251875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순서도: 직접 액세스 저장소 13"/>
          <p:cNvSpPr/>
          <p:nvPr/>
        </p:nvSpPr>
        <p:spPr>
          <a:xfrm rot="5400000">
            <a:off x="5174670" y="1993708"/>
            <a:ext cx="1350819" cy="581891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850079" y="1494943"/>
            <a:ext cx="0" cy="1745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59978" y="299844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result.txt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9978" y="3436945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output.txt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3693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307571"/>
            <a:ext cx="6211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이름이 있는 파이프</a:t>
            </a:r>
            <a:r>
              <a:rPr lang="en-US" altLang="ko-KR" sz="2000" dirty="0" smtClean="0">
                <a:latin typeface="Consolas" panose="020B0609020204030204" pitchFamily="49" charset="0"/>
              </a:rPr>
              <a:t>(named pipe)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생성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mkfifo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  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mkfifo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myfifo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86000" y="2111432"/>
            <a:ext cx="2103120" cy="9892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cat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691746" y="2111431"/>
            <a:ext cx="2103120" cy="98921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cat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4603" y="1504604"/>
            <a:ext cx="8046720" cy="21862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9680" y="329074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RAM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9" name="순서도: 자기 디스크 8"/>
          <p:cNvSpPr/>
          <p:nvPr/>
        </p:nvSpPr>
        <p:spPr>
          <a:xfrm>
            <a:off x="3042458" y="4297680"/>
            <a:ext cx="5503026" cy="1778924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0175" y="5526313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HDD or SSD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1" name="순서도: 직접 액세스 저장소 10"/>
          <p:cNvSpPr/>
          <p:nvPr/>
        </p:nvSpPr>
        <p:spPr>
          <a:xfrm>
            <a:off x="4696987" y="4995950"/>
            <a:ext cx="1920975" cy="530364"/>
          </a:xfrm>
          <a:prstGeom prst="flowChartMagneticDru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myfifo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구부러진 연결선 12"/>
          <p:cNvCxnSpPr>
            <a:endCxn id="11" idx="1"/>
          </p:cNvCxnSpPr>
          <p:nvPr/>
        </p:nvCxnSpPr>
        <p:spPr>
          <a:xfrm rot="16200000" flipH="1">
            <a:off x="2800020" y="3364164"/>
            <a:ext cx="2160485" cy="16334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11" idx="4"/>
            <a:endCxn id="6" idx="2"/>
          </p:cNvCxnSpPr>
          <p:nvPr/>
        </p:nvCxnSpPr>
        <p:spPr>
          <a:xfrm flipV="1">
            <a:off x="6617962" y="3100646"/>
            <a:ext cx="1125344" cy="216048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98841" y="16408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cat &gt;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myfifo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4587" y="165381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cat 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myfifo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619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122615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셸은 명령어가 입력되면 이를 수행하기 전에 입력된 텍스트에 대하여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전처리를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수행합니다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* 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hello.txt world.txt 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경로명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*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smtClean="0">
                <a:latin typeface="Consolas" panose="020B0609020204030204" pitchFamily="49" charset="0"/>
              </a:rPr>
              <a:t>?, []</a:t>
            </a:r>
            <a:r>
              <a:rPr lang="ko-KR" altLang="en-US" sz="2000" dirty="0" smtClean="0">
                <a:latin typeface="Consolas" panose="020B0609020204030204" pitchFamily="49" charset="0"/>
              </a:rPr>
              <a:t>가 임의의 문자로 이루어진 파일명으로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틸드</a:t>
            </a:r>
            <a:r>
              <a:rPr lang="ko-KR" altLang="en-US" sz="2000" dirty="0" smtClean="0">
                <a:latin typeface="Consolas" panose="020B0609020204030204" pitchFamily="49" charset="0"/>
              </a:rPr>
              <a:t>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~</a:t>
            </a:r>
            <a:r>
              <a:rPr lang="ko-KR" altLang="en-US" sz="2000" dirty="0" smtClean="0">
                <a:latin typeface="Consolas" panose="020B0609020204030204" pitchFamily="49" charset="0"/>
              </a:rPr>
              <a:t>가 현재 사용자의 홈 디렉터리 명으로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~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/home/</a:t>
            </a:r>
            <a:r>
              <a:rPr lang="en-US" altLang="ko-KR" sz="2000" dirty="0" err="1">
                <a:latin typeface="Consolas" panose="020B0609020204030204" pitchFamily="49" charset="0"/>
              </a:rPr>
              <a:t>linux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cd ~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 a.txt ~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8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87" y="198812"/>
            <a:ext cx="8148638" cy="64530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62669" y="2726574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75986" y="6043353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4917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034129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변수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셸은 데이터를 저장하기 위해 변수라는 개념을 제공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변수를 선언 및 초기화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변수명</a:t>
            </a:r>
            <a:r>
              <a:rPr lang="en-US" altLang="ko-KR" sz="2000" dirty="0" smtClean="0">
                <a:latin typeface="Consolas" panose="020B0609020204030204" pitchFamily="49" charset="0"/>
              </a:rPr>
              <a:t>=</a:t>
            </a:r>
            <a:r>
              <a:rPr lang="ko-KR" altLang="en-US" sz="2000" dirty="0" smtClean="0">
                <a:latin typeface="Consolas" panose="020B0609020204030204" pitchFamily="49" charset="0"/>
              </a:rPr>
              <a:t>값      </a:t>
            </a:r>
            <a:r>
              <a:rPr lang="en-US" altLang="ko-KR" sz="2000" dirty="0" smtClean="0">
                <a:latin typeface="Consolas" panose="020B0609020204030204" pitchFamily="49" charset="0"/>
              </a:rPr>
              <a:t>--&gt;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주의하실 점은 대입 연산자</a:t>
            </a:r>
            <a:r>
              <a:rPr lang="en-US" altLang="ko-KR" sz="2000" dirty="0" smtClean="0">
                <a:latin typeface="Consolas" panose="020B0609020204030204" pitchFamily="49" charset="0"/>
              </a:rPr>
              <a:t>(=)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사이에 공백이 올 수 없음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    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변수명</a:t>
            </a:r>
            <a:r>
              <a:rPr lang="en-US" altLang="ko-KR" sz="2000" dirty="0" smtClean="0">
                <a:latin typeface="Consolas" panose="020B0609020204030204" pitchFamily="49" charset="0"/>
              </a:rPr>
              <a:t>= </a:t>
            </a:r>
            <a:r>
              <a:rPr lang="ko-KR" altLang="en-US" sz="2000" dirty="0" smtClean="0">
                <a:latin typeface="Consolas" panose="020B0609020204030204" pitchFamily="49" charset="0"/>
              </a:rPr>
              <a:t>값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변수명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=</a:t>
            </a:r>
            <a:r>
              <a:rPr lang="ko-KR" altLang="en-US" sz="2000" dirty="0" smtClean="0">
                <a:latin typeface="Consolas" panose="020B0609020204030204" pitchFamily="49" charset="0"/>
              </a:rPr>
              <a:t>값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변수명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= </a:t>
            </a:r>
            <a:r>
              <a:rPr lang="ko-KR" altLang="en-US" sz="2000" dirty="0" smtClean="0">
                <a:latin typeface="Consolas" panose="020B0609020204030204" pitchFamily="49" charset="0"/>
              </a:rPr>
              <a:t>값 등은 모두 오류입니다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name=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daniel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$name 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변수 확장이란 </a:t>
            </a:r>
            <a:r>
              <a:rPr lang="en-US" altLang="ko-KR" sz="2000" dirty="0" smtClean="0">
                <a:latin typeface="Consolas" panose="020B0609020204030204" pitchFamily="49" charset="0"/>
              </a:rPr>
              <a:t>$</a:t>
            </a:r>
            <a:r>
              <a:rPr lang="ko-KR" altLang="en-US" sz="2000" dirty="0" smtClean="0">
                <a:latin typeface="Consolas" panose="020B0609020204030204" pitchFamily="49" charset="0"/>
              </a:rPr>
              <a:t>기호를 사용하여 변수가 가진 값으로 확장 또는 치환되는 것을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산술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$(())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사용하여 표현식의 결과로 확장 또는 치환되는 것을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$((1 + 1))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1430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871264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5.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``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$()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사용하여 명령어의 출력 결과를 확장 또는 치환하는 것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s-ES" altLang="ko-KR" sz="2000" dirty="0">
                <a:latin typeface="Consolas" panose="020B0609020204030204" pitchFamily="49" charset="0"/>
              </a:rPr>
              <a:t>$ echo date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date</a:t>
            </a:r>
          </a:p>
          <a:p>
            <a:endParaRPr lang="es-ES" altLang="ko-KR" sz="2000" dirty="0">
              <a:latin typeface="Consolas" panose="020B0609020204030204" pitchFamily="49" charset="0"/>
            </a:endParaRPr>
          </a:p>
          <a:p>
            <a:r>
              <a:rPr lang="es-ES" altLang="ko-KR" sz="2000" dirty="0" smtClean="0">
                <a:latin typeface="Consolas" panose="020B0609020204030204" pitchFamily="49" charset="0"/>
              </a:rPr>
              <a:t>$ </a:t>
            </a:r>
            <a:r>
              <a:rPr lang="es-ES" altLang="ko-KR" sz="2000" dirty="0">
                <a:latin typeface="Consolas" panose="020B0609020204030204" pitchFamily="49" charset="0"/>
              </a:rPr>
              <a:t>echo `date`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Tue Jun 9 20:45:54 PDT 2020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fr-FR" altLang="ko-KR" sz="2000" dirty="0">
                <a:latin typeface="Consolas" panose="020B0609020204030204" pitchFamily="49" charset="0"/>
              </a:rPr>
              <a:t>$ echo $(date)</a:t>
            </a:r>
          </a:p>
          <a:p>
            <a:r>
              <a:rPr lang="fr-FR" altLang="ko-KR" sz="2000" dirty="0">
                <a:latin typeface="Consolas" panose="020B0609020204030204" pitchFamily="49" charset="0"/>
              </a:rPr>
              <a:t>Tue Jun 9 20:46:17 PDT </a:t>
            </a:r>
            <a:r>
              <a:rPr lang="fr-FR" altLang="ko-KR" sz="2000" dirty="0" smtClean="0">
                <a:latin typeface="Consolas" panose="020B0609020204030204" pitchFamily="49" charset="0"/>
              </a:rPr>
              <a:t>2020</a:t>
            </a:r>
          </a:p>
          <a:p>
            <a:endParaRPr lang="fr-FR" altLang="ko-KR" sz="2000" dirty="0">
              <a:latin typeface="Consolas" panose="020B0609020204030204" pitchFamily="49" charset="0"/>
            </a:endParaRPr>
          </a:p>
          <a:p>
            <a:endParaRPr lang="fr-FR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특정 명령어의 정보를 보고 싶은 경우</a:t>
            </a:r>
            <a:endParaRPr lang="fr-FR" altLang="ko-KR" sz="2000" dirty="0" smtClean="0">
              <a:latin typeface="Consolas" panose="020B0609020204030204" pitchFamily="49" charset="0"/>
            </a:endParaRPr>
          </a:p>
          <a:p>
            <a:r>
              <a:rPr lang="fr-FR" altLang="ko-KR" sz="2000" dirty="0">
                <a:latin typeface="Consolas" panose="020B0609020204030204" pitchFamily="49" charset="0"/>
              </a:rPr>
              <a:t>$ ls -l </a:t>
            </a:r>
            <a:r>
              <a:rPr lang="fr-FR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$(which ls)</a:t>
            </a:r>
          </a:p>
          <a:p>
            <a:r>
              <a:rPr lang="fr-FR" altLang="ko-KR" sz="2000" dirty="0">
                <a:latin typeface="Consolas" panose="020B0609020204030204" pitchFamily="49" charset="0"/>
              </a:rPr>
              <a:t>-rwxr-xr-x 1 root root 133792 Jan 18  2018 /bin/ls</a:t>
            </a:r>
          </a:p>
          <a:p>
            <a:endParaRPr lang="fr-FR" altLang="ko-KR" sz="2000" dirty="0">
              <a:latin typeface="Consolas" panose="020B0609020204030204" pitchFamily="49" charset="0"/>
            </a:endParaRPr>
          </a:p>
          <a:p>
            <a:r>
              <a:rPr lang="fr-FR" altLang="ko-KR" sz="2000" dirty="0" smtClean="0">
                <a:latin typeface="Consolas" panose="020B0609020204030204" pitchFamily="49" charset="0"/>
              </a:rPr>
              <a:t>$ </a:t>
            </a:r>
            <a:r>
              <a:rPr lang="fr-FR" altLang="ko-KR" sz="2000" dirty="0">
                <a:latin typeface="Consolas" panose="020B0609020204030204" pitchFamily="49" charset="0"/>
              </a:rPr>
              <a:t>ls -l </a:t>
            </a:r>
            <a:r>
              <a:rPr lang="fr-FR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`which ls`</a:t>
            </a:r>
          </a:p>
          <a:p>
            <a:r>
              <a:rPr lang="fr-FR" altLang="ko-KR" sz="2000" dirty="0">
                <a:latin typeface="Consolas" panose="020B0609020204030204" pitchFamily="49" charset="0"/>
              </a:rPr>
              <a:t>-rwxr-xr-x 1 root root 133792 Jan 18  2018 /</a:t>
            </a:r>
            <a:r>
              <a:rPr lang="fr-FR" altLang="ko-KR" sz="2000" dirty="0" smtClean="0">
                <a:latin typeface="Consolas" panose="020B0609020204030204" pitchFamily="49" charset="0"/>
              </a:rPr>
              <a:t>bin/ls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058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2034064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6. </a:t>
            </a:r>
            <a:r>
              <a:rPr lang="ko-KR" altLang="en-US" sz="2000" dirty="0" smtClean="0">
                <a:latin typeface="Consolas" panose="020B0609020204030204" pitchFamily="49" charset="0"/>
              </a:rPr>
              <a:t>중괄호 확장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중괄호 안에 표현된 패턴과 일치하는 텍스트 문자열로 확장하는 것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{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</a:t>
            </a:r>
            <a:r>
              <a:rPr lang="en-US" altLang="ko-KR" sz="2000" dirty="0" smtClean="0">
                <a:latin typeface="Consolas" panose="020B0609020204030204" pitchFamily="49" charset="0"/>
              </a:rPr>
              <a:t>[,...]}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touch file.{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a,b,c,d</a:t>
            </a:r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주의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콤마 앞뒤에 공백이 있으면 안됩니다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touch file.{a,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b,c,d</a:t>
            </a:r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{0,1,2,3,4,5,6,7,8,9} == {0..9}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{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a,b,c,d,e,f,g,i,j,k,l,m,n,o,p,q,r,s,t,u,v,w,x,y,z</a:t>
            </a:r>
            <a:r>
              <a:rPr lang="en-US" altLang="ko-KR" sz="2000" dirty="0" smtClean="0">
                <a:latin typeface="Consolas" panose="020B0609020204030204" pitchFamily="49" charset="0"/>
              </a:rPr>
              <a:t>} =&gt; {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a..z</a:t>
            </a:r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중괄호는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 사용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pt-BR" altLang="ko-KR" sz="2000" dirty="0">
                <a:latin typeface="Consolas" panose="020B0609020204030204" pitchFamily="49" charset="0"/>
              </a:rPr>
              <a:t>$ echo {0..9}{A..F}</a:t>
            </a:r>
          </a:p>
          <a:p>
            <a:r>
              <a:rPr lang="pt-BR" altLang="ko-KR" sz="2000" dirty="0">
                <a:latin typeface="Consolas" panose="020B0609020204030204" pitchFamily="49" charset="0"/>
              </a:rPr>
              <a:t>0A 0B 0C 0D 0E 0F 1A 1B 1C 1D 1E 1F 2A 2B 2C 2D 2E 2F 3A 3B 3C 3D 3E 3F 4A 4B 4C </a:t>
            </a:r>
            <a:r>
              <a:rPr lang="pt-BR" altLang="ko-KR" sz="2000" dirty="0" smtClean="0">
                <a:latin typeface="Consolas" panose="020B0609020204030204" pitchFamily="49" charset="0"/>
              </a:rPr>
              <a:t>4D</a:t>
            </a:r>
          </a:p>
          <a:p>
            <a:r>
              <a:rPr lang="pt-BR" altLang="ko-KR" sz="2000" dirty="0" smtClean="0">
                <a:latin typeface="Consolas" panose="020B0609020204030204" pitchFamily="49" charset="0"/>
              </a:rPr>
              <a:t> </a:t>
            </a:r>
            <a:r>
              <a:rPr lang="pt-BR" altLang="ko-KR" sz="2000" dirty="0">
                <a:latin typeface="Consolas" panose="020B0609020204030204" pitchFamily="49" charset="0"/>
              </a:rPr>
              <a:t>4E 4F 5A 5B 5C 5D 5E 5F 6A 6B 6C 6D 6E 6F 7A 7B 7C 7D 7E 7F 8A 8B 8C 8D 8E 8F 9A </a:t>
            </a:r>
            <a:r>
              <a:rPr lang="pt-BR" altLang="ko-KR" sz="2000" dirty="0" smtClean="0">
                <a:latin typeface="Consolas" panose="020B0609020204030204" pitchFamily="49" charset="0"/>
              </a:rPr>
              <a:t>9B</a:t>
            </a:r>
          </a:p>
          <a:p>
            <a:r>
              <a:rPr lang="pt-BR" altLang="ko-KR" sz="2000" dirty="0" smtClean="0">
                <a:latin typeface="Consolas" panose="020B0609020204030204" pitchFamily="49" charset="0"/>
              </a:rPr>
              <a:t> </a:t>
            </a:r>
            <a:r>
              <a:rPr lang="pt-BR" altLang="ko-KR" sz="2000" dirty="0">
                <a:latin typeface="Consolas" panose="020B0609020204030204" pitchFamily="49" charset="0"/>
              </a:rPr>
              <a:t>9C 9D 9E 9F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297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24187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중첩도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_{A{1,2},B{3,4}}_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_A1_ _A2_ _B3_ _B4_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연습 문제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1. 2009</a:t>
            </a:r>
            <a:r>
              <a:rPr lang="ko-KR" altLang="en-US" sz="2000" dirty="0" smtClean="0">
                <a:latin typeface="Consolas" panose="020B0609020204030204" pitchFamily="49" charset="0"/>
              </a:rPr>
              <a:t>년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월부터 </a:t>
            </a:r>
            <a:r>
              <a:rPr lang="en-US" altLang="ko-KR" sz="2000" dirty="0" smtClean="0">
                <a:latin typeface="Consolas" panose="020B0609020204030204" pitchFamily="49" charset="0"/>
              </a:rPr>
              <a:t>2011</a:t>
            </a:r>
            <a:r>
              <a:rPr lang="ko-KR" altLang="en-US" sz="2000" dirty="0" smtClean="0">
                <a:latin typeface="Consolas" panose="020B0609020204030204" pitchFamily="49" charset="0"/>
              </a:rPr>
              <a:t>년 </a:t>
            </a:r>
            <a:r>
              <a:rPr lang="en-US" altLang="ko-KR" sz="2000" dirty="0" smtClean="0">
                <a:latin typeface="Consolas" panose="020B0609020204030204" pitchFamily="49" charset="0"/>
              </a:rPr>
              <a:t>12</a:t>
            </a:r>
            <a:r>
              <a:rPr lang="ko-KR" altLang="en-US" sz="2000" dirty="0" smtClean="0">
                <a:latin typeface="Consolas" panose="020B0609020204030204" pitchFamily="49" charset="0"/>
              </a:rPr>
              <a:t>월까지 연도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ko-KR" altLang="en-US" sz="2000" dirty="0" smtClean="0">
                <a:latin typeface="Consolas" panose="020B0609020204030204" pitchFamily="49" charset="0"/>
              </a:rPr>
              <a:t>월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yyyy_mm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 형식의 디렉터리를 생성해 보세요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2009</a:t>
            </a:r>
            <a:r>
              <a:rPr lang="ko-KR" altLang="en-US" sz="2000" dirty="0" smtClean="0">
                <a:latin typeface="Consolas" panose="020B0609020204030204" pitchFamily="49" charset="0"/>
              </a:rPr>
              <a:t>년 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월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2009_01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2009</a:t>
            </a:r>
            <a:r>
              <a:rPr lang="ko-KR" altLang="en-US" sz="2000" dirty="0" smtClean="0">
                <a:latin typeface="Consolas" panose="020B0609020204030204" pitchFamily="49" charset="0"/>
              </a:rPr>
              <a:t>년 </a:t>
            </a:r>
            <a:r>
              <a:rPr lang="en-US" altLang="ko-KR" sz="2000" dirty="0" smtClean="0">
                <a:latin typeface="Consolas" panose="020B0609020204030204" pitchFamily="49" charset="0"/>
              </a:rPr>
              <a:t>12</a:t>
            </a:r>
            <a:r>
              <a:rPr lang="ko-KR" altLang="en-US" sz="2000" dirty="0" smtClean="0">
                <a:latin typeface="Consolas" panose="020B0609020204030204" pitchFamily="49" charset="0"/>
              </a:rPr>
              <a:t>월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2009_12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mkdir</a:t>
            </a:r>
            <a:r>
              <a:rPr lang="en-US" altLang="ko-KR" sz="2000" dirty="0" smtClean="0">
                <a:latin typeface="Consolas" panose="020B0609020204030204" pitchFamily="49" charset="0"/>
              </a:rPr>
              <a:t> {2009..2011}_0{1..9} {2009..2011}_{10..12}</a:t>
            </a:r>
          </a:p>
        </p:txBody>
      </p:sp>
    </p:spTree>
    <p:extLst>
      <p:ext uri="{BB962C8B-B14F-4D97-AF65-F5344CB8AC3E}">
        <p14:creationId xmlns:p14="http://schemas.microsoft.com/office/powerpoint/2010/main" val="23688581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153392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인용 부호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큰 따옴표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echo hello,                                 world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hello, world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셸이 불필요한 공백을 제거했기 때문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셸은 기본적으로 공백과 탭을 사용하여 토큰을 구분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하는 용도로만 사용됨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용도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공백과 탭을 토큰 구분이 아닌 단순 문자로 해석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"hello,                               world"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hello,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      </a:t>
            </a:r>
            <a:r>
              <a:rPr lang="en-US" altLang="ko-KR" sz="2000" dirty="0" smtClean="0">
                <a:latin typeface="Consolas" panose="020B06090202040302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03890988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618630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용도 </a:t>
            </a:r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와일드카드의 동작하지 않도록 하기 위함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echo "*"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*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예외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치환은 그대로 동작</a:t>
            </a:r>
            <a:r>
              <a:rPr lang="en-US" altLang="ko-KR" sz="2000" dirty="0" smtClean="0">
                <a:latin typeface="Consolas" panose="020B0609020204030204" pitchFamily="49" charset="0"/>
              </a:rPr>
              <a:t>(``, $())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"`date`"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Tue Jun  9 22:32:36 PDT 2020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echo "$(date)"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Tue Jun  9 22:32:41 PDT 2020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예외 </a:t>
            </a:r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매개변수 치환 또는 확장은 그대로 동작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s-ES" altLang="ko-KR" sz="2000" dirty="0">
                <a:latin typeface="Consolas" panose="020B0609020204030204" pitchFamily="49" charset="0"/>
              </a:rPr>
              <a:t>$ echo $HOME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/home/linux</a:t>
            </a:r>
          </a:p>
          <a:p>
            <a:endParaRPr lang="es-ES" altLang="ko-KR" sz="2000" dirty="0">
              <a:latin typeface="Consolas" panose="020B0609020204030204" pitchFamily="49" charset="0"/>
            </a:endParaRPr>
          </a:p>
          <a:p>
            <a:r>
              <a:rPr lang="es-ES" altLang="ko-KR" sz="2000" dirty="0" smtClean="0">
                <a:latin typeface="Consolas" panose="020B0609020204030204" pitchFamily="49" charset="0"/>
              </a:rPr>
              <a:t>$ </a:t>
            </a:r>
            <a:r>
              <a:rPr lang="es-ES" altLang="ko-KR" sz="2000" dirty="0">
                <a:latin typeface="Consolas" panose="020B0609020204030204" pitchFamily="49" charset="0"/>
              </a:rPr>
              <a:t>echo "$HOME"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/home/linux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4411" y="191193"/>
            <a:ext cx="4108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예외 </a:t>
            </a:r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백슬래시는 그대로 동작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"$HOME" -&gt; /home/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\$HOME -&gt; $HOME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"\$HOME" -&gt; $HOME</a:t>
            </a:r>
          </a:p>
        </p:txBody>
      </p:sp>
    </p:spTree>
    <p:extLst>
      <p:ext uri="{BB962C8B-B14F-4D97-AF65-F5344CB8AC3E}">
        <p14:creationId xmlns:p14="http://schemas.microsoft.com/office/powerpoint/2010/main" val="6888554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54168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용도 </a:t>
            </a:r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작은 따옴표를 출력하기 위해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It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altLang="ko-KR" sz="2000" dirty="0">
                <a:latin typeface="Consolas" panose="020B0609020204030204" pitchFamily="49" charset="0"/>
              </a:rPr>
              <a:t>'s different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It's different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echo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latin typeface="Consolas" panose="020B0609020204030204" pitchFamily="49" charset="0"/>
              </a:rPr>
              <a:t>It's different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It's different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49985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153392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인용 부호 </a:t>
            </a:r>
            <a:r>
              <a:rPr lang="en-US" altLang="ko-KR" sz="2000" dirty="0">
                <a:latin typeface="Consolas" panose="020B0609020204030204" pitchFamily="49" charset="0"/>
              </a:rPr>
              <a:t>2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작은 따옴표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echo hello,                                 world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hello, world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셸이 불필요한 공백을 제거했기 때문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셸은 기본적으로 공백과 탭을 사용하여 토큰을 구분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하는 용도로만 사용됨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용도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공백과 탭을 토큰 구분이 아닌 단순 문자로 해석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</a:t>
            </a:r>
            <a:r>
              <a:rPr lang="en-US" altLang="ko-KR" sz="2000" dirty="0" smtClean="0">
                <a:latin typeface="Consolas" panose="020B0609020204030204" pitchFamily="49" charset="0"/>
              </a:rPr>
              <a:t>'hello</a:t>
            </a:r>
            <a:r>
              <a:rPr lang="en-US" altLang="ko-KR" sz="2000" dirty="0">
                <a:latin typeface="Consolas" panose="020B0609020204030204" pitchFamily="49" charset="0"/>
              </a:rPr>
              <a:t>,                               </a:t>
            </a:r>
            <a:r>
              <a:rPr lang="en-US" altLang="ko-KR" sz="2000" dirty="0" smtClean="0">
                <a:latin typeface="Consolas" panose="020B0609020204030204" pitchFamily="49" charset="0"/>
              </a:rPr>
              <a:t>world'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hello,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      </a:t>
            </a:r>
            <a:r>
              <a:rPr lang="en-US" altLang="ko-KR" sz="2000" dirty="0" smtClean="0">
                <a:latin typeface="Consolas" panose="020B06090202040302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71167541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49382"/>
            <a:ext cx="1090555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용도 </a:t>
            </a:r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작은 따옴표 안의 모둔 문자를 확장이나 치환 없이 문자 그대로 처리할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'`date`'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`date`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'$(date)'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$(date)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'$HOME'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$HOME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'how are you?'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how are you?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9713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4" y="232756"/>
            <a:ext cx="1072601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백슬래시 확장 문자열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백슬래시는 탈출 문자의 역할 뿐만 아니라 제어 문자를 표현하는데도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\a - </a:t>
            </a:r>
            <a:r>
              <a:rPr lang="ko-KR" altLang="en-US" sz="2000" dirty="0" smtClean="0">
                <a:latin typeface="Consolas" panose="020B0609020204030204" pitchFamily="49" charset="0"/>
              </a:rPr>
              <a:t>벨 소리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\b - </a:t>
            </a:r>
            <a:r>
              <a:rPr lang="ko-KR" altLang="en-US" sz="2000" dirty="0" smtClean="0">
                <a:latin typeface="Consolas" panose="020B0609020204030204" pitchFamily="49" charset="0"/>
              </a:rPr>
              <a:t>백스페이스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\n -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개행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\r -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캐리지</a:t>
            </a:r>
            <a:r>
              <a:rPr lang="ko-KR" altLang="en-US" sz="2000" dirty="0" smtClean="0">
                <a:latin typeface="Consolas" panose="020B0609020204030204" pitchFamily="49" charset="0"/>
              </a:rPr>
              <a:t> 리턴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\t -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탭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"hello\</a:t>
            </a:r>
            <a:r>
              <a:rPr lang="en-US" altLang="ko-KR" sz="2000" dirty="0" err="1">
                <a:latin typeface="Consolas" panose="020B0609020204030204" pitchFamily="49" charset="0"/>
              </a:rPr>
              <a:t>nworld</a:t>
            </a:r>
            <a:r>
              <a:rPr lang="en-US" altLang="ko-KR" sz="2000" dirty="0" smtClean="0">
                <a:latin typeface="Consolas" panose="020B0609020204030204" pitchFamily="49" charset="0"/>
              </a:rPr>
              <a:t>" &lt;-- </a:t>
            </a:r>
            <a:r>
              <a:rPr lang="ko-KR" altLang="en-US" sz="2000" dirty="0" smtClean="0">
                <a:latin typeface="Consolas" panose="020B0609020204030204" pitchFamily="49" charset="0"/>
              </a:rPr>
              <a:t>제어 문자를 가진 문자열을 확장 문자열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hello\</a:t>
            </a:r>
            <a:r>
              <a:rPr lang="en-US" altLang="ko-KR" sz="2000" dirty="0" err="1">
                <a:latin typeface="Consolas" panose="020B0609020204030204" pitchFamily="49" charset="0"/>
              </a:rPr>
              <a:t>nworld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echo -e "hello\</a:t>
            </a:r>
            <a:r>
              <a:rPr lang="en-US" altLang="ko-KR" sz="2000" dirty="0" err="1">
                <a:latin typeface="Consolas" panose="020B0609020204030204" pitchFamily="49" charset="0"/>
              </a:rPr>
              <a:t>nworld</a:t>
            </a:r>
            <a:r>
              <a:rPr lang="en-US" altLang="ko-KR" sz="2000" dirty="0" smtClean="0">
                <a:latin typeface="Consolas" panose="020B0609020204030204" pitchFamily="49" charset="0"/>
              </a:rPr>
              <a:t>"  &lt;-- echo</a:t>
            </a:r>
            <a:r>
              <a:rPr lang="ko-KR" altLang="en-US" sz="2000" dirty="0" smtClean="0">
                <a:latin typeface="Consolas" panose="020B0609020204030204" pitchFamily="49" charset="0"/>
              </a:rPr>
              <a:t>에서 확장 문자열을 처리하려면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-e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world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5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57" y="82435"/>
            <a:ext cx="8398019" cy="66505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9789" y="2128058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17797" y="6134793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9789" y="3133898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0223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31" y="257695"/>
            <a:ext cx="1139286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아래와 같이 출력되는 이유를 설명하시오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$ echo $(cal)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June 2020 Su Mo Tu We Th Fr Sa 1 2 3 4 5 6 7 8  9 10 11 12 13 14 15 16 17 18 </a:t>
            </a:r>
            <a:r>
              <a:rPr lang="es-ES" altLang="ko-KR" sz="2000" dirty="0" smtClean="0">
                <a:latin typeface="Consolas" panose="020B0609020204030204" pitchFamily="49" charset="0"/>
              </a:rPr>
              <a:t>19</a:t>
            </a:r>
          </a:p>
          <a:p>
            <a:r>
              <a:rPr lang="es-ES" altLang="ko-KR" sz="2000" dirty="0" smtClean="0">
                <a:latin typeface="Consolas" panose="020B0609020204030204" pitchFamily="49" charset="0"/>
              </a:rPr>
              <a:t>20 </a:t>
            </a:r>
            <a:r>
              <a:rPr lang="es-ES" altLang="ko-KR" sz="2000" dirty="0">
                <a:latin typeface="Consolas" panose="020B0609020204030204" pitchFamily="49" charset="0"/>
              </a:rPr>
              <a:t>21 22 23 24 25 26 27 28 29 30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정답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셸은 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이상의 공백과 탭 그리고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모두 불필요하다고 생각하여 제거했기 때문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아래와 같이 출력되는 이유를 설명하시오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s-ES" altLang="ko-KR" sz="2000" dirty="0" smtClean="0">
                <a:latin typeface="Consolas" panose="020B0609020204030204" pitchFamily="49" charset="0"/>
              </a:rPr>
              <a:t>$ </a:t>
            </a:r>
            <a:r>
              <a:rPr lang="es-ES" altLang="ko-KR" sz="2000" dirty="0">
                <a:latin typeface="Consolas" panose="020B0609020204030204" pitchFamily="49" charset="0"/>
              </a:rPr>
              <a:t>echo "$(cal)"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     June 2020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Su Mo Tu We Th Fr Sa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    1  2  3  4  5  6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 7  8  9 10 11 12 13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14 15 16 17 18 19 20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21 22 23 24 25 26 27</a:t>
            </a:r>
          </a:p>
          <a:p>
            <a:r>
              <a:rPr lang="es-ES" altLang="ko-KR" sz="2000" dirty="0">
                <a:latin typeface="Consolas" panose="020B0609020204030204" pitchFamily="49" charset="0"/>
              </a:rPr>
              <a:t>28 29 30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정답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큰 따옴표를 사용하면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이상의 공백과 탭 그리고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그대로 유지하기 때문</a:t>
            </a:r>
          </a:p>
        </p:txBody>
      </p:sp>
    </p:spTree>
    <p:extLst>
      <p:ext uri="{BB962C8B-B14F-4D97-AF65-F5344CB8AC3E}">
        <p14:creationId xmlns:p14="http://schemas.microsoft.com/office/powerpoint/2010/main" val="36052292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31" y="257695"/>
            <a:ext cx="1195711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 명령의 실행 결과를 예측해 보세요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touch hello, world.txt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두 개의 파일이 생성됩니다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따라서 하나의 파일로 생성하려면 인용 부호를 사용해야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000" dirty="0" smtClean="0">
                <a:latin typeface="Consolas" panose="020B0609020204030204" pitchFamily="49" charset="0"/>
              </a:rPr>
              <a:t>4. echo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사용하여 현재 디렉터리에서 숨김 파일과 디렉터리를 출력해보세요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</a:t>
            </a:r>
            <a:r>
              <a:rPr lang="en-US" altLang="ko-KR" sz="2000" dirty="0" smtClean="0">
                <a:latin typeface="Consolas" panose="020B0609020204030204" pitchFamily="49" charset="0"/>
              </a:rPr>
              <a:t>(.)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상위 디렉터리</a:t>
            </a:r>
            <a:r>
              <a:rPr lang="en-US" altLang="ko-KR" sz="2000" dirty="0" smtClean="0">
                <a:latin typeface="Consolas" panose="020B0609020204030204" pitchFamily="49" charset="0"/>
              </a:rPr>
              <a:t>(..)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제외합니다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ls -la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.hello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.world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world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echo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.[^.]*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.hello .world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833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340822"/>
            <a:ext cx="60324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탐색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시스템 내의 특정 파일을 탐색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find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내의 특정 토큰을 탐색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781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340822"/>
            <a:ext cx="103412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시스템의 탐색</a:t>
            </a:r>
            <a:r>
              <a:rPr lang="en-US" altLang="ko-KR" sz="2000" dirty="0" smtClean="0">
                <a:latin typeface="Consolas" panose="020B0609020204030204" pitchFamily="49" charset="0"/>
              </a:rPr>
              <a:t>! find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다른 명령들은 하위 디렉터리에 대하여 처리하려면 명시적으로 재귀 옵션</a:t>
            </a:r>
            <a:r>
              <a:rPr lang="en-US" altLang="ko-KR" sz="2000" dirty="0" smtClean="0">
                <a:latin typeface="Consolas" panose="020B0609020204030204" pitchFamily="49" charset="0"/>
              </a:rPr>
              <a:t>(R)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명령어의 특징은 별도의 옵션 없이 하위 디렉터리까지 검색함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따라서 별도의 재귀 옵션을 사용할 필요가 없음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테스트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액션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60075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340822"/>
            <a:ext cx="1048235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테스트</a:t>
            </a:r>
            <a:r>
              <a:rPr lang="en-US" altLang="ko-KR" sz="2000" dirty="0" smtClean="0">
                <a:latin typeface="Consolas" panose="020B0609020204030204" pitchFamily="49" charset="0"/>
              </a:rPr>
              <a:t>(test):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일종의 검색 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테스트는 여러 가지가 존재하지만 자주 사용되는 항목은 다음과 같다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name: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패턴과 일치하는 파일과 디렉터리를 검색할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-name pattern(</a:t>
            </a:r>
            <a:r>
              <a:rPr lang="ko-KR" altLang="en-US" sz="2000" dirty="0" smtClean="0">
                <a:latin typeface="Consolas" panose="020B0609020204030204" pitchFamily="49" charset="0"/>
              </a:rPr>
              <a:t>메타 문자가 포함된 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-&gt; -name '*.txt'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주의할 점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패턴에서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메타 문자 또는 와일드카드 사용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전처리에</a:t>
            </a:r>
            <a:r>
              <a:rPr lang="ko-KR" altLang="en-US" sz="2000" dirty="0" smtClean="0">
                <a:latin typeface="Consolas" panose="020B0609020204030204" pitchFamily="49" charset="0"/>
              </a:rPr>
              <a:t> 의해 확장되므로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확장되지 않도록 반드시 작은 따옴표로 감싸 사용해야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a.txt, b.TXT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iname</a:t>
            </a:r>
            <a:r>
              <a:rPr lang="en-US" altLang="ko-KR" sz="2000" dirty="0" smtClean="0">
                <a:latin typeface="Consolas" panose="020B0609020204030204" pitchFamily="49" charset="0"/>
              </a:rPr>
              <a:t> '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</a:t>
            </a:r>
            <a:r>
              <a:rPr lang="en-US" altLang="ko-KR" sz="2000" dirty="0" smtClean="0">
                <a:latin typeface="Consolas" panose="020B0609020204030204" pitchFamily="49" charset="0"/>
              </a:rPr>
              <a:t>': </a:t>
            </a:r>
            <a:r>
              <a:rPr lang="ko-KR" altLang="en-US" sz="2000" dirty="0" smtClean="0">
                <a:latin typeface="Consolas" panose="020B0609020204030204" pitchFamily="49" charset="0"/>
              </a:rPr>
              <a:t>위와 동일하나 대소문자를 구분하지 않겠다는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^--- ignore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디렉터리에서 확장자가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c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파일을 검색하고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find . -name '*.c'</a:t>
            </a:r>
          </a:p>
        </p:txBody>
      </p:sp>
    </p:spTree>
    <p:extLst>
      <p:ext uri="{BB962C8B-B14F-4D97-AF65-F5344CB8AC3E}">
        <p14:creationId xmlns:p14="http://schemas.microsoft.com/office/powerpoint/2010/main" val="5637126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340822"/>
            <a:ext cx="819968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size N: </a:t>
            </a:r>
            <a:r>
              <a:rPr lang="ko-KR" altLang="en-US" sz="2000" dirty="0" smtClean="0">
                <a:latin typeface="Consolas" panose="020B0609020204030204" pitchFamily="49" charset="0"/>
              </a:rPr>
              <a:t>크기가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N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파일을 검색하는 테스트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size 0: </a:t>
            </a:r>
            <a:r>
              <a:rPr lang="ko-KR" altLang="en-US" sz="2000" dirty="0" smtClean="0">
                <a:latin typeface="Consolas" panose="020B0609020204030204" pitchFamily="49" charset="0"/>
              </a:rPr>
              <a:t>빈 파일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type T: T </a:t>
            </a:r>
            <a:r>
              <a:rPr lang="ko-KR" altLang="en-US" sz="2000" dirty="0" smtClean="0">
                <a:latin typeface="Consolas" panose="020B0609020204030204" pitchFamily="49" charset="0"/>
              </a:rPr>
              <a:t>형식의 파일은 검색할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d: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f: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일반 파일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l: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b: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블럭</a:t>
            </a:r>
            <a:r>
              <a:rPr lang="ko-KR" altLang="en-US" sz="2000" dirty="0" smtClean="0">
                <a:latin typeface="Consolas" panose="020B0609020204030204" pitchFamily="49" charset="0"/>
              </a:rPr>
              <a:t> 디바이스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c: </a:t>
            </a:r>
            <a:r>
              <a:rPr lang="ko-KR" altLang="en-US" sz="2000" dirty="0" smtClean="0">
                <a:latin typeface="Consolas" panose="020B0609020204030204" pitchFamily="49" charset="0"/>
              </a:rPr>
              <a:t>캐릭터 디바이스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p: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파이프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onsolas" panose="020B0609020204030204" pitchFamily="49" charset="0"/>
              </a:rPr>
              <a:t>s: </a:t>
            </a:r>
            <a:r>
              <a:rPr lang="ko-KR" altLang="en-US" sz="2000" dirty="0" smtClean="0">
                <a:latin typeface="Consolas" panose="020B0609020204030204" pitchFamily="49" charset="0"/>
              </a:rPr>
              <a:t>소켓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empty: </a:t>
            </a:r>
            <a:r>
              <a:rPr lang="ko-KR" altLang="en-US" sz="2000" dirty="0" smtClean="0">
                <a:latin typeface="Consolas" panose="020B0609020204030204" pitchFamily="49" charset="0"/>
              </a:rPr>
              <a:t>크기가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파일이나 비어 있는 디렉터리를 검색하는 옵션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6084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948208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find </a:t>
            </a:r>
            <a:r>
              <a:rPr lang="en-US" altLang="ko-KR" sz="2000" dirty="0" smtClean="0"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latin typeface="Consolas" panose="020B0609020204030204" pitchFamily="49" charset="0"/>
              </a:rPr>
              <a:t>starting-point...] [expression</a:t>
            </a:r>
            <a:r>
              <a:rPr lang="en-US" altLang="ko-KR" sz="2000" dirty="0" smtClean="0">
                <a:latin typeface="Consolas" panose="020B0609020204030204" pitchFamily="49" charset="0"/>
              </a:rPr>
              <a:t>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&lt;---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디렉터리를 기준으로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디렉터리 안에 </a:t>
            </a:r>
            <a:r>
              <a:rPr lang="en-US" altLang="ko-KR" sz="2000" dirty="0" smtClean="0">
                <a:latin typeface="Consolas" panose="020B0609020204030204" pitchFamily="49" charset="0"/>
              </a:rPr>
              <a:t>.txt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끝나는 파일과 디렉터리를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'*.txt'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\*.txt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디렉터리에서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log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시작하는 일반 파일을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'log*' -type f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디렉터리에서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log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시작하는 일반 파일 중 그 크기가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파일을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'log*' -type f -empty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테스트가 필요한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단순히 나열하면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799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1021305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연산자</a:t>
            </a:r>
            <a:r>
              <a:rPr lang="en-US" altLang="ko-KR" sz="2000" dirty="0" smtClean="0">
                <a:latin typeface="Consolas" panose="020B0609020204030204" pitchFamily="49" charset="0"/>
              </a:rPr>
              <a:t>(operator):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테스트 간의 논리적인 연산을 수행하기 위해 제공되는 기능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-and, -a: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연산자를 기준으로 양쪽 조건이 참인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검색을 수행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아무런 연산자를 사용하지 않을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연산자가 사용됨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'*.txt' -and -type f -and -empty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'*.txt' -a -type f -a -empty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'*.txt' -type f -empty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-or, -o: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연산자를 기준으로 양쪽 조건 중 하나라도 참인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검색을 수행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c</a:t>
            </a:r>
            <a:r>
              <a:rPr lang="ko-KR" altLang="en-US" sz="2000" dirty="0" smtClean="0">
                <a:latin typeface="Consolas" panose="020B0609020204030204" pitchFamily="49" charset="0"/>
              </a:rPr>
              <a:t>이거나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cpp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파일을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'*.c' -or -name '*.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cpp</a:t>
            </a:r>
            <a:r>
              <a:rPr lang="en-US" altLang="ko-KR" sz="2000" dirty="0" smtClean="0">
                <a:latin typeface="Consolas" panose="020B0609020204030204" pitchFamily="49" charset="0"/>
              </a:rPr>
              <a:t>' -and -type f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'*.c' -o -name '*.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cpp</a:t>
            </a:r>
            <a:r>
              <a:rPr lang="en-US" altLang="ko-KR" sz="2000" dirty="0" smtClean="0">
                <a:latin typeface="Consolas" panose="020B0609020204030204" pitchFamily="49" charset="0"/>
              </a:rPr>
              <a:t>' -type f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620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108414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-not, -!: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단항</a:t>
            </a:r>
            <a:r>
              <a:rPr lang="ko-KR" altLang="en-US" sz="2000" dirty="0" smtClean="0">
                <a:latin typeface="Consolas" panose="020B0609020204030204" pitchFamily="49" charset="0"/>
              </a:rPr>
              <a:t> 연산자로 이 연산자의 다음으로 오는 조건이 거짓인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검색을 수행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c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일반 파일에 대하여 그 크기가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아닌 파일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'*.c' -and -type f -and -not -empty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'*.c' -type f -! empty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-():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조건과 연산자를 조합한 표현식을 하나로 묶어 처리할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가독성을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이유로 사용되기도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주의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명령어의 인자로 전달되도록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전처리되지</a:t>
            </a:r>
            <a:r>
              <a:rPr lang="ko-KR" altLang="en-US" sz="2000" dirty="0" smtClean="0">
                <a:latin typeface="Consolas" panose="020B0609020204030204" pitchFamily="49" charset="0"/>
              </a:rPr>
              <a:t> 않도록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  <a:r>
              <a:rPr lang="ko-KR" altLang="en-US" sz="2000" dirty="0" smtClean="0">
                <a:latin typeface="Consolas" panose="020B0609020204030204" pitchFamily="49" charset="0"/>
              </a:rPr>
              <a:t>백슬래시를 사용해야 하고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반드시 앞뒤에 공백이 있어야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'*.c' -or -name '*.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cpp</a:t>
            </a:r>
            <a:r>
              <a:rPr lang="en-US" altLang="ko-KR" sz="2000" dirty="0" smtClean="0">
                <a:latin typeface="Consolas" panose="020B0609020204030204" pitchFamily="49" charset="0"/>
              </a:rPr>
              <a:t>' -and -type f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\( -name '*.c' -or -name '*.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cpp</a:t>
            </a:r>
            <a:r>
              <a:rPr lang="en-US" altLang="ko-KR" sz="2000" dirty="0" smtClean="0">
                <a:latin typeface="Consolas" panose="020B0609020204030204" pitchFamily="49" charset="0"/>
              </a:rPr>
              <a:t>' \) -and -type f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find . \( -name '*.c' -or -name '*.</a:t>
            </a:r>
            <a:r>
              <a:rPr lang="en-US" altLang="ko-KR" sz="2000" dirty="0" err="1">
                <a:latin typeface="Consolas" panose="020B0609020204030204" pitchFamily="49" charset="0"/>
              </a:rPr>
              <a:t>cpp</a:t>
            </a:r>
            <a:r>
              <a:rPr lang="en-US" altLang="ko-KR" sz="2000" dirty="0">
                <a:latin typeface="Consolas" panose="020B0609020204030204" pitchFamily="49" charset="0"/>
              </a:rPr>
              <a:t>' \) 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>
                <a:latin typeface="Consolas" panose="020B0609020204030204" pitchFamily="49" charset="0"/>
              </a:rPr>
              <a:t>type f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733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117262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액션</a:t>
            </a:r>
            <a:r>
              <a:rPr lang="en-US" altLang="ko-KR" sz="2000" dirty="0" smtClean="0">
                <a:latin typeface="Consolas" panose="020B0609020204030204" pitchFamily="49" charset="0"/>
              </a:rPr>
              <a:t>(action): find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명령에 대한 결과를 어떻게 처리할 것인가에 대하여 결정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미리 정의된 액션</a:t>
            </a:r>
            <a:r>
              <a:rPr lang="en-US" altLang="ko-KR" sz="2000" dirty="0" smtClean="0">
                <a:latin typeface="Consolas" panose="020B0609020204030204" pitchFamily="49" charset="0"/>
              </a:rPr>
              <a:t>(pre-defined action)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print: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 결과를 상대 경로를 포함하여 출력하는 액션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별도의 액션을 설정 또는 사용하지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않으면 참인 표현식에 암묵적으로 사용됨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액션은 기본적으로 참으로 해석됨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== find . -print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find . -name '*.c</a:t>
            </a:r>
            <a:r>
              <a:rPr lang="en-US" altLang="ko-KR" sz="2000" dirty="0" smtClean="0">
                <a:latin typeface="Consolas" panose="020B0609020204030204" pitchFamily="49" charset="0"/>
              </a:rPr>
              <a:t>' == find . -name '*.c' -and -print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find . -name 'log*' -type f -empty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== find . -name 'log*' -and -type f -and -empty -and -print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8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84" y="232755"/>
            <a:ext cx="8166617" cy="64673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42983" y="6101542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2625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8199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delete: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검색된 결과를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.c</a:t>
            </a:r>
            <a:r>
              <a:rPr lang="ko-KR" altLang="en-US" sz="2000" dirty="0" smtClean="0">
                <a:latin typeface="Consolas" panose="020B0609020204030204" pitchFamily="49" charset="0"/>
              </a:rPr>
              <a:t>이고 일반 파일이며 크기가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은 결과에 대해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-name '*.c' -and -type f -and -empty -and -delete</a:t>
            </a:r>
          </a:p>
        </p:txBody>
      </p:sp>
    </p:spTree>
    <p:extLst>
      <p:ext uri="{BB962C8B-B14F-4D97-AF65-F5344CB8AC3E}">
        <p14:creationId xmlns:p14="http://schemas.microsoft.com/office/powerpoint/2010/main" val="57469912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831509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사용자 정의 액션</a:t>
            </a:r>
            <a:r>
              <a:rPr lang="en-US" altLang="ko-KR" sz="2000" dirty="0" smtClean="0">
                <a:latin typeface="Consolas" panose="020B0609020204030204" pitchFamily="49" charset="0"/>
              </a:rPr>
              <a:t>(custom action)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-exec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검색된 결과에 대하여 지정된 명령을 실행하는 액션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exec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{} ; -&gt; -exec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\{} \;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                      ^----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커스텀</a:t>
            </a:r>
            <a:r>
              <a:rPr lang="ko-KR" altLang="en-US" sz="2000" dirty="0" smtClean="0">
                <a:latin typeface="Consolas" panose="020B0609020204030204" pitchFamily="49" charset="0"/>
              </a:rPr>
              <a:t> 액션의 끝을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.c</a:t>
            </a:r>
            <a:r>
              <a:rPr lang="ko-KR" altLang="en-US" sz="2000" dirty="0" smtClean="0">
                <a:latin typeface="Consolas" panose="020B0609020204030204" pitchFamily="49" charset="0"/>
              </a:rPr>
              <a:t>이고 빈 파일이라면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find . -name '*.c' -empty -exec </a:t>
            </a:r>
            <a:r>
              <a:rPr lang="en-US" altLang="ko-KR" sz="2000" dirty="0" err="1">
                <a:latin typeface="Consolas" panose="020B0609020204030204" pitchFamily="49" charset="0"/>
              </a:rPr>
              <a:t>rm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\{}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\;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find . -name '*.c' -empty -exec </a:t>
            </a:r>
            <a:r>
              <a:rPr lang="en-US" altLang="ko-KR" sz="2000" dirty="0" err="1">
                <a:latin typeface="Consolas" panose="020B0609020204030204" pitchFamily="49" charset="0"/>
              </a:rPr>
              <a:t>rm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'{}'</a:t>
            </a:r>
            <a:r>
              <a:rPr lang="en-US" altLang="ko-KR" sz="2000" dirty="0" smtClean="0">
                <a:latin typeface="Consolas" panose="020B0609020204030204" pitchFamily="49" charset="0"/>
              </a:rPr>
              <a:t> '\'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find . -name '*.c' -empty -exec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\{}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\+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4409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66007"/>
            <a:ext cx="111748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r>
              <a:rPr lang="en-US" altLang="ko-KR" sz="2000" dirty="0" smtClean="0">
                <a:latin typeface="Consolas" panose="020B0609020204030204" pitchFamily="49" charset="0"/>
              </a:rPr>
              <a:t>(option):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검색의 범위를 설정할 때 사용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maxdepth</a:t>
            </a:r>
            <a:r>
              <a:rPr lang="en-US" altLang="ko-KR" sz="2000" dirty="0" smtClean="0">
                <a:latin typeface="Consolas" panose="020B0609020204030204" pitchFamily="49" charset="0"/>
              </a:rPr>
              <a:t> level: </a:t>
            </a:r>
            <a:r>
              <a:rPr lang="ko-KR" altLang="en-US" sz="2000" dirty="0" smtClean="0">
                <a:latin typeface="Consolas" panose="020B0609020204030204" pitchFamily="49" charset="0"/>
              </a:rPr>
              <a:t>테스트와 액션을 실행할 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디렉터리의 최대 탐색 깊이를 숫자로 지정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기준 디렉터리는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주의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옵션은 반드시 테스트와 액션 전에 사용되어야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하위 디렉터리가 아닌 현재 디렉터리에서 비어 있는 파일만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find . 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maxdepth</a:t>
            </a:r>
            <a:r>
              <a:rPr lang="en-US" altLang="ko-KR" sz="2000" dirty="0" smtClean="0">
                <a:latin typeface="Consolas" panose="020B0609020204030204" pitchFamily="49" charset="0"/>
              </a:rPr>
              <a:t> 1 -type f -empty</a:t>
            </a:r>
          </a:p>
        </p:txBody>
      </p:sp>
    </p:spTree>
    <p:extLst>
      <p:ext uri="{BB962C8B-B14F-4D97-AF65-F5344CB8AC3E}">
        <p14:creationId xmlns:p14="http://schemas.microsoft.com/office/powerpoint/2010/main" val="404460217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2" y="232756"/>
            <a:ext cx="116878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Global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REgex</a:t>
            </a:r>
            <a:r>
              <a:rPr lang="en-US" altLang="ko-KR" sz="2000" dirty="0" smtClean="0">
                <a:latin typeface="Consolas" panose="020B0609020204030204" pitchFamily="49" charset="0"/>
              </a:rPr>
              <a:t> Print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파일 전체에서 정규 표현식과 일치하는 패턴을 출력하는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정규 표현식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Regular Expression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Regex</a:t>
            </a:r>
            <a:r>
              <a:rPr lang="ko-KR" altLang="en-US" sz="2000" dirty="0">
                <a:latin typeface="Consolas" panose="020B0609020204030204" pitchFamily="49" charset="0"/>
              </a:rPr>
              <a:t>라고 하며 특정한 규칙을 가진 문자열의 집합을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표현하는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데 </a:t>
            </a:r>
            <a:r>
              <a:rPr lang="ko-KR" altLang="en-US" sz="2000" dirty="0">
                <a:latin typeface="Consolas" panose="020B0609020204030204" pitchFamily="49" charset="0"/>
              </a:rPr>
              <a:t>사용하는 형식 언어이다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4614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2" y="232756"/>
            <a:ext cx="457048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[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r>
              <a:rPr lang="en-US" altLang="ko-KR" sz="2000" dirty="0" smtClean="0">
                <a:latin typeface="Consolas" panose="020B0609020204030204" pitchFamily="49" charset="0"/>
              </a:rPr>
              <a:t>...] regex [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...]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실습 파일 생성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/bin &gt; sample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'zip'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bunzip2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bzip2recover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gunzip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69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91440"/>
            <a:ext cx="6122189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-c: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패턴이 일치하는 행의 개수를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-c 'zip'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5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-n: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패턴이 일치하는 행의 번호를 함께 출력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-n 'zip'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3:bunzip2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12:bzip2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13:bzip2recover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46:gunzip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48:gzip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 검색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대소문자를 구분하지 않음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'ZIP' </a:t>
            </a:r>
            <a:r>
              <a:rPr lang="en-US" altLang="ko-KR" sz="2000" dirty="0" smtClean="0">
                <a:latin typeface="Consolas" panose="020B0609020204030204" pitchFamily="49" charset="0"/>
              </a:rPr>
              <a:t>sample.txt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'ZIP'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bunzip2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bzip2recover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gunzip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66863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91440"/>
            <a:ext cx="739176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-l: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패턴이 포함된 파일 이름을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-l 'zip' *.txt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bin.txt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sample.txt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-L: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패턴이 포함되지 않는 파일 이름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-L 'zip' *.txt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empty.txt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6. -r(recursive):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하위 디렉터리의 파일까지 패턴을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-w 'zip' *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sample.txt:zip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594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11110734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메타 문자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일반적인 문자들을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리터럴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문자라고 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즉 문자 그대로 해석됨</a:t>
            </a:r>
            <a:r>
              <a:rPr lang="en-US" altLang="ko-KR" sz="2000" dirty="0" smtClean="0">
                <a:latin typeface="Consolas" panose="020B0609020204030204" pitchFamily="49" charset="0"/>
              </a:rPr>
              <a:t>: abcde1234...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메타 문자는 정규 표현식에 단순 문자로 해석되는 것이 아니라 다른 의미로 해석되는 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^ $ . [] {} - ? * + () | ...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메타 문자는 혼용해서 사용할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임의의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개의 문자와 일치하는 메타 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-w '.zip' *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-w '.zip' *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bin.txt: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n-US" altLang="ko-KR" sz="2000" dirty="0" err="1">
                <a:latin typeface="Consolas" panose="020B0609020204030204" pitchFamily="49" charset="0"/>
              </a:rPr>
              <a:t>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sample.txt: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n-US" altLang="ko-KR" sz="2000" dirty="0" err="1">
                <a:latin typeface="Consolas" panose="020B0609020204030204" pitchFamily="49" charset="0"/>
              </a:rPr>
              <a:t>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이상도 사용이 가능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-w '...zip' sample.txt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gunzip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-w 'g..</a:t>
            </a:r>
            <a:r>
              <a:rPr lang="en-US" altLang="ko-KR" sz="2000" dirty="0" err="1">
                <a:latin typeface="Consolas" panose="020B0609020204030204" pitchFamily="49" charset="0"/>
              </a:rPr>
              <a:t>z.p</a:t>
            </a:r>
            <a:r>
              <a:rPr lang="en-US" altLang="ko-KR" sz="2000" dirty="0">
                <a:latin typeface="Consolas" panose="020B0609020204030204" pitchFamily="49" charset="0"/>
              </a:rPr>
              <a:t>' sample.txt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gunzip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409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88024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만약 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메타 문자가 아닌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리터럴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문자로 해석하도록 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\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</a:t>
            </a:r>
            <a:r>
              <a:rPr lang="en-US" altLang="ko-KR" sz="2000" dirty="0" err="1">
                <a:latin typeface="Consolas" panose="020B0609020204030204" pitchFamily="49" charset="0"/>
              </a:rPr>
              <a:t>bzip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.zip" |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'.zip'</a:t>
            </a:r>
          </a:p>
          <a:p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bzip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.zip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</a:t>
            </a:r>
            <a:r>
              <a:rPr lang="en-US" altLang="ko-KR" sz="2000" dirty="0" err="1">
                <a:latin typeface="Consolas" panose="020B0609020204030204" pitchFamily="49" charset="0"/>
              </a:rPr>
              <a:t>bzip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.zip" |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'\.zip'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.zip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538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564770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^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특정 패턴으로 시작되는 것을 검색할 때 사용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샘플 내용을 더 추가합니다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usr</a:t>
            </a:r>
            <a:r>
              <a:rPr lang="en-US" altLang="ko-KR" sz="2000" dirty="0" smtClean="0">
                <a:latin typeface="Consolas" panose="020B0609020204030204" pitchFamily="49" charset="0"/>
              </a:rPr>
              <a:t>/bin &gt;&gt; sample.txt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zip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시작되는 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'^zip' </a:t>
            </a:r>
            <a:r>
              <a:rPr lang="en-US" altLang="ko-KR" sz="2000" dirty="0">
                <a:latin typeface="Consolas" panose="020B0609020204030204" pitchFamily="49" charset="0"/>
              </a:rPr>
              <a:t>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zipcloak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zipdetails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zipgrep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zipinfo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zipnote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zipsplit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4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84" y="290945"/>
            <a:ext cx="39934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맥 사용자의 경우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구글에서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virtualbox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https://www.virtualbox.org/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20" y="1881891"/>
            <a:ext cx="6997700" cy="46284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34917" y="4477443"/>
            <a:ext cx="3108094" cy="1108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1690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539121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3</a:t>
            </a:r>
            <a:r>
              <a:rPr lang="en-US" altLang="ko-KR" sz="2000" dirty="0" smtClean="0">
                <a:latin typeface="Consolas" panose="020B0609020204030204" pitchFamily="49" charset="0"/>
              </a:rPr>
              <a:t>. $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특정 패턴으로 끝나는 것을 검색할 때 사용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zip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끝나는 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'zip$'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gunzip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funzip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gpg</a:t>
            </a:r>
            <a:r>
              <a:rPr lang="en-US" altLang="ko-KR" sz="2000" dirty="0">
                <a:latin typeface="Consolas" panose="020B0609020204030204" pitchFamily="49" charset="0"/>
              </a:rPr>
              <a:t>-zip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mzip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preunzip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prezip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unzip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zip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3323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675056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만약 특정 단어만 포함되어 있는 행을 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bzip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-w 'zip'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gpg</a:t>
            </a:r>
            <a:r>
              <a:rPr lang="en-US" altLang="ko-KR" sz="2000" dirty="0">
                <a:latin typeface="Consolas" panose="020B0609020204030204" pitchFamily="49" charset="0"/>
              </a:rPr>
              <a:t>-zip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'^zip$'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 ^$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의미</a:t>
            </a:r>
            <a:r>
              <a:rPr lang="en-US" altLang="ko-KR" sz="2000" dirty="0" smtClean="0">
                <a:latin typeface="Consolas" panose="020B0609020204030204" pitchFamily="49" charset="0"/>
              </a:rPr>
              <a:t>?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아무런 문자가 없는 공백 라인을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다른 메타 문자와 혼용 가능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'^..</a:t>
            </a:r>
            <a:r>
              <a:rPr lang="en-US" altLang="ko-KR" sz="2000" dirty="0" err="1">
                <a:latin typeface="Consolas" panose="020B0609020204030204" pitchFamily="49" charset="0"/>
              </a:rPr>
              <a:t>z.p</a:t>
            </a:r>
            <a:r>
              <a:rPr lang="en-US" altLang="ko-KR" sz="2000" dirty="0">
                <a:latin typeface="Consolas" panose="020B0609020204030204" pitchFamily="49" charset="0"/>
              </a:rPr>
              <a:t>$'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unzip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9855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954620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[]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문자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클래스란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 집합 중에 특정 문자와 일치하는지를 확인하는 메타 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[] </a:t>
            </a:r>
            <a:r>
              <a:rPr lang="ko-KR" altLang="en-US" sz="2000" dirty="0" smtClean="0">
                <a:latin typeface="Consolas" panose="020B0609020204030204" pitchFamily="49" charset="0"/>
              </a:rPr>
              <a:t>와일드 카드와 동일한 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smtClean="0">
                <a:latin typeface="Consolas" panose="020B0609020204030204" pitchFamily="49" charset="0"/>
              </a:rPr>
              <a:t>g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zip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'[</a:t>
            </a:r>
            <a:r>
              <a:rPr lang="en-US" altLang="ko-KR" sz="2000" dirty="0" err="1">
                <a:latin typeface="Consolas" panose="020B0609020204030204" pitchFamily="49" charset="0"/>
              </a:rPr>
              <a:t>bg</a:t>
            </a:r>
            <a:r>
              <a:rPr lang="en-US" altLang="ko-KR" sz="2000" dirty="0">
                <a:latin typeface="Consolas" panose="020B0609020204030204" pitchFamily="49" charset="0"/>
              </a:rPr>
              <a:t>]zip'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bzip2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bzip2recover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gzip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두 자리 숫자를 포함하고 있는 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'[0123456789][0123456789]'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411toppm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animate-im6.q16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base32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base64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compare-im6.q16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composite-im6.q16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conjure-im6.q16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convert-im6.q16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0535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9943748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문자 집합의 범위를 표현하기 위해 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ko-KR" altLang="en-US" sz="2000" dirty="0" smtClean="0">
                <a:latin typeface="Consolas" panose="020B0609020204030204" pitchFamily="49" charset="0"/>
              </a:rPr>
              <a:t>기호를 제공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'[0-9][0-9]' </a:t>
            </a:r>
            <a:r>
              <a:rPr lang="en-US" altLang="ko-KR" sz="2000" dirty="0">
                <a:latin typeface="Consolas" panose="020B0609020204030204" pitchFamily="49" charset="0"/>
              </a:rPr>
              <a:t>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411toppm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animate-im6.q16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base32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base64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compare-im6.q16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composite-im6.q16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conjure-im6.q16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유닉스 전용 표기법이므로 리눅스에서 사용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올바르게 동작하지 않을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POSIX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 클래스를 사용하는 것을 권장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동일한 메타 문자를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 사용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'[[:digit:]][[:digit:]]' </a:t>
            </a:r>
            <a:r>
              <a:rPr lang="en-US" altLang="ko-KR" sz="2000" dirty="0">
                <a:latin typeface="Consolas" panose="020B0609020204030204" pitchFamily="49" charset="0"/>
              </a:rPr>
              <a:t>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411toppm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animate-im6.q16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base32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base64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compare-im6.q16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composite-im6.q16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conjure-im6.q16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672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232756"/>
            <a:ext cx="89178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다른 메타 문자와 혼용 가능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대문자로 시작하는 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'^[A-Z]'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'^[[:upper:]]'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GET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HEAD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POST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VGAuthService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X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X11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Xephyr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Xorg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Xwayland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2761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2"/>
            <a:ext cx="86356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해당 문자 집합 이외의 집합을 표현하려면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^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소문자가 아닌 그 이외의 문자로 시작하는 패턴을 검색하고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'^[^[:lower:]]' sample.txt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[ &lt;--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이것도 명령어입니다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411toppm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GET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HEAD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POST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VGAuthService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X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X11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Xephyr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Xorg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Xwayland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8393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2"/>
            <a:ext cx="858440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복수의 집합에 대해서도 처리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'^[0-9A-Za-z]' sample.txt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'^[[: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alnum</a:t>
            </a:r>
            <a:r>
              <a:rPr lang="en-US" altLang="ko-KR" sz="2000" dirty="0" smtClean="0">
                <a:latin typeface="Consolas" panose="020B0609020204030204" pitchFamily="49" charset="0"/>
              </a:rPr>
              <a:t>:]]' sample.txt &lt;- POSIX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사용을 권장합니다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:D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^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[]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3179643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2"/>
            <a:ext cx="723787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5. *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*</a:t>
            </a:r>
            <a:r>
              <a:rPr lang="ko-KR" altLang="en-US" sz="2000" dirty="0" smtClean="0">
                <a:latin typeface="Consolas" panose="020B0609020204030204" pitchFamily="49" charset="0"/>
              </a:rPr>
              <a:t>앞의 문자가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 반복되는 것을 표현하는 메타 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a*b -&gt; ab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aaaaab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a...b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"hello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 www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 world" |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'w*'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www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2000" dirty="0">
                <a:latin typeface="Consolas" panose="020B0609020204030204" pitchFamily="49" charset="0"/>
              </a:rPr>
              <a:t>orld</a:t>
            </a:r>
          </a:p>
        </p:txBody>
      </p:sp>
    </p:spTree>
    <p:extLst>
      <p:ext uri="{BB962C8B-B14F-4D97-AF65-F5344CB8AC3E}">
        <p14:creationId xmlns:p14="http://schemas.microsoft.com/office/powerpoint/2010/main" val="274679144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2"/>
            <a:ext cx="9456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메타 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 ^ $ [] *: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기본 정규 표현식</a:t>
            </a:r>
            <a:r>
              <a:rPr lang="en-US" altLang="ko-KR" sz="2000" dirty="0" smtClean="0">
                <a:latin typeface="Consolas" panose="020B0609020204030204" pitchFamily="49" charset="0"/>
              </a:rPr>
              <a:t>(Base Regular Expression, BRE)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BRE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 {} ? + |</a:t>
            </a:r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 정규 표현식</a:t>
            </a:r>
            <a:r>
              <a:rPr lang="en-US" altLang="ko-KR" sz="2000" dirty="0" smtClean="0">
                <a:latin typeface="Consolas" panose="020B0609020204030204" pitchFamily="49" charset="0"/>
              </a:rPr>
              <a:t>(Extended Regular Expression, ERE)</a:t>
            </a:r>
          </a:p>
        </p:txBody>
      </p:sp>
    </p:spTree>
    <p:extLst>
      <p:ext uri="{BB962C8B-B14F-4D97-AF65-F5344CB8AC3E}">
        <p14:creationId xmlns:p14="http://schemas.microsoft.com/office/powerpoint/2010/main" val="116028507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2"/>
            <a:ext cx="1036694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확장 정규 표현식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|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대안</a:t>
            </a:r>
            <a:r>
              <a:rPr lang="en-US" altLang="ko-KR" sz="2000" dirty="0" smtClean="0">
                <a:latin typeface="Consolas" panose="020B0609020204030204" pitchFamily="49" charset="0"/>
              </a:rPr>
              <a:t>(alternation)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개념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OR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어떤 파일에서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bz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gz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zip</a:t>
            </a:r>
            <a:r>
              <a:rPr lang="ko-KR" altLang="en-US" sz="2000" dirty="0" smtClean="0">
                <a:latin typeface="Consolas" panose="020B0609020204030204" pitchFamily="49" charset="0"/>
              </a:rPr>
              <a:t>이 포함되어 있는 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grep</a:t>
            </a:r>
            <a:r>
              <a:rPr lang="en-US" altLang="ko-KR" sz="2000" dirty="0">
                <a:latin typeface="Consolas" panose="020B0609020204030204" pitchFamily="49" charset="0"/>
              </a:rPr>
              <a:t> -E '</a:t>
            </a:r>
            <a:r>
              <a:rPr lang="en-US" altLang="ko-KR" sz="2000" dirty="0" err="1">
                <a:latin typeface="Consolas" panose="020B0609020204030204" pitchFamily="49" charset="0"/>
              </a:rPr>
              <a:t>bz|gz|zip</a:t>
            </a:r>
            <a:r>
              <a:rPr lang="en-US" altLang="ko-KR" sz="2000" dirty="0">
                <a:latin typeface="Consolas" panose="020B0609020204030204" pitchFamily="49" charset="0"/>
              </a:rPr>
              <a:t>' sample.txt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zip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bunzip2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bzcat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bzcmp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bzdiff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bzegrep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bzexe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bzfgrep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경우 기본 정규 표현식만 해석이 가능하므로 확장 정규 표현식을 해석하려면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-E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사용하거나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사용하면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'</a:t>
            </a:r>
            <a:r>
              <a:rPr lang="en-US" altLang="ko-KR" sz="2000" dirty="0" err="1">
                <a:latin typeface="Consolas" panose="020B0609020204030204" pitchFamily="49" charset="0"/>
              </a:rPr>
              <a:t>bz|gz|zip</a:t>
            </a:r>
            <a:r>
              <a:rPr lang="en-US" altLang="ko-KR" sz="2000" dirty="0">
                <a:latin typeface="Consolas" panose="020B0609020204030204" pitchFamily="49" charset="0"/>
              </a:rPr>
              <a:t>' </a:t>
            </a:r>
            <a:r>
              <a:rPr lang="en-US" altLang="ko-KR" sz="2000" dirty="0" smtClean="0">
                <a:latin typeface="Consolas" panose="020B0609020204030204" pitchFamily="49" charset="0"/>
              </a:rPr>
              <a:t>sample.txt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-E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egrep</a:t>
            </a:r>
            <a:r>
              <a:rPr lang="ko-KR" altLang="en-US" sz="2000" dirty="0" smtClean="0">
                <a:latin typeface="Consolas" panose="020B0609020204030204" pitchFamily="49" charset="0"/>
              </a:rPr>
              <a:t>은 같은 기능을 제공합니다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7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9" y="411202"/>
            <a:ext cx="6334125" cy="58038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80932" y="4015047"/>
            <a:ext cx="847032" cy="290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8468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91192"/>
            <a:ext cx="1073883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확장 정규 표현식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2. ()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특정 패턴을 찾기 위한 메타 문자가 아닌 다른 정규 표현식의 요소들을 결합할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bz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gz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zip </a:t>
            </a:r>
            <a:r>
              <a:rPr lang="ko-KR" altLang="en-US" sz="2000" dirty="0" smtClean="0">
                <a:latin typeface="Consolas" panose="020B0609020204030204" pitchFamily="49" charset="0"/>
              </a:rPr>
              <a:t>시작하는 패턴을 찾고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egrep</a:t>
            </a:r>
            <a:r>
              <a:rPr lang="en-US" altLang="ko-KR" sz="2000" dirty="0" smtClean="0">
                <a:latin typeface="Consolas" panose="020B0609020204030204" pitchFamily="49" charset="0"/>
              </a:rPr>
              <a:t> '^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bz</a:t>
            </a:r>
            <a:r>
              <a:rPr lang="en-US" altLang="ko-KR" sz="2000" dirty="0" smtClean="0">
                <a:latin typeface="Consolas" panose="020B0609020204030204" pitchFamily="49" charset="0"/>
              </a:rPr>
              <a:t>|^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gz</a:t>
            </a:r>
            <a:r>
              <a:rPr lang="en-US" altLang="ko-KR" sz="2000" dirty="0" smtClean="0">
                <a:latin typeface="Consolas" panose="020B0609020204030204" pitchFamily="49" charset="0"/>
              </a:rPr>
              <a:t>|^zip' sample.txt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'^(</a:t>
            </a:r>
            <a:r>
              <a:rPr lang="en-US" altLang="ko-KR" sz="2000" dirty="0" err="1">
                <a:latin typeface="Consolas" panose="020B0609020204030204" pitchFamily="49" charset="0"/>
              </a:rPr>
              <a:t>bz|gz|zip</a:t>
            </a:r>
            <a:r>
              <a:rPr lang="en-US" altLang="ko-KR" sz="2000" dirty="0">
                <a:latin typeface="Consolas" panose="020B0609020204030204" pitchFamily="49" charset="0"/>
              </a:rPr>
              <a:t>)' </a:t>
            </a:r>
            <a:r>
              <a:rPr lang="en-US" altLang="ko-KR" sz="2000" dirty="0" smtClean="0">
                <a:latin typeface="Consolas" panose="020B0609020204030204" pitchFamily="49" charset="0"/>
              </a:rPr>
              <a:t>sample.txt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확장 정규 표현식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3. ?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? </a:t>
            </a:r>
            <a:r>
              <a:rPr lang="ko-KR" altLang="en-US" sz="2000" dirty="0" smtClean="0">
                <a:latin typeface="Consolas" panose="020B0609020204030204" pitchFamily="49" charset="0"/>
              </a:rPr>
              <a:t>앞의 문자가 있거나 없을 때의 패턴을 찾을 때 사용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앞의 문자가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0 </a:t>
            </a:r>
            <a:r>
              <a:rPr lang="ko-KR" altLang="en-US" sz="2000" dirty="0">
                <a:latin typeface="Consolas" panose="020B0609020204030204" pitchFamily="49" charset="0"/>
              </a:rPr>
              <a:t>또는 </a:t>
            </a:r>
            <a:r>
              <a:rPr lang="en-US" altLang="ko-KR" sz="2000" dirty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a?b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b ab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echo "http://xxx.com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 https://xxx.com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 www.xxx.com" | 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"</a:t>
            </a:r>
            <a:r>
              <a:rPr lang="en-US" altLang="ko-KR" sz="2000" dirty="0" err="1">
                <a:latin typeface="Consolas" panose="020B0609020204030204" pitchFamily="49" charset="0"/>
              </a:rPr>
              <a:t>http|https</a:t>
            </a:r>
            <a:r>
              <a:rPr lang="en-US" altLang="ko-KR" sz="20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http://xxx.com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https://xxx.com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"http://xxx.com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https://xxx.com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www.xxx.com" | 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"https?"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http://xxx.com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https://xxx.com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7363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382" y="216131"/>
            <a:ext cx="555793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확장 정규 표현식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4. +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+ </a:t>
            </a:r>
            <a:r>
              <a:rPr lang="ko-KR" altLang="en-US" sz="2000" dirty="0" smtClean="0">
                <a:latin typeface="Consolas" panose="020B0609020204030204" pitchFamily="49" charset="0"/>
              </a:rPr>
              <a:t>앞의 문자가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번 이상 반복하는 것을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a+b</a:t>
            </a:r>
            <a:r>
              <a:rPr lang="en-US" altLang="ko-KR" sz="2000" dirty="0" smtClean="0">
                <a:latin typeface="Consolas" panose="020B0609020204030204" pitchFamily="49" charset="0"/>
              </a:rPr>
              <a:t>: ab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aaaab</a:t>
            </a:r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확장 정규 표현식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5. {}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{N}: </a:t>
            </a:r>
            <a:r>
              <a:rPr lang="ko-KR" altLang="en-US" sz="2000" dirty="0" smtClean="0">
                <a:latin typeface="Consolas" panose="020B0609020204030204" pitchFamily="49" charset="0"/>
              </a:rPr>
              <a:t>앞의 문자가 정확하게 </a:t>
            </a:r>
            <a:r>
              <a:rPr lang="en-US" altLang="ko-KR" sz="2000" dirty="0" smtClean="0">
                <a:latin typeface="Consolas" panose="020B0609020204030204" pitchFamily="49" charset="0"/>
              </a:rPr>
              <a:t>N</a:t>
            </a:r>
            <a:r>
              <a:rPr lang="ko-KR" altLang="en-US" sz="2000" dirty="0" smtClean="0">
                <a:latin typeface="Consolas" panose="020B0609020204030204" pitchFamily="49" charset="0"/>
              </a:rPr>
              <a:t>번 반복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"www.xyz.com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 ftp.xyz.com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 xyz.com" | 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"w{3}"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www.xyz.com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{min,}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{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min,max</a:t>
            </a:r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7200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382" y="216131"/>
            <a:ext cx="975138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{min,}: </a:t>
            </a:r>
            <a:r>
              <a:rPr lang="ko-KR" altLang="en-US" sz="2000" dirty="0" smtClean="0">
                <a:latin typeface="Consolas" panose="020B0609020204030204" pitchFamily="49" charset="0"/>
              </a:rPr>
              <a:t>앞의 문자가 최소한 </a:t>
            </a:r>
            <a:r>
              <a:rPr lang="en-US" altLang="ko-KR" sz="2000" dirty="0" smtClean="0">
                <a:latin typeface="Consolas" panose="020B0609020204030204" pitchFamily="49" charset="0"/>
              </a:rPr>
              <a:t>min</a:t>
            </a:r>
            <a:r>
              <a:rPr lang="ko-KR" altLang="en-US" sz="2000" dirty="0" smtClean="0">
                <a:latin typeface="Consolas" panose="020B0609020204030204" pitchFamily="49" charset="0"/>
              </a:rPr>
              <a:t>번 이상 반복하는 패턴을 찾을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a{2,}b: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aaaaab</a:t>
            </a:r>
            <a:r>
              <a:rPr lang="en-US" altLang="ko-KR" sz="2000" dirty="0" smtClean="0">
                <a:latin typeface="Consolas" panose="020B0609020204030204" pitchFamily="49" charset="0"/>
              </a:rPr>
              <a:t> ...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echo "www.xyz.com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 http://www.xyz.com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 https://www.xyz.com" | 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"https{0,}"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http://www.xyz.com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https://www.xyz.com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{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min,max</a:t>
            </a:r>
            <a:r>
              <a:rPr lang="en-US" altLang="ko-KR" sz="2000" dirty="0" smtClean="0">
                <a:latin typeface="Consolas" panose="020B0609020204030204" pitchFamily="49" charset="0"/>
              </a:rPr>
              <a:t>}: </a:t>
            </a:r>
            <a:r>
              <a:rPr lang="ko-KR" altLang="en-US" sz="2000" dirty="0" smtClean="0">
                <a:latin typeface="Consolas" panose="020B0609020204030204" pitchFamily="49" charset="0"/>
              </a:rPr>
              <a:t>앞의 문자가 최소 </a:t>
            </a:r>
            <a:r>
              <a:rPr lang="en-US" altLang="ko-KR" sz="2000" dirty="0" smtClean="0">
                <a:latin typeface="Consolas" panose="020B0609020204030204" pitchFamily="49" charset="0"/>
              </a:rPr>
              <a:t>min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이상 </a:t>
            </a:r>
            <a:r>
              <a:rPr lang="en-US" altLang="ko-KR" sz="2000" dirty="0" smtClean="0">
                <a:latin typeface="Consolas" panose="020B0609020204030204" pitchFamily="49" charset="0"/>
              </a:rPr>
              <a:t>max</a:t>
            </a:r>
            <a:r>
              <a:rPr lang="ko-KR" altLang="en-US" sz="2000" dirty="0" smtClean="0">
                <a:latin typeface="Consolas" panose="020B0609020204030204" pitchFamily="49" charset="0"/>
              </a:rPr>
              <a:t>이하 반복하는 패턴을 찾을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"www.xyz.com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http://www.xyz.com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https://www.xyz.com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httpss://www.xyz.com" | </a:t>
            </a:r>
            <a:r>
              <a:rPr lang="en-US" altLang="ko-KR" sz="2000" dirty="0" err="1">
                <a:latin typeface="Consolas" panose="020B0609020204030204" pitchFamily="49" charset="0"/>
              </a:rPr>
              <a:t>egrep</a:t>
            </a:r>
            <a:r>
              <a:rPr lang="en-US" altLang="ko-KR" sz="2000" dirty="0">
                <a:latin typeface="Consolas" panose="020B0609020204030204" pitchFamily="49" charset="0"/>
              </a:rPr>
              <a:t> "https{0,1}:"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http://www.xyz.com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https://www.xyz.com</a:t>
            </a: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2037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2" y="241069"/>
            <a:ext cx="107003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관리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보관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 작업을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하다보면</a:t>
            </a:r>
            <a:r>
              <a:rPr lang="ko-KR" altLang="en-US" sz="2000" dirty="0" smtClean="0">
                <a:latin typeface="Consolas" panose="020B0609020204030204" pitchFamily="49" charset="0"/>
              </a:rPr>
              <a:t> 다수의 파일을 하나의 파일로 묶어야 하는 경우가 생깁니다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이처럼 다수의 파일을 하나의 파일로 묶는 작업을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아카이빙</a:t>
            </a:r>
            <a:r>
              <a:rPr lang="en-US" altLang="ko-KR" sz="2000" dirty="0" smtClean="0">
                <a:latin typeface="Consolas" panose="020B0609020204030204" pitchFamily="49" charset="0"/>
              </a:rPr>
              <a:t>(archiving)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이라고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이런 작업은 보통 백업을 하기 위해 사용합니다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이를 위해 유닉스 또는 리눅스는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tar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제공합니다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tape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archiv</a:t>
            </a:r>
            <a:r>
              <a:rPr lang="ko-KR" altLang="en-US" sz="2000" dirty="0" smtClean="0">
                <a:latin typeface="Consolas" panose="020B0609020204030204" pitchFamily="49" charset="0"/>
              </a:rPr>
              <a:t>라고 하며 원래 테이프에 백업하기 위해 사용되었던 명령어입니다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tar </a:t>
            </a:r>
            <a:r>
              <a:rPr lang="ko-KR" altLang="en-US" sz="2000" dirty="0" smtClean="0">
                <a:latin typeface="Consolas" panose="020B0609020204030204" pitchFamily="49" charset="0"/>
              </a:rPr>
              <a:t>모드 </a:t>
            </a:r>
            <a:r>
              <a:rPr lang="en-US" altLang="ko-KR" sz="2000" dirty="0" smtClean="0">
                <a:latin typeface="Consolas" panose="020B0609020204030204" pitchFamily="49" charset="0"/>
              </a:rPr>
              <a:t>[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r>
              <a:rPr lang="en-US" altLang="ko-KR" sz="2000" dirty="0" smtClean="0">
                <a:latin typeface="Consolas" panose="020B0609020204030204" pitchFamily="49" charset="0"/>
              </a:rPr>
              <a:t>] </a:t>
            </a:r>
            <a:r>
              <a:rPr lang="ko-KR" altLang="en-US" sz="2000" dirty="0" smtClean="0">
                <a:latin typeface="Consolas" panose="020B0609020204030204" pitchFamily="49" charset="0"/>
              </a:rPr>
              <a:t>경로명</a:t>
            </a:r>
          </a:p>
        </p:txBody>
      </p:sp>
    </p:spTree>
    <p:extLst>
      <p:ext uri="{BB962C8B-B14F-4D97-AF65-F5344CB8AC3E}">
        <p14:creationId xmlns:p14="http://schemas.microsoft.com/office/powerpoint/2010/main" val="320417983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2" y="241069"/>
            <a:ext cx="112517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모드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c: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아카이브 생성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x: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아카이브 해제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r: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아카이브에 추가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t: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아카이브 내용 보기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아카이브의 이름 설정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v: </a:t>
            </a:r>
            <a:r>
              <a:rPr lang="ko-KR" altLang="en-US" sz="2000" dirty="0" smtClean="0">
                <a:latin typeface="Consolas" panose="020B0609020204030204" pitchFamily="49" charset="0"/>
              </a:rPr>
              <a:t>작업 내용을 자세히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주의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모드와 옵션을 조합해서 사용할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반드시 모드는 다른 옵션보다 먼저 사용되어야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6433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2" y="241069"/>
            <a:ext cx="106490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아카이브 파일 생성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확장자가 없지만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가독성을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이유로 </a:t>
            </a:r>
            <a:r>
              <a:rPr lang="en-US" altLang="ko-KR" sz="2000" dirty="0" smtClean="0">
                <a:latin typeface="Consolas" panose="020B0609020204030204" pitchFamily="49" charset="0"/>
              </a:rPr>
              <a:t>.tar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사용하는 것이 관례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</a:t>
            </a:r>
            <a:r>
              <a:rPr lang="en-US" altLang="ko-KR" sz="2000" dirty="0" smtClean="0">
                <a:latin typeface="Consolas" panose="020B0609020204030204" pitchFamily="49" charset="0"/>
              </a:rPr>
              <a:t> 1)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 안의 모든 파일을 묶어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test.tar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파일로 생성하는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tar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cvf</a:t>
            </a:r>
            <a:r>
              <a:rPr lang="en-US" altLang="ko-KR" sz="2000" dirty="0" smtClean="0">
                <a:latin typeface="Consolas" panose="020B0609020204030204" pitchFamily="49" charset="0"/>
              </a:rPr>
              <a:t> test.tar *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 </a:t>
            </a:r>
            <a:r>
              <a:rPr lang="en-US" altLang="ko-KR" sz="2000" dirty="0" smtClean="0">
                <a:latin typeface="Consolas" panose="020B0609020204030204" pitchFamily="49" charset="0"/>
              </a:rPr>
              <a:t>2)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아카이브 파일의 내용을 확인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tar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tf</a:t>
            </a:r>
            <a:r>
              <a:rPr lang="en-US" altLang="ko-KR" sz="2000" dirty="0" smtClean="0">
                <a:latin typeface="Consolas" panose="020B0609020204030204" pitchFamily="49" charset="0"/>
              </a:rPr>
              <a:t> test.tar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아카이브 파일을 해제하고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tar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xvf</a:t>
            </a:r>
            <a:r>
              <a:rPr lang="en-US" altLang="ko-KR" sz="2000" dirty="0" smtClean="0">
                <a:latin typeface="Consolas" panose="020B0609020204030204" pitchFamily="49" charset="0"/>
              </a:rPr>
              <a:t> test.tar</a:t>
            </a:r>
          </a:p>
        </p:txBody>
      </p:sp>
    </p:spTree>
    <p:extLst>
      <p:ext uri="{BB962C8B-B14F-4D97-AF65-F5344CB8AC3E}">
        <p14:creationId xmlns:p14="http://schemas.microsoft.com/office/powerpoint/2010/main" val="369288597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2" y="241069"/>
            <a:ext cx="1061059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압축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gzip</a:t>
            </a:r>
            <a:r>
              <a:rPr lang="en-US" altLang="ko-KR" sz="2000" dirty="0" smtClean="0">
                <a:latin typeface="Consolas" panose="020B0609020204030204" pitchFamily="49" charset="0"/>
              </a:rPr>
              <a:t>, bzip2: </a:t>
            </a:r>
            <a:r>
              <a:rPr lang="ko-KR" altLang="en-US" sz="2000" dirty="0" smtClean="0">
                <a:latin typeface="Consolas" panose="020B0609020204030204" pitchFamily="49" charset="0"/>
              </a:rPr>
              <a:t>리눅스에 제공하는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무손실</a:t>
            </a:r>
            <a:r>
              <a:rPr lang="ko-KR" altLang="en-US" sz="2000" dirty="0" smtClean="0">
                <a:latin typeface="Consolas" panose="020B0609020204030204" pitchFamily="49" charset="0"/>
              </a:rPr>
              <a:t> 압축 프로그램 또는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gzip</a:t>
            </a:r>
            <a:r>
              <a:rPr lang="en-US" altLang="ko-KR" sz="2000" dirty="0" smtClean="0">
                <a:latin typeface="Consolas" panose="020B0609020204030204" pitchFamily="49" charset="0"/>
              </a:rPr>
              <a:t>: Gnu zip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유닉스 시스템에서 쓰이던 압축 프로그램을 대체하기 위해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구현된 오픈 소스 프로그램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안타깝게도 이 명령은 다수의 파일을 하나로 압축하는 기능은 없음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gzip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해제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gunzip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gzip</a:t>
            </a:r>
            <a:r>
              <a:rPr lang="en-US" altLang="ko-KR" sz="2000" dirty="0" smtClean="0">
                <a:latin typeface="Consolas" panose="020B0609020204030204" pitchFamily="49" charset="0"/>
              </a:rPr>
              <a:t> -d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다른 명령어에서 출력된 결과를 바로 압축하고 싶다면 파이프라인과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사용하면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ls -R / | </a:t>
            </a:r>
            <a:r>
              <a:rPr lang="en-US" altLang="ko-KR" sz="2000" dirty="0" err="1">
                <a:latin typeface="Consolas" panose="020B0609020204030204" pitchFamily="49" charset="0"/>
              </a:rPr>
              <a:t>gzip</a:t>
            </a:r>
            <a:r>
              <a:rPr lang="en-US" altLang="ko-KR" sz="2000" dirty="0">
                <a:latin typeface="Consolas" panose="020B0609020204030204" pitchFamily="49" charset="0"/>
              </a:rPr>
              <a:t> &gt; ls.txt.gz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400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2" y="241069"/>
            <a:ext cx="103669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일반적으로 압축은 하나의 이상의 파일에 대하여 수행한다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하지만 매번 </a:t>
            </a:r>
            <a:r>
              <a:rPr lang="en-US" altLang="ko-KR" sz="2000" dirty="0" smtClean="0">
                <a:latin typeface="Consolas" panose="020B0609020204030204" pitchFamily="49" charset="0"/>
              </a:rPr>
              <a:t>tar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gzip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개별적으로 사용하는 것이 불편하다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이를 해결하려면 파이프라인과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사용하면 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tar cv | </a:t>
            </a:r>
            <a:r>
              <a:rPr lang="en-US" altLang="ko-KR" sz="2000" dirty="0" err="1">
                <a:latin typeface="Consolas" panose="020B0609020204030204" pitchFamily="49" charset="0"/>
              </a:rPr>
              <a:t>gzip</a:t>
            </a:r>
            <a:r>
              <a:rPr lang="en-US" altLang="ko-KR" sz="2000" dirty="0">
                <a:latin typeface="Consolas" panose="020B0609020204030204" pitchFamily="49" charset="0"/>
              </a:rPr>
              <a:t> &gt; test.tar.gz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하지만 이는 완벽한 해결책이 되지 못한다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그래서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tar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아카이빙과</a:t>
            </a:r>
            <a:r>
              <a:rPr lang="ko-KR" altLang="en-US" sz="2000" dirty="0" smtClean="0">
                <a:latin typeface="Consolas" panose="020B0609020204030204" pitchFamily="49" charset="0"/>
              </a:rPr>
              <a:t> 동시에 압축을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수행할 수 있도록 </a:t>
            </a:r>
            <a:r>
              <a:rPr lang="en-US" altLang="ko-KR" sz="2000" dirty="0" smtClean="0">
                <a:latin typeface="Consolas" panose="020B0609020204030204" pitchFamily="49" charset="0"/>
              </a:rPr>
              <a:t>z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제공합니다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tar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cv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</a:t>
            </a:r>
            <a:r>
              <a:rPr lang="en-US" altLang="ko-KR" sz="2000" dirty="0" smtClean="0">
                <a:latin typeface="Consolas" panose="020B0609020204030204" pitchFamily="49" charset="0"/>
              </a:rPr>
              <a:t> test.tar.gz *.txt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압축된 아카이브 파일을 해제하려면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z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tar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xvzf</a:t>
            </a:r>
            <a:r>
              <a:rPr lang="en-US" altLang="ko-KR" sz="2000" dirty="0" smtClean="0">
                <a:latin typeface="Consolas" panose="020B0609020204030204" pitchFamily="49" charset="0"/>
              </a:rPr>
              <a:t> test.tar.gz</a:t>
            </a:r>
          </a:p>
        </p:txBody>
      </p:sp>
    </p:spTree>
    <p:extLst>
      <p:ext uri="{BB962C8B-B14F-4D97-AF65-F5344CB8AC3E}">
        <p14:creationId xmlns:p14="http://schemas.microsoft.com/office/powerpoint/2010/main" val="215175588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2" y="241069"/>
            <a:ext cx="103669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일반적으로 압축은 하나의 이상의 파일에 대하여 수행한다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하지만 매번 </a:t>
            </a:r>
            <a:r>
              <a:rPr lang="en-US" altLang="ko-KR" sz="2000" dirty="0" smtClean="0">
                <a:latin typeface="Consolas" panose="020B0609020204030204" pitchFamily="49" charset="0"/>
              </a:rPr>
              <a:t>tar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gzip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개별적으로 사용하는 것이 불편하다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이를 해결하려면 파이프라인과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리다이렉션을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사용하면 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tar cv | </a:t>
            </a:r>
            <a:r>
              <a:rPr lang="en-US" altLang="ko-KR" sz="2000" dirty="0" err="1">
                <a:latin typeface="Consolas" panose="020B0609020204030204" pitchFamily="49" charset="0"/>
              </a:rPr>
              <a:t>gzip</a:t>
            </a:r>
            <a:r>
              <a:rPr lang="en-US" altLang="ko-KR" sz="2000" dirty="0">
                <a:latin typeface="Consolas" panose="020B0609020204030204" pitchFamily="49" charset="0"/>
              </a:rPr>
              <a:t> &gt; test.tar.gz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하지만 이는 완벽한 해결책이 되지 못한다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그래서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tar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아카이빙과</a:t>
            </a:r>
            <a:r>
              <a:rPr lang="ko-KR" altLang="en-US" sz="2000" dirty="0" smtClean="0">
                <a:latin typeface="Consolas" panose="020B0609020204030204" pitchFamily="49" charset="0"/>
              </a:rPr>
              <a:t> 동시에 압축을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수행할 수 있도록 </a:t>
            </a:r>
            <a:r>
              <a:rPr lang="en-US" altLang="ko-KR" sz="2000" dirty="0" smtClean="0">
                <a:latin typeface="Consolas" panose="020B0609020204030204" pitchFamily="49" charset="0"/>
              </a:rPr>
              <a:t>z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제공합니다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tar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cv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</a:t>
            </a:r>
            <a:r>
              <a:rPr lang="en-US" altLang="ko-KR" sz="2000" dirty="0" smtClean="0">
                <a:latin typeface="Consolas" panose="020B0609020204030204" pitchFamily="49" charset="0"/>
              </a:rPr>
              <a:t> test.tar.gz *.txt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압축된 아카이브 파일을 해제하려면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z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tar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xvzf</a:t>
            </a:r>
            <a:r>
              <a:rPr lang="en-US" altLang="ko-KR" sz="2000" dirty="0" smtClean="0">
                <a:latin typeface="Consolas" panose="020B0609020204030204" pitchFamily="49" charset="0"/>
              </a:rPr>
              <a:t> test.tar.gz</a:t>
            </a:r>
          </a:p>
        </p:txBody>
      </p:sp>
    </p:spTree>
    <p:extLst>
      <p:ext uri="{BB962C8B-B14F-4D97-AF65-F5344CB8AC3E}">
        <p14:creationId xmlns:p14="http://schemas.microsoft.com/office/powerpoint/2010/main" val="426545507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2" y="241069"/>
            <a:ext cx="9956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참고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z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확장자는</a:t>
            </a:r>
            <a:r>
              <a:rPr lang="ko-KR" altLang="en-US" sz="2000" dirty="0" smtClean="0">
                <a:latin typeface="Consolas" panose="020B0609020204030204" pitchFamily="49" charset="0"/>
              </a:rPr>
              <a:t> 관례적으로 </a:t>
            </a:r>
            <a:r>
              <a:rPr lang="en-US" altLang="ko-KR" sz="2000" dirty="0" smtClean="0">
                <a:latin typeface="Consolas" panose="020B0609020204030204" pitchFamily="49" charset="0"/>
              </a:rPr>
              <a:t>.tar.gz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간혹 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tgz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확장자를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볼 경우가 있는데 이는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.tar.gz</a:t>
            </a:r>
            <a:r>
              <a:rPr lang="ko-KR" altLang="en-US" sz="2000" dirty="0" smtClean="0">
                <a:latin typeface="Consolas" panose="020B0609020204030204" pitchFamily="49" charset="0"/>
              </a:rPr>
              <a:t>에 대한 축약된 표현입니다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50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827" y="289127"/>
            <a:ext cx="7562075" cy="5912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67426" y="5660967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7450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90945"/>
            <a:ext cx="9777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vim </a:t>
            </a:r>
            <a:r>
              <a:rPr lang="ko-KR" altLang="en-US" sz="2000" dirty="0" smtClean="0">
                <a:latin typeface="Consolas" panose="020B0609020204030204" pitchFamily="49" charset="0"/>
              </a:rPr>
              <a:t>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sudo</a:t>
            </a:r>
            <a:r>
              <a:rPr lang="en-US" altLang="ko-KR" sz="2000" dirty="0">
                <a:latin typeface="Consolas" panose="020B0609020204030204" pitchFamily="49" charset="0"/>
              </a:rPr>
              <a:t> apt install vim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[</a:t>
            </a:r>
            <a:r>
              <a:rPr lang="en-US" altLang="ko-KR" sz="2000" dirty="0" err="1">
                <a:latin typeface="Consolas" panose="020B0609020204030204" pitchFamily="49" charset="0"/>
              </a:rPr>
              <a:t>sudo</a:t>
            </a:r>
            <a:r>
              <a:rPr lang="en-US" altLang="ko-KR" sz="2000" dirty="0">
                <a:latin typeface="Consolas" panose="020B0609020204030204" pitchFamily="49" charset="0"/>
              </a:rPr>
              <a:t>] password for </a:t>
            </a:r>
            <a:r>
              <a:rPr lang="en-US" altLang="ko-KR" sz="2000" dirty="0" err="1">
                <a:latin typeface="Consolas" panose="020B0609020204030204" pitchFamily="49" charset="0"/>
              </a:rPr>
              <a:t>linux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자신의 비밀번호를 입력합니다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.)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Reading package lists... </a:t>
            </a:r>
            <a:r>
              <a:rPr lang="en-US" altLang="ko-KR" sz="2000" dirty="0" smtClean="0">
                <a:latin typeface="Consolas" panose="020B0609020204030204" pitchFamily="49" charset="0"/>
              </a:rPr>
              <a:t>Done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After this operation, 32.0 MB of additional disk space will be used.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Do you want to continue? [Y/n</a:t>
            </a:r>
            <a:r>
              <a:rPr lang="en-US" altLang="ko-KR" sz="2000" dirty="0" smtClean="0">
                <a:latin typeface="Consolas" panose="020B0609020204030204" pitchFamily="49" charset="0"/>
              </a:rPr>
              <a:t>]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엔터를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입력합니다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385" y="3466407"/>
            <a:ext cx="70711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실행 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vim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vi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^---- </a:t>
            </a:r>
            <a:r>
              <a:rPr lang="ko-KR" altLang="en-US" sz="2000" dirty="0" smtClean="0">
                <a:latin typeface="Consolas" panose="020B0609020204030204" pitchFamily="49" charset="0"/>
              </a:rPr>
              <a:t>설치 후 </a:t>
            </a:r>
            <a:r>
              <a:rPr lang="en-US" altLang="ko-KR" sz="2000" dirty="0" smtClean="0">
                <a:latin typeface="Consolas" panose="020B0609020204030204" pitchFamily="49" charset="0"/>
              </a:rPr>
              <a:t>vi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vim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앨리어싱입니다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13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16131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모드</a:t>
            </a:r>
            <a:r>
              <a:rPr lang="en-US" altLang="ko-KR" sz="2000" dirty="0" smtClean="0">
                <a:latin typeface="Consolas" panose="020B0609020204030204" pitchFamily="49" charset="0"/>
              </a:rPr>
              <a:t>(mode) 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35629" y="1371600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command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명령 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756" y="971490"/>
            <a:ext cx="7489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vi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>
            <a:off x="981679" y="1171545"/>
            <a:ext cx="1453950" cy="6073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182197" y="1371599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편집모드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 flipV="1">
            <a:off x="4580313" y="1778923"/>
            <a:ext cx="26018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435629" y="4297680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(ex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48793" y="216131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ed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ex -&gt; vi -&gt; vim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5" idx="2"/>
            <a:endCxn id="17" idx="0"/>
          </p:cNvCxnSpPr>
          <p:nvPr/>
        </p:nvCxnSpPr>
        <p:spPr>
          <a:xfrm>
            <a:off x="3507971" y="2186247"/>
            <a:ext cx="0" cy="21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0" idx="0"/>
            <a:endCxn id="5" idx="0"/>
          </p:cNvCxnSpPr>
          <p:nvPr/>
        </p:nvCxnSpPr>
        <p:spPr>
          <a:xfrm rot="16200000" flipH="1" flipV="1">
            <a:off x="5881254" y="-1001685"/>
            <a:ext cx="1" cy="47465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1"/>
            <a:endCxn id="5" idx="1"/>
          </p:cNvCxnSpPr>
          <p:nvPr/>
        </p:nvCxnSpPr>
        <p:spPr>
          <a:xfrm rot="10800000">
            <a:off x="2435629" y="1778924"/>
            <a:ext cx="12700" cy="29260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2"/>
            <a:endCxn id="17" idx="3"/>
          </p:cNvCxnSpPr>
          <p:nvPr/>
        </p:nvCxnSpPr>
        <p:spPr>
          <a:xfrm flipH="1">
            <a:off x="4580313" y="2186246"/>
            <a:ext cx="3674226" cy="2518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폭발 2 33"/>
          <p:cNvSpPr/>
          <p:nvPr/>
        </p:nvSpPr>
        <p:spPr>
          <a:xfrm>
            <a:off x="5707336" y="2876203"/>
            <a:ext cx="1504604" cy="113053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nop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!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54132" y="178613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(insert)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65773" y="79386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7970" y="3041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35346" y="5194906"/>
            <a:ext cx="7468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저장</a:t>
            </a:r>
            <a:r>
              <a:rPr lang="en-US" altLang="ko-KR" sz="2000" dirty="0" smtClean="0">
                <a:latin typeface="Consolas" panose="020B0609020204030204" pitchFamily="49" charset="0"/>
              </a:rPr>
              <a:t>: write [FILENAME], w [FILENAME] ex) w hello.txt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5346" y="5660420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종료</a:t>
            </a:r>
            <a:r>
              <a:rPr lang="en-US" altLang="ko-KR" sz="2000" dirty="0" smtClean="0">
                <a:latin typeface="Consolas" panose="020B0609020204030204" pitchFamily="49" charset="0"/>
              </a:rPr>
              <a:t>: quit, q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3678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16131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커서 이동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 모드에서만 사용 가능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0" y="187867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command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명령 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7" y="1478566"/>
            <a:ext cx="7489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vi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>
            <a:off x="865300" y="1678621"/>
            <a:ext cx="1453950" cy="6073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5818" y="1878675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편집모드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 flipV="1">
            <a:off x="4463934" y="2285999"/>
            <a:ext cx="26018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19250" y="480475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(ex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4505" y="14009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hjkl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5" idx="2"/>
            <a:endCxn id="17" idx="0"/>
          </p:cNvCxnSpPr>
          <p:nvPr/>
        </p:nvCxnSpPr>
        <p:spPr>
          <a:xfrm>
            <a:off x="3391592" y="2693323"/>
            <a:ext cx="0" cy="21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0" idx="0"/>
            <a:endCxn id="5" idx="0"/>
          </p:cNvCxnSpPr>
          <p:nvPr/>
        </p:nvCxnSpPr>
        <p:spPr>
          <a:xfrm rot="16200000" flipH="1" flipV="1">
            <a:off x="5764875" y="-494609"/>
            <a:ext cx="1" cy="47465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1"/>
            <a:endCxn id="5" idx="1"/>
          </p:cNvCxnSpPr>
          <p:nvPr/>
        </p:nvCxnSpPr>
        <p:spPr>
          <a:xfrm rot="10800000">
            <a:off x="2319250" y="2286000"/>
            <a:ext cx="12700" cy="29260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2"/>
            <a:endCxn id="17" idx="3"/>
          </p:cNvCxnSpPr>
          <p:nvPr/>
        </p:nvCxnSpPr>
        <p:spPr>
          <a:xfrm flipH="1">
            <a:off x="4463934" y="2693322"/>
            <a:ext cx="3674226" cy="2518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폭발 2 33"/>
          <p:cNvSpPr/>
          <p:nvPr/>
        </p:nvSpPr>
        <p:spPr>
          <a:xfrm>
            <a:off x="5590957" y="3383279"/>
            <a:ext cx="1504604" cy="113053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nop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!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37753" y="2293211"/>
            <a:ext cx="1454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(insert)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a(append)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49394" y="13009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1591" y="35489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41597" y="416186"/>
            <a:ext cx="2031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h: </a:t>
            </a:r>
            <a:r>
              <a:rPr lang="ko-KR" altLang="en-US" sz="2000" dirty="0" smtClean="0">
                <a:latin typeface="Consolas" panose="020B0609020204030204" pitchFamily="49" charset="0"/>
              </a:rPr>
              <a:t>왼쪽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j: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아래쪽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k: </a:t>
            </a:r>
            <a:r>
              <a:rPr lang="ko-KR" altLang="en-US" sz="2000" dirty="0" smtClean="0">
                <a:latin typeface="Consolas" panose="020B0609020204030204" pitchFamily="49" charset="0"/>
              </a:rPr>
              <a:t>위쪽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l: </a:t>
            </a:r>
            <a:r>
              <a:rPr lang="ko-KR" altLang="en-US" sz="2000" dirty="0" smtClean="0">
                <a:latin typeface="Consolas" panose="020B0609020204030204" pitchFamily="49" charset="0"/>
              </a:rPr>
              <a:t>오른쪽 이동</a:t>
            </a:r>
          </a:p>
        </p:txBody>
      </p:sp>
      <p:pic>
        <p:nvPicPr>
          <p:cNvPr id="1026" name="Picture 2" descr="Suggestion: It would be awesome to be able to use vim-lik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531" y="3319893"/>
            <a:ext cx="28765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6406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16131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편집 모드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0" y="187867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command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명령 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7" y="1478566"/>
            <a:ext cx="7489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vi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>
            <a:off x="865300" y="1678621"/>
            <a:ext cx="1453950" cy="6073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5818" y="1878675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편집모드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 flipV="1">
            <a:off x="4463934" y="2285999"/>
            <a:ext cx="26018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19250" y="480475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(ex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4505" y="14009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hjkl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5" idx="2"/>
            <a:endCxn id="17" idx="0"/>
          </p:cNvCxnSpPr>
          <p:nvPr/>
        </p:nvCxnSpPr>
        <p:spPr>
          <a:xfrm>
            <a:off x="3391592" y="2693323"/>
            <a:ext cx="0" cy="21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0" idx="0"/>
            <a:endCxn id="5" idx="0"/>
          </p:cNvCxnSpPr>
          <p:nvPr/>
        </p:nvCxnSpPr>
        <p:spPr>
          <a:xfrm rot="16200000" flipH="1" flipV="1">
            <a:off x="5764875" y="-494609"/>
            <a:ext cx="1" cy="47465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1"/>
            <a:endCxn id="5" idx="1"/>
          </p:cNvCxnSpPr>
          <p:nvPr/>
        </p:nvCxnSpPr>
        <p:spPr>
          <a:xfrm rot="10800000">
            <a:off x="2319250" y="2286000"/>
            <a:ext cx="12700" cy="29260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37753" y="2293211"/>
            <a:ext cx="18774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(insert)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I(Insert)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a(append)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A(Append)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o(open line)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O(Open line)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49394" y="13009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1591" y="35489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5561" y="4232203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i: </a:t>
            </a:r>
            <a:r>
              <a:rPr lang="ko-KR" altLang="en-US" sz="2000" dirty="0" smtClean="0">
                <a:latin typeface="Consolas" panose="020B0609020204030204" pitchFamily="49" charset="0"/>
              </a:rPr>
              <a:t>커서 위치에 글자 삽입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I: </a:t>
            </a:r>
            <a:r>
              <a:rPr lang="ko-KR" altLang="en-US" sz="2000" dirty="0" smtClean="0">
                <a:latin typeface="Consolas" panose="020B0609020204030204" pitchFamily="49" charset="0"/>
              </a:rPr>
              <a:t>행 앞으로 이동하여 삽입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a: </a:t>
            </a:r>
            <a:r>
              <a:rPr lang="ko-KR" altLang="en-US" sz="2000" dirty="0" smtClean="0">
                <a:latin typeface="Consolas" panose="020B0609020204030204" pitchFamily="49" charset="0"/>
              </a:rPr>
              <a:t>커서 다음 위치에 글자 추가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A: </a:t>
            </a:r>
            <a:r>
              <a:rPr lang="ko-KR" altLang="en-US" sz="2000" dirty="0" smtClean="0">
                <a:latin typeface="Consolas" panose="020B0609020204030204" pitchFamily="49" charset="0"/>
              </a:rPr>
              <a:t>행 뒤로 이동하여 추가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o: </a:t>
            </a:r>
            <a:r>
              <a:rPr lang="ko-KR" altLang="en-US" sz="2000" dirty="0" smtClean="0">
                <a:latin typeface="Consolas" panose="020B0609020204030204" pitchFamily="49" charset="0"/>
              </a:rPr>
              <a:t>커서 아래에 새로운 행을 삽입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O: </a:t>
            </a:r>
            <a:r>
              <a:rPr lang="ko-KR" altLang="en-US" sz="2000" dirty="0" smtClean="0">
                <a:latin typeface="Consolas" panose="020B0609020204030204" pitchFamily="49" charset="0"/>
              </a:rPr>
              <a:t>커서 위에 행을 새로운 행을 삽입</a:t>
            </a:r>
          </a:p>
        </p:txBody>
      </p:sp>
    </p:spTree>
    <p:extLst>
      <p:ext uri="{BB962C8B-B14F-4D97-AF65-F5344CB8AC3E}">
        <p14:creationId xmlns:p14="http://schemas.microsoft.com/office/powerpoint/2010/main" val="316467192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16131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저장과 종료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0" y="187867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command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명령 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7" y="1478566"/>
            <a:ext cx="7489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vi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>
            <a:off x="865300" y="1678621"/>
            <a:ext cx="1453950" cy="6073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5818" y="1878675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편집모드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 flipV="1">
            <a:off x="4463934" y="2285999"/>
            <a:ext cx="26018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19250" y="480475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(ex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4505" y="14009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hjkl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5" idx="2"/>
            <a:endCxn id="17" idx="0"/>
          </p:cNvCxnSpPr>
          <p:nvPr/>
        </p:nvCxnSpPr>
        <p:spPr>
          <a:xfrm>
            <a:off x="3391592" y="2693323"/>
            <a:ext cx="0" cy="21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0" idx="0"/>
            <a:endCxn id="5" idx="0"/>
          </p:cNvCxnSpPr>
          <p:nvPr/>
        </p:nvCxnSpPr>
        <p:spPr>
          <a:xfrm rot="16200000" flipH="1" flipV="1">
            <a:off x="5764875" y="-494609"/>
            <a:ext cx="1" cy="47465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1"/>
            <a:endCxn id="5" idx="1"/>
          </p:cNvCxnSpPr>
          <p:nvPr/>
        </p:nvCxnSpPr>
        <p:spPr>
          <a:xfrm rot="10800000">
            <a:off x="2319250" y="2286000"/>
            <a:ext cx="12700" cy="29260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3149" y="4221150"/>
            <a:ext cx="68275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w or write [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]: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저장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w!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내용을 파일에 덮어씀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q or quit: </a:t>
            </a:r>
            <a:r>
              <a:rPr lang="ko-KR" altLang="en-US" sz="2000" dirty="0" smtClean="0">
                <a:latin typeface="Consolas" panose="020B0609020204030204" pitchFamily="49" charset="0"/>
              </a:rPr>
              <a:t>종료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q! or quit!: </a:t>
            </a:r>
            <a:r>
              <a:rPr lang="ko-KR" altLang="en-US" sz="2000" dirty="0" smtClean="0">
                <a:latin typeface="Consolas" panose="020B0609020204030204" pitchFamily="49" charset="0"/>
              </a:rPr>
              <a:t>변경된 내용을 저장하지 않고 바로 종료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wq</a:t>
            </a:r>
            <a:r>
              <a:rPr lang="en-US" altLang="ko-KR" sz="2000" dirty="0" smtClean="0">
                <a:latin typeface="Consolas" panose="020B0609020204030204" pitchFamily="49" charset="0"/>
              </a:rPr>
              <a:t> or x: </a:t>
            </a:r>
            <a:r>
              <a:rPr lang="ko-KR" altLang="en-US" sz="2000" dirty="0" smtClean="0">
                <a:latin typeface="Consolas" panose="020B0609020204030204" pitchFamily="49" charset="0"/>
              </a:rPr>
              <a:t>저장과 종료를 동시에 수행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49394" y="13009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1591" y="35489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1215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16131"/>
            <a:ext cx="8097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삭제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편집 모드에서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delete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smtClean="0">
                <a:latin typeface="Consolas" panose="020B0609020204030204" pitchFamily="49" charset="0"/>
              </a:rPr>
              <a:t>backspace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윈도우의 메모장</a:t>
            </a:r>
            <a:r>
              <a:rPr lang="en-US" altLang="ko-KR" sz="2000" dirty="0" smtClean="0">
                <a:latin typeface="Consolas" panose="020B0609020204030204" pitchFamily="49" charset="0"/>
              </a:rPr>
              <a:t>) x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 모드에 삭제 수행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0" y="187867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command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명령 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7" y="1478566"/>
            <a:ext cx="7489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vi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>
            <a:off x="865300" y="1678621"/>
            <a:ext cx="1453950" cy="6073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5818" y="1878675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편집모드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 flipV="1">
            <a:off x="4463934" y="2285999"/>
            <a:ext cx="26018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19250" y="480475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(ex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4505" y="14009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hjkl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5" idx="2"/>
            <a:endCxn id="17" idx="0"/>
          </p:cNvCxnSpPr>
          <p:nvPr/>
        </p:nvCxnSpPr>
        <p:spPr>
          <a:xfrm>
            <a:off x="3391592" y="2693323"/>
            <a:ext cx="0" cy="21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0" idx="0"/>
            <a:endCxn id="5" idx="0"/>
          </p:cNvCxnSpPr>
          <p:nvPr/>
        </p:nvCxnSpPr>
        <p:spPr>
          <a:xfrm rot="16200000" flipH="1" flipV="1">
            <a:off x="5764875" y="-494609"/>
            <a:ext cx="1" cy="47465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1"/>
            <a:endCxn id="5" idx="1"/>
          </p:cNvCxnSpPr>
          <p:nvPr/>
        </p:nvCxnSpPr>
        <p:spPr>
          <a:xfrm rot="10800000">
            <a:off x="2319250" y="2286000"/>
            <a:ext cx="12700" cy="29260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6963" y="3007491"/>
            <a:ext cx="68275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x: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커서에 있는 문자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개를 삭제</a:t>
            </a:r>
            <a:r>
              <a:rPr lang="en-US" altLang="ko-KR" sz="2000" dirty="0" smtClean="0">
                <a:latin typeface="Consolas" panose="020B0609020204030204" pitchFamily="49" charset="0"/>
              </a:rPr>
              <a:t>(delete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동일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문자는 삭제할 수 없음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dd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행을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D: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커서에서부터 행의 끝부분까지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J: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행에 위치한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문자를 삭제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아래 행의 앞에 존재하는 공백은 삭제됨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49394" y="13009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1591" y="35489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8013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16131"/>
            <a:ext cx="8097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삭제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편집 모드에서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delete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smtClean="0">
                <a:latin typeface="Consolas" panose="020B0609020204030204" pitchFamily="49" charset="0"/>
              </a:rPr>
              <a:t>backspace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윈도우의 메모장</a:t>
            </a:r>
            <a:r>
              <a:rPr lang="en-US" altLang="ko-KR" sz="2000" dirty="0" smtClean="0">
                <a:latin typeface="Consolas" panose="020B0609020204030204" pitchFamily="49" charset="0"/>
              </a:rPr>
              <a:t>) x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 모드에 삭제 수행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0" y="187867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command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명령 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7" y="1478566"/>
            <a:ext cx="7489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vi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>
            <a:off x="865300" y="1678621"/>
            <a:ext cx="1453950" cy="6073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5818" y="1878675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편집모드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 flipV="1">
            <a:off x="4463934" y="2285999"/>
            <a:ext cx="26018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19250" y="480475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(ex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4505" y="14009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hjkl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5" idx="2"/>
            <a:endCxn id="17" idx="0"/>
          </p:cNvCxnSpPr>
          <p:nvPr/>
        </p:nvCxnSpPr>
        <p:spPr>
          <a:xfrm>
            <a:off x="3391592" y="2693323"/>
            <a:ext cx="0" cy="21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0" idx="0"/>
            <a:endCxn id="5" idx="0"/>
          </p:cNvCxnSpPr>
          <p:nvPr/>
        </p:nvCxnSpPr>
        <p:spPr>
          <a:xfrm rot="16200000" flipH="1" flipV="1">
            <a:off x="5764875" y="-494609"/>
            <a:ext cx="1" cy="47465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1"/>
            <a:endCxn id="5" idx="1"/>
          </p:cNvCxnSpPr>
          <p:nvPr/>
        </p:nvCxnSpPr>
        <p:spPr>
          <a:xfrm rot="10800000">
            <a:off x="2319250" y="2286000"/>
            <a:ext cx="12700" cy="29260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6963" y="3007491"/>
            <a:ext cx="68275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x: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커서에 있는 문자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개를 삭제</a:t>
            </a:r>
            <a:r>
              <a:rPr lang="en-US" altLang="ko-KR" sz="2000" dirty="0" smtClean="0">
                <a:latin typeface="Consolas" panose="020B0609020204030204" pitchFamily="49" charset="0"/>
              </a:rPr>
              <a:t>(delete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동일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문자는 삭제할 수 없음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dd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행을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D: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커서에서부터 행의 끝부분까지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J: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행에 위치한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문자를 삭제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아래 행의 앞에 존재하는 공백은 삭제됨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49394" y="13009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1591" y="35489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0799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16131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복사 및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붙여넣기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 모드에서 수행합니다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0" y="187867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command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명령 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7" y="1478566"/>
            <a:ext cx="7489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vi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>
            <a:off x="865300" y="1678621"/>
            <a:ext cx="1453950" cy="6073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5818" y="1878675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편집모드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 flipV="1">
            <a:off x="4463934" y="2285999"/>
            <a:ext cx="26018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19250" y="480475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(ex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4505" y="14009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hjkl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5" idx="2"/>
            <a:endCxn id="17" idx="0"/>
          </p:cNvCxnSpPr>
          <p:nvPr/>
        </p:nvCxnSpPr>
        <p:spPr>
          <a:xfrm>
            <a:off x="3391592" y="2693323"/>
            <a:ext cx="0" cy="21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0" idx="0"/>
            <a:endCxn id="5" idx="0"/>
          </p:cNvCxnSpPr>
          <p:nvPr/>
        </p:nvCxnSpPr>
        <p:spPr>
          <a:xfrm rot="16200000" flipH="1" flipV="1">
            <a:off x="5764875" y="-494609"/>
            <a:ext cx="1" cy="47465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1"/>
            <a:endCxn id="5" idx="1"/>
          </p:cNvCxnSpPr>
          <p:nvPr/>
        </p:nvCxnSpPr>
        <p:spPr>
          <a:xfrm rot="10800000">
            <a:off x="2319250" y="2286000"/>
            <a:ext cx="12700" cy="29260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6963" y="3007491"/>
            <a:ext cx="60324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yy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Y: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행을 복사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p(paste):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행에 붙여 넣는다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포함된 경우는 현재 행의 아래에 붙습니다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9394" y="13009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1591" y="35489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88407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16131"/>
            <a:ext cx="99437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잘라내기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 모드에서 수행합니다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앞서 살펴본 삭제는 삭제가 아니라 잘라내기 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즉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잘라내기 후 사용하지 않으면 이는 삭제된 것과 동일하다는 것입니다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0" y="187867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command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명령 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7" y="1478566"/>
            <a:ext cx="7489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vi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>
            <a:off x="865300" y="1678621"/>
            <a:ext cx="1453950" cy="6073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5818" y="1878675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편집모드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 flipV="1">
            <a:off x="4463934" y="2285999"/>
            <a:ext cx="26018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19250" y="480475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(ex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4505" y="14009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hjkl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5" idx="2"/>
            <a:endCxn id="17" idx="0"/>
          </p:cNvCxnSpPr>
          <p:nvPr/>
        </p:nvCxnSpPr>
        <p:spPr>
          <a:xfrm>
            <a:off x="3391592" y="2693323"/>
            <a:ext cx="0" cy="21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0" idx="0"/>
            <a:endCxn id="5" idx="0"/>
          </p:cNvCxnSpPr>
          <p:nvPr/>
        </p:nvCxnSpPr>
        <p:spPr>
          <a:xfrm rot="16200000" flipH="1" flipV="1">
            <a:off x="5764875" y="-494609"/>
            <a:ext cx="1" cy="47465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1"/>
            <a:endCxn id="5" idx="1"/>
          </p:cNvCxnSpPr>
          <p:nvPr/>
        </p:nvCxnSpPr>
        <p:spPr>
          <a:xfrm rot="10800000">
            <a:off x="2319250" y="2286000"/>
            <a:ext cx="12700" cy="29260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6963" y="3007491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x: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커서에 위치한 문자를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잘라냄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dd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행을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잘라냄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D: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위치부터 행의 끝부분까지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잘라냄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49394" y="13009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1591" y="35489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8884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16131"/>
            <a:ext cx="3672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000" dirty="0" smtClean="0">
                <a:latin typeface="Consolas" panose="020B0609020204030204" pitchFamily="49" charset="0"/>
              </a:rPr>
              <a:t> 모드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블럭</a:t>
            </a:r>
            <a:r>
              <a:rPr lang="ko-KR" altLang="en-US" sz="2000" dirty="0" smtClean="0">
                <a:latin typeface="Consolas" panose="020B0609020204030204" pitchFamily="49" charset="0"/>
              </a:rPr>
              <a:t> 지정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 모드에서 수행합니다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0" y="187867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command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명령 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7" y="1478566"/>
            <a:ext cx="7489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vi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>
            <a:off x="865300" y="1678621"/>
            <a:ext cx="1453950" cy="6073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5818" y="1878675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편집모드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 flipV="1">
            <a:off x="4463934" y="2285999"/>
            <a:ext cx="26018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19250" y="480475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(ex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4505" y="14009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hjkl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5" idx="2"/>
            <a:endCxn id="17" idx="0"/>
          </p:cNvCxnSpPr>
          <p:nvPr/>
        </p:nvCxnSpPr>
        <p:spPr>
          <a:xfrm>
            <a:off x="3391592" y="2693323"/>
            <a:ext cx="0" cy="21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0" idx="0"/>
            <a:endCxn id="5" idx="0"/>
          </p:cNvCxnSpPr>
          <p:nvPr/>
        </p:nvCxnSpPr>
        <p:spPr>
          <a:xfrm rot="16200000" flipH="1" flipV="1">
            <a:off x="5764875" y="-494609"/>
            <a:ext cx="1" cy="47465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1"/>
            <a:endCxn id="5" idx="1"/>
          </p:cNvCxnSpPr>
          <p:nvPr/>
        </p:nvCxnSpPr>
        <p:spPr>
          <a:xfrm rot="10800000">
            <a:off x="2319250" y="2286000"/>
            <a:ext cx="12700" cy="29260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6963" y="3007491"/>
            <a:ext cx="59554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v(visual):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 단위로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블럭</a:t>
            </a:r>
            <a:r>
              <a:rPr lang="ko-KR" altLang="en-US" sz="2000" dirty="0" smtClean="0">
                <a:latin typeface="Consolas" panose="020B0609020204030204" pitchFamily="49" charset="0"/>
              </a:rPr>
              <a:t> 지정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V(Visual):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행 단위로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블럭</a:t>
            </a:r>
            <a:r>
              <a:rPr lang="ko-KR" altLang="en-US" sz="2000" dirty="0" smtClean="0">
                <a:latin typeface="Consolas" panose="020B0609020204030204" pitchFamily="49" charset="0"/>
              </a:rPr>
              <a:t> 지정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ctrl-v: </a:t>
            </a:r>
            <a:r>
              <a:rPr lang="ko-KR" altLang="en-US" sz="2000" dirty="0" smtClean="0">
                <a:latin typeface="Consolas" panose="020B0609020204030204" pitchFamily="49" charset="0"/>
              </a:rPr>
              <a:t>열 단위로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블럭을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지정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블럭</a:t>
            </a:r>
            <a:r>
              <a:rPr lang="ko-KR" altLang="en-US" sz="2000" dirty="0" smtClean="0">
                <a:latin typeface="Consolas" panose="020B0609020204030204" pitchFamily="49" charset="0"/>
              </a:rPr>
              <a:t> 지정 후</a:t>
            </a:r>
            <a:r>
              <a:rPr lang="en-US" altLang="ko-KR" sz="2000" dirty="0" smtClean="0">
                <a:latin typeface="Consolas" panose="020B0609020204030204" pitchFamily="49" charset="0"/>
              </a:rPr>
              <a:t>, ~</a:t>
            </a:r>
            <a:r>
              <a:rPr lang="ko-KR" altLang="en-US" sz="2000" dirty="0" smtClean="0">
                <a:latin typeface="Consolas" panose="020B0609020204030204" pitchFamily="49" charset="0"/>
              </a:rPr>
              <a:t>키를 누르면 대소문자 변환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49394" y="13009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1591" y="35489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2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62" y="222625"/>
            <a:ext cx="8156952" cy="63772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59361" y="5968538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0912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16131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화면 스크롤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 모드에서 수행해야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0" y="187867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command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명령 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7" y="1478566"/>
            <a:ext cx="7489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vi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>
            <a:off x="865300" y="1678621"/>
            <a:ext cx="1453950" cy="6073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5818" y="1878675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편집모드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 flipV="1">
            <a:off x="4463934" y="2285999"/>
            <a:ext cx="26018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19250" y="480475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(ex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4505" y="14009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hjkl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5" idx="2"/>
            <a:endCxn id="17" idx="0"/>
          </p:cNvCxnSpPr>
          <p:nvPr/>
        </p:nvCxnSpPr>
        <p:spPr>
          <a:xfrm>
            <a:off x="3391592" y="2693323"/>
            <a:ext cx="0" cy="21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0" idx="0"/>
            <a:endCxn id="5" idx="0"/>
          </p:cNvCxnSpPr>
          <p:nvPr/>
        </p:nvCxnSpPr>
        <p:spPr>
          <a:xfrm rot="16200000" flipH="1" flipV="1">
            <a:off x="5764875" y="-494609"/>
            <a:ext cx="1" cy="47465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1"/>
            <a:endCxn id="5" idx="1"/>
          </p:cNvCxnSpPr>
          <p:nvPr/>
        </p:nvCxnSpPr>
        <p:spPr>
          <a:xfrm rot="10800000">
            <a:off x="2319250" y="2286000"/>
            <a:ext cx="12700" cy="29260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6963" y="3007491"/>
            <a:ext cx="6083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ctrl + b(backward):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한 화면 위로 스크롤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f(forward):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한 화면 아래로 스크롤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u(up):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한 화면의 반만 위로 스크롤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d(down):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한 화면의 반만 아래로 스크롤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49394" y="13009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1591" y="35489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7422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16131"/>
            <a:ext cx="399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치환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 </a:t>
            </a:r>
            <a:r>
              <a:rPr lang="ko-KR" altLang="en-US" sz="2000" dirty="0" smtClean="0">
                <a:latin typeface="Consolas" panose="020B0609020204030204" pitchFamily="49" charset="0"/>
              </a:rPr>
              <a:t>모드에서 수행해야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0" y="187867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command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명령 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7" y="1478566"/>
            <a:ext cx="7489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vi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>
            <a:off x="865300" y="1678621"/>
            <a:ext cx="1453950" cy="6073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5818" y="1878675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편집모드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 flipV="1">
            <a:off x="4463934" y="2285999"/>
            <a:ext cx="26018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19250" y="480475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(ex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4505" y="14009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hjkl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5" idx="2"/>
            <a:endCxn id="17" idx="0"/>
          </p:cNvCxnSpPr>
          <p:nvPr/>
        </p:nvCxnSpPr>
        <p:spPr>
          <a:xfrm>
            <a:off x="3391592" y="2693323"/>
            <a:ext cx="0" cy="21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0" idx="0"/>
            <a:endCxn id="5" idx="0"/>
          </p:cNvCxnSpPr>
          <p:nvPr/>
        </p:nvCxnSpPr>
        <p:spPr>
          <a:xfrm rot="16200000" flipH="1" flipV="1">
            <a:off x="5764875" y="-494609"/>
            <a:ext cx="1" cy="47465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1"/>
            <a:endCxn id="5" idx="1"/>
          </p:cNvCxnSpPr>
          <p:nvPr/>
        </p:nvCxnSpPr>
        <p:spPr>
          <a:xfrm rot="10800000">
            <a:off x="2319250" y="2286000"/>
            <a:ext cx="12700" cy="29260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6963" y="3007491"/>
            <a:ext cx="56477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형식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범위</a:t>
            </a:r>
            <a:r>
              <a:rPr lang="en-US" altLang="ko-KR" sz="2000" dirty="0" smtClean="0">
                <a:latin typeface="Consolas" panose="020B0609020204030204" pitchFamily="49" charset="0"/>
              </a:rPr>
              <a:t>s/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치환할문자열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/</a:t>
            </a:r>
            <a:r>
              <a:rPr lang="ko-KR" altLang="en-US" sz="2000" dirty="0" smtClean="0">
                <a:latin typeface="Consolas" panose="020B0609020204030204" pitchFamily="49" charset="0"/>
              </a:rPr>
              <a:t>치환될문자열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/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4,7s/hello/good/g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%s/hello/good/g &lt;-- %: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문서 전체를 의미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49394" y="13009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1591" y="35489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3411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16131"/>
            <a:ext cx="1659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윈도우 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 모드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0" y="187867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command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명령 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7" y="1478566"/>
            <a:ext cx="7489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vi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>
            <a:off x="865300" y="1678621"/>
            <a:ext cx="1453950" cy="6073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5818" y="1878675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편집모드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 flipV="1">
            <a:off x="4463934" y="2285999"/>
            <a:ext cx="26018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19250" y="480475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(ex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4505" y="14009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hjkl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5" idx="2"/>
            <a:endCxn id="17" idx="0"/>
          </p:cNvCxnSpPr>
          <p:nvPr/>
        </p:nvCxnSpPr>
        <p:spPr>
          <a:xfrm>
            <a:off x="3391592" y="2693323"/>
            <a:ext cx="0" cy="21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0" idx="0"/>
            <a:endCxn id="5" idx="0"/>
          </p:cNvCxnSpPr>
          <p:nvPr/>
        </p:nvCxnSpPr>
        <p:spPr>
          <a:xfrm rot="16200000" flipH="1" flipV="1">
            <a:off x="5764875" y="-494609"/>
            <a:ext cx="1" cy="47465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1"/>
            <a:endCxn id="5" idx="1"/>
          </p:cNvCxnSpPr>
          <p:nvPr/>
        </p:nvCxnSpPr>
        <p:spPr>
          <a:xfrm rot="10800000">
            <a:off x="2319250" y="2286000"/>
            <a:ext cx="12700" cy="29260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6963" y="3007491"/>
            <a:ext cx="69942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윈도우 모드 진입 시 사용하는 단축키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ctrl+w</a:t>
            </a:r>
            <a:r>
              <a:rPr lang="en-US" altLang="ko-KR" sz="2000" dirty="0" smtClean="0">
                <a:latin typeface="Consolas" panose="020B0609020204030204" pitchFamily="49" charset="0"/>
              </a:rPr>
              <a:t>(prefix)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수평 분할</a:t>
            </a:r>
            <a:r>
              <a:rPr lang="en-US" altLang="ko-KR" sz="2000" dirty="0" smtClean="0">
                <a:latin typeface="Consolas" panose="020B0609020204030204" pitchFamily="49" charset="0"/>
              </a:rPr>
              <a:t>: ctrl + w + s(split)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수직 분할</a:t>
            </a:r>
            <a:r>
              <a:rPr lang="en-US" altLang="ko-KR" sz="2000" dirty="0" smtClean="0">
                <a:latin typeface="Consolas" panose="020B0609020204030204" pitchFamily="49" charset="0"/>
              </a:rPr>
              <a:t>: ctrl + w + v(vertical)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창 닫기</a:t>
            </a:r>
            <a:r>
              <a:rPr lang="en-US" altLang="ko-KR" sz="2000" dirty="0" smtClean="0">
                <a:latin typeface="Consolas" panose="020B0609020204030204" pitchFamily="49" charset="0"/>
              </a:rPr>
              <a:t>: ctrl + w + c(close)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창 이동</a:t>
            </a:r>
            <a:r>
              <a:rPr lang="en-US" altLang="ko-KR" sz="2000" dirty="0" smtClean="0">
                <a:latin typeface="Consolas" panose="020B0609020204030204" pitchFamily="49" charset="0"/>
              </a:rPr>
              <a:t>: ctrl + w +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hjkl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좌아래위우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49394" y="13009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1591" y="35489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8761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16131"/>
            <a:ext cx="1659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윈도우 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 </a:t>
            </a:r>
            <a:r>
              <a:rPr lang="ko-KR" altLang="en-US" sz="2000" dirty="0" smtClean="0">
                <a:latin typeface="Consolas" panose="020B0609020204030204" pitchFamily="49" charset="0"/>
              </a:rPr>
              <a:t>모드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19250" y="187867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command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명령 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77" y="1478566"/>
            <a:ext cx="7489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$ vi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>
            <a:off x="865300" y="1678621"/>
            <a:ext cx="1453950" cy="6073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065818" y="1878675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edit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편집모드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직선 화살표 연결선 11"/>
          <p:cNvCxnSpPr>
            <a:stCxn id="5" idx="3"/>
            <a:endCxn id="10" idx="1"/>
          </p:cNvCxnSpPr>
          <p:nvPr/>
        </p:nvCxnSpPr>
        <p:spPr>
          <a:xfrm flipV="1">
            <a:off x="4463934" y="2285999"/>
            <a:ext cx="26018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319250" y="4804756"/>
            <a:ext cx="2144684" cy="81464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(ex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모드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4505" y="14009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hjkl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5" idx="2"/>
            <a:endCxn id="17" idx="0"/>
          </p:cNvCxnSpPr>
          <p:nvPr/>
        </p:nvCxnSpPr>
        <p:spPr>
          <a:xfrm>
            <a:off x="3391592" y="2693323"/>
            <a:ext cx="0" cy="21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10" idx="0"/>
            <a:endCxn id="5" idx="0"/>
          </p:cNvCxnSpPr>
          <p:nvPr/>
        </p:nvCxnSpPr>
        <p:spPr>
          <a:xfrm rot="16200000" flipH="1" flipV="1">
            <a:off x="5764875" y="-494609"/>
            <a:ext cx="1" cy="474656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17" idx="1"/>
            <a:endCxn id="5" idx="1"/>
          </p:cNvCxnSpPr>
          <p:nvPr/>
        </p:nvCxnSpPr>
        <p:spPr>
          <a:xfrm rot="10800000">
            <a:off x="2319250" y="2286000"/>
            <a:ext cx="12700" cy="292608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6963" y="3007491"/>
            <a:ext cx="3108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sp</a:t>
            </a:r>
            <a:r>
              <a:rPr lang="en-US" altLang="ko-KR" sz="2000" dirty="0" smtClean="0">
                <a:latin typeface="Consolas" panose="020B0609020204030204" pitchFamily="49" charset="0"/>
              </a:rPr>
              <a:t> [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]: </a:t>
            </a:r>
            <a:r>
              <a:rPr lang="ko-KR" altLang="en-US" sz="2000" dirty="0" smtClean="0">
                <a:latin typeface="Consolas" panose="020B0609020204030204" pitchFamily="49" charset="0"/>
              </a:rPr>
              <a:t>수평 분할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vs [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]: </a:t>
            </a:r>
            <a:r>
              <a:rPr lang="ko-KR" altLang="en-US" sz="2000" dirty="0" smtClean="0">
                <a:latin typeface="Consolas" panose="020B0609020204030204" pitchFamily="49" charset="0"/>
              </a:rPr>
              <a:t>수직 분할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49394" y="13009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ESC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1591" y="354898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4942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84" y="224444"/>
            <a:ext cx="3736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vim</a:t>
            </a:r>
            <a:r>
              <a:rPr lang="ko-KR" altLang="en-US" sz="2000" dirty="0" smtClean="0">
                <a:latin typeface="Consolas" panose="020B0609020204030204" pitchFamily="49" charset="0"/>
              </a:rPr>
              <a:t>은 환경 설정 파일을 제공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385" y="897775"/>
            <a:ext cx="2582758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" ~/.</a:t>
            </a:r>
            <a:r>
              <a:rPr lang="en-US" altLang="ko-KR" sz="2000" dirty="0" err="1">
                <a:latin typeface="Consolas" panose="020B0609020204030204" pitchFamily="49" charset="0"/>
              </a:rPr>
              <a:t>vimrc</a:t>
            </a:r>
            <a:r>
              <a:rPr lang="en-US" altLang="ko-KR" sz="2000" dirty="0">
                <a:latin typeface="Consolas" panose="020B0609020204030204" pitchFamily="49" charset="0"/>
              </a:rPr>
              <a:t> file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"set </a:t>
            </a:r>
            <a:r>
              <a:rPr lang="en-US" altLang="ko-KR" sz="2000" dirty="0" err="1">
                <a:latin typeface="Consolas" panose="020B0609020204030204" pitchFamily="49" charset="0"/>
              </a:rPr>
              <a:t>cindent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set </a:t>
            </a:r>
            <a:r>
              <a:rPr lang="en-US" altLang="ko-KR" sz="2000" dirty="0" err="1">
                <a:latin typeface="Consolas" panose="020B0609020204030204" pitchFamily="49" charset="0"/>
              </a:rPr>
              <a:t>cin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"set </a:t>
            </a:r>
            <a:r>
              <a:rPr lang="en-US" altLang="ko-KR" sz="2000" dirty="0" err="1">
                <a:latin typeface="Consolas" panose="020B0609020204030204" pitchFamily="49" charset="0"/>
              </a:rPr>
              <a:t>shiftwidth</a:t>
            </a:r>
            <a:r>
              <a:rPr lang="en-US" altLang="ko-KR" sz="2000" dirty="0">
                <a:latin typeface="Consolas" panose="020B0609020204030204" pitchFamily="49" charset="0"/>
              </a:rPr>
              <a:t>=4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set </a:t>
            </a:r>
            <a:r>
              <a:rPr lang="en-US" altLang="ko-KR" sz="2000" dirty="0" err="1">
                <a:latin typeface="Consolas" panose="020B0609020204030204" pitchFamily="49" charset="0"/>
              </a:rPr>
              <a:t>sw</a:t>
            </a:r>
            <a:r>
              <a:rPr lang="en-US" altLang="ko-KR" sz="2000" dirty="0">
                <a:latin typeface="Consolas" panose="020B0609020204030204" pitchFamily="49" charset="0"/>
              </a:rPr>
              <a:t>=4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"set </a:t>
            </a:r>
            <a:r>
              <a:rPr lang="en-US" altLang="ko-KR" sz="2000" dirty="0" err="1">
                <a:latin typeface="Consolas" panose="020B0609020204030204" pitchFamily="49" charset="0"/>
              </a:rPr>
              <a:t>tapstop</a:t>
            </a:r>
            <a:r>
              <a:rPr lang="en-US" altLang="ko-KR" sz="2000" dirty="0">
                <a:latin typeface="Consolas" panose="020B0609020204030204" pitchFamily="49" charset="0"/>
              </a:rPr>
              <a:t>=4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set </a:t>
            </a:r>
            <a:r>
              <a:rPr lang="en-US" altLang="ko-KR" sz="2000" dirty="0" err="1">
                <a:latin typeface="Consolas" panose="020B0609020204030204" pitchFamily="49" charset="0"/>
              </a:rPr>
              <a:t>ts</a:t>
            </a:r>
            <a:r>
              <a:rPr lang="en-US" altLang="ko-KR" sz="2000" dirty="0">
                <a:latin typeface="Consolas" panose="020B0609020204030204" pitchFamily="49" charset="0"/>
              </a:rPr>
              <a:t>=4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"set number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set nu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2968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82538" y="2380462"/>
            <a:ext cx="507076" cy="87283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884" y="224444"/>
            <a:ext cx="31983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vi</a:t>
            </a:r>
            <a:r>
              <a:rPr lang="ko-KR" altLang="en-US" sz="2000" dirty="0" smtClean="0">
                <a:latin typeface="Consolas" panose="020B0609020204030204" pitchFamily="49" charset="0"/>
              </a:rPr>
              <a:t>에서 도움말 확인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79384" y="2462937"/>
            <a:ext cx="55451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Consolas" panose="020B0609020204030204" pitchFamily="49" charset="0"/>
              </a:rPr>
              <a:t>echo "hello, world"</a:t>
            </a:r>
            <a:endParaRPr lang="ko-KR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9384" y="1313411"/>
            <a:ext cx="7481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도움말을 보고자 하는 명령어의 토큰에 커서를 위치시킨 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섹션번호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+ K -&gt; 1K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K(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명령어의 경우 섹션 생략 가능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8173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232756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권한</a:t>
            </a:r>
            <a:r>
              <a:rPr lang="en-US" altLang="ko-KR" sz="2000" dirty="0" smtClean="0">
                <a:latin typeface="Consolas" panose="020B0609020204030204" pitchFamily="49" charset="0"/>
              </a:rPr>
              <a:t>(Permission)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0981" y="1248419"/>
            <a:ext cx="82958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latin typeface="Consolas" panose="020B0609020204030204" pitchFamily="49" charset="0"/>
              </a:rPr>
              <a:t>-</a:t>
            </a:r>
            <a:r>
              <a:rPr lang="en-US" altLang="ko-KR" sz="11500" dirty="0" err="1">
                <a:latin typeface="Consolas" panose="020B0609020204030204" pitchFamily="49" charset="0"/>
              </a:rPr>
              <a:t>rw</a:t>
            </a:r>
            <a:r>
              <a:rPr lang="en-US" altLang="ko-KR" sz="11500" dirty="0">
                <a:latin typeface="Consolas" panose="020B0609020204030204" pitchFamily="49" charset="0"/>
              </a:rPr>
              <a:t>-</a:t>
            </a:r>
            <a:r>
              <a:rPr lang="en-US" altLang="ko-KR" sz="11500" dirty="0" err="1">
                <a:latin typeface="Consolas" panose="020B0609020204030204" pitchFamily="49" charset="0"/>
              </a:rPr>
              <a:t>rw</a:t>
            </a:r>
            <a:r>
              <a:rPr lang="en-US" altLang="ko-KR" sz="11500" dirty="0">
                <a:latin typeface="Consolas" panose="020B0609020204030204" pitchFamily="49" charset="0"/>
              </a:rPr>
              <a:t>-r--</a:t>
            </a:r>
            <a:endParaRPr lang="ko-KR" altLang="en-US" sz="115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2007" y="1740379"/>
            <a:ext cx="2261062" cy="1127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71010" y="1740378"/>
            <a:ext cx="2261062" cy="1127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90013" y="1740377"/>
            <a:ext cx="2261062" cy="1127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4639" y="3018092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소유자의 권한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7474" y="2983496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그룹의 권한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16477" y="2976854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나머지 권한</a:t>
            </a:r>
          </a:p>
        </p:txBody>
      </p:sp>
    </p:spTree>
    <p:extLst>
      <p:ext uri="{BB962C8B-B14F-4D97-AF65-F5344CB8AC3E}">
        <p14:creationId xmlns:p14="http://schemas.microsoft.com/office/powerpoint/2010/main" val="299700114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232756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권한</a:t>
            </a:r>
            <a:r>
              <a:rPr lang="en-US" altLang="ko-KR" sz="2000" dirty="0" smtClean="0">
                <a:latin typeface="Consolas" panose="020B0609020204030204" pitchFamily="49" charset="0"/>
              </a:rPr>
              <a:t>(Permission)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1722" y="823714"/>
            <a:ext cx="369524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err="1" smtClean="0">
                <a:latin typeface="Consolas" panose="020B0609020204030204" pitchFamily="49" charset="0"/>
              </a:rPr>
              <a:t>rwx</a:t>
            </a:r>
            <a:endParaRPr lang="ko-KR" altLang="en-US" sz="16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6166" y="1407869"/>
            <a:ext cx="980903" cy="18257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39809" y="1407869"/>
            <a:ext cx="980903" cy="18257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54753" y="1407869"/>
            <a:ext cx="980903" cy="18257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7803" y="3362206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읽기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read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51511" y="3362206"/>
            <a:ext cx="889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쓰기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write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96390" y="3377346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실행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execute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5242" y="823714"/>
            <a:ext cx="369524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16600" dirty="0" smtClean="0">
                <a:latin typeface="Consolas" panose="020B0609020204030204" pitchFamily="49" charset="0"/>
              </a:rPr>
              <a:t>-</a:t>
            </a:r>
            <a:endParaRPr lang="ko-KR" altLang="en-US" sz="16600" dirty="0" smtClean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9686" y="1407869"/>
            <a:ext cx="980903" cy="18257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43329" y="1407869"/>
            <a:ext cx="980903" cy="18257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58273" y="1407869"/>
            <a:ext cx="980903" cy="18257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91323" y="3362206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읽기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read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5031" y="3362206"/>
            <a:ext cx="889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쓰기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write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99910" y="3377346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실행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권한 없음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6440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11" y="232756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권한</a:t>
            </a:r>
            <a:r>
              <a:rPr lang="en-US" altLang="ko-KR" sz="2000" dirty="0" smtClean="0">
                <a:latin typeface="Consolas" panose="020B0609020204030204" pitchFamily="49" charset="0"/>
              </a:rPr>
              <a:t>(Permission)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59859"/>
              </p:ext>
            </p:extLst>
          </p:nvPr>
        </p:nvGraphicFramePr>
        <p:xfrm>
          <a:off x="427586" y="844357"/>
          <a:ext cx="11418051" cy="56781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0145">
                  <a:extLst>
                    <a:ext uri="{9D8B030D-6E8A-4147-A177-3AD203B41FA5}">
                      <a16:colId xmlns:a16="http://schemas.microsoft.com/office/drawing/2014/main" val="2798889728"/>
                    </a:ext>
                  </a:extLst>
                </a:gridCol>
                <a:gridCol w="5128953">
                  <a:extLst>
                    <a:ext uri="{9D8B030D-6E8A-4147-A177-3AD203B41FA5}">
                      <a16:colId xmlns:a16="http://schemas.microsoft.com/office/drawing/2014/main" val="2275503053"/>
                    </a:ext>
                  </a:extLst>
                </a:gridCol>
                <a:gridCol w="5128953">
                  <a:extLst>
                    <a:ext uri="{9D8B030D-6E8A-4147-A177-3AD203B41FA5}">
                      <a16:colId xmlns:a16="http://schemas.microsoft.com/office/drawing/2014/main" val="3174006527"/>
                    </a:ext>
                  </a:extLst>
                </a:gridCol>
              </a:tblGrid>
              <a:tr h="1374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>
                          <a:latin typeface="Consolas" panose="020B0609020204030204" pitchFamily="49" charset="0"/>
                        </a:rPr>
                        <a:t>권한</a:t>
                      </a:r>
                      <a:endParaRPr lang="ko-KR" alt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>
                          <a:latin typeface="Consolas" panose="020B0609020204030204" pitchFamily="49" charset="0"/>
                        </a:rPr>
                        <a:t>파일</a:t>
                      </a:r>
                      <a:endParaRPr lang="ko-KR" alt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>
                          <a:latin typeface="Consolas" panose="020B0609020204030204" pitchFamily="49" charset="0"/>
                        </a:rPr>
                        <a:t>디렉터리</a:t>
                      </a:r>
                      <a:endParaRPr lang="ko-KR" alt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23997"/>
                  </a:ext>
                </a:extLst>
              </a:tr>
              <a:tr h="1374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Consolas" panose="020B0609020204030204" pitchFamily="49" charset="0"/>
                        </a:rPr>
                        <a:t>r</a:t>
                      </a:r>
                      <a:endParaRPr lang="ko-KR" alt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>
                          <a:latin typeface="Consolas" panose="020B0609020204030204" pitchFamily="49" charset="0"/>
                        </a:rPr>
                        <a:t>파일 읽기를 허용</a:t>
                      </a:r>
                      <a:endParaRPr lang="ko-KR" alt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>
                          <a:latin typeface="Consolas" panose="020B0609020204030204" pitchFamily="49" charset="0"/>
                        </a:rPr>
                        <a:t>디렉터리의 내용을 읽을 수 있음 </a:t>
                      </a:r>
                      <a:r>
                        <a:rPr lang="en-US" altLang="ko-KR" sz="3200" dirty="0" smtClean="0">
                          <a:latin typeface="Consolas" panose="020B0609020204030204" pitchFamily="49" charset="0"/>
                        </a:rPr>
                        <a:t>ls</a:t>
                      </a:r>
                      <a:r>
                        <a:rPr lang="en-US" altLang="ko-KR" sz="32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3200" baseline="0" dirty="0" smtClean="0">
                          <a:latin typeface="Consolas" panose="020B0609020204030204" pitchFamily="49" charset="0"/>
                        </a:rPr>
                        <a:t>가능</a:t>
                      </a:r>
                      <a:endParaRPr lang="ko-KR" alt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81930"/>
                  </a:ext>
                </a:extLst>
              </a:tr>
              <a:tr h="1374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Consolas" panose="020B0609020204030204" pitchFamily="49" charset="0"/>
                        </a:rPr>
                        <a:t>w</a:t>
                      </a:r>
                      <a:endParaRPr lang="ko-KR" alt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>
                          <a:latin typeface="Consolas" panose="020B0609020204030204" pitchFamily="49" charset="0"/>
                        </a:rPr>
                        <a:t>파일 쓰기</a:t>
                      </a:r>
                      <a:r>
                        <a:rPr lang="en-US" altLang="ko-KR" sz="32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ko-KR" altLang="en-US" sz="3200" dirty="0" smtClean="0">
                          <a:latin typeface="Consolas" panose="020B0609020204030204" pitchFamily="49" charset="0"/>
                        </a:rPr>
                        <a:t>수정</a:t>
                      </a:r>
                      <a:r>
                        <a:rPr lang="en-US" altLang="ko-KR" sz="3200" dirty="0" smtClean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ko-KR" altLang="en-US" sz="3200" dirty="0" smtClean="0">
                          <a:latin typeface="Consolas" panose="020B0609020204030204" pitchFamily="49" charset="0"/>
                        </a:rPr>
                        <a:t>를 허용</a:t>
                      </a:r>
                      <a:endParaRPr lang="ko-KR" alt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>
                          <a:latin typeface="Consolas" panose="020B0609020204030204" pitchFamily="49" charset="0"/>
                        </a:rPr>
                        <a:t>디렉터리 내에 파일을 생성 또는 삭제 그리고 이름 변경이 가능</a:t>
                      </a:r>
                      <a:endParaRPr lang="ko-KR" alt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25614"/>
                  </a:ext>
                </a:extLst>
              </a:tr>
              <a:tr h="1374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Consolas" panose="020B0609020204030204" pitchFamily="49" charset="0"/>
                        </a:rPr>
                        <a:t>x</a:t>
                      </a:r>
                      <a:endParaRPr lang="ko-KR" alt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>
                          <a:latin typeface="Consolas" panose="020B0609020204030204" pitchFamily="49" charset="0"/>
                        </a:rPr>
                        <a:t>파일 실행</a:t>
                      </a:r>
                      <a:endParaRPr lang="ko-KR" alt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>
                          <a:latin typeface="Consolas" panose="020B0609020204030204" pitchFamily="49" charset="0"/>
                        </a:rPr>
                        <a:t>디렉터리 안으로 진입을 허용</a:t>
                      </a:r>
                      <a:r>
                        <a:rPr lang="en-US" altLang="ko-KR" sz="3200" dirty="0" smtClean="0">
                          <a:latin typeface="Consolas" panose="020B0609020204030204" pitchFamily="49" charset="0"/>
                        </a:rPr>
                        <a:t>, cd </a:t>
                      </a:r>
                      <a:r>
                        <a:rPr lang="ko-KR" altLang="en-US" sz="3200" dirty="0" smtClean="0">
                          <a:latin typeface="Consolas" panose="020B0609020204030204" pitchFamily="49" charset="0"/>
                        </a:rPr>
                        <a:t>가능</a:t>
                      </a:r>
                      <a:endParaRPr lang="ko-KR" alt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8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31327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82633"/>
            <a:ext cx="676339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권한 변경 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chmod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관리자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수퍼유저</a:t>
            </a:r>
            <a:r>
              <a:rPr lang="en-US" altLang="ko-KR" sz="2000" dirty="0" smtClean="0">
                <a:latin typeface="Consolas" panose="020B0609020204030204" pitchFamily="49" charset="0"/>
              </a:rPr>
              <a:t>, root)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소유자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chmod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권한 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8</a:t>
            </a:r>
            <a:r>
              <a:rPr lang="ko-KR" altLang="en-US" sz="2000" dirty="0" smtClean="0">
                <a:latin typeface="Consolas" panose="020B0609020204030204" pitchFamily="49" charset="0"/>
              </a:rPr>
              <a:t>진법 사용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퍼미션을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정수를 사용하여 설정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chmod</a:t>
            </a:r>
            <a:r>
              <a:rPr lang="en-US" altLang="ko-KR" sz="2000" dirty="0" smtClean="0">
                <a:latin typeface="Consolas" panose="020B0609020204030204" pitchFamily="49" charset="0"/>
              </a:rPr>
              <a:t> 444 a.txt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010" y="3976638"/>
            <a:ext cx="97770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8000" dirty="0" smtClean="0">
                <a:latin typeface="Consolas" panose="020B0609020204030204" pitchFamily="49" charset="0"/>
              </a:rPr>
              <a:t>- </a:t>
            </a:r>
            <a:r>
              <a:rPr lang="en-US" altLang="ko-KR" sz="80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8000" dirty="0" smtClean="0">
                <a:latin typeface="Consolas" panose="020B0609020204030204" pitchFamily="49" charset="0"/>
              </a:rPr>
              <a:t>- r--</a:t>
            </a:r>
          </a:p>
          <a:p>
            <a:r>
              <a:rPr lang="en-US" altLang="ko-KR" sz="8000" dirty="0" smtClean="0">
                <a:latin typeface="Consolas" panose="020B0609020204030204" pitchFamily="49" charset="0"/>
              </a:rPr>
              <a:t>110 110 100 = 664</a:t>
            </a:r>
            <a:endParaRPr lang="ko-KR" altLang="en-US" sz="8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5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10" y="164436"/>
            <a:ext cx="8389706" cy="6559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3186" y="6051666"/>
            <a:ext cx="1221105" cy="332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738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1080655"/>
            <a:ext cx="11259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nsolas" panose="020B0609020204030204" pitchFamily="49" charset="0"/>
              </a:rPr>
              <a:t>-</a:t>
            </a:r>
            <a:r>
              <a:rPr lang="en-US" altLang="ko-KR" sz="3200" dirty="0" err="1">
                <a:latin typeface="Consolas" panose="020B0609020204030204" pitchFamily="49" charset="0"/>
              </a:rPr>
              <a:t>rw</a:t>
            </a:r>
            <a:r>
              <a:rPr lang="en-US" altLang="ko-KR" sz="3200" dirty="0">
                <a:latin typeface="Consolas" panose="020B0609020204030204" pitchFamily="49" charset="0"/>
              </a:rPr>
              <a:t>-</a:t>
            </a:r>
            <a:r>
              <a:rPr lang="en-US" altLang="ko-KR" sz="3200" dirty="0" err="1">
                <a:latin typeface="Consolas" panose="020B0609020204030204" pitchFamily="49" charset="0"/>
              </a:rPr>
              <a:t>r</a:t>
            </a:r>
            <a:r>
              <a:rPr lang="en-US" altLang="ko-KR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3200" dirty="0">
                <a:latin typeface="Consolas" panose="020B0609020204030204" pitchFamily="49" charset="0"/>
              </a:rPr>
              <a:t>-r-- 1 </a:t>
            </a:r>
            <a:r>
              <a:rPr lang="en-US" altLang="ko-KR" sz="3200" dirty="0" err="1">
                <a:latin typeface="Consolas" panose="020B0609020204030204" pitchFamily="49" charset="0"/>
              </a:rPr>
              <a:t>linux</a:t>
            </a:r>
            <a:r>
              <a:rPr lang="en-US" altLang="ko-KR" sz="3200" dirty="0">
                <a:latin typeface="Consolas" panose="020B0609020204030204" pitchFamily="49" charset="0"/>
              </a:rPr>
              <a:t> </a:t>
            </a:r>
            <a:r>
              <a:rPr lang="en-US" altLang="ko-KR" sz="3200" dirty="0" err="1">
                <a:latin typeface="Consolas" panose="020B0609020204030204" pitchFamily="49" charset="0"/>
              </a:rPr>
              <a:t>linux</a:t>
            </a:r>
            <a:r>
              <a:rPr lang="en-US" altLang="ko-KR" sz="3200" dirty="0">
                <a:latin typeface="Consolas" panose="020B0609020204030204" pitchFamily="49" charset="0"/>
              </a:rPr>
              <a:t> 0 Jun 11 17:39 </a:t>
            </a:r>
            <a:r>
              <a:rPr lang="en-US" altLang="ko-KR" sz="3200" dirty="0" smtClean="0">
                <a:latin typeface="Consolas" panose="020B0609020204030204" pitchFamily="49" charset="0"/>
              </a:rPr>
              <a:t>hello.txt</a:t>
            </a:r>
          </a:p>
          <a:p>
            <a:endParaRPr lang="en-US" altLang="ko-KR" sz="3200" dirty="0">
              <a:latin typeface="Consolas" panose="020B0609020204030204" pitchFamily="49" charset="0"/>
            </a:endParaRPr>
          </a:p>
          <a:p>
            <a:r>
              <a:rPr lang="en-US" altLang="ko-KR" sz="3200" dirty="0" err="1" smtClean="0">
                <a:latin typeface="Consolas" panose="020B0609020204030204" pitchFamily="49" charset="0"/>
              </a:rPr>
              <a:t>chmod</a:t>
            </a:r>
            <a:r>
              <a:rPr lang="en-US" altLang="ko-KR" sz="3200" dirty="0" smtClean="0">
                <a:latin typeface="Consolas" panose="020B0609020204030204" pitchFamily="49" charset="0"/>
              </a:rPr>
              <a:t> 644 hello.txt</a:t>
            </a:r>
            <a:endParaRPr lang="ko-KR" altLang="en-US" sz="3200" dirty="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7" y="191193"/>
            <a:ext cx="9135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8</a:t>
            </a:r>
            <a:r>
              <a:rPr lang="ko-KR" altLang="en-US" sz="2000" dirty="0" smtClean="0">
                <a:latin typeface="Consolas" panose="020B0609020204030204" pitchFamily="49" charset="0"/>
              </a:rPr>
              <a:t>진법의 장점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다수의 권한을 한 번에 설정할 수 있다는 것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단점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일부 권한을 설정할 수 없으며 다른 권한이 변경될 수 있음</a:t>
            </a:r>
          </a:p>
        </p:txBody>
      </p:sp>
    </p:spTree>
    <p:extLst>
      <p:ext uri="{BB962C8B-B14F-4D97-AF65-F5344CB8AC3E}">
        <p14:creationId xmlns:p14="http://schemas.microsoft.com/office/powerpoint/2010/main" val="346581977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447" y="19119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 사용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04230"/>
              </p:ext>
            </p:extLst>
          </p:nvPr>
        </p:nvGraphicFramePr>
        <p:xfrm>
          <a:off x="232756" y="624209"/>
          <a:ext cx="11704320" cy="60425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9128">
                  <a:extLst>
                    <a:ext uri="{9D8B030D-6E8A-4147-A177-3AD203B41FA5}">
                      <a16:colId xmlns:a16="http://schemas.microsoft.com/office/drawing/2014/main" val="2665878325"/>
                    </a:ext>
                  </a:extLst>
                </a:gridCol>
                <a:gridCol w="1047403">
                  <a:extLst>
                    <a:ext uri="{9D8B030D-6E8A-4147-A177-3AD203B41FA5}">
                      <a16:colId xmlns:a16="http://schemas.microsoft.com/office/drawing/2014/main" val="3500393313"/>
                    </a:ext>
                  </a:extLst>
                </a:gridCol>
                <a:gridCol w="8287789">
                  <a:extLst>
                    <a:ext uri="{9D8B030D-6E8A-4147-A177-3AD203B41FA5}">
                      <a16:colId xmlns:a16="http://schemas.microsoft.com/office/drawing/2014/main" val="813167326"/>
                    </a:ext>
                  </a:extLst>
                </a:gridCol>
              </a:tblGrid>
              <a:tr h="549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구분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문자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의미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860258"/>
                  </a:ext>
                </a:extLst>
              </a:tr>
              <a:tr h="549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카테고리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u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파일 소유자</a:t>
                      </a:r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(user)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8765"/>
                  </a:ext>
                </a:extLst>
              </a:tr>
              <a:tr h="549327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g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소유자가 속한 그룹</a:t>
                      </a:r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(group)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0296"/>
                  </a:ext>
                </a:extLst>
              </a:tr>
              <a:tr h="549327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o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이외의 나머지</a:t>
                      </a:r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(other)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00172"/>
                  </a:ext>
                </a:extLst>
              </a:tr>
              <a:tr h="549327">
                <a:tc>
                  <a:txBody>
                    <a:bodyPr/>
                    <a:lstStyle/>
                    <a:p>
                      <a:pPr latinLnBrk="1"/>
                      <a:endParaRPr lang="ko-KR" alt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전체 사용자</a:t>
                      </a:r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(all)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677906"/>
                  </a:ext>
                </a:extLst>
              </a:tr>
              <a:tr h="549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연산자 기호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권한 추가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50310"/>
                  </a:ext>
                </a:extLst>
              </a:tr>
              <a:tr h="549327">
                <a:tc>
                  <a:txBody>
                    <a:bodyPr/>
                    <a:lstStyle/>
                    <a:p>
                      <a:pPr latinLnBrk="1"/>
                      <a:endParaRPr lang="ko-KR" alt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권한 삭제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492650"/>
                  </a:ext>
                </a:extLst>
              </a:tr>
              <a:tr h="549327">
                <a:tc>
                  <a:txBody>
                    <a:bodyPr/>
                    <a:lstStyle/>
                    <a:p>
                      <a:pPr latinLnBrk="1"/>
                      <a:endParaRPr lang="ko-KR" alt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=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권한 설정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8400"/>
                  </a:ext>
                </a:extLst>
              </a:tr>
              <a:tr h="549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접근 권한 문자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r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읽기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67671"/>
                  </a:ext>
                </a:extLst>
              </a:tr>
              <a:tr h="549327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w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쓰기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126660"/>
                  </a:ext>
                </a:extLst>
              </a:tr>
              <a:tr h="549327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latin typeface="Consolas" panose="020B0609020204030204" pitchFamily="49" charset="0"/>
                        </a:rPr>
                        <a:t>x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latin typeface="Consolas" panose="020B0609020204030204" pitchFamily="49" charset="0"/>
                        </a:rPr>
                        <a:t>실행</a:t>
                      </a:r>
                      <a:endParaRPr lang="ko-KR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2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2698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451" y="232756"/>
            <a:ext cx="103252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atin typeface="Consolas" panose="020B0609020204030204" pitchFamily="49" charset="0"/>
              </a:rPr>
              <a:t>u+x</a:t>
            </a:r>
            <a:r>
              <a:rPr lang="en-US" altLang="ko-KR" sz="3200" dirty="0" smtClean="0">
                <a:latin typeface="Consolas" panose="020B0609020204030204" pitchFamily="49" charset="0"/>
              </a:rPr>
              <a:t>: </a:t>
            </a:r>
            <a:r>
              <a:rPr lang="ko-KR" altLang="en-US" sz="3200" dirty="0" smtClean="0">
                <a:latin typeface="Consolas" panose="020B0609020204030204" pitchFamily="49" charset="0"/>
              </a:rPr>
              <a:t>소유자에게 실행 권한을 부여</a:t>
            </a:r>
            <a:endParaRPr lang="en-US" altLang="ko-KR" sz="3200" dirty="0" smtClean="0">
              <a:latin typeface="Consolas" panose="020B0609020204030204" pitchFamily="49" charset="0"/>
            </a:endParaRPr>
          </a:p>
          <a:p>
            <a:r>
              <a:rPr lang="en-US" altLang="ko-KR" sz="3200" dirty="0" smtClean="0">
                <a:latin typeface="Consolas" panose="020B0609020204030204" pitchFamily="49" charset="0"/>
              </a:rPr>
              <a:t>u-w: </a:t>
            </a:r>
            <a:r>
              <a:rPr lang="ko-KR" altLang="en-US" sz="3200" dirty="0" smtClean="0">
                <a:latin typeface="Consolas" panose="020B0609020204030204" pitchFamily="49" charset="0"/>
              </a:rPr>
              <a:t>소유자로부터 쓰기 권한을 제거</a:t>
            </a:r>
            <a:endParaRPr lang="en-US" altLang="ko-KR" sz="3200" dirty="0" smtClean="0">
              <a:latin typeface="Consolas" panose="020B0609020204030204" pitchFamily="49" charset="0"/>
            </a:endParaRPr>
          </a:p>
          <a:p>
            <a:r>
              <a:rPr lang="en-US" altLang="ko-KR" sz="3200" dirty="0" err="1" smtClean="0">
                <a:latin typeface="Consolas" panose="020B0609020204030204" pitchFamily="49" charset="0"/>
              </a:rPr>
              <a:t>g+rw</a:t>
            </a:r>
            <a:r>
              <a:rPr lang="en-US" altLang="ko-KR" sz="3200" dirty="0" smtClean="0">
                <a:latin typeface="Consolas" panose="020B0609020204030204" pitchFamily="49" charset="0"/>
              </a:rPr>
              <a:t>: </a:t>
            </a:r>
            <a:r>
              <a:rPr lang="ko-KR" altLang="en-US" sz="3200" dirty="0" smtClean="0">
                <a:latin typeface="Consolas" panose="020B0609020204030204" pitchFamily="49" charset="0"/>
              </a:rPr>
              <a:t>그룹에게 읽기</a:t>
            </a:r>
            <a:r>
              <a:rPr lang="en-US" altLang="ko-KR" sz="3200" dirty="0" smtClean="0">
                <a:latin typeface="Consolas" panose="020B0609020204030204" pitchFamily="49" charset="0"/>
              </a:rPr>
              <a:t>/</a:t>
            </a:r>
            <a:r>
              <a:rPr lang="ko-KR" altLang="en-US" sz="3200" dirty="0" smtClean="0">
                <a:latin typeface="Consolas" panose="020B0609020204030204" pitchFamily="49" charset="0"/>
              </a:rPr>
              <a:t>쓰기 권한을 부여</a:t>
            </a:r>
            <a:endParaRPr lang="en-US" altLang="ko-KR" sz="3200" dirty="0" smtClean="0">
              <a:latin typeface="Consolas" panose="020B0609020204030204" pitchFamily="49" charset="0"/>
            </a:endParaRPr>
          </a:p>
          <a:p>
            <a:r>
              <a:rPr lang="en-US" altLang="ko-KR" sz="3200" dirty="0" smtClean="0">
                <a:latin typeface="Consolas" panose="020B0609020204030204" pitchFamily="49" charset="0"/>
              </a:rPr>
              <a:t>o-</a:t>
            </a:r>
            <a:r>
              <a:rPr lang="en-US" altLang="ko-KR" sz="3200" dirty="0" err="1" smtClean="0">
                <a:latin typeface="Consolas" panose="020B0609020204030204" pitchFamily="49" charset="0"/>
              </a:rPr>
              <a:t>wx</a:t>
            </a:r>
            <a:r>
              <a:rPr lang="en-US" altLang="ko-KR" sz="3200" dirty="0" smtClean="0">
                <a:latin typeface="Consolas" panose="020B0609020204030204" pitchFamily="49" charset="0"/>
              </a:rPr>
              <a:t>: </a:t>
            </a:r>
            <a:r>
              <a:rPr lang="ko-KR" altLang="en-US" sz="3200" dirty="0" smtClean="0">
                <a:latin typeface="Consolas" panose="020B0609020204030204" pitchFamily="49" charset="0"/>
              </a:rPr>
              <a:t>이외의 사용자로부터 쓰기</a:t>
            </a:r>
            <a:r>
              <a:rPr lang="en-US" altLang="ko-KR" sz="3200" dirty="0" smtClean="0">
                <a:latin typeface="Consolas" panose="020B0609020204030204" pitchFamily="49" charset="0"/>
              </a:rPr>
              <a:t>/</a:t>
            </a:r>
            <a:r>
              <a:rPr lang="ko-KR" altLang="en-US" sz="3200" dirty="0" smtClean="0">
                <a:latin typeface="Consolas" panose="020B0609020204030204" pitchFamily="49" charset="0"/>
              </a:rPr>
              <a:t>실행 권한 제거</a:t>
            </a:r>
            <a:endParaRPr lang="en-US" altLang="ko-KR" sz="3200" dirty="0" smtClean="0">
              <a:latin typeface="Consolas" panose="020B0609020204030204" pitchFamily="49" charset="0"/>
            </a:endParaRPr>
          </a:p>
          <a:p>
            <a:r>
              <a:rPr lang="en-US" altLang="ko-KR" sz="3200" dirty="0" err="1" smtClean="0">
                <a:latin typeface="Consolas" panose="020B0609020204030204" pitchFamily="49" charset="0"/>
              </a:rPr>
              <a:t>ug</a:t>
            </a:r>
            <a:r>
              <a:rPr lang="en-US" altLang="ko-KR" sz="3200" dirty="0" smtClean="0">
                <a:latin typeface="Consolas" panose="020B0609020204030204" pitchFamily="49" charset="0"/>
              </a:rPr>
              <a:t>-x: </a:t>
            </a:r>
            <a:r>
              <a:rPr lang="ko-KR" altLang="en-US" sz="3200" dirty="0" smtClean="0">
                <a:latin typeface="Consolas" panose="020B0609020204030204" pitchFamily="49" charset="0"/>
              </a:rPr>
              <a:t>소유자와 그룹으로부터 실행 권한을 제거</a:t>
            </a:r>
            <a:endParaRPr lang="en-US" altLang="ko-KR" sz="3200" dirty="0" smtClean="0">
              <a:latin typeface="Consolas" panose="020B0609020204030204" pitchFamily="49" charset="0"/>
            </a:endParaRPr>
          </a:p>
          <a:p>
            <a:r>
              <a:rPr lang="en-US" altLang="ko-KR" sz="3200" dirty="0" smtClean="0">
                <a:latin typeface="Consolas" panose="020B0609020204030204" pitchFamily="49" charset="0"/>
              </a:rPr>
              <a:t>+x: </a:t>
            </a:r>
            <a:r>
              <a:rPr lang="ko-KR" altLang="en-US" sz="3200" dirty="0" smtClean="0">
                <a:latin typeface="Consolas" panose="020B0609020204030204" pitchFamily="49" charset="0"/>
              </a:rPr>
              <a:t>모든 사용자에게 실행 권한을 부여</a:t>
            </a:r>
            <a:endParaRPr lang="en-US" altLang="ko-KR" sz="3200" dirty="0" smtClean="0">
              <a:latin typeface="Consolas" panose="020B0609020204030204" pitchFamily="49" charset="0"/>
            </a:endParaRPr>
          </a:p>
          <a:p>
            <a:r>
              <a:rPr lang="en-US" altLang="ko-KR" sz="3200" dirty="0" smtClean="0">
                <a:latin typeface="Consolas" panose="020B0609020204030204" pitchFamily="49" charset="0"/>
              </a:rPr>
              <a:t>u=</a:t>
            </a:r>
            <a:r>
              <a:rPr lang="en-US" altLang="ko-KR" sz="3200" dirty="0" err="1" smtClean="0">
                <a:latin typeface="Consolas" panose="020B0609020204030204" pitchFamily="49" charset="0"/>
              </a:rPr>
              <a:t>rwx</a:t>
            </a:r>
            <a:r>
              <a:rPr lang="en-US" altLang="ko-KR" sz="3200" dirty="0" smtClean="0">
                <a:latin typeface="Consolas" panose="020B0609020204030204" pitchFamily="49" charset="0"/>
              </a:rPr>
              <a:t>: </a:t>
            </a:r>
            <a:r>
              <a:rPr lang="ko-KR" altLang="en-US" sz="3200" dirty="0" smtClean="0">
                <a:latin typeface="Consolas" panose="020B0609020204030204" pitchFamily="49" charset="0"/>
              </a:rPr>
              <a:t>소유자에게 읽기</a:t>
            </a:r>
            <a:r>
              <a:rPr lang="en-US" altLang="ko-KR" sz="3200" dirty="0" smtClean="0">
                <a:latin typeface="Consolas" panose="020B0609020204030204" pitchFamily="49" charset="0"/>
              </a:rPr>
              <a:t>/</a:t>
            </a:r>
            <a:r>
              <a:rPr lang="ko-KR" altLang="en-US" sz="3200" dirty="0" smtClean="0">
                <a:latin typeface="Consolas" panose="020B0609020204030204" pitchFamily="49" charset="0"/>
              </a:rPr>
              <a:t>쓰기</a:t>
            </a:r>
            <a:r>
              <a:rPr lang="en-US" altLang="ko-KR" sz="3200" dirty="0" smtClean="0">
                <a:latin typeface="Consolas" panose="020B0609020204030204" pitchFamily="49" charset="0"/>
              </a:rPr>
              <a:t>/</a:t>
            </a:r>
            <a:r>
              <a:rPr lang="ko-KR" altLang="en-US" sz="3200" dirty="0" smtClean="0">
                <a:latin typeface="Consolas" panose="020B0609020204030204" pitchFamily="49" charset="0"/>
              </a:rPr>
              <a:t>실행 권한을 설정</a:t>
            </a:r>
            <a:endParaRPr lang="en-US" altLang="ko-KR" sz="3200" dirty="0" smtClean="0">
              <a:latin typeface="Consolas" panose="020B0609020204030204" pitchFamily="49" charset="0"/>
            </a:endParaRPr>
          </a:p>
          <a:p>
            <a:r>
              <a:rPr lang="en-US" altLang="ko-KR" sz="3200" dirty="0" err="1" smtClean="0">
                <a:latin typeface="Consolas" panose="020B0609020204030204" pitchFamily="49" charset="0"/>
              </a:rPr>
              <a:t>u+w,go-w</a:t>
            </a:r>
            <a:r>
              <a:rPr lang="en-US" altLang="ko-KR" sz="3200" dirty="0" smtClean="0">
                <a:latin typeface="Consolas" panose="020B0609020204030204" pitchFamily="49" charset="0"/>
              </a:rPr>
              <a:t>: </a:t>
            </a:r>
            <a:r>
              <a:rPr lang="ko-KR" altLang="en-US" sz="3200" dirty="0" smtClean="0">
                <a:latin typeface="Consolas" panose="020B0609020204030204" pitchFamily="49" charset="0"/>
              </a:rPr>
              <a:t>소유자에게 쓰기 권한을 부여하고 그룹과</a:t>
            </a:r>
            <a:endParaRPr lang="en-US" altLang="ko-KR" sz="3200" dirty="0" smtClean="0">
              <a:latin typeface="Consolas" panose="020B0609020204030204" pitchFamily="49" charset="0"/>
            </a:endParaRPr>
          </a:p>
          <a:p>
            <a:r>
              <a:rPr lang="ko-KR" altLang="en-US" sz="3200" dirty="0" smtClean="0">
                <a:latin typeface="Consolas" panose="020B0609020204030204" pitchFamily="49" charset="0"/>
              </a:rPr>
              <a:t>나머지는 쓰기 권한을 제거</a:t>
            </a:r>
          </a:p>
        </p:txBody>
      </p:sp>
    </p:spTree>
    <p:extLst>
      <p:ext uri="{BB962C8B-B14F-4D97-AF65-F5344CB8AC3E}">
        <p14:creationId xmlns:p14="http://schemas.microsoft.com/office/powerpoint/2010/main" val="404844029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1" y="207818"/>
            <a:ext cx="120677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Consolas" panose="020B0609020204030204" pitchFamily="49" charset="0"/>
              </a:rPr>
              <a:t>문자를 사용할 경우의 장점</a:t>
            </a:r>
            <a:r>
              <a:rPr lang="en-US" altLang="ko-KR" sz="3200" dirty="0" smtClean="0">
                <a:latin typeface="Consolas" panose="020B0609020204030204" pitchFamily="49" charset="0"/>
              </a:rPr>
              <a:t>: </a:t>
            </a:r>
            <a:r>
              <a:rPr lang="ko-KR" altLang="en-US" sz="3200" dirty="0" smtClean="0">
                <a:latin typeface="Consolas" panose="020B0609020204030204" pitchFamily="49" charset="0"/>
              </a:rPr>
              <a:t>다른 속성은 그대로 유지한 채</a:t>
            </a:r>
            <a:endParaRPr lang="en-US" altLang="ko-KR" sz="3200" dirty="0" smtClean="0">
              <a:latin typeface="Consolas" panose="020B0609020204030204" pitchFamily="49" charset="0"/>
            </a:endParaRPr>
          </a:p>
          <a:p>
            <a:r>
              <a:rPr lang="ko-KR" altLang="en-US" sz="3200" dirty="0" smtClean="0">
                <a:latin typeface="Consolas" panose="020B0609020204030204" pitchFamily="49" charset="0"/>
              </a:rPr>
              <a:t>특정 속성만 수정할 수 있음</a:t>
            </a:r>
            <a:r>
              <a:rPr lang="en-US" altLang="ko-KR" sz="3200" dirty="0" smtClean="0">
                <a:latin typeface="Consolas" panose="020B0609020204030204" pitchFamily="49" charset="0"/>
              </a:rPr>
              <a:t>, </a:t>
            </a:r>
            <a:r>
              <a:rPr lang="ko-KR" altLang="en-US" sz="3200" dirty="0" err="1" smtClean="0">
                <a:latin typeface="Consolas" panose="020B0609020204030204" pitchFamily="49" charset="0"/>
              </a:rPr>
              <a:t>가독성이</a:t>
            </a:r>
            <a:r>
              <a:rPr lang="ko-KR" altLang="en-US" sz="3200" dirty="0" smtClean="0">
                <a:latin typeface="Consolas" panose="020B0609020204030204" pitchFamily="49" charset="0"/>
              </a:rPr>
              <a:t> 높아짐</a:t>
            </a:r>
            <a:endParaRPr lang="en-US" altLang="ko-KR" sz="3200" dirty="0" smtClean="0">
              <a:latin typeface="Consolas" panose="020B0609020204030204" pitchFamily="49" charset="0"/>
            </a:endParaRPr>
          </a:p>
          <a:p>
            <a:endParaRPr lang="en-US" altLang="ko-KR" sz="3200" dirty="0">
              <a:latin typeface="Consolas" panose="020B0609020204030204" pitchFamily="49" charset="0"/>
            </a:endParaRPr>
          </a:p>
          <a:p>
            <a:r>
              <a:rPr lang="ko-KR" altLang="en-US" sz="3200" dirty="0" smtClean="0">
                <a:latin typeface="Consolas" panose="020B0609020204030204" pitchFamily="49" charset="0"/>
              </a:rPr>
              <a:t>단점</a:t>
            </a:r>
            <a:r>
              <a:rPr lang="en-US" altLang="ko-KR" sz="3200" dirty="0" smtClean="0">
                <a:latin typeface="Consolas" panose="020B0609020204030204" pitchFamily="49" charset="0"/>
              </a:rPr>
              <a:t>: </a:t>
            </a:r>
            <a:r>
              <a:rPr lang="ko-KR" altLang="en-US" sz="3200" dirty="0" smtClean="0">
                <a:latin typeface="Consolas" panose="020B0609020204030204" pitchFamily="49" charset="0"/>
              </a:rPr>
              <a:t>수정할 속성이 많아질 경우</a:t>
            </a:r>
            <a:r>
              <a:rPr lang="en-US" altLang="ko-KR" sz="3200" dirty="0" smtClean="0">
                <a:latin typeface="Consolas" panose="020B0609020204030204" pitchFamily="49" charset="0"/>
              </a:rPr>
              <a:t>, </a:t>
            </a:r>
            <a:r>
              <a:rPr lang="ko-KR" altLang="en-US" sz="3200" dirty="0" smtClean="0">
                <a:latin typeface="Consolas" panose="020B0609020204030204" pitchFamily="49" charset="0"/>
              </a:rPr>
              <a:t>다소 복잡해진다는 경향이</a:t>
            </a:r>
            <a:endParaRPr lang="en-US" altLang="ko-KR" sz="3200" dirty="0" smtClean="0">
              <a:latin typeface="Consolas" panose="020B0609020204030204" pitchFamily="49" charset="0"/>
            </a:endParaRPr>
          </a:p>
          <a:p>
            <a:r>
              <a:rPr lang="ko-KR" altLang="en-US" sz="3200" dirty="0" smtClean="0">
                <a:latin typeface="Consolas" panose="020B0609020204030204" pitchFamily="49" charset="0"/>
              </a:rPr>
              <a:t>있음</a:t>
            </a:r>
            <a:endParaRPr lang="en-US" altLang="ko-KR" sz="3200" dirty="0" smtClean="0">
              <a:latin typeface="Consolas" panose="020B0609020204030204" pitchFamily="49" charset="0"/>
            </a:endParaRPr>
          </a:p>
          <a:p>
            <a:r>
              <a:rPr lang="en-US" altLang="ko-KR" sz="3200" dirty="0" err="1" smtClean="0">
                <a:latin typeface="Consolas" panose="020B0609020204030204" pitchFamily="49" charset="0"/>
              </a:rPr>
              <a:t>chmod</a:t>
            </a:r>
            <a:r>
              <a:rPr lang="en-US" altLang="ko-KR" sz="3200" dirty="0" smtClean="0">
                <a:latin typeface="Consolas" panose="020B0609020204030204" pitchFamily="49" charset="0"/>
              </a:rPr>
              <a:t> </a:t>
            </a:r>
            <a:r>
              <a:rPr lang="en-US" altLang="ko-KR" sz="3200" dirty="0" err="1" smtClean="0">
                <a:latin typeface="Consolas" panose="020B0609020204030204" pitchFamily="49" charset="0"/>
              </a:rPr>
              <a:t>u-x,g+rx,o+w</a:t>
            </a:r>
            <a:r>
              <a:rPr lang="en-US" altLang="ko-KR" sz="3200" dirty="0" smtClean="0">
                <a:latin typeface="Consolas" panose="020B0609020204030204" pitchFamily="49" charset="0"/>
              </a:rPr>
              <a:t> hello.txt</a:t>
            </a:r>
            <a:endParaRPr lang="ko-KR" altLang="en-US" sz="3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5099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505" y="207818"/>
            <a:ext cx="114185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umask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리눅스에서 파일이 생성될 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주어진 기본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퍼미션을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제어하기 위한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umask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002</a:t>
            </a:r>
          </a:p>
          <a:p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리눅스에서 파일이 생성되면 기본적으로 모든 권한이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설정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111 111 111 -&gt;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rwx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rwx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rwx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000 000 010 -&gt; 000 000 010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-----------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111 111 101 -&gt;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rwx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rwx</a:t>
            </a:r>
            <a:r>
              <a:rPr lang="en-US" altLang="ko-KR" sz="2000" dirty="0" smtClean="0">
                <a:latin typeface="Consolas" panose="020B0609020204030204" pitchFamily="49" charset="0"/>
              </a:rPr>
              <a:t> r-x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110 110 110 -&gt;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2000" dirty="0" smtClean="0">
                <a:latin typeface="Consolas" panose="020B0609020204030204" pitchFamily="49" charset="0"/>
              </a:rPr>
              <a:t>- r-- (</a:t>
            </a:r>
            <a:r>
              <a:rPr lang="ko-KR" altLang="en-US" sz="2000" dirty="0" smtClean="0">
                <a:latin typeface="Consolas" panose="020B0609020204030204" pitchFamily="49" charset="0"/>
              </a:rPr>
              <a:t>보안 상의 이유로 일반 파일에 대해서는 실행 권한을 제거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374541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505" y="207818"/>
            <a:ext cx="658385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Super User, root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수퍼유저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즉 관리자 계정을 활성화하는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일반적으로 관리자의 아이디는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root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고정되어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비밀번호 설정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 </a:t>
            </a:r>
            <a:r>
              <a:rPr lang="en-US" altLang="ko-KR" sz="2000" dirty="0" err="1">
                <a:latin typeface="Consolas" panose="020B0609020204030204" pitchFamily="49" charset="0"/>
              </a:rPr>
              <a:t>sudo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passwd</a:t>
            </a:r>
            <a:r>
              <a:rPr lang="en-US" altLang="ko-KR" sz="2000" dirty="0">
                <a:latin typeface="Consolas" panose="020B0609020204030204" pitchFamily="49" charset="0"/>
              </a:rPr>
              <a:t> root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[</a:t>
            </a:r>
            <a:r>
              <a:rPr lang="en-US" altLang="ko-KR" sz="2000" dirty="0" err="1">
                <a:latin typeface="Consolas" panose="020B0609020204030204" pitchFamily="49" charset="0"/>
              </a:rPr>
              <a:t>sudo</a:t>
            </a:r>
            <a:r>
              <a:rPr lang="en-US" altLang="ko-KR" sz="2000" dirty="0">
                <a:latin typeface="Consolas" panose="020B0609020204030204" pitchFamily="49" charset="0"/>
              </a:rPr>
              <a:t>] password for </a:t>
            </a:r>
            <a:r>
              <a:rPr lang="en-US" altLang="ko-KR" sz="2000" dirty="0" err="1">
                <a:latin typeface="Consolas" panose="020B0609020204030204" pitchFamily="49" charset="0"/>
              </a:rPr>
              <a:t>linux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linux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Enter new UNIX password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linux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Retype new UNIX password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linux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passwd</a:t>
            </a:r>
            <a:r>
              <a:rPr lang="en-US" altLang="ko-KR" sz="2000" dirty="0">
                <a:latin typeface="Consolas" panose="020B0609020204030204" pitchFamily="49" charset="0"/>
              </a:rPr>
              <a:t>: password updated successfully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6349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505" y="207818"/>
            <a:ext cx="1190582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</a:t>
            </a:r>
            <a:r>
              <a:rPr lang="en-US" altLang="ko-KR" sz="2000" dirty="0" smtClean="0">
                <a:latin typeface="Consolas" panose="020B0609020204030204" pitchFamily="49" charset="0"/>
              </a:rPr>
              <a:t> [-[l]] [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userid</a:t>
            </a:r>
            <a:r>
              <a:rPr lang="en-US" altLang="ko-KR" sz="2000" dirty="0" smtClean="0">
                <a:latin typeface="Consolas" panose="020B0609020204030204" pitchFamily="49" charset="0"/>
              </a:rPr>
              <a:t>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su</a:t>
            </a:r>
            <a:r>
              <a:rPr lang="en-US" altLang="ko-KR" sz="2000" dirty="0" smtClean="0">
                <a:latin typeface="Consolas" panose="020B0609020204030204" pitchFamily="49" charset="0"/>
              </a:rPr>
              <a:t>(substitute user)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현재 사용자를 로그아웃 하지 않고 다른 사용자 계정으로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로그인하는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su</a:t>
            </a:r>
            <a:r>
              <a:rPr lang="en-US" altLang="ko-KR" sz="2000" dirty="0" smtClean="0">
                <a:latin typeface="Consolas" panose="020B0609020204030204" pitchFamily="49" charset="0"/>
              </a:rPr>
              <a:t> -l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susan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su</a:t>
            </a:r>
            <a:r>
              <a:rPr lang="en-US" altLang="ko-KR" sz="2000" dirty="0" smtClean="0">
                <a:latin typeface="Consolas" panose="020B0609020204030204" pitchFamily="49" charset="0"/>
              </a:rPr>
              <a:t> - root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su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암묵적으로 </a:t>
            </a:r>
            <a:r>
              <a:rPr lang="en-US" altLang="ko-KR" sz="2000" dirty="0" smtClean="0">
                <a:latin typeface="Consolas" panose="020B0609020204030204" pitchFamily="49" charset="0"/>
              </a:rPr>
              <a:t>user</a:t>
            </a:r>
            <a:r>
              <a:rPr lang="ko-KR" altLang="en-US" sz="2000" dirty="0" smtClean="0">
                <a:latin typeface="Consolas" panose="020B0609020204030204" pitchFamily="49" charset="0"/>
              </a:rPr>
              <a:t>는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root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설정됨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-l: </a:t>
            </a:r>
            <a:r>
              <a:rPr lang="ko-KR" altLang="en-US" sz="2000" dirty="0" smtClean="0">
                <a:latin typeface="Consolas" panose="020B0609020204030204" pitchFamily="49" charset="0"/>
              </a:rPr>
              <a:t>새로운 사용자의 환경을 로드하고 작업 디렉터리를 해당 사용자의 홈 디렉터리로 이동하라는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nl-NL" altLang="ko-KR" sz="2000" dirty="0">
                <a:latin typeface="Consolas" panose="020B0609020204030204" pitchFamily="49" charset="0"/>
              </a:rPr>
              <a:t>$ su -</a:t>
            </a:r>
          </a:p>
          <a:p>
            <a:r>
              <a:rPr lang="nl-NL" altLang="ko-KR" sz="2000" dirty="0">
                <a:latin typeface="Consolas" panose="020B0609020204030204" pitchFamily="49" charset="0"/>
              </a:rPr>
              <a:t>Password</a:t>
            </a:r>
            <a:r>
              <a:rPr lang="nl-NL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endParaRPr lang="nl-NL" altLang="ko-KR" sz="2000" dirty="0">
              <a:latin typeface="Consolas" panose="020B0609020204030204" pitchFamily="49" charset="0"/>
            </a:endParaRPr>
          </a:p>
          <a:p>
            <a:r>
              <a:rPr lang="nl-NL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nl-NL" altLang="ko-KR" sz="2000" dirty="0" smtClean="0">
                <a:latin typeface="Consolas" panose="020B0609020204030204" pitchFamily="49" charset="0"/>
              </a:rPr>
              <a:t> pwd      &lt;--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사용자가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수퍼유저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즉 </a:t>
            </a:r>
            <a:r>
              <a:rPr lang="en-US" altLang="ko-KR" sz="2000" dirty="0" smtClean="0">
                <a:latin typeface="Consolas" panose="020B0609020204030204" pitchFamily="49" charset="0"/>
              </a:rPr>
              <a:t>root</a:t>
            </a:r>
            <a:r>
              <a:rPr lang="ko-KR" altLang="en-US" sz="2000" dirty="0" smtClean="0">
                <a:latin typeface="Consolas" panose="020B0609020204030204" pitchFamily="49" charset="0"/>
              </a:rPr>
              <a:t>임을 의미</a:t>
            </a:r>
            <a:endParaRPr lang="nl-NL" altLang="ko-KR" sz="2000" dirty="0">
              <a:latin typeface="Consolas" panose="020B0609020204030204" pitchFamily="49" charset="0"/>
            </a:endParaRPr>
          </a:p>
          <a:p>
            <a:r>
              <a:rPr lang="nl-NL" altLang="ko-KR" sz="2000" dirty="0">
                <a:latin typeface="Consolas" panose="020B0609020204030204" pitchFamily="49" charset="0"/>
              </a:rPr>
              <a:t>/root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3092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505" y="207818"/>
            <a:ext cx="10366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2000" dirty="0" smtClean="0">
                <a:latin typeface="Consolas" panose="020B0609020204030204" pitchFamily="49" charset="0"/>
              </a:rPr>
              <a:t>(substitute user do):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다른 사용자의 권한으로 명령을 수행하라라는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su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사용한 실행은 반드시 </a:t>
            </a:r>
            <a:r>
              <a:rPr lang="en-US" altLang="ko-KR" sz="2000" dirty="0" smtClean="0">
                <a:latin typeface="Consolas" panose="020B0609020204030204" pitchFamily="49" charset="0"/>
              </a:rPr>
              <a:t>root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사용자의 비밀번호를 알아야만 가능하다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하지만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명령어는 일반 계정 사용자에 대해서도 명령을 수행할 수 있게 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16979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505" y="207818"/>
            <a:ext cx="1230336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프로세스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프로그램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일반적으로 영구적인 저장 장치에 저장되어 있는 실행 코드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프로세스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로더에</a:t>
            </a:r>
            <a:r>
              <a:rPr lang="ko-KR" altLang="en-US" sz="2000" dirty="0" smtClean="0">
                <a:latin typeface="Consolas" panose="020B0609020204030204" pitchFamily="49" charset="0"/>
              </a:rPr>
              <a:t> 의해 프로그램이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주기억</a:t>
            </a:r>
            <a:r>
              <a:rPr lang="ko-KR" altLang="en-US" sz="2000" dirty="0" smtClean="0">
                <a:latin typeface="Consolas" panose="020B0609020204030204" pitchFamily="49" charset="0"/>
              </a:rPr>
              <a:t> 장치에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로드되어</a:t>
            </a:r>
            <a:r>
              <a:rPr lang="ko-KR" altLang="en-US" sz="2000" dirty="0" smtClean="0">
                <a:latin typeface="Consolas" panose="020B0609020204030204" pitchFamily="49" charset="0"/>
              </a:rPr>
              <a:t> 실행되고 있는 것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프로그램은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개이지만 하나의 프로그램을 여러 번 구동하면 프로세스는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이상이 될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운영체제는 다수의 프로세스를 구분하기 위해 고유한 번호를 부여하는데 이를 프로세스 아이디</a:t>
            </a:r>
            <a:r>
              <a:rPr lang="en-US" altLang="ko-KR" sz="2000" dirty="0" smtClean="0">
                <a:latin typeface="Consolas" panose="020B0609020204030204" pitchFamily="49" charset="0"/>
              </a:rPr>
              <a:t>(PID)</a:t>
            </a: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라고</a:t>
            </a:r>
            <a:r>
              <a:rPr lang="ko-KR" altLang="en-US" sz="2000" dirty="0" smtClean="0">
                <a:latin typeface="Consolas" panose="020B0609020204030204" pitchFamily="49" charset="0"/>
              </a:rPr>
              <a:t>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프로세스 아이디를 확인 또는 실행중인 프로세스의 정보를 확인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ps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프로세스의 활동 정보를 확인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top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q: </a:t>
            </a:r>
            <a:r>
              <a:rPr lang="ko-KR" altLang="en-US" sz="2000" dirty="0" smtClean="0">
                <a:latin typeface="Consolas" panose="020B0609020204030204" pitchFamily="49" charset="0"/>
              </a:rPr>
              <a:t>종료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R: </a:t>
            </a:r>
            <a:r>
              <a:rPr lang="ko-KR" altLang="en-US" sz="2000" dirty="0" smtClean="0">
                <a:latin typeface="Consolas" panose="020B0609020204030204" pitchFamily="49" charset="0"/>
              </a:rPr>
              <a:t>정렬 순서 변경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- 1: </a:t>
            </a:r>
            <a:r>
              <a:rPr lang="ko-KR" altLang="en-US" sz="2000" dirty="0" smtClean="0">
                <a:latin typeface="Consolas" panose="020B0609020204030204" pitchFamily="49" charset="0"/>
              </a:rPr>
              <a:t>전체 </a:t>
            </a:r>
            <a:r>
              <a:rPr lang="en-US" altLang="ko-KR" sz="2000" dirty="0" smtClean="0">
                <a:latin typeface="Consolas" panose="020B0609020204030204" pitchFamily="49" charset="0"/>
              </a:rPr>
              <a:t>CPU </a:t>
            </a:r>
            <a:r>
              <a:rPr lang="ko-KR" altLang="en-US" sz="2000" dirty="0" smtClean="0">
                <a:latin typeface="Consolas" panose="020B0609020204030204" pitchFamily="49" charset="0"/>
              </a:rPr>
              <a:t>및 각 </a:t>
            </a:r>
            <a:r>
              <a:rPr lang="en-US" altLang="ko-KR" sz="2000" dirty="0" smtClean="0">
                <a:latin typeface="Consolas" panose="020B0609020204030204" pitchFamily="49" charset="0"/>
              </a:rPr>
              <a:t>CPU</a:t>
            </a:r>
            <a:r>
              <a:rPr lang="ko-KR" altLang="en-US" sz="2000" dirty="0" smtClean="0">
                <a:latin typeface="Consolas" panose="020B0609020204030204" pitchFamily="49" charset="0"/>
              </a:rPr>
              <a:t>별 사용률을 확인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1530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505" y="207818"/>
            <a:ext cx="106747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프로세스의 종료 코드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// ...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0;  // exit(0); --&gt; exit(main());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프로세는</a:t>
            </a:r>
            <a:r>
              <a:rPr lang="ko-KR" altLang="en-US" sz="2000" dirty="0" smtClean="0">
                <a:latin typeface="Consolas" panose="020B0609020204030204" pitchFamily="49" charset="0"/>
              </a:rPr>
              <a:t> 종료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자신의 종료 상태를 설정해야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 종료 상태는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?</a:t>
            </a:r>
            <a:r>
              <a:rPr lang="ko-KR" altLang="en-US" sz="2000" dirty="0" smtClean="0">
                <a:latin typeface="Consolas" panose="020B0609020204030204" pitchFamily="49" charset="0"/>
              </a:rPr>
              <a:t>라는 환경 변수에 저장됩니다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이를 확인하는 방법은 다음과 같습니다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$?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종료 코드를 설정하는 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: exit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종료코드값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exit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실행한 프로세스를 종료하면서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?</a:t>
            </a:r>
            <a:r>
              <a:rPr lang="ko-KR" altLang="en-US" sz="2000" dirty="0" smtClean="0">
                <a:latin typeface="Consolas" panose="020B0609020204030204" pitchFamily="49" charset="0"/>
              </a:rPr>
              <a:t>에 종료코드값을 설정합니다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리눅스는 종료 상태 값을 저장하기 위해 부호 비트 없이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8</a:t>
            </a:r>
            <a:r>
              <a:rPr lang="ko-KR" altLang="en-US" sz="2000" dirty="0" smtClean="0">
                <a:latin typeface="Consolas" panose="020B0609020204030204" pitchFamily="49" charset="0"/>
              </a:rPr>
              <a:t>비트를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때문에 종료 코드의 값은 음수를 가질 수 없으며 그 값의 범위는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0~255 </a:t>
            </a:r>
            <a:r>
              <a:rPr lang="ko-KR" altLang="en-US" sz="2000" dirty="0" smtClean="0">
                <a:latin typeface="Consolas" panose="020B0609020204030204" pitchFamily="49" charset="0"/>
              </a:rPr>
              <a:t>값으로 한정됨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만약 </a:t>
            </a:r>
            <a:r>
              <a:rPr lang="en-US" altLang="ko-KR" sz="2000" dirty="0" smtClean="0">
                <a:latin typeface="Consolas" panose="020B0609020204030204" pitchFamily="49" charset="0"/>
              </a:rPr>
              <a:t>0~255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이외의 값으로 설정될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미정의 동작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206" y="190500"/>
            <a:ext cx="483978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 </a:t>
            </a:r>
            <a:r>
              <a:rPr lang="ko-KR" altLang="en-US" sz="2000" dirty="0" smtClean="0">
                <a:latin typeface="Consolas" panose="020B0609020204030204" pitchFamily="49" charset="0"/>
              </a:rPr>
              <a:t>설치 방법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2000" dirty="0" smtClean="0">
                <a:latin typeface="Consolas" panose="020B0609020204030204" pitchFamily="49" charset="0"/>
              </a:rPr>
              <a:t> apt install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openssh</a:t>
            </a:r>
            <a:r>
              <a:rPr lang="en-US" altLang="ko-KR" sz="2000" dirty="0" smtClean="0">
                <a:latin typeface="Consolas" panose="020B0609020204030204" pitchFamily="49" charset="0"/>
              </a:rPr>
              <a:t>-server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ssh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클라이언트 설치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teraterm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zterm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putty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등</a:t>
            </a:r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구글에서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putty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다운로드 링크 클릭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92" y="2238679"/>
            <a:ext cx="6802891" cy="426984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251170" y="4064924"/>
            <a:ext cx="4596939" cy="473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3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007" y="290945"/>
            <a:ext cx="3595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다운로드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구글에서 우분투 </a:t>
            </a:r>
            <a:r>
              <a:rPr lang="en-US" altLang="ko-KR" sz="2000" dirty="0" smtClean="0">
                <a:latin typeface="Consolas" panose="020B0609020204030204" pitchFamily="49" charset="0"/>
              </a:rPr>
              <a:t>18.04 </a:t>
            </a:r>
            <a:r>
              <a:rPr lang="ko-KR" altLang="en-US" sz="2000" dirty="0" smtClean="0">
                <a:latin typeface="Consolas" panose="020B0609020204030204" pitchFamily="49" charset="0"/>
              </a:rPr>
              <a:t>미러</a:t>
            </a:r>
          </a:p>
        </p:txBody>
      </p:sp>
    </p:spTree>
    <p:extLst>
      <p:ext uri="{BB962C8B-B14F-4D97-AF65-F5344CB8AC3E}">
        <p14:creationId xmlns:p14="http://schemas.microsoft.com/office/powerpoint/2010/main" val="199770231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505" y="207818"/>
            <a:ext cx="106747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프로세스의 종료 코드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// ...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0;  // exit(0); --&gt; exit(main());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프로세는</a:t>
            </a:r>
            <a:r>
              <a:rPr lang="ko-KR" altLang="en-US" sz="2000" dirty="0" smtClean="0">
                <a:latin typeface="Consolas" panose="020B0609020204030204" pitchFamily="49" charset="0"/>
              </a:rPr>
              <a:t> 종료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자신의 종료 상태를 설정해야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 종료 상태는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?</a:t>
            </a:r>
            <a:r>
              <a:rPr lang="ko-KR" altLang="en-US" sz="2000" dirty="0" smtClean="0">
                <a:latin typeface="Consolas" panose="020B0609020204030204" pitchFamily="49" charset="0"/>
              </a:rPr>
              <a:t>라는 환경 변수에 저장됩니다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이를 확인하는 방법은 다음과 같습니다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$?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종료 코드를 설정하는 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: exit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종료코드값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exit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실행한 프로세스를 종료하면서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?</a:t>
            </a:r>
            <a:r>
              <a:rPr lang="ko-KR" altLang="en-US" sz="2000" dirty="0" smtClean="0">
                <a:latin typeface="Consolas" panose="020B0609020204030204" pitchFamily="49" charset="0"/>
              </a:rPr>
              <a:t>에 종료코드값을 설정합니다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리눅스는 종료 상태 값을 저장하기 위해 부호 비트 없이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8</a:t>
            </a:r>
            <a:r>
              <a:rPr lang="ko-KR" altLang="en-US" sz="2000" dirty="0" smtClean="0">
                <a:latin typeface="Consolas" panose="020B0609020204030204" pitchFamily="49" charset="0"/>
              </a:rPr>
              <a:t>비트를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때문에 종료 코드의 값은 음수를 가질 수 없으며 그 값의 범위는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0~255 </a:t>
            </a:r>
            <a:r>
              <a:rPr lang="ko-KR" altLang="en-US" sz="2000" dirty="0" smtClean="0">
                <a:latin typeface="Consolas" panose="020B0609020204030204" pitchFamily="49" charset="0"/>
              </a:rPr>
              <a:t>값으로 한정됨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만약 </a:t>
            </a:r>
            <a:r>
              <a:rPr lang="en-US" altLang="ko-KR" sz="2000" dirty="0" smtClean="0">
                <a:latin typeface="Consolas" panose="020B0609020204030204" pitchFamily="49" charset="0"/>
              </a:rPr>
              <a:t>0~255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이외의 값으로 설정될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미정의 동작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2109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505" y="207818"/>
            <a:ext cx="106747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프로세스의 종료 코드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// ...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return 0;  // exit(0); --&gt; exit(main());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프로세는</a:t>
            </a:r>
            <a:r>
              <a:rPr lang="ko-KR" altLang="en-US" sz="2000" dirty="0" smtClean="0">
                <a:latin typeface="Consolas" panose="020B0609020204030204" pitchFamily="49" charset="0"/>
              </a:rPr>
              <a:t> 종료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자신의 종료 상태를 설정해야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 종료 상태는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?</a:t>
            </a:r>
            <a:r>
              <a:rPr lang="ko-KR" altLang="en-US" sz="2000" dirty="0" smtClean="0">
                <a:latin typeface="Consolas" panose="020B0609020204030204" pitchFamily="49" charset="0"/>
              </a:rPr>
              <a:t>라는 환경 변수에 저장됩니다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이를 확인하는 방법은 다음과 같습니다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$?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종료 코드를 설정하는 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: exit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종료코드값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exit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실행한 프로세스를 종료하면서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?</a:t>
            </a:r>
            <a:r>
              <a:rPr lang="ko-KR" altLang="en-US" sz="2000" dirty="0" smtClean="0">
                <a:latin typeface="Consolas" panose="020B0609020204030204" pitchFamily="49" charset="0"/>
              </a:rPr>
              <a:t>에 종료코드값을 설정합니다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리눅스는 종료 상태 값을 저장하기 위해 부호 비트 없이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8</a:t>
            </a:r>
            <a:r>
              <a:rPr lang="ko-KR" altLang="en-US" sz="2000" dirty="0" smtClean="0">
                <a:latin typeface="Consolas" panose="020B0609020204030204" pitchFamily="49" charset="0"/>
              </a:rPr>
              <a:t>비트를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때문에 종료 코드의 값은 음수를 가질 수 없으며 그 값의 범위는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0~255 </a:t>
            </a:r>
            <a:r>
              <a:rPr lang="ko-KR" altLang="en-US" sz="2000" dirty="0" smtClean="0">
                <a:latin typeface="Consolas" panose="020B0609020204030204" pitchFamily="49" charset="0"/>
              </a:rPr>
              <a:t>값으로 한정됨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만약 </a:t>
            </a:r>
            <a:r>
              <a:rPr lang="en-US" altLang="ko-KR" sz="2000" dirty="0" smtClean="0">
                <a:latin typeface="Consolas" panose="020B0609020204030204" pitchFamily="49" charset="0"/>
              </a:rPr>
              <a:t>0~255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이외의 값으로 설정될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미정의 동작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6624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1" y="99753"/>
            <a:ext cx="107644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시그널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서로 다른 프로세스 사이의 통신을 위한 메커니즘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시그널의 종류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kill -l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1) SIGHUP       2) SIGINT       3) SIGQUIT      4) SIGILL       5) SIGTRAP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6) SIGABRT      7) SIGBUS       8) SIGFPE       9) SIGKILL     10) SIGUSR1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11) SIGSEGV     12) SIGUSR2     13) SIGPIPE     14) SIGALRM     15) SIGTERM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16) SIGSTKFLT   17) SIGCHLD     18) SIGCONT     19) SIGSTOP     20) SIGTSTP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21) SIGTTIN     22) SIGTTOU     23) SIGURG      24) SIGXCPU     25) SIGXFSZ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26) SIGVTALRM   27) SIGPROF     28) SIGWINCH    29) SIGIO       30) SIGPWR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31)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SIGSYS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8239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84" y="332509"/>
            <a:ext cx="91230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script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스크립트는 셸이나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명령행에서</a:t>
            </a:r>
            <a:r>
              <a:rPr lang="ko-KR" altLang="en-US" sz="2000" dirty="0" smtClean="0">
                <a:latin typeface="Consolas" panose="020B0609020204030204" pitchFamily="49" charset="0"/>
              </a:rPr>
              <a:t> 실행되도록 작성된 텍스트 파일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실행 가능한 명령 등을 포함하고 있는 텍스트 파일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리눅스에서는 확장자의 개념이 없지만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가독성을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이유로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확장자를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붙이는데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확장자명은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sh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사용함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hello.sh, a.sh, ...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4066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84" y="332509"/>
            <a:ext cx="905889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스크립트 작성 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셔뱅</a:t>
            </a:r>
            <a:r>
              <a:rPr lang="en-US" altLang="ko-KR" sz="2000" dirty="0" smtClean="0">
                <a:latin typeface="Consolas" panose="020B0609020204030204" pitchFamily="49" charset="0"/>
              </a:rPr>
              <a:t>(shebang)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스크립트 파일의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최상단에</a:t>
            </a:r>
            <a:r>
              <a:rPr lang="ko-KR" altLang="en-US" sz="2000" dirty="0" smtClean="0">
                <a:latin typeface="Consolas" panose="020B0609020204030204" pitchFamily="49" charset="0"/>
              </a:rPr>
              <a:t> 위치해야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 파일을 실행할 인터프리터를 명시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반드시 </a:t>
            </a:r>
            <a:r>
              <a:rPr lang="en-US" altLang="ko-KR" sz="2000" dirty="0" smtClean="0">
                <a:latin typeface="Consolas" panose="020B0609020204030204" pitchFamily="49" charset="0"/>
              </a:rPr>
              <a:t>#!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시작해야 하며 해석할 인터프리터는 절대 경로를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bash</a:t>
            </a:r>
            <a:r>
              <a:rPr lang="ko-KR" altLang="en-US" sz="2000" dirty="0" smtClean="0">
                <a:latin typeface="Consolas" panose="020B0609020204030204" pitchFamily="49" charset="0"/>
              </a:rPr>
              <a:t>가 스크립트를 해석할 인터프리터이므로 이것에 대한 절대 경로 확인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which bash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dirty="0" smtClean="0">
                <a:latin typeface="Consolas" panose="020B0609020204030204" pitchFamily="49" charset="0"/>
              </a:rPr>
              <a:t>bin/bash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5389" y="4214552"/>
            <a:ext cx="173637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#!/bin/bash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113" y="52302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a.sh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4269" y="4214552"/>
            <a:ext cx="2018501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#!/bin/python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7993" y="52302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a.py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1425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8" y="831272"/>
            <a:ext cx="359585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#!/bin/bash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# </a:t>
            </a:r>
            <a:r>
              <a:rPr lang="ko-KR" altLang="en-US" sz="2000" dirty="0" smtClean="0">
                <a:latin typeface="Consolas" panose="020B0609020204030204" pitchFamily="49" charset="0"/>
              </a:rPr>
              <a:t>주석은 </a:t>
            </a:r>
            <a:r>
              <a:rPr lang="en-US" altLang="ko-KR" sz="2000" dirty="0" smtClean="0">
                <a:latin typeface="Consolas" panose="020B0609020204030204" pitchFamily="49" charset="0"/>
              </a:rPr>
              <a:t>#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시작합니다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hello, world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5234" y="221345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a.sh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913" y="172368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hello, world script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2085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96" y="324196"/>
            <a:ext cx="92897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단축키 작성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키 매핑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MAP_MODE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단축기</a:t>
            </a:r>
            <a:r>
              <a:rPr lang="ko-KR" altLang="en-US" sz="2000" dirty="0" smtClean="0">
                <a:latin typeface="Consolas" panose="020B0609020204030204" pitchFamily="49" charset="0"/>
              </a:rPr>
              <a:t> 정의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맵 모드의 종류는 여러가지가 있으며 대표적으로 아래의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3</a:t>
            </a:r>
            <a:r>
              <a:rPr lang="ko-KR" altLang="en-US" sz="2000" dirty="0" smtClean="0">
                <a:latin typeface="Consolas" panose="020B0609020204030204" pitchFamily="49" charset="0"/>
              </a:rPr>
              <a:t>가지가 많이 사용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nmap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일반 모드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 모드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imap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편집 모드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vmap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비주얼</a:t>
            </a:r>
            <a:r>
              <a:rPr lang="ko-KR" altLang="en-US" sz="2000" dirty="0" smtClean="0">
                <a:latin typeface="Consolas" panose="020B0609020204030204" pitchFamily="49" charset="0"/>
              </a:rPr>
              <a:t> 모드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블럭이</a:t>
            </a:r>
            <a:r>
              <a:rPr lang="ko-KR" altLang="en-US" sz="2000" dirty="0" smtClean="0">
                <a:latin typeface="Consolas" panose="020B0609020204030204" pitchFamily="49" charset="0"/>
              </a:rPr>
              <a:t> 선택된 상태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5449" y="3164840"/>
            <a:ext cx="9353843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set </a:t>
            </a:r>
            <a:r>
              <a:rPr lang="en-US" altLang="ko-KR" sz="2000" dirty="0" err="1">
                <a:latin typeface="Consolas" panose="020B0609020204030204" pitchFamily="49" charset="0"/>
              </a:rPr>
              <a:t>cin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set </a:t>
            </a:r>
            <a:r>
              <a:rPr lang="en-US" altLang="ko-KR" sz="2000" dirty="0" err="1">
                <a:latin typeface="Consolas" panose="020B0609020204030204" pitchFamily="49" charset="0"/>
              </a:rPr>
              <a:t>sw</a:t>
            </a:r>
            <a:r>
              <a:rPr lang="en-US" altLang="ko-KR" sz="2000" dirty="0">
                <a:latin typeface="Consolas" panose="020B0609020204030204" pitchFamily="49" charset="0"/>
              </a:rPr>
              <a:t>=4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set </a:t>
            </a:r>
            <a:r>
              <a:rPr lang="en-US" altLang="ko-KR" sz="2000" dirty="0" err="1">
                <a:latin typeface="Consolas" panose="020B0609020204030204" pitchFamily="49" charset="0"/>
              </a:rPr>
              <a:t>ts</a:t>
            </a:r>
            <a:r>
              <a:rPr lang="en-US" altLang="ko-KR" sz="2000" dirty="0">
                <a:latin typeface="Consolas" panose="020B0609020204030204" pitchFamily="49" charset="0"/>
              </a:rPr>
              <a:t>=4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set nu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latin typeface="Consolas" panose="020B0609020204030204" pitchFamily="49" charset="0"/>
              </a:rPr>
              <a:t>한 줄 주석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nmap</a:t>
            </a:r>
            <a:r>
              <a:rPr lang="en-US" altLang="ko-KR" sz="2000" dirty="0">
                <a:latin typeface="Consolas" panose="020B0609020204030204" pitchFamily="49" charset="0"/>
              </a:rPr>
              <a:t> &lt;C-C&gt; &lt;ESC&gt;v:'&lt;,'&gt;normal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# &lt;CR&gt;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nmap</a:t>
            </a:r>
            <a:r>
              <a:rPr lang="en-US" altLang="ko-KR" sz="2000" dirty="0">
                <a:latin typeface="Consolas" panose="020B0609020204030204" pitchFamily="49" charset="0"/>
              </a:rPr>
              <a:t> &lt;C-X&gt; &lt;ESC&gt;v:'&lt;,'&gt;normal xx&lt;CR&gt;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latin typeface="Consolas" panose="020B0609020204030204" pitchFamily="49" charset="0"/>
              </a:rPr>
              <a:t>여러 줄 주석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vmap</a:t>
            </a:r>
            <a:r>
              <a:rPr lang="en-US" altLang="ko-KR" sz="2000" dirty="0">
                <a:latin typeface="Consolas" panose="020B0609020204030204" pitchFamily="49" charset="0"/>
              </a:rPr>
              <a:t> &lt;C-C&gt; &lt;ESC&gt;:'&lt;,'&gt;normal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# &lt;CR&gt;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vmap</a:t>
            </a:r>
            <a:r>
              <a:rPr lang="en-US" altLang="ko-KR" sz="2000" dirty="0">
                <a:latin typeface="Consolas" panose="020B0609020204030204" pitchFamily="49" charset="0"/>
              </a:rPr>
              <a:t> &lt;C-X&gt; &lt;ESC&gt;:'&lt;,'&gt;normal xx&lt;CR&gt;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"run script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nmap</a:t>
            </a:r>
            <a:r>
              <a:rPr lang="en-US" altLang="ko-KR" sz="2000" dirty="0">
                <a:latin typeface="Consolas" panose="020B0609020204030204" pitchFamily="49" charset="0"/>
              </a:rPr>
              <a:t> &lt;F5&gt; &lt;ESC&gt;:w&lt;CR&gt;&lt;ESC&gt;:! </a:t>
            </a:r>
            <a:r>
              <a:rPr lang="en-US" altLang="ko-KR" sz="2000" dirty="0" err="1">
                <a:latin typeface="Consolas" panose="020B0609020204030204" pitchFamily="49" charset="0"/>
              </a:rPr>
              <a:t>chmod</a:t>
            </a:r>
            <a:r>
              <a:rPr lang="en-US" altLang="ko-KR" sz="2000" dirty="0">
                <a:latin typeface="Consolas" panose="020B0609020204030204" pitchFamily="49" charset="0"/>
              </a:rPr>
              <a:t> +x %&lt;CR&gt;&lt;ESC&gt;:! clear; ./%&lt;CR&gt;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5984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" y="274320"/>
            <a:ext cx="66351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터미널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호스트 </a:t>
            </a:r>
            <a:r>
              <a:rPr lang="en-US" altLang="ko-KR" sz="2000" dirty="0" smtClean="0">
                <a:latin typeface="Consolas" panose="020B0609020204030204" pitchFamily="49" charset="0"/>
              </a:rPr>
              <a:t>PC </a:t>
            </a:r>
            <a:r>
              <a:rPr lang="ko-KR" altLang="en-US" sz="2000" dirty="0" smtClean="0">
                <a:latin typeface="Consolas" panose="020B0609020204030204" pitchFamily="49" charset="0"/>
              </a:rPr>
              <a:t>복사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마우스 휠 버튼 클릭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호스트 </a:t>
            </a:r>
            <a:r>
              <a:rPr lang="en-US" altLang="ko-KR" sz="2000" dirty="0" smtClean="0">
                <a:latin typeface="Consolas" panose="020B0609020204030204" pitchFamily="49" charset="0"/>
              </a:rPr>
              <a:t>PC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터미널 복사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마우스 오른쪽 버튼 클릭</a:t>
            </a:r>
          </a:p>
        </p:txBody>
      </p:sp>
    </p:spTree>
    <p:extLst>
      <p:ext uri="{BB962C8B-B14F-4D97-AF65-F5344CB8AC3E}">
        <p14:creationId xmlns:p14="http://schemas.microsoft.com/office/powerpoint/2010/main" val="416895933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191193"/>
            <a:ext cx="69685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출력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echo: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 출력 후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수행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만약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원치 않을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-n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: C</a:t>
            </a:r>
            <a:r>
              <a:rPr lang="ko-KR" altLang="en-US" sz="2000" dirty="0" smtClean="0">
                <a:latin typeface="Consolas" panose="020B0609020204030204" pitchFamily="49" charset="0"/>
              </a:rPr>
              <a:t>언어의 그것과 유사하게 동작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 출력 후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하지 않음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수행하려면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</a:t>
            </a:r>
            <a:r>
              <a:rPr lang="en-US" altLang="ko-KR" sz="2000" dirty="0" smtClean="0">
                <a:latin typeface="Consolas" panose="020B0609020204030204" pitchFamily="49" charset="0"/>
              </a:rPr>
              <a:t>('\n')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380767827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191193"/>
            <a:ext cx="1104661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변수 선언 규칙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 스크립트에서는 타입이 존재하지 않고 모든 데이터는 기본적으로 문자열로 처리됨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변수 이름 규칙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알파벳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숫자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밑줄만 사용해야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변수명의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첫 번째 글자는 반드시 문자나 밑줄만 와야 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즉 숫자가 올 수 없음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공백이나 구두점 등은 사용할 수 없음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smtClean="0">
                <a:latin typeface="Consolas" panose="020B0609020204030204" pitchFamily="49" charset="0"/>
              </a:rPr>
              <a:t>Java</a:t>
            </a:r>
            <a:r>
              <a:rPr lang="ko-KR" altLang="en-US" sz="2000" dirty="0" smtClean="0">
                <a:latin typeface="Consolas" panose="020B0609020204030204" pitchFamily="49" charset="0"/>
              </a:rPr>
              <a:t>와는 달리 변수를 미리 선언할 필요가 없으며 필요할 때마다 변수를 생성하면 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변수 생성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변수명</a:t>
            </a:r>
            <a:r>
              <a:rPr lang="en-US" altLang="ko-KR" sz="2000" dirty="0" smtClean="0">
                <a:latin typeface="Consolas" panose="020B0609020204030204" pitchFamily="49" charset="0"/>
              </a:rPr>
              <a:t>=</a:t>
            </a:r>
            <a:r>
              <a:rPr lang="ko-KR" altLang="en-US" sz="2000" dirty="0" smtClean="0">
                <a:latin typeface="Consolas" panose="020B0609020204030204" pitchFamily="49" charset="0"/>
              </a:rPr>
              <a:t>값  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주의</a:t>
            </a:r>
            <a:r>
              <a:rPr lang="en-US" altLang="ko-KR" sz="2000" dirty="0" smtClean="0">
                <a:latin typeface="Consolas" panose="020B0609020204030204" pitchFamily="49" charset="0"/>
              </a:rPr>
              <a:t>! =</a:t>
            </a:r>
            <a:r>
              <a:rPr lang="ko-KR" altLang="en-US" sz="2000" dirty="0" smtClean="0">
                <a:latin typeface="Consolas" panose="020B0609020204030204" pitchFamily="49" charset="0"/>
              </a:rPr>
              <a:t>기호 앞과 뒤에 공백이 없어야 함</a:t>
            </a:r>
            <a:r>
              <a:rPr lang="en-US" altLang="ko-KR" sz="2000" dirty="0" smtClean="0">
                <a:latin typeface="Consolas" panose="020B0609020204030204" pitchFamily="49" charset="0"/>
              </a:rPr>
              <a:t>!)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변수만 생성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변수명</a:t>
            </a:r>
            <a:r>
              <a:rPr lang="en-US" altLang="ko-KR" sz="2000" dirty="0" smtClean="0">
                <a:latin typeface="Consolas" panose="020B0609020204030204" pitchFamily="49" charset="0"/>
              </a:rPr>
              <a:t>=    (</a:t>
            </a:r>
            <a:r>
              <a:rPr lang="ko-KR" altLang="en-US" sz="2000" dirty="0" smtClean="0">
                <a:latin typeface="Consolas" panose="020B0609020204030204" pitchFamily="49" charset="0"/>
              </a:rPr>
              <a:t>값이 없는 변수를 선언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9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307571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70" y="840364"/>
            <a:ext cx="7228582" cy="57931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95579" y="2369127"/>
            <a:ext cx="3141345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40725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191193"/>
            <a:ext cx="3070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문자열의 길이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expr length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${#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8" y="1687483"/>
            <a:ext cx="427552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str</a:t>
            </a:r>
            <a:r>
              <a:rPr lang="en-US" altLang="ko-KR" sz="2000" dirty="0">
                <a:latin typeface="Consolas" panose="020B0609020204030204" pitchFamily="49" charset="0"/>
              </a:rPr>
              <a:t>="hello"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$(expr length $</a:t>
            </a:r>
            <a:r>
              <a:rPr lang="en-US" altLang="ko-KR" sz="2000" dirty="0" err="1">
                <a:latin typeface="Consolas" panose="020B0609020204030204" pitchFamily="49" charset="0"/>
              </a:rPr>
              <a:t>str</a:t>
            </a:r>
            <a:r>
              <a:rPr lang="en-US" altLang="ko-KR" sz="2000" dirty="0" smtClean="0">
                <a:latin typeface="Consolas" panose="020B0609020204030204" pitchFamily="49" charset="0"/>
              </a:rPr>
              <a:t>)  # 5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echo ${#</a:t>
            </a:r>
            <a:r>
              <a:rPr lang="en-US" altLang="ko-KR" sz="2000" dirty="0" err="1">
                <a:latin typeface="Consolas" panose="020B0609020204030204" pitchFamily="49" charset="0"/>
              </a:rPr>
              <a:t>str</a:t>
            </a:r>
            <a:r>
              <a:rPr lang="en-US" altLang="ko-KR" sz="2000" dirty="0" smtClean="0">
                <a:latin typeface="Consolas" panose="020B0609020204030204" pitchFamily="49" charset="0"/>
              </a:rPr>
              <a:t>}              # 5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262" y="3574474"/>
            <a:ext cx="61606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 인덱스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어떤 문자열에서 찾고자 하는 문자의 위치를 반환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expr index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 문자</a:t>
            </a:r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236" y="4674400"/>
            <a:ext cx="1212272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 12345  &lt;--- </a:t>
            </a:r>
            <a:r>
              <a:rPr lang="ko-KR" altLang="en-US" dirty="0" err="1">
                <a:latin typeface="Consolas" panose="020B0609020204030204" pitchFamily="49" charset="0"/>
              </a:rPr>
              <a:t>index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str</a:t>
            </a:r>
            <a:r>
              <a:rPr lang="ko-KR" altLang="en-US" dirty="0">
                <a:latin typeface="Consolas" panose="020B0609020204030204" pitchFamily="49" charset="0"/>
              </a:rPr>
              <a:t>="</a:t>
            </a:r>
            <a:r>
              <a:rPr lang="ko-KR" altLang="en-US" dirty="0" err="1">
                <a:latin typeface="Consolas" panose="020B0609020204030204" pitchFamily="49" charset="0"/>
              </a:rPr>
              <a:t>hello</a:t>
            </a:r>
            <a:r>
              <a:rPr lang="ko-KR" altLang="en-US" dirty="0">
                <a:latin typeface="Consolas" panose="020B0609020204030204" pitchFamily="49" charset="0"/>
              </a:rPr>
              <a:t>"</a:t>
            </a:r>
          </a:p>
          <a:p>
            <a:r>
              <a:rPr lang="ko-KR" altLang="en-US" dirty="0" err="1">
                <a:latin typeface="Consolas" panose="020B0609020204030204" pitchFamily="49" charset="0"/>
              </a:rPr>
              <a:t>echo</a:t>
            </a:r>
            <a:r>
              <a:rPr lang="ko-KR" altLang="en-US" dirty="0">
                <a:latin typeface="Consolas" panose="020B0609020204030204" pitchFamily="49" charset="0"/>
              </a:rPr>
              <a:t> $(</a:t>
            </a:r>
            <a:r>
              <a:rPr lang="ko-KR" altLang="en-US" dirty="0" err="1">
                <a:latin typeface="Consolas" panose="020B0609020204030204" pitchFamily="49" charset="0"/>
              </a:rPr>
              <a:t>expr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index</a:t>
            </a:r>
            <a:r>
              <a:rPr lang="ko-KR" altLang="en-US" dirty="0">
                <a:latin typeface="Consolas" panose="020B0609020204030204" pitchFamily="49" charset="0"/>
              </a:rPr>
              <a:t> $</a:t>
            </a:r>
            <a:r>
              <a:rPr lang="ko-KR" altLang="en-US" dirty="0" err="1">
                <a:latin typeface="Consolas" panose="020B0609020204030204" pitchFamily="49" charset="0"/>
              </a:rPr>
              <a:t>str</a:t>
            </a:r>
            <a:r>
              <a:rPr lang="ko-KR" altLang="en-US" dirty="0">
                <a:latin typeface="Consolas" panose="020B0609020204030204" pitchFamily="49" charset="0"/>
              </a:rPr>
              <a:t> '</a:t>
            </a:r>
            <a:r>
              <a:rPr lang="ko-KR" altLang="en-US" dirty="0" err="1">
                <a:latin typeface="Consolas" panose="020B0609020204030204" pitchFamily="49" charset="0"/>
              </a:rPr>
              <a:t>h</a:t>
            </a:r>
            <a:r>
              <a:rPr lang="ko-KR" altLang="en-US" dirty="0">
                <a:latin typeface="Consolas" panose="020B0609020204030204" pitchFamily="49" charset="0"/>
              </a:rPr>
              <a:t>')       # 1</a:t>
            </a:r>
          </a:p>
          <a:p>
            <a:r>
              <a:rPr lang="ko-KR" altLang="en-US" dirty="0" err="1">
                <a:latin typeface="Consolas" panose="020B0609020204030204" pitchFamily="49" charset="0"/>
              </a:rPr>
              <a:t>echo</a:t>
            </a:r>
            <a:r>
              <a:rPr lang="ko-KR" altLang="en-US" dirty="0">
                <a:latin typeface="Consolas" panose="020B0609020204030204" pitchFamily="49" charset="0"/>
              </a:rPr>
              <a:t> $(</a:t>
            </a:r>
            <a:r>
              <a:rPr lang="ko-KR" altLang="en-US" dirty="0" err="1">
                <a:latin typeface="Consolas" panose="020B0609020204030204" pitchFamily="49" charset="0"/>
              </a:rPr>
              <a:t>expr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index</a:t>
            </a:r>
            <a:r>
              <a:rPr lang="ko-KR" altLang="en-US" dirty="0">
                <a:latin typeface="Consolas" panose="020B0609020204030204" pitchFamily="49" charset="0"/>
              </a:rPr>
              <a:t> $</a:t>
            </a:r>
            <a:r>
              <a:rPr lang="ko-KR" altLang="en-US" dirty="0" err="1">
                <a:latin typeface="Consolas" panose="020B0609020204030204" pitchFamily="49" charset="0"/>
              </a:rPr>
              <a:t>str</a:t>
            </a:r>
            <a:r>
              <a:rPr lang="ko-KR" altLang="en-US" dirty="0">
                <a:latin typeface="Consolas" panose="020B0609020204030204" pitchFamily="49" charset="0"/>
              </a:rPr>
              <a:t> '</a:t>
            </a:r>
            <a:r>
              <a:rPr lang="ko-KR" altLang="en-US" dirty="0" err="1">
                <a:latin typeface="Consolas" panose="020B0609020204030204" pitchFamily="49" charset="0"/>
              </a:rPr>
              <a:t>l</a:t>
            </a:r>
            <a:r>
              <a:rPr lang="ko-KR" altLang="en-US" dirty="0">
                <a:latin typeface="Consolas" panose="020B0609020204030204" pitchFamily="49" charset="0"/>
              </a:rPr>
              <a:t>')       # 3, 일치하는 첫 번째 문자의 인덱스를 반환</a:t>
            </a:r>
          </a:p>
          <a:p>
            <a:r>
              <a:rPr lang="ko-KR" altLang="en-US" dirty="0" err="1">
                <a:latin typeface="Consolas" panose="020B0609020204030204" pitchFamily="49" charset="0"/>
              </a:rPr>
              <a:t>echo</a:t>
            </a:r>
            <a:r>
              <a:rPr lang="ko-KR" altLang="en-US" dirty="0">
                <a:latin typeface="Consolas" panose="020B0609020204030204" pitchFamily="49" charset="0"/>
              </a:rPr>
              <a:t> $(</a:t>
            </a:r>
            <a:r>
              <a:rPr lang="ko-KR" altLang="en-US" dirty="0" err="1">
                <a:latin typeface="Consolas" panose="020B0609020204030204" pitchFamily="49" charset="0"/>
              </a:rPr>
              <a:t>expr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index</a:t>
            </a:r>
            <a:r>
              <a:rPr lang="ko-KR" altLang="en-US" dirty="0">
                <a:latin typeface="Consolas" panose="020B0609020204030204" pitchFamily="49" charset="0"/>
              </a:rPr>
              <a:t> $</a:t>
            </a:r>
            <a:r>
              <a:rPr lang="ko-KR" altLang="en-US" dirty="0" err="1">
                <a:latin typeface="Consolas" panose="020B0609020204030204" pitchFamily="49" charset="0"/>
              </a:rPr>
              <a:t>str</a:t>
            </a:r>
            <a:r>
              <a:rPr lang="ko-KR" altLang="en-US" dirty="0">
                <a:latin typeface="Consolas" panose="020B0609020204030204" pitchFamily="49" charset="0"/>
              </a:rPr>
              <a:t> '</a:t>
            </a:r>
            <a:r>
              <a:rPr lang="ko-KR" altLang="en-US" dirty="0" err="1">
                <a:latin typeface="Consolas" panose="020B0609020204030204" pitchFamily="49" charset="0"/>
              </a:rPr>
              <a:t>el</a:t>
            </a:r>
            <a:r>
              <a:rPr lang="ko-KR" altLang="en-US" dirty="0">
                <a:latin typeface="Consolas" panose="020B0609020204030204" pitchFamily="49" charset="0"/>
              </a:rPr>
              <a:t>')      # 2, 일치하는 첫 번째 문자의 인덱스를 반환</a:t>
            </a:r>
          </a:p>
        </p:txBody>
      </p:sp>
    </p:spTree>
    <p:extLst>
      <p:ext uri="{BB962C8B-B14F-4D97-AF65-F5344CB8AC3E}">
        <p14:creationId xmlns:p14="http://schemas.microsoft.com/office/powerpoint/2010/main" val="31150900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191193"/>
            <a:ext cx="5147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부분 문자열 추출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expr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substr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시작위치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길이값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${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:</a:t>
            </a:r>
            <a:r>
              <a:rPr lang="ko-KR" altLang="en-US" sz="2000" dirty="0" smtClean="0">
                <a:latin typeface="Consolas" panose="020B0609020204030204" pitchFamily="49" charset="0"/>
              </a:rPr>
              <a:t>위치</a:t>
            </a:r>
            <a:r>
              <a:rPr lang="en-US" altLang="ko-KR" sz="2000" dirty="0" smtClean="0">
                <a:latin typeface="Consolas" panose="020B0609020204030204" pitchFamily="49" charset="0"/>
              </a:rPr>
              <a:t>[:</a:t>
            </a:r>
            <a:r>
              <a:rPr lang="ko-KR" altLang="en-US" sz="2000" dirty="0" smtClean="0">
                <a:latin typeface="Consolas" panose="020B0609020204030204" pitchFamily="49" charset="0"/>
              </a:rPr>
              <a:t>길이</a:t>
            </a:r>
            <a:r>
              <a:rPr lang="en-US" altLang="ko-KR" sz="2000" dirty="0" smtClean="0">
                <a:latin typeface="Consolas" panose="020B0609020204030204" pitchFamily="49" charset="0"/>
              </a:rPr>
              <a:t>]}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257" y="1670858"/>
            <a:ext cx="1126462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str</a:t>
            </a:r>
            <a:r>
              <a:rPr lang="en-US" altLang="ko-KR" sz="2000" dirty="0">
                <a:latin typeface="Consolas" panose="020B0609020204030204" pitchFamily="49" charset="0"/>
              </a:rPr>
              <a:t>="ABCDEFGHIJKLMNOPQRSTUVWXYZ"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$(expr </a:t>
            </a:r>
            <a:r>
              <a:rPr lang="en-US" altLang="ko-KR" sz="2000" dirty="0" err="1">
                <a:latin typeface="Consolas" panose="020B0609020204030204" pitchFamily="49" charset="0"/>
              </a:rPr>
              <a:t>substr</a:t>
            </a:r>
            <a:r>
              <a:rPr lang="en-US" altLang="ko-KR" sz="2000" dirty="0">
                <a:latin typeface="Consolas" panose="020B0609020204030204" pitchFamily="49" charset="0"/>
              </a:rPr>
              <a:t> $</a:t>
            </a:r>
            <a:r>
              <a:rPr lang="en-US" altLang="ko-KR" sz="2000" dirty="0" err="1">
                <a:latin typeface="Consolas" panose="020B0609020204030204" pitchFamily="49" charset="0"/>
              </a:rPr>
              <a:t>str</a:t>
            </a:r>
            <a:r>
              <a:rPr lang="en-US" altLang="ko-KR" sz="2000" dirty="0">
                <a:latin typeface="Consolas" panose="020B0609020204030204" pitchFamily="49" charset="0"/>
              </a:rPr>
              <a:t> 1 4)    # ABCD, expr</a:t>
            </a:r>
            <a:r>
              <a:rPr lang="ko-KR" altLang="en-US" sz="2000" dirty="0">
                <a:latin typeface="Consolas" panose="020B0609020204030204" pitchFamily="49" charset="0"/>
              </a:rPr>
              <a:t>의 경우 문자열의 시작은 </a:t>
            </a:r>
            <a:r>
              <a:rPr lang="en-US" altLang="ko-KR" sz="20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${str:0:4}                 # ABCD, ${}</a:t>
            </a:r>
            <a:r>
              <a:rPr lang="ko-KR" altLang="en-US" sz="2000" dirty="0">
                <a:latin typeface="Consolas" panose="020B0609020204030204" pitchFamily="49" charset="0"/>
              </a:rPr>
              <a:t>의 경우 문자열의 시작은 </a:t>
            </a:r>
            <a:r>
              <a:rPr lang="en-US" altLang="ko-KR" sz="2000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${str:23}                  # XYZ, </a:t>
            </a:r>
            <a:r>
              <a:rPr lang="ko-KR" altLang="en-US" sz="2000" dirty="0">
                <a:latin typeface="Consolas" panose="020B0609020204030204" pitchFamily="49" charset="0"/>
              </a:rPr>
              <a:t>길이를 명시하지 않으면 문자열의 끝까지 추출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96986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191193"/>
            <a:ext cx="919995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부분 문자열 삭제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문자열의 앞에서부터 일치하는 부분 문자열을 삭제하는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${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#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</a:t>
            </a:r>
            <a:r>
              <a:rPr lang="en-US" altLang="ko-KR" sz="2000" dirty="0" smtClean="0">
                <a:latin typeface="Consolas" panose="020B0609020204030204" pitchFamily="49" charset="0"/>
              </a:rPr>
              <a:t>}: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문자열의 앞에서부터 가장 짧게 일치하는 패턴을 삭제함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${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##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</a:t>
            </a:r>
            <a:r>
              <a:rPr lang="en-US" altLang="ko-KR" sz="2000" dirty="0" smtClean="0">
                <a:latin typeface="Consolas" panose="020B0609020204030204" pitchFamily="49" charset="0"/>
              </a:rPr>
              <a:t>}: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문자열의 앞에서부터 가장 길게 일치하는 패턴을 삭제함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패턴에는 와일드카드를 사용할 수 있음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*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str</a:t>
            </a:r>
            <a:r>
              <a:rPr lang="en-US" altLang="ko-KR" sz="2000" dirty="0">
                <a:latin typeface="Consolas" panose="020B0609020204030204" pitchFamily="49" charset="0"/>
              </a:rPr>
              <a:t>="abcABC123ABCabc"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#    |----|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#    |----------|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echo ${</a:t>
            </a:r>
            <a:r>
              <a:rPr lang="en-US" altLang="ko-KR" sz="2000" dirty="0" err="1">
                <a:latin typeface="Consolas" panose="020B0609020204030204" pitchFamily="49" charset="0"/>
              </a:rPr>
              <a:t>str#a</a:t>
            </a:r>
            <a:r>
              <a:rPr lang="en-US" altLang="ko-KR" sz="2000" dirty="0">
                <a:latin typeface="Consolas" panose="020B0609020204030204" pitchFamily="49" charset="0"/>
              </a:rPr>
              <a:t>*C}     # 123ABCabc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${</a:t>
            </a:r>
            <a:r>
              <a:rPr lang="en-US" altLang="ko-KR" sz="2000" dirty="0" err="1">
                <a:latin typeface="Consolas" panose="020B0609020204030204" pitchFamily="49" charset="0"/>
              </a:rPr>
              <a:t>str</a:t>
            </a:r>
            <a:r>
              <a:rPr lang="en-US" altLang="ko-KR" sz="2000" dirty="0">
                <a:latin typeface="Consolas" panose="020B0609020204030204" pitchFamily="49" charset="0"/>
              </a:rPr>
              <a:t>##a*C}    # </a:t>
            </a:r>
            <a:r>
              <a:rPr lang="en-US" altLang="ko-KR" sz="2000" dirty="0" err="1">
                <a:latin typeface="Consolas" panose="020B0609020204030204" pitchFamily="49" charset="0"/>
              </a:rPr>
              <a:t>abc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079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191193"/>
            <a:ext cx="919995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부분 문자열 삭제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문자열의 </a:t>
            </a:r>
            <a:r>
              <a:rPr lang="ko-KR" altLang="en-US" sz="2000" dirty="0">
                <a:latin typeface="Consolas" panose="020B0609020204030204" pitchFamily="49" charset="0"/>
              </a:rPr>
              <a:t>뒤</a:t>
            </a:r>
            <a:r>
              <a:rPr lang="ko-KR" altLang="en-US" sz="2000" dirty="0" smtClean="0">
                <a:latin typeface="Consolas" panose="020B0609020204030204" pitchFamily="49" charset="0"/>
              </a:rPr>
              <a:t>에서부터 일치하는 부분 문자열을 삭제하는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${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r>
              <a:rPr lang="en-US" altLang="ko-KR" sz="2000" dirty="0">
                <a:latin typeface="Consolas" panose="020B0609020204030204" pitchFamily="49" charset="0"/>
              </a:rPr>
              <a:t>%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</a:t>
            </a:r>
            <a:r>
              <a:rPr lang="en-US" altLang="ko-KR" sz="2000" dirty="0" smtClean="0">
                <a:latin typeface="Consolas" panose="020B0609020204030204" pitchFamily="49" charset="0"/>
              </a:rPr>
              <a:t>}: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문자열의 </a:t>
            </a:r>
            <a:r>
              <a:rPr lang="ko-KR" altLang="en-US" sz="2000" dirty="0">
                <a:latin typeface="Consolas" panose="020B0609020204030204" pitchFamily="49" charset="0"/>
              </a:rPr>
              <a:t>뒤</a:t>
            </a:r>
            <a:r>
              <a:rPr lang="ko-KR" altLang="en-US" sz="2000" dirty="0" smtClean="0">
                <a:latin typeface="Consolas" panose="020B0609020204030204" pitchFamily="49" charset="0"/>
              </a:rPr>
              <a:t>에서부터 가장 짧게 일치하는 패턴을 삭제함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${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%%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</a:t>
            </a:r>
            <a:r>
              <a:rPr lang="en-US" altLang="ko-KR" sz="2000" dirty="0" smtClean="0">
                <a:latin typeface="Consolas" panose="020B0609020204030204" pitchFamily="49" charset="0"/>
              </a:rPr>
              <a:t>}: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문자열의 뒤에서부터 가장 길게 일치하는 패턴을 삭제함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패턴에는 와일드카드를 사용할 수 있음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*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# b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시작하여 </a:t>
            </a:r>
            <a:r>
              <a:rPr lang="en-US" altLang="ko-KR" sz="2000" dirty="0" smtClean="0">
                <a:latin typeface="Consolas" panose="020B0609020204030204" pitchFamily="49" charset="0"/>
              </a:rPr>
              <a:t>c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끝나는 패턴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str</a:t>
            </a:r>
            <a:r>
              <a:rPr lang="en-US" altLang="ko-KR" sz="2000" dirty="0">
                <a:latin typeface="Consolas" panose="020B0609020204030204" pitchFamily="49" charset="0"/>
              </a:rPr>
              <a:t>="abcABC123ABCabc"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#   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 || 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#    </a:t>
            </a:r>
            <a:r>
              <a:rPr lang="en-US" altLang="ko-KR" sz="2000" dirty="0" smtClean="0">
                <a:latin typeface="Consolas" panose="020B0609020204030204" pitchFamily="49" charset="0"/>
              </a:rPr>
              <a:t> |------------|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echo ${</a:t>
            </a:r>
            <a:r>
              <a:rPr lang="en-US" altLang="ko-KR" sz="2000" dirty="0" err="1">
                <a:latin typeface="Consolas" panose="020B0609020204030204" pitchFamily="49" charset="0"/>
              </a:rPr>
              <a:t>str#a</a:t>
            </a:r>
            <a:r>
              <a:rPr lang="en-US" altLang="ko-KR" sz="2000" dirty="0">
                <a:latin typeface="Consolas" panose="020B0609020204030204" pitchFamily="49" charset="0"/>
              </a:rPr>
              <a:t>*C}     # 123ABCabc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${</a:t>
            </a:r>
            <a:r>
              <a:rPr lang="en-US" altLang="ko-KR" sz="2000" dirty="0" err="1">
                <a:latin typeface="Consolas" panose="020B0609020204030204" pitchFamily="49" charset="0"/>
              </a:rPr>
              <a:t>str</a:t>
            </a:r>
            <a:r>
              <a:rPr lang="en-US" altLang="ko-KR" sz="2000" dirty="0">
                <a:latin typeface="Consolas" panose="020B0609020204030204" pitchFamily="49" charset="0"/>
              </a:rPr>
              <a:t>##a*C}    # </a:t>
            </a:r>
            <a:r>
              <a:rPr lang="en-US" altLang="ko-KR" sz="2000" dirty="0" err="1">
                <a:latin typeface="Consolas" panose="020B0609020204030204" pitchFamily="49" charset="0"/>
              </a:rPr>
              <a:t>abc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301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191193"/>
            <a:ext cx="111363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부분 문자열 치환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문자열에서 일치하는 부분 문자열을 다른 문자열로 치환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${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/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</a:t>
            </a:r>
            <a:r>
              <a:rPr lang="en-US" altLang="ko-KR" sz="2000" dirty="0" smtClean="0">
                <a:latin typeface="Consolas" panose="020B0609020204030204" pitchFamily="49" charset="0"/>
              </a:rPr>
              <a:t>/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치환문자열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}: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문자열에 대하여 처음 일치하는 패턴을 치환 문자열로 교체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${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//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</a:t>
            </a:r>
            <a:r>
              <a:rPr lang="en-US" altLang="ko-KR" sz="2000" dirty="0" smtClean="0">
                <a:latin typeface="Consolas" panose="020B0609020204030204" pitchFamily="49" charset="0"/>
              </a:rPr>
              <a:t>/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치환문자열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}: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문자열에 대하여 일치하는 모든 패턴을 치환 문자열로 교체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${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/#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</a:t>
            </a:r>
            <a:r>
              <a:rPr lang="en-US" altLang="ko-KR" sz="2000" dirty="0" smtClean="0">
                <a:latin typeface="Consolas" panose="020B0609020204030204" pitchFamily="49" charset="0"/>
              </a:rPr>
              <a:t>/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치환문자열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}: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문자열에 대하여 앞에서 일치하는 패턴을 치환문자열로 교체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${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/%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</a:t>
            </a:r>
            <a:r>
              <a:rPr lang="en-US" altLang="ko-KR" sz="2000" dirty="0" smtClean="0">
                <a:latin typeface="Consolas" panose="020B0609020204030204" pitchFamily="49" charset="0"/>
              </a:rPr>
              <a:t>/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치환문자열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}: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문자열에 대하여 뒤에서 일치하는 패턴을 치환문자열로 교체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3705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191193"/>
            <a:ext cx="110466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000" dirty="0" smtClean="0">
                <a:latin typeface="Consolas" panose="020B0609020204030204" pitchFamily="49" charset="0"/>
              </a:rPr>
              <a:t>test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test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표현식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test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명령어는 표현식이 참이면 </a:t>
            </a:r>
            <a:r>
              <a:rPr lang="en-US" altLang="ko-KR" sz="2000" dirty="0">
                <a:latin typeface="Consolas" panose="020B0609020204030204" pitchFamily="49" charset="0"/>
              </a:rPr>
              <a:t>0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거짓이면 </a:t>
            </a:r>
            <a:r>
              <a:rPr lang="en-US" altLang="ko-KR" sz="2000" dirty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종료 상태를 반환합니다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if test... -&gt; test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표현식이 참인 경우에 실행한다는 의미가 아닌 </a:t>
            </a:r>
            <a:r>
              <a:rPr lang="en-US" altLang="ko-KR" sz="2000" dirty="0" smtClean="0">
                <a:latin typeface="Consolas" panose="020B0609020204030204" pitchFamily="49" charset="0"/>
              </a:rPr>
              <a:t>test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표현식이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참인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종료 상태가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설정되고 </a:t>
            </a:r>
            <a:r>
              <a:rPr lang="en-US" altLang="ko-KR" sz="2000" dirty="0" smtClean="0">
                <a:latin typeface="Consolas" panose="020B0609020204030204" pitchFamily="49" charset="0"/>
              </a:rPr>
              <a:t>if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문은 종료 상태를 보고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이면 참으로 인식하여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실행합니다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if test "$REPLY" -</a:t>
            </a:r>
            <a:r>
              <a:rPr lang="en-US" altLang="ko-KR" sz="2000" dirty="0" err="1">
                <a:latin typeface="Consolas" panose="020B0609020204030204" pitchFamily="49" charset="0"/>
              </a:rPr>
              <a:t>eq</a:t>
            </a:r>
            <a:r>
              <a:rPr lang="en-US" altLang="ko-KR" sz="2000" dirty="0">
                <a:latin typeface="Consolas" panose="020B0609020204030204" pitchFamily="49" charset="0"/>
              </a:rPr>
              <a:t> 0      # if (REPLY == 0)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then                        #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echo "zero"             #   </a:t>
            </a:r>
            <a:r>
              <a:rPr lang="en-US" altLang="ko-KR" sz="2000" dirty="0" err="1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("zero\n");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fi                          # 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if test "$REPLY" -ne 0; then    # if (REPLY != 0)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echo "not zero"             #   </a:t>
            </a:r>
            <a:r>
              <a:rPr lang="en-US" altLang="ko-KR" sz="2000" dirty="0" err="1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("not zero\n");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fi                              # }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37246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191193"/>
            <a:ext cx="1087990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test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표현식의 조합이 복잡해지는 경향이 있으므로 이를 해결하기 위해 단축 표기법을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제공합니다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주의할 점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대괄호 기호의 앞과 뒤에는 반드시 공백이 있어야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test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표현식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== [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표현식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]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[]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</a:t>
            </a:r>
            <a:r>
              <a:rPr lang="en-US" altLang="ko-KR" sz="2000" dirty="0" smtClean="0">
                <a:latin typeface="Consolas" panose="020B0609020204030204" pitchFamily="49" charset="0"/>
              </a:rPr>
              <a:t>test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완전히 동일하게 해석됩니다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if test $REPLY 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eq</a:t>
            </a:r>
            <a:r>
              <a:rPr lang="en-US" altLang="ko-KR" sz="2000" dirty="0" smtClean="0">
                <a:latin typeface="Consolas" panose="020B0609020204030204" pitchFamily="49" charset="0"/>
              </a:rPr>
              <a:t> 0; then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echo "zero"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if [ $REPLY 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eq</a:t>
            </a:r>
            <a:r>
              <a:rPr lang="en-US" altLang="ko-KR" sz="2000" dirty="0" smtClean="0">
                <a:latin typeface="Consolas" panose="020B0609020204030204" pitchFamily="49" charset="0"/>
              </a:rPr>
              <a:t> 0 ]; then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smtClean="0">
                <a:latin typeface="Consolas" panose="020B0609020204030204" pitchFamily="49" charset="0"/>
              </a:rPr>
              <a:t>echo "zero"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269" y="4322619"/>
            <a:ext cx="399340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int1 -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eq</a:t>
            </a:r>
            <a:r>
              <a:rPr lang="en-US" altLang="ko-KR" sz="2000" dirty="0" smtClean="0">
                <a:latin typeface="Consolas" panose="020B0609020204030204" pitchFamily="49" charset="0"/>
              </a:rPr>
              <a:t> int2: int1 == int2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int1 </a:t>
            </a:r>
            <a:r>
              <a:rPr lang="en-US" altLang="ko-KR" sz="2000" dirty="0" smtClean="0">
                <a:latin typeface="Consolas" panose="020B0609020204030204" pitchFamily="49" charset="0"/>
              </a:rPr>
              <a:t>-ne </a:t>
            </a:r>
            <a:r>
              <a:rPr lang="en-US" altLang="ko-KR" sz="2000" dirty="0">
                <a:latin typeface="Consolas" panose="020B0609020204030204" pitchFamily="49" charset="0"/>
              </a:rPr>
              <a:t>int2: int1 </a:t>
            </a:r>
            <a:r>
              <a:rPr lang="en-US" altLang="ko-KR" sz="2000" dirty="0" smtClean="0">
                <a:latin typeface="Consolas" panose="020B0609020204030204" pitchFamily="49" charset="0"/>
              </a:rPr>
              <a:t>!= </a:t>
            </a:r>
            <a:r>
              <a:rPr lang="en-US" altLang="ko-KR" sz="2000" dirty="0">
                <a:latin typeface="Consolas" panose="020B0609020204030204" pitchFamily="49" charset="0"/>
              </a:rPr>
              <a:t>int2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int1 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int2: int1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  </a:t>
            </a:r>
            <a:r>
              <a:rPr lang="en-US" altLang="ko-KR" sz="2000" dirty="0">
                <a:latin typeface="Consolas" panose="020B0609020204030204" pitchFamily="49" charset="0"/>
              </a:rPr>
              <a:t>int2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int1 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int2: int1 &lt;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int2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int1 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int2: int1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&gt;= </a:t>
            </a:r>
            <a:r>
              <a:rPr lang="en-US" altLang="ko-KR" sz="2000" dirty="0">
                <a:latin typeface="Consolas" panose="020B0609020204030204" pitchFamily="49" charset="0"/>
              </a:rPr>
              <a:t>int2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int1 </a:t>
            </a:r>
            <a:r>
              <a:rPr lang="en-US" altLang="ko-KR" sz="2000" dirty="0" smtClean="0">
                <a:latin typeface="Consolas" panose="020B0609020204030204" pitchFamily="49" charset="0"/>
              </a:rPr>
              <a:t>-le </a:t>
            </a:r>
            <a:r>
              <a:rPr lang="en-US" altLang="ko-KR" sz="2000" dirty="0">
                <a:latin typeface="Consolas" panose="020B0609020204030204" pitchFamily="49" charset="0"/>
              </a:rPr>
              <a:t>int2: int1 </a:t>
            </a:r>
            <a:r>
              <a:rPr lang="en-US" altLang="ko-KR" sz="2000" dirty="0" smtClean="0">
                <a:latin typeface="Consolas" panose="020B0609020204030204" pitchFamily="49" charset="0"/>
              </a:rPr>
              <a:t>&lt;= </a:t>
            </a:r>
            <a:r>
              <a:rPr lang="en-US" altLang="ko-KR" sz="2000" dirty="0">
                <a:latin typeface="Consolas" panose="020B0609020204030204" pitchFamily="49" charset="0"/>
              </a:rPr>
              <a:t>int2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6897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157942"/>
            <a:ext cx="44165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if [ "$REPLY" -</a:t>
            </a:r>
            <a:r>
              <a:rPr lang="en-US" altLang="ko-KR" sz="2000" dirty="0" err="1">
                <a:latin typeface="Consolas" panose="020B0609020204030204" pitchFamily="49" charset="0"/>
              </a:rPr>
              <a:t>gt</a:t>
            </a:r>
            <a:r>
              <a:rPr lang="en-US" altLang="ko-KR" sz="2000" dirty="0">
                <a:latin typeface="Consolas" panose="020B0609020204030204" pitchFamily="49" charset="0"/>
              </a:rPr>
              <a:t> 0 ]; then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echo "positive"           </a:t>
            </a:r>
          </a:p>
          <a:p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[ "$REPLY" -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lt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0 ]; then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echo "negative"       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else                      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echo "zero"           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fi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2992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262" y="157942"/>
            <a:ext cx="1150827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 dirty="0">
                <a:latin typeface="Consolas" panose="020B0609020204030204" pitchFamily="49" charset="0"/>
              </a:rPr>
              <a:t>dirname="subdir"</a:t>
            </a:r>
          </a:p>
          <a:p>
            <a:r>
              <a:rPr lang="pt-BR" altLang="ko-KR" sz="2000" dirty="0">
                <a:latin typeface="Consolas" panose="020B0609020204030204" pitchFamily="49" charset="0"/>
              </a:rPr>
              <a:t>[ -d "$dirname" ] || mkdir "$dirname</a:t>
            </a:r>
            <a:r>
              <a:rPr lang="pt-BR" altLang="ko-KR" sz="2000" dirty="0" smtClean="0">
                <a:latin typeface="Consolas" panose="020B0609020204030204" pitchFamily="49" charset="0"/>
              </a:rPr>
              <a:t>"</a:t>
            </a:r>
          </a:p>
          <a:p>
            <a:endParaRPr lang="pt-BR" altLang="ko-KR" sz="2000" dirty="0">
              <a:latin typeface="Consolas" panose="020B0609020204030204" pitchFamily="49" charset="0"/>
            </a:endParaRPr>
          </a:p>
          <a:p>
            <a:endParaRPr lang="pt-BR" altLang="ko-KR" sz="2000" dirty="0" smtClean="0">
              <a:latin typeface="Consolas" panose="020B0609020204030204" pitchFamily="49" charset="0"/>
            </a:endParaRPr>
          </a:p>
          <a:p>
            <a:r>
              <a:rPr lang="pt-BR" altLang="ko-KR" sz="2000" dirty="0" smtClean="0">
                <a:latin typeface="Consolas" panose="020B0609020204030204" pitchFamily="49" charset="0"/>
              </a:rPr>
              <a:t>[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조건검사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] || </a:t>
            </a:r>
            <a:r>
              <a:rPr lang="ko-KR" altLang="en-US" sz="2000" dirty="0" smtClean="0">
                <a:latin typeface="Consolas" panose="020B0609020204030204" pitchFamily="49" charset="0"/>
              </a:rPr>
              <a:t>동작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조건이 참이 아니면 동작을 수행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[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조건검사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] &amp;&amp; </a:t>
            </a:r>
            <a:r>
              <a:rPr lang="ko-KR" altLang="en-US" sz="2000" dirty="0" smtClean="0">
                <a:latin typeface="Consolas" panose="020B0609020204030204" pitchFamily="49" charset="0"/>
              </a:rPr>
              <a:t>동작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조건이 참이면 동작을 수행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3</a:t>
            </a:r>
            <a:r>
              <a:rPr lang="ko-KR" altLang="en-US" sz="2000" dirty="0" smtClean="0">
                <a:latin typeface="Consolas" panose="020B0609020204030204" pitchFamily="49" charset="0"/>
              </a:rPr>
              <a:t>개인 스크립트를 작성했다고 가정하는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./test.sh 1 2  -&gt;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개수는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#</a:t>
            </a:r>
            <a:r>
              <a:rPr lang="ko-KR" altLang="en-US" sz="2000" dirty="0" smtClean="0">
                <a:latin typeface="Consolas" panose="020B0609020204030204" pitchFamily="49" charset="0"/>
              </a:rPr>
              <a:t>변수에 저장됩니다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main(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argc</a:t>
            </a:r>
            <a:r>
              <a:rPr lang="en-US" altLang="ko-KR" sz="2000" dirty="0" smtClean="0">
                <a:latin typeface="Consolas" panose="020B0609020204030204" pitchFamily="49" charset="0"/>
              </a:rPr>
              <a:t>, ...) {})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                                                      ^--- </a:t>
            </a:r>
            <a:r>
              <a:rPr lang="ko-KR" altLang="en-US" sz="2000" dirty="0" smtClean="0">
                <a:latin typeface="Consolas" panose="020B0609020204030204" pitchFamily="49" charset="0"/>
              </a:rPr>
              <a:t>같은 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if 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argc</a:t>
            </a:r>
            <a:r>
              <a:rPr lang="en-US" altLang="ko-KR" sz="2000" dirty="0" smtClean="0">
                <a:latin typeface="Consolas" panose="020B0609020204030204" pitchFamily="49" charset="0"/>
              </a:rPr>
              <a:t> != 3)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fprintf</a:t>
            </a:r>
            <a:r>
              <a:rPr lang="en-US" altLang="ko-KR" sz="2000" dirty="0" smtClean="0">
                <a:latin typeface="Consolas" panose="020B0609020204030204" pitchFamily="49" charset="0"/>
              </a:rPr>
              <a:t>("3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이상의 인자가 필요합니다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.\n");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[ "$#" 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gt</a:t>
            </a:r>
            <a:r>
              <a:rPr lang="en-US" altLang="ko-KR" sz="2000" dirty="0" smtClean="0">
                <a:latin typeface="Consolas" panose="020B0609020204030204" pitchFamily="49" charset="0"/>
              </a:rPr>
              <a:t> 3 ] || echo "3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이상의 인자가 필요합니다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."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0885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575" y="157942"/>
            <a:ext cx="1153392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합성 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test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+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정규표현식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[[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표현식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]]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기존의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test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명령어의 기능을 제공하고 추가적으로 정규표현식도 지원합니다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정규 표현식에 대한 패턴 비교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 ~= </a:t>
            </a:r>
            <a:r>
              <a:rPr lang="ko-KR" altLang="en-US" sz="2000" dirty="0" smtClean="0">
                <a:latin typeface="Consolas" panose="020B0609020204030204" pitchFamily="49" charset="0"/>
              </a:rPr>
              <a:t>패턴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if [[ "$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z="2000" dirty="0" smtClean="0">
                <a:latin typeface="Consolas" panose="020B0609020204030204" pitchFamily="49" charset="0"/>
              </a:rPr>
              <a:t>" =~ hello ]]; then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fi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연습 문제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사용자로부터 정수를 입력 받아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인지 아닌지를 판별하는 스크립트를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구현해 보세요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정수가 아닌 문자열이 입력될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오류 메시지를 출력하고 종료합니다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7296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48" y="857423"/>
            <a:ext cx="5884372" cy="5911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633" y="307571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30656" y="3749040"/>
            <a:ext cx="2351635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28089" y="4073237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55500" y="6350924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732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" y="407324"/>
            <a:ext cx="582723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echo 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a. </a:t>
            </a:r>
            <a:r>
              <a:rPr lang="ko-KR" altLang="en-US" sz="2000" dirty="0">
                <a:latin typeface="Consolas" panose="020B0609020204030204" pitchFamily="49" charset="0"/>
              </a:rPr>
              <a:t>짜장면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b. </a:t>
            </a:r>
            <a:r>
              <a:rPr lang="ko-KR" altLang="en-US" sz="2000" dirty="0">
                <a:latin typeface="Consolas" panose="020B0609020204030204" pitchFamily="49" charset="0"/>
              </a:rPr>
              <a:t>짬뽕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c. </a:t>
            </a:r>
            <a:r>
              <a:rPr lang="ko-KR" altLang="en-US" sz="2000" dirty="0" err="1">
                <a:latin typeface="Consolas" panose="020B0609020204030204" pitchFamily="49" charset="0"/>
              </a:rPr>
              <a:t>턍슉</a:t>
            </a:r>
            <a:endParaRPr lang="ko-KR" altLang="en-US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q. </a:t>
            </a:r>
            <a:r>
              <a:rPr lang="ko-KR" altLang="en-US" sz="2000" dirty="0">
                <a:latin typeface="Consolas" panose="020B0609020204030204" pitchFamily="49" charset="0"/>
              </a:rPr>
              <a:t>종료</a:t>
            </a:r>
            <a:r>
              <a:rPr lang="en-US" altLang="ko-KR" sz="2000" dirty="0">
                <a:latin typeface="Consolas" panose="020B0609020204030204" pitchFamily="49" charset="0"/>
              </a:rPr>
              <a:t>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read -p "*</a:t>
            </a:r>
            <a:r>
              <a:rPr lang="ko-KR" altLang="en-US" sz="2000" dirty="0">
                <a:latin typeface="Consolas" panose="020B0609020204030204" pitchFamily="49" charset="0"/>
              </a:rPr>
              <a:t>메뉴를 선택해 주세요</a:t>
            </a:r>
            <a:r>
              <a:rPr lang="en-US" altLang="ko-KR" sz="2000" dirty="0">
                <a:latin typeface="Consolas" panose="020B0609020204030204" pitchFamily="49" charset="0"/>
              </a:rPr>
              <a:t>: "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case $REPLY in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q|Q</a:t>
            </a:r>
            <a:r>
              <a:rPr lang="en-US" altLang="ko-KR" sz="2000" dirty="0">
                <a:latin typeface="Consolas" panose="020B0609020204030204" pitchFamily="49" charset="0"/>
              </a:rPr>
              <a:t>) exit 0;;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a|A</a:t>
            </a:r>
            <a:r>
              <a:rPr lang="en-US" altLang="ko-KR" sz="2000" dirty="0">
                <a:latin typeface="Consolas" panose="020B0609020204030204" pitchFamily="49" charset="0"/>
              </a:rPr>
              <a:t>) echo "</a:t>
            </a:r>
            <a:r>
              <a:rPr lang="ko-KR" altLang="en-US" sz="2000" dirty="0">
                <a:latin typeface="Consolas" panose="020B0609020204030204" pitchFamily="49" charset="0"/>
              </a:rPr>
              <a:t>짜장면을 선택하셨습니다</a:t>
            </a:r>
            <a:r>
              <a:rPr lang="en-US" altLang="ko-KR" sz="2000" dirty="0">
                <a:latin typeface="Consolas" panose="020B0609020204030204" pitchFamily="49" charset="0"/>
              </a:rPr>
              <a:t>.";;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b|B</a:t>
            </a:r>
            <a:r>
              <a:rPr lang="en-US" altLang="ko-KR" sz="2000" dirty="0">
                <a:latin typeface="Consolas" panose="020B0609020204030204" pitchFamily="49" charset="0"/>
              </a:rPr>
              <a:t>) echo "</a:t>
            </a:r>
            <a:r>
              <a:rPr lang="ko-KR" altLang="en-US" sz="2000" dirty="0">
                <a:latin typeface="Consolas" panose="020B0609020204030204" pitchFamily="49" charset="0"/>
              </a:rPr>
              <a:t>짬뽕을 선택하셨습니다</a:t>
            </a:r>
            <a:r>
              <a:rPr lang="en-US" altLang="ko-KR" sz="2000" dirty="0">
                <a:latin typeface="Consolas" panose="020B0609020204030204" pitchFamily="49" charset="0"/>
              </a:rPr>
              <a:t>.";;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c|C</a:t>
            </a:r>
            <a:r>
              <a:rPr lang="en-US" altLang="ko-KR" sz="2000" dirty="0">
                <a:latin typeface="Consolas" panose="020B0609020204030204" pitchFamily="49" charset="0"/>
              </a:rPr>
              <a:t>) echo "</a:t>
            </a:r>
            <a:r>
              <a:rPr lang="ko-KR" altLang="en-US" sz="2000" dirty="0" err="1">
                <a:latin typeface="Consolas" panose="020B0609020204030204" pitchFamily="49" charset="0"/>
              </a:rPr>
              <a:t>탕슉을</a:t>
            </a:r>
            <a:r>
              <a:rPr lang="ko-KR" altLang="en-US" sz="2000" dirty="0">
                <a:latin typeface="Consolas" panose="020B0609020204030204" pitchFamily="49" charset="0"/>
              </a:rPr>
              <a:t> 선택하셨습니다</a:t>
            </a:r>
            <a:r>
              <a:rPr lang="en-US" altLang="ko-KR" sz="2000" dirty="0">
                <a:latin typeface="Consolas" panose="020B0609020204030204" pitchFamily="49" charset="0"/>
              </a:rPr>
              <a:t>.";;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*) echo "</a:t>
            </a:r>
            <a:r>
              <a:rPr lang="ko-KR" altLang="en-US" sz="2000" dirty="0" err="1">
                <a:latin typeface="Consolas" panose="020B0609020204030204" pitchFamily="49" charset="0"/>
              </a:rPr>
              <a:t>잘못입력하셨습니다</a:t>
            </a:r>
            <a:r>
              <a:rPr lang="en-US" altLang="ko-KR" sz="2000" dirty="0">
                <a:latin typeface="Consolas" panose="020B0609020204030204" pitchFamily="49" charset="0"/>
              </a:rPr>
              <a:t>."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exit;;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0596" y="266007"/>
            <a:ext cx="60837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case</a:t>
            </a:r>
            <a:r>
              <a:rPr lang="ko-KR" altLang="en-US" sz="2000" dirty="0" smtClean="0">
                <a:latin typeface="Consolas" panose="020B0609020204030204" pitchFamily="49" charset="0"/>
              </a:rPr>
              <a:t>에서 사용되는 정규 표현식의 예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1) a): a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완벽하게 일치하는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a|A</a:t>
            </a:r>
            <a:r>
              <a:rPr lang="en-US" altLang="ko-KR" sz="2000" dirty="0" smtClean="0">
                <a:latin typeface="Consolas" panose="020B0609020204030204" pitchFamily="49" charset="0"/>
              </a:rPr>
              <a:t>): a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A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완벽하게 일치하는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3) ???):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정확히 세 글자로 이루어진 단어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4) *.txt):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확장자가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txt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5) *) </a:t>
            </a:r>
            <a:r>
              <a:rPr lang="ko-KR" altLang="en-US" sz="2000" dirty="0" smtClean="0">
                <a:latin typeface="Consolas" panose="020B0609020204030204" pitchFamily="49" charset="0"/>
              </a:rPr>
              <a:t>모든 단어로 이루어진 케이스 </a:t>
            </a:r>
            <a:r>
              <a:rPr lang="en-US" altLang="ko-KR" sz="2000" dirty="0" smtClean="0">
                <a:latin typeface="Consolas" panose="020B0609020204030204" pitchFamily="49" charset="0"/>
              </a:rPr>
              <a:t>== default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509" y="5286895"/>
            <a:ext cx="9969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주의</a:t>
            </a:r>
            <a:r>
              <a:rPr lang="en-US" altLang="ko-KR" sz="2000" dirty="0" smtClean="0">
                <a:latin typeface="Consolas" panose="020B0609020204030204" pitchFamily="49" charset="0"/>
              </a:rPr>
              <a:t>! *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첫 번째 경우에 위치시키면 아래의 나머지 경우가 동작하지 않습니다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따라서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*</a:t>
            </a:r>
            <a:r>
              <a:rPr lang="ko-KR" altLang="en-US" sz="2000" dirty="0" smtClean="0">
                <a:latin typeface="Consolas" panose="020B0609020204030204" pitchFamily="49" charset="0"/>
              </a:rPr>
              <a:t>에 대한 경우는 가장 마지막에 위치시켜야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26228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49382"/>
            <a:ext cx="831509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수 계산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expr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expr </a:t>
            </a:r>
            <a:r>
              <a:rPr lang="ko-KR" altLang="en-US" sz="2000" dirty="0" smtClean="0">
                <a:latin typeface="Consolas" panose="020B0609020204030204" pitchFamily="49" charset="0"/>
              </a:rPr>
              <a:t>정수 연산자 정수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expr 1 + 1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expr 1 + 1 -&gt;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반드시 띄어쓰기를 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expr 1 - 1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expr 9 \* 9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expr 5 / 3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expr 4 % 3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$[]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$[1 + 1] == </a:t>
            </a:r>
            <a:r>
              <a:rPr lang="en-US" altLang="ko-KR" sz="2000" dirty="0" smtClean="0">
                <a:latin typeface="Consolas" panose="020B0609020204030204" pitchFamily="49" charset="0"/>
              </a:rPr>
              <a:t>echo $[1+1]: </a:t>
            </a:r>
            <a:r>
              <a:rPr lang="ko-KR" altLang="en-US" sz="2000" dirty="0" smtClean="0">
                <a:latin typeface="Consolas" panose="020B0609020204030204" pitchFamily="49" charset="0"/>
              </a:rPr>
              <a:t>띄어쓰기를 할 필요가 없습니다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echo $[1 </a:t>
            </a:r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en-US" altLang="ko-KR" sz="2000" dirty="0">
                <a:latin typeface="Consolas" panose="020B0609020204030204" pitchFamily="49" charset="0"/>
              </a:rPr>
              <a:t>1]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</a:t>
            </a:r>
            <a:r>
              <a:rPr lang="en-US" altLang="ko-KR" sz="2000" dirty="0" smtClean="0">
                <a:latin typeface="Consolas" panose="020B0609020204030204" pitchFamily="49" charset="0"/>
              </a:rPr>
              <a:t>$[9 * 9]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$[5 / 2]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echo </a:t>
            </a:r>
            <a:r>
              <a:rPr lang="en-US" altLang="ko-KR" sz="2000" dirty="0" smtClean="0">
                <a:latin typeface="Consolas" panose="020B0609020204030204" pitchFamily="49" charset="0"/>
              </a:rPr>
              <a:t>$[5 % 2]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$[2 ** 10]    -&gt; 2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10</a:t>
            </a:r>
            <a:r>
              <a:rPr lang="ko-KR" altLang="en-US" sz="2000" dirty="0" smtClean="0">
                <a:latin typeface="Consolas" panose="020B0609020204030204" pitchFamily="49" charset="0"/>
              </a:rPr>
              <a:t>승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0351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49382"/>
            <a:ext cx="25827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en-US" altLang="ko-KR" sz="2000" dirty="0" smtClean="0">
                <a:latin typeface="Consolas" panose="020B0609020204030204" pitchFamily="49" charset="0"/>
              </a:rPr>
              <a:t>(())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$((1 + 1))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$((1 </a:t>
            </a:r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en-US" altLang="ko-KR" sz="2000" dirty="0">
                <a:latin typeface="Consolas" panose="020B0609020204030204" pitchFamily="49" charset="0"/>
              </a:rPr>
              <a:t>1))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$((9 * </a:t>
            </a:r>
            <a:r>
              <a:rPr lang="en-US" altLang="ko-KR" sz="2000" dirty="0">
                <a:latin typeface="Consolas" panose="020B0609020204030204" pitchFamily="49" charset="0"/>
              </a:rPr>
              <a:t>1))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$((4 / 3))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$((4 % 3))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$((2 ** 10))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3383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" y="249382"/>
            <a:ext cx="25827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en-US" altLang="ko-KR" sz="2000" dirty="0" smtClean="0">
                <a:latin typeface="Consolas" panose="020B0609020204030204" pitchFamily="49" charset="0"/>
              </a:rPr>
              <a:t>(())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$((1 + 1))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$((1 </a:t>
            </a:r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en-US" altLang="ko-KR" sz="2000" dirty="0">
                <a:latin typeface="Consolas" panose="020B0609020204030204" pitchFamily="49" charset="0"/>
              </a:rPr>
              <a:t>1))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$((9 * </a:t>
            </a:r>
            <a:r>
              <a:rPr lang="en-US" altLang="ko-KR" sz="2000" dirty="0">
                <a:latin typeface="Consolas" panose="020B0609020204030204" pitchFamily="49" charset="0"/>
              </a:rPr>
              <a:t>1))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$((4 / 3))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$((4 % 3))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$((2 ** 10))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8199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41069"/>
            <a:ext cx="940513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expr</a:t>
            </a:r>
            <a:r>
              <a:rPr lang="ko-KR" altLang="en-US" sz="2000" dirty="0">
                <a:latin typeface="Consolas" panose="020B0609020204030204" pitchFamily="49" charset="0"/>
              </a:rPr>
              <a:t>에 대하여 </a:t>
            </a:r>
            <a:r>
              <a:rPr lang="ko-KR" altLang="en-US" sz="2000" dirty="0" err="1">
                <a:latin typeface="Consolas" panose="020B0609020204030204" pitchFamily="49" charset="0"/>
              </a:rPr>
              <a:t>피연산자로</a:t>
            </a:r>
            <a:r>
              <a:rPr lang="ko-KR" altLang="en-US" sz="2000" dirty="0">
                <a:latin typeface="Consolas" panose="020B0609020204030204" pitchFamily="49" charset="0"/>
              </a:rPr>
              <a:t> 변수가 올 수 있습니다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expr $n1 + $n2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expr n1 + n2  # error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expr ++$n1    # n1+=1, </a:t>
            </a:r>
            <a:r>
              <a:rPr lang="ko-KR" altLang="en-US" sz="2000" dirty="0">
                <a:latin typeface="Consolas" panose="020B0609020204030204" pitchFamily="49" charset="0"/>
              </a:rPr>
              <a:t>단점은 </a:t>
            </a:r>
            <a:r>
              <a:rPr lang="ko-KR" altLang="en-US" sz="2000" dirty="0" err="1">
                <a:latin typeface="Consolas" panose="020B0609020204030204" pitchFamily="49" charset="0"/>
              </a:rPr>
              <a:t>단항</a:t>
            </a:r>
            <a:r>
              <a:rPr lang="ko-KR" altLang="en-US" sz="2000" dirty="0">
                <a:latin typeface="Consolas" panose="020B0609020204030204" pitchFamily="49" charset="0"/>
              </a:rPr>
              <a:t> 연산자에 대해서 동작하지 않습니다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echo $[$n1 + $n2]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$[n1 + n2]   # OK, </a:t>
            </a:r>
            <a:r>
              <a:rPr lang="ko-KR" altLang="en-US" sz="2000" dirty="0">
                <a:latin typeface="Consolas" panose="020B0609020204030204" pitchFamily="49" charset="0"/>
              </a:rPr>
              <a:t>변수 참조 시 달러를 생략할 수 있습니다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age=0 # 0</a:t>
            </a:r>
            <a:r>
              <a:rPr lang="ko-KR" altLang="en-US" sz="2000" dirty="0">
                <a:latin typeface="Consolas" panose="020B0609020204030204" pitchFamily="49" charset="0"/>
              </a:rPr>
              <a:t>이라는 문자가 저장된 것을 의미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$[age = age + 1]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$[age += 1]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$[++age</a:t>
            </a:r>
            <a:r>
              <a:rPr lang="en-US" altLang="ko-KR" sz="2000" dirty="0" smtClean="0">
                <a:latin typeface="Consolas" panose="020B0609020204030204" pitchFamily="49" charset="0"/>
              </a:rPr>
              <a:t>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age=0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$((age = age + 1))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$((age += 1))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echo $((++age))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1910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241069"/>
            <a:ext cx="760977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연습 문제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./test.sh -a -b -c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option 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option b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option c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./test.sh -</a:t>
            </a:r>
            <a:r>
              <a:rPr lang="en-US" altLang="ko-KR" sz="2000" dirty="0" smtClean="0">
                <a:latin typeface="Consolas" panose="020B0609020204030204" pitchFamily="49" charset="0"/>
              </a:rPr>
              <a:t>a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option </a:t>
            </a:r>
            <a:r>
              <a:rPr lang="en-US" altLang="ko-KR" sz="2000" dirty="0" smtClean="0">
                <a:latin typeface="Consolas" panose="020B0609020204030204" pitchFamily="49" charset="0"/>
              </a:rPr>
              <a:t>a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./test.sh </a:t>
            </a:r>
            <a:r>
              <a:rPr lang="en-US" altLang="ko-KR" sz="2000" dirty="0" smtClean="0">
                <a:latin typeface="Consolas" panose="020B0609020204030204" pitchFamily="49" charset="0"/>
              </a:rPr>
              <a:t>-b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option </a:t>
            </a:r>
            <a:r>
              <a:rPr lang="en-US" altLang="ko-KR" sz="2000" dirty="0" smtClean="0">
                <a:latin typeface="Consolas" panose="020B0609020204030204" pitchFamily="49" charset="0"/>
              </a:rPr>
              <a:t>b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./test.sh </a:t>
            </a:r>
            <a:r>
              <a:rPr lang="en-US" altLang="ko-KR" sz="2000" dirty="0" smtClean="0">
                <a:latin typeface="Consolas" panose="020B0609020204030204" pitchFamily="49" charset="0"/>
              </a:rPr>
              <a:t>-c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option </a:t>
            </a:r>
            <a:r>
              <a:rPr lang="en-US" altLang="ko-KR" sz="2000" dirty="0" smtClean="0">
                <a:latin typeface="Consolas" panose="020B0609020204030204" pitchFamily="49" charset="0"/>
              </a:rPr>
              <a:t>c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잘못된 옵션에 대해서는 사용 방법에 대하여 출력합니다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./test -a -x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option 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usage: ./text [-a] [-b] [-c]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04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06" y="790921"/>
            <a:ext cx="5988194" cy="6016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633" y="307571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5129" y="6384175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2582" y="224443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Consolas" panose="020B0609020204030204" pitchFamily="49" charset="0"/>
              </a:rPr>
              <a:t>linux</a:t>
            </a:r>
            <a:endParaRPr lang="ko-KR" altLang="en-US" sz="2000" b="1" dirty="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1142" y="280138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Consolas" panose="020B0609020204030204" pitchFamily="49" charset="0"/>
              </a:rPr>
              <a:t>linux</a:t>
            </a:r>
            <a:endParaRPr lang="ko-KR" altLang="en-US" sz="2000" b="1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2211" y="315828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Consolas" panose="020B0609020204030204" pitchFamily="49" charset="0"/>
              </a:rPr>
              <a:t>linux</a:t>
            </a:r>
            <a:endParaRPr lang="ko-KR" altLang="en-US" sz="2000" b="1" dirty="0" smtClean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1049" y="352404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Consolas" panose="020B0609020204030204" pitchFamily="49" charset="0"/>
              </a:rPr>
              <a:t>linux</a:t>
            </a:r>
            <a:endParaRPr lang="ko-KR" altLang="en-US" sz="20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4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65" y="857426"/>
            <a:ext cx="5909310" cy="59369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633" y="307571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5129" y="6384175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1084" y="1147156"/>
            <a:ext cx="3595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현재 우분투 설치 경로는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시스템 드라이브</a:t>
            </a:r>
            <a:r>
              <a:rPr lang="en-US" altLang="ko-KR" sz="2000" dirty="0" smtClean="0">
                <a:latin typeface="Consolas" panose="020B0609020204030204" pitchFamily="49" charset="0"/>
              </a:rPr>
              <a:t>(C:)</a:t>
            </a:r>
            <a:r>
              <a:rPr lang="ko-KR" altLang="en-US" sz="2000" dirty="0" smtClean="0">
                <a:latin typeface="Consolas" panose="020B0609020204030204" pitchFamily="49" charset="0"/>
              </a:rPr>
              <a:t>가 아닌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다른 경로에 설치할 것을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권장합니다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802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5" y="707681"/>
            <a:ext cx="5823735" cy="5850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633" y="307571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2504" y="2616273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31304" y="6157495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17" y="892595"/>
            <a:ext cx="5847310" cy="5874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633" y="307571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12947" y="6357000"/>
            <a:ext cx="1096413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86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249382"/>
            <a:ext cx="492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 이미지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버추얼박스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40" y="979343"/>
            <a:ext cx="9064947" cy="52219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07507" y="1568869"/>
            <a:ext cx="1129664" cy="6506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62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6" y="329478"/>
            <a:ext cx="6411798" cy="5655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/>
          <p:cNvSpPr/>
          <p:nvPr/>
        </p:nvSpPr>
        <p:spPr>
          <a:xfrm>
            <a:off x="2428183" y="2934393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28183" y="3300153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0589" y="555401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머신 폴더는 시스템 드라이브</a:t>
            </a:r>
            <a:r>
              <a:rPr lang="en-US" altLang="ko-KR" sz="2000" dirty="0" smtClean="0">
                <a:latin typeface="Consolas" panose="020B0609020204030204" pitchFamily="49" charset="0"/>
              </a:rPr>
              <a:t>(C:)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의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피해주시고 경로 상에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한글이 포함되지 않도록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28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0" y="462482"/>
            <a:ext cx="6402292" cy="564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5603645" y="3286168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7382" y="462482"/>
            <a:ext cx="50962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원활한 사용을 위해 </a:t>
            </a:r>
            <a:r>
              <a:rPr lang="en-US" altLang="ko-KR" sz="2000" dirty="0" smtClean="0">
                <a:latin typeface="Consolas" panose="020B0609020204030204" pitchFamily="49" charset="0"/>
              </a:rPr>
              <a:t>2048(2GB)</a:t>
            </a:r>
            <a:r>
              <a:rPr lang="ko-KR" altLang="en-US" sz="2000" dirty="0" smtClean="0">
                <a:latin typeface="Consolas" panose="020B0609020204030204" pitchFamily="49" charset="0"/>
              </a:rPr>
              <a:t>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설정합니다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만약 자신의 컴퓨터 환경에서 램이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8GB </a:t>
            </a:r>
            <a:r>
              <a:rPr lang="ko-KR" altLang="en-US" sz="2000" dirty="0" smtClean="0">
                <a:latin typeface="Consolas" panose="020B0609020204030204" pitchFamily="49" charset="0"/>
              </a:rPr>
              <a:t>정도 되시는 분들은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4096(4GB)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설정하는 것을 권장합니다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81180" y="5630357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5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0" y="418927"/>
            <a:ext cx="11034285" cy="55994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80064" y="2419004"/>
            <a:ext cx="731521" cy="473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" y="241085"/>
            <a:ext cx="6709827" cy="5918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574444" y="4242132"/>
            <a:ext cx="3540355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39864" y="5671920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1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8" y="98757"/>
            <a:ext cx="6067599" cy="6533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466378" y="2704277"/>
            <a:ext cx="3540355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4723" y="6170683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06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2" y="226781"/>
            <a:ext cx="6052704" cy="651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765636" y="4100815"/>
            <a:ext cx="3540355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49413" y="6245498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86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5" y="263531"/>
            <a:ext cx="6044391" cy="6508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4614430" y="3976124"/>
            <a:ext cx="1586866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4722" y="6303687"/>
            <a:ext cx="1146290" cy="306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25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7" y="278736"/>
            <a:ext cx="11062082" cy="63310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9856" y="1764939"/>
            <a:ext cx="3667125" cy="8203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97753" y="917039"/>
            <a:ext cx="945352" cy="969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60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5" y="215005"/>
            <a:ext cx="9213565" cy="6476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4671" y="734162"/>
            <a:ext cx="1830013" cy="396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8299" y="1831439"/>
            <a:ext cx="3214726" cy="745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0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5" y="206692"/>
            <a:ext cx="9189915" cy="64601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1296" y="1099922"/>
            <a:ext cx="1830013" cy="396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48277" y="1496291"/>
            <a:ext cx="804036" cy="372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9636" y="374073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여유가 있으신 분들은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설정을 권장합니다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95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3" y="131877"/>
            <a:ext cx="9402773" cy="66097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3231" y="1496291"/>
            <a:ext cx="1830013" cy="396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37842" y="1421477"/>
            <a:ext cx="804036" cy="372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58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" y="82001"/>
            <a:ext cx="9414597" cy="66180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43223" y="1596045"/>
            <a:ext cx="2794290" cy="396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77922" y="1223292"/>
            <a:ext cx="373896" cy="372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5520" y="324196"/>
            <a:ext cx="2569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우분투 이미지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iso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삽입합니다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74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49382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우분투에서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콘솔창</a:t>
            </a:r>
            <a:r>
              <a:rPr lang="ko-KR" altLang="en-US" sz="2000" dirty="0" smtClean="0">
                <a:latin typeface="Consolas" panose="020B0609020204030204" pitchFamily="49" charset="0"/>
              </a:rPr>
              <a:t> 실행 방법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  <a:br>
              <a:rPr lang="en-US" altLang="ko-KR" sz="2000" dirty="0" smtClean="0">
                <a:latin typeface="Consolas" panose="020B0609020204030204" pitchFamily="49" charset="0"/>
              </a:rPr>
            </a:b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ALT + 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6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303622"/>
            <a:ext cx="11418829" cy="579463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94806" y="3624350"/>
            <a:ext cx="2028307" cy="290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57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49382"/>
            <a:ext cx="116493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Shell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키보드로부터 입력 받은 명령어를 운영체제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커널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에게 전달하여 그 명령어를 실행하게 하는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프로그램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셸의 사전적 의미는 껍데기로 이는 사용자와 운영체제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커널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  <a:r>
              <a:rPr lang="ko-KR" altLang="en-US" sz="2000" dirty="0" smtClean="0">
                <a:latin typeface="Consolas" panose="020B0609020204030204" pitchFamily="49" charset="0"/>
              </a:rPr>
              <a:t>내부 사이의 인터페이스를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감싸고 있기 때문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 인터페이스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1.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CLI(Command-Line Interface) or CUI(Character-based User Interface):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문자 기반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또는 명령어 기반 인터페이스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2. GUI(Graphical User Interface): </a:t>
            </a:r>
            <a:r>
              <a:rPr lang="ko-KR" altLang="en-US" sz="2000" dirty="0" smtClean="0">
                <a:latin typeface="Consolas" panose="020B0609020204030204" pitchFamily="49" charset="0"/>
              </a:rPr>
              <a:t>그래픽을 사용한 인터페이스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19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2" y="415636"/>
            <a:ext cx="80586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셸의 종류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bourne</a:t>
            </a:r>
            <a:r>
              <a:rPr lang="en-US" altLang="ko-KR" sz="2000" dirty="0" smtClean="0">
                <a:latin typeface="Consolas" panose="020B0609020204030204" pitchFamily="49" charset="0"/>
              </a:rPr>
              <a:t> shell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bash(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bourne-agine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shell) -&gt;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리눅스 표준에서 사용하는 셸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zsh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csh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tcsh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ksh</a:t>
            </a:r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71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324196"/>
            <a:ext cx="94436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prompt(</a:t>
            </a:r>
            <a:r>
              <a:rPr lang="ko-KR" altLang="en-US" sz="2000" dirty="0" smtClean="0">
                <a:latin typeface="Consolas" panose="020B0609020204030204" pitchFamily="49" charset="0"/>
              </a:rPr>
              <a:t>프롬프트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linux@ubuntu</a:t>
            </a:r>
            <a:r>
              <a:rPr lang="en-US" altLang="ko-KR" sz="2000" dirty="0">
                <a:latin typeface="Consolas" panose="020B0609020204030204" pitchFamily="49" charset="0"/>
              </a:rPr>
              <a:t>:~$ </a:t>
            </a:r>
            <a:r>
              <a:rPr lang="ko-KR" altLang="en-US" sz="2000" dirty="0" smtClean="0">
                <a:latin typeface="Consolas" panose="020B0609020204030204" pitchFamily="49" charset="0"/>
              </a:rPr>
              <a:t>원하는 명령어를 입력하고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엔터를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입력하면 실행됩니다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 프롬프트는 사용자로부터 입력을 대기하기 위해 출력하는 일종의 문자열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시스템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리눅스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배포판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마다 그 출력 형식이 다름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우분투 기준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사용자명</a:t>
            </a:r>
            <a:r>
              <a:rPr lang="en-US" altLang="ko-KR" sz="2000" dirty="0" smtClean="0">
                <a:latin typeface="Consolas" panose="020B0609020204030204" pitchFamily="49" charset="0"/>
              </a:rPr>
              <a:t>@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호스트이름</a:t>
            </a:r>
            <a:r>
              <a:rPr lang="en-US" altLang="ko-KR" sz="2000" dirty="0" smtClean="0">
                <a:latin typeface="Consolas" panose="020B0609020204030204" pitchFamily="49" charset="0"/>
              </a:rPr>
              <a:t>:(</a:t>
            </a:r>
            <a:r>
              <a:rPr lang="ko-KR" altLang="en-US" sz="2000" dirty="0" smtClean="0">
                <a:latin typeface="Consolas" panose="020B0609020204030204" pitchFamily="49" charset="0"/>
              </a:rPr>
              <a:t>작업중인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디렉터리경로명</a:t>
            </a:r>
            <a:r>
              <a:rPr lang="en-US" altLang="ko-KR" sz="2000" dirty="0" smtClean="0">
                <a:latin typeface="Consolas" panose="020B0609020204030204" pitchFamily="49" charset="0"/>
              </a:rPr>
              <a:t>$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35" y="3441469"/>
            <a:ext cx="2172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터미널 종료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exit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33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324196"/>
            <a:ext cx="1020022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(command)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사용자는 셸 프롬프트 상에서 명령 또는 명령어를 입력할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명령어란</a:t>
            </a:r>
            <a:r>
              <a:rPr lang="ko-KR" altLang="en-US" sz="2000" dirty="0" smtClean="0">
                <a:latin typeface="Consolas" panose="020B0609020204030204" pitchFamily="49" charset="0"/>
              </a:rPr>
              <a:t> 일반적으로 실행 가능한 프로그램을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입력 형식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명령어는 공백이나 탭으로 구분되는 하나 이상의 단어로 시작하여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</a:t>
            </a:r>
            <a:r>
              <a:rPr lang="ko-KR" altLang="en-US" sz="2000" dirty="0" smtClean="0">
                <a:latin typeface="Consolas" panose="020B0609020204030204" pitchFamily="49" charset="0"/>
              </a:rPr>
              <a:t> 문자로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끝나야 함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사용자가 명령어를 입력한 후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엔터를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입력하면 자동으로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개행이</a:t>
            </a:r>
            <a:r>
              <a:rPr lang="ko-KR" altLang="en-US" sz="2000" dirty="0" smtClean="0">
                <a:latin typeface="Consolas" panose="020B0609020204030204" pitchFamily="49" charset="0"/>
              </a:rPr>
              <a:t> 입력됨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셸은 입력 받은 명령어를 단어 또는 토큰 단위로 쪼개어 해석하기 때문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fjksadlfjksadljfklsadjfksdaj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fjksadlfjksadljfklsadjfksdaj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command not found</a:t>
            </a:r>
          </a:p>
        </p:txBody>
      </p:sp>
    </p:spTree>
    <p:extLst>
      <p:ext uri="{BB962C8B-B14F-4D97-AF65-F5344CB8AC3E}">
        <p14:creationId xmlns:p14="http://schemas.microsoft.com/office/powerpoint/2010/main" val="3907385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324196"/>
            <a:ext cx="413446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명령어의 예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date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시스템의 현재 시간을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date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Sun Jun  7 20:28:58 PDT </a:t>
            </a:r>
            <a:r>
              <a:rPr lang="en-US" altLang="ko-KR" sz="2000" dirty="0" smtClean="0">
                <a:latin typeface="Consolas" panose="020B0609020204030204" pitchFamily="49" charset="0"/>
              </a:rPr>
              <a:t>2020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cal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달력을 화면에 출력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 June 2020    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Su Mo </a:t>
            </a:r>
            <a:r>
              <a:rPr lang="en-US" altLang="ko-KR" sz="2000" dirty="0" err="1">
                <a:latin typeface="Consolas" panose="020B0609020204030204" pitchFamily="49" charset="0"/>
              </a:rPr>
              <a:t>Tu</a:t>
            </a:r>
            <a:r>
              <a:rPr lang="en-US" altLang="ko-KR" sz="2000" dirty="0">
                <a:latin typeface="Consolas" panose="020B0609020204030204" pitchFamily="49" charset="0"/>
              </a:rPr>
              <a:t> We </a:t>
            </a:r>
            <a:r>
              <a:rPr lang="en-US" altLang="ko-KR" sz="2000" dirty="0" err="1">
                <a:latin typeface="Consolas" panose="020B0609020204030204" pitchFamily="49" charset="0"/>
              </a:rPr>
              <a:t>Th</a:t>
            </a:r>
            <a:r>
              <a:rPr lang="en-US" altLang="ko-KR" sz="2000" dirty="0">
                <a:latin typeface="Consolas" panose="020B0609020204030204" pitchFamily="49" charset="0"/>
              </a:rPr>
              <a:t> Fr Sa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1  2  3  4  5  6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7  8  9 10 11 12 13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14 15 16 17 18 19 20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21 22 23 24 25 26 27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28 29 30 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63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35" y="324196"/>
            <a:ext cx="8084264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명령어의 예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ls(list):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윈도우즈에서는 폴더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목록 확인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ls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Desktop    Downloads         Music     Public     Videos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Documents  </a:t>
            </a:r>
            <a:r>
              <a:rPr lang="en-US" altLang="ko-KR" sz="2000" dirty="0" err="1"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latin typeface="Consolas" panose="020B0609020204030204" pitchFamily="49" charset="0"/>
              </a:rPr>
              <a:t>  Pictures  </a:t>
            </a:r>
            <a:r>
              <a:rPr lang="en-US" altLang="ko-KR" sz="2000" dirty="0" smtClean="0">
                <a:latin typeface="Consolas" panose="020B0609020204030204" pitchFamily="49" charset="0"/>
              </a:rPr>
              <a:t>Templates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uname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시스템의 종류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uname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Linux or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unix</a:t>
            </a:r>
            <a:r>
              <a:rPr lang="en-US" altLang="ko-KR" sz="2000" dirty="0" smtClean="0">
                <a:latin typeface="Consolas" panose="020B0609020204030204" pitchFamily="49" charset="0"/>
              </a:rPr>
              <a:t>, ....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id: </a:t>
            </a:r>
            <a:r>
              <a:rPr lang="ko-KR" altLang="en-US" sz="2000" dirty="0" smtClean="0">
                <a:latin typeface="Consolas" panose="020B0609020204030204" pitchFamily="49" charset="0"/>
              </a:rPr>
              <a:t>로그인한 사용자의 정보를 출력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id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uid</a:t>
            </a:r>
            <a:r>
              <a:rPr lang="en-US" altLang="ko-KR" sz="2000" dirty="0">
                <a:latin typeface="Consolas" panose="020B0609020204030204" pitchFamily="49" charset="0"/>
              </a:rPr>
              <a:t>=1000(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linux</a:t>
            </a:r>
            <a:r>
              <a:rPr lang="en-US" altLang="ko-KR" sz="2000" dirty="0">
                <a:latin typeface="Consolas" panose="020B0609020204030204" pitchFamily="49" charset="0"/>
              </a:rPr>
              <a:t>) </a:t>
            </a:r>
            <a:r>
              <a:rPr lang="en-US" altLang="ko-KR" sz="2000" dirty="0" err="1">
                <a:latin typeface="Consolas" panose="020B0609020204030204" pitchFamily="49" charset="0"/>
              </a:rPr>
              <a:t>gid</a:t>
            </a:r>
            <a:r>
              <a:rPr lang="en-US" altLang="ko-KR" sz="2000" dirty="0">
                <a:latin typeface="Consolas" panose="020B0609020204030204" pitchFamily="49" charset="0"/>
              </a:rPr>
              <a:t>=1000(</a:t>
            </a:r>
            <a:r>
              <a:rPr lang="en-US" altLang="ko-KR" sz="2000" dirty="0" err="1">
                <a:latin typeface="Consolas" panose="020B0609020204030204" pitchFamily="49" charset="0"/>
              </a:rPr>
              <a:t>linux</a:t>
            </a:r>
            <a:r>
              <a:rPr lang="en-US" altLang="ko-KR" sz="2000" dirty="0">
                <a:latin typeface="Consolas" panose="020B0609020204030204" pitchFamily="49" charset="0"/>
              </a:rPr>
              <a:t>) groups=1000(</a:t>
            </a:r>
            <a:r>
              <a:rPr lang="en-US" altLang="ko-KR" sz="2000" dirty="0" err="1">
                <a:latin typeface="Consolas" panose="020B0609020204030204" pitchFamily="49" charset="0"/>
              </a:rPr>
              <a:t>linux</a:t>
            </a:r>
            <a:r>
              <a:rPr lang="en-US" altLang="ko-KR" sz="2000" dirty="0" smtClean="0">
                <a:latin typeface="Consolas" panose="020B0609020204030204" pitchFamily="49" charset="0"/>
              </a:rPr>
              <a:t>),...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66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332509"/>
            <a:ext cx="1302151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Consolas" panose="020B0609020204030204" pitchFamily="49" charset="0"/>
              </a:rPr>
              <a:t>명령행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명령어가 입력된 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구성요소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r>
              <a:rPr lang="en-US" altLang="ko-KR" sz="2000" dirty="0" smtClean="0">
                <a:latin typeface="Consolas" panose="020B0609020204030204" pitchFamily="49" charset="0"/>
              </a:rPr>
              <a:t>: -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--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시작하는 문자 또는 문자열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모든 명령어가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--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시작하는 옵션을 지원하지 않는다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일반적으로 </a:t>
            </a:r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제공하며 추가적으로 </a:t>
            </a:r>
            <a:r>
              <a:rPr lang="en-US" altLang="ko-KR" sz="2000" dirty="0" smtClean="0">
                <a:latin typeface="Consolas" panose="020B0609020204030204" pitchFamily="49" charset="0"/>
              </a:rPr>
              <a:t>--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지원합니다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ko-KR" altLang="en-US" sz="2000" dirty="0" smtClean="0">
                <a:latin typeface="Consolas" panose="020B0609020204030204" pitchFamily="49" charset="0"/>
              </a:rPr>
              <a:t>도움말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r>
              <a:rPr lang="en-US" altLang="ko-KR" sz="2000" dirty="0">
                <a:latin typeface="Consolas" panose="020B0609020204030204" pitchFamily="49" charset="0"/>
              </a:rPr>
              <a:t> -h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Usage: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r>
              <a:rPr lang="en-US" altLang="ko-KR" sz="2000" dirty="0">
                <a:latin typeface="Consolas" panose="020B0609020204030204" pitchFamily="49" charset="0"/>
              </a:rPr>
              <a:t> [general options] [-</a:t>
            </a:r>
            <a:r>
              <a:rPr lang="en-US" altLang="ko-KR" sz="2000" dirty="0" err="1">
                <a:latin typeface="Consolas" panose="020B0609020204030204" pitchFamily="49" charset="0"/>
              </a:rPr>
              <a:t>jy</a:t>
            </a:r>
            <a:r>
              <a:rPr lang="en-US" altLang="ko-KR" sz="2000" dirty="0">
                <a:latin typeface="Consolas" panose="020B0609020204030204" pitchFamily="49" charset="0"/>
              </a:rPr>
              <a:t>] [[month] year]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r>
              <a:rPr lang="en-US" altLang="ko-KR" sz="2000" dirty="0">
                <a:latin typeface="Consolas" panose="020B0609020204030204" pitchFamily="49" charset="0"/>
              </a:rPr>
              <a:t> [general options] [-j] [-m month] [year]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</a:t>
            </a:r>
            <a:r>
              <a:rPr lang="en-US" altLang="ko-KR" sz="2000" dirty="0" err="1">
                <a:latin typeface="Consolas" panose="020B0609020204030204" pitchFamily="49" charset="0"/>
              </a:rPr>
              <a:t>ncal</a:t>
            </a:r>
            <a:r>
              <a:rPr lang="en-US" altLang="ko-KR" sz="2000" dirty="0">
                <a:latin typeface="Consolas" panose="020B0609020204030204" pitchFamily="49" charset="0"/>
              </a:rPr>
              <a:t> -C [general options] [-</a:t>
            </a:r>
            <a:r>
              <a:rPr lang="en-US" altLang="ko-KR" sz="2000" dirty="0" err="1">
                <a:latin typeface="Consolas" panose="020B0609020204030204" pitchFamily="49" charset="0"/>
              </a:rPr>
              <a:t>jy</a:t>
            </a:r>
            <a:r>
              <a:rPr lang="en-US" altLang="ko-KR" sz="2000" dirty="0">
                <a:latin typeface="Consolas" panose="020B0609020204030204" pitchFamily="49" charset="0"/>
              </a:rPr>
              <a:t>] [[month] year]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</a:t>
            </a:r>
            <a:r>
              <a:rPr lang="en-US" altLang="ko-KR" sz="2000" dirty="0" err="1">
                <a:latin typeface="Consolas" panose="020B0609020204030204" pitchFamily="49" charset="0"/>
              </a:rPr>
              <a:t>ncal</a:t>
            </a:r>
            <a:r>
              <a:rPr lang="en-US" altLang="ko-KR" sz="2000" dirty="0">
                <a:latin typeface="Consolas" panose="020B0609020204030204" pitchFamily="49" charset="0"/>
              </a:rPr>
              <a:t> -C [general options] [-j] [-m month] [year]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</a:t>
            </a:r>
            <a:r>
              <a:rPr lang="en-US" altLang="ko-KR" sz="2000" dirty="0" err="1">
                <a:latin typeface="Consolas" panose="020B0609020204030204" pitchFamily="49" charset="0"/>
              </a:rPr>
              <a:t>ncal</a:t>
            </a:r>
            <a:r>
              <a:rPr lang="en-US" altLang="ko-KR" sz="2000" dirty="0">
                <a:latin typeface="Consolas" panose="020B0609020204030204" pitchFamily="49" charset="0"/>
              </a:rPr>
              <a:t> [general options] [-</a:t>
            </a:r>
            <a:r>
              <a:rPr lang="en-US" altLang="ko-KR" sz="2000" dirty="0" err="1">
                <a:latin typeface="Consolas" panose="020B0609020204030204" pitchFamily="49" charset="0"/>
              </a:rPr>
              <a:t>bhJjpwySM</a:t>
            </a:r>
            <a:r>
              <a:rPr lang="en-US" altLang="ko-KR" sz="2000" dirty="0">
                <a:latin typeface="Consolas" panose="020B0609020204030204" pitchFamily="49" charset="0"/>
              </a:rPr>
              <a:t>] [-H </a:t>
            </a:r>
            <a:r>
              <a:rPr lang="en-US" altLang="ko-KR" sz="2000" dirty="0" err="1">
                <a:latin typeface="Consolas" panose="020B0609020204030204" pitchFamily="49" charset="0"/>
              </a:rPr>
              <a:t>yyyy</a:t>
            </a:r>
            <a:r>
              <a:rPr lang="en-US" altLang="ko-KR" sz="2000" dirty="0">
                <a:latin typeface="Consolas" panose="020B0609020204030204" pitchFamily="49" charset="0"/>
              </a:rPr>
              <a:t>-mm-</a:t>
            </a:r>
            <a:r>
              <a:rPr lang="en-US" altLang="ko-KR" sz="2000" dirty="0" err="1">
                <a:latin typeface="Consolas" panose="020B0609020204030204" pitchFamily="49" charset="0"/>
              </a:rPr>
              <a:t>dd</a:t>
            </a:r>
            <a:r>
              <a:rPr lang="en-US" altLang="ko-KR" sz="2000" dirty="0">
                <a:latin typeface="Consolas" panose="020B0609020204030204" pitchFamily="49" charset="0"/>
              </a:rPr>
              <a:t>] [-s </a:t>
            </a:r>
            <a:r>
              <a:rPr lang="en-US" altLang="ko-KR" sz="2000" dirty="0" err="1">
                <a:latin typeface="Consolas" panose="020B0609020204030204" pitchFamily="49" charset="0"/>
              </a:rPr>
              <a:t>country_code</a:t>
            </a:r>
            <a:r>
              <a:rPr lang="en-US" altLang="ko-KR" sz="2000" dirty="0">
                <a:latin typeface="Consolas" panose="020B0609020204030204" pitchFamily="49" charset="0"/>
              </a:rPr>
              <a:t>] [[month] year]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</a:t>
            </a:r>
            <a:r>
              <a:rPr lang="en-US" altLang="ko-KR" sz="2000" dirty="0" err="1">
                <a:latin typeface="Consolas" panose="020B0609020204030204" pitchFamily="49" charset="0"/>
              </a:rPr>
              <a:t>ncal</a:t>
            </a:r>
            <a:r>
              <a:rPr lang="en-US" altLang="ko-KR" sz="2000" dirty="0">
                <a:latin typeface="Consolas" panose="020B0609020204030204" pitchFamily="49" charset="0"/>
              </a:rPr>
              <a:t> [general options] [-</a:t>
            </a:r>
            <a:r>
              <a:rPr lang="en-US" altLang="ko-KR" sz="2000" dirty="0" err="1">
                <a:latin typeface="Consolas" panose="020B0609020204030204" pitchFamily="49" charset="0"/>
              </a:rPr>
              <a:t>bhJeoSM</a:t>
            </a:r>
            <a:r>
              <a:rPr lang="en-US" altLang="ko-KR" sz="2000" dirty="0">
                <a:latin typeface="Consolas" panose="020B0609020204030204" pitchFamily="49" charset="0"/>
              </a:rPr>
              <a:t>] [year]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General options: [-31] [-A months] [-B months] [-d </a:t>
            </a:r>
            <a:r>
              <a:rPr lang="en-US" altLang="ko-KR" sz="2000" dirty="0" err="1">
                <a:latin typeface="Consolas" panose="020B0609020204030204" pitchFamily="49" charset="0"/>
              </a:rPr>
              <a:t>yyyy</a:t>
            </a:r>
            <a:r>
              <a:rPr lang="en-US" altLang="ko-KR" sz="2000" dirty="0">
                <a:latin typeface="Consolas" panose="020B0609020204030204" pitchFamily="49" charset="0"/>
              </a:rPr>
              <a:t>-mm]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085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332509"/>
            <a:ext cx="916148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인자</a:t>
            </a:r>
            <a:r>
              <a:rPr lang="en-US" altLang="ko-KR" sz="2000" dirty="0" smtClean="0">
                <a:latin typeface="Consolas" panose="020B0609020204030204" pitchFamily="49" charset="0"/>
              </a:rPr>
              <a:t>(argument)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smtClean="0">
                <a:latin typeface="Consolas" panose="020B0609020204030204" pitchFamily="49" charset="0"/>
              </a:rPr>
              <a:t>--</a:t>
            </a:r>
            <a:r>
              <a:rPr lang="ko-KR" altLang="en-US" sz="2000" dirty="0" smtClean="0">
                <a:latin typeface="Consolas" panose="020B0609020204030204" pitchFamily="49" charset="0"/>
              </a:rPr>
              <a:t>없이 사용되는 독립적인 단어나 토큰을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인자는 주로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파일명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경로명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사용자명 등</a:t>
            </a:r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cat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cat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명령어는 인자로 전달된 파일을 화면에 출력합니다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추가적으로 옵션이 인자를 가질 수 있습니다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--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옵션인자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92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332509"/>
            <a:ext cx="1141851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계속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터미널에서 긴 명령어를 입력할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개행을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통해 마치 멀티 라인처럼 처리할 수 있도록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백슬래시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원화표시 키보드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지원합니다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echo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hello,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world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echo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echo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다음에 오는 토큰을 화면에 출력하는 명령어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hello,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world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linux@ubuntu</a:t>
            </a:r>
            <a:r>
              <a:rPr lang="en-US" altLang="ko-KR" sz="2000" dirty="0">
                <a:latin typeface="Consolas" panose="020B0609020204030204" pitchFamily="49" charset="0"/>
              </a:rPr>
              <a:t>:~$ echo hello, \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world                         &lt;- 2</a:t>
            </a:r>
            <a:r>
              <a:rPr lang="ko-KR" altLang="en-US" sz="2000" dirty="0" smtClean="0">
                <a:latin typeface="Consolas" panose="020B0609020204030204" pitchFamily="49" charset="0"/>
              </a:rPr>
              <a:t>차 프롬프트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hello, world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20" y="4866203"/>
            <a:ext cx="305724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화면을 지우는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1) clear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2) CTRL + L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890061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332509"/>
            <a:ext cx="921277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#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다수의 명령어를 동시에 실행하는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명령어</a:t>
            </a:r>
            <a:r>
              <a:rPr lang="ko-KR" altLang="en-US" sz="2000" dirty="0" smtClean="0">
                <a:latin typeface="Consolas" panose="020B0609020204030204" pitchFamily="49" charset="0"/>
              </a:rPr>
              <a:t> 사이에 세미콜론을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ls; date;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Desktop  Documents  Downloads  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  Music 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Pictures</a:t>
            </a:r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FFFF00"/>
                </a:solidFill>
                <a:latin typeface="Consolas" panose="020B0609020204030204" pitchFamily="49" charset="0"/>
              </a:rPr>
              <a:t>Sun Jun  7 22:09:16 PDT 2020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 June 2020        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Su Mo </a:t>
            </a:r>
            <a:r>
              <a:rPr lang="en-US" altLang="ko-K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Tu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 We </a:t>
            </a:r>
            <a:r>
              <a:rPr lang="en-US" altLang="ko-K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 Fr Sa  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    1  2  3  4  5  6  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 7  8  9 10 11 12 13  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14 15 16 17 18 19 20  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21 22 23 24 25 26 27  </a:t>
            </a:r>
          </a:p>
          <a:p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28 29 30 </a:t>
            </a:r>
            <a:endParaRPr lang="en-US" altLang="ko-KR" sz="2000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7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47" y="266007"/>
            <a:ext cx="680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host pc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직접 연결 가능한 네트워크 카드를 추가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" y="997837"/>
            <a:ext cx="5734223" cy="55961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45424" y="5910350"/>
            <a:ext cx="681645" cy="41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83" y="907299"/>
            <a:ext cx="5234607" cy="50695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18486" y="2801390"/>
            <a:ext cx="1402801" cy="315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10822" y="5594467"/>
            <a:ext cx="937288" cy="315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13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267" y="186267"/>
            <a:ext cx="11880175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자동 완성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대부분의 셸 프로그램은 사용자로부터 명령어의 입력 부담을 줄이기 위해 자동 완성 기능을 제공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명령어나 파일 이름의 일부분 입력한 다음 탭 키를 입력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히스토리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이전의 입력한 명령어를 다시 실행하기 위해 기억하는 기능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명령행에서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histroy</a:t>
            </a:r>
            <a:r>
              <a:rPr lang="ko-KR" altLang="en-US" sz="2000" dirty="0" smtClean="0">
                <a:latin typeface="Consolas" panose="020B0609020204030204" pitchFamily="49" charset="0"/>
              </a:rPr>
              <a:t>라고 입력하면 이전에 입력된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명령행들이</a:t>
            </a:r>
            <a:r>
              <a:rPr lang="ko-KR" altLang="en-US" sz="2000" dirty="0" smtClean="0">
                <a:latin typeface="Consolas" panose="020B0609020204030204" pitchFamily="49" charset="0"/>
              </a:rPr>
              <a:t> 리스트 형태로 출력됨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history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다음에 정수를 입력하면 최근 입력된 명령어의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갯수를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조절할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$ history 10 -&gt;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최근 입력한 </a:t>
            </a:r>
            <a:r>
              <a:rPr lang="en-US" altLang="ko-KR" sz="2000" dirty="0" smtClean="0">
                <a:latin typeface="Consolas" panose="020B0609020204030204" pitchFamily="49" charset="0"/>
              </a:rPr>
              <a:t>10</a:t>
            </a:r>
            <a:r>
              <a:rPr lang="ko-KR" altLang="en-US" sz="2000" dirty="0" smtClean="0">
                <a:latin typeface="Consolas" panose="020B0609020204030204" pitchFamily="49" charset="0"/>
              </a:rPr>
              <a:t>개의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방향키를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위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이전 입력한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명령행들이</a:t>
            </a:r>
            <a:r>
              <a:rPr lang="ko-KR" altLang="en-US" sz="2000" dirty="0" smtClean="0">
                <a:latin typeface="Consolas" panose="020B0609020204030204" pitchFamily="49" charset="0"/>
              </a:rPr>
              <a:t> 출력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아래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이전 입력한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다음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출력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0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267" y="186267"/>
            <a:ext cx="1059777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과거에 입력한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실행하려면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  <a:r>
              <a:rPr lang="ko-KR" altLang="en-US" sz="2000" dirty="0" smtClean="0">
                <a:latin typeface="Consolas" panose="020B0609020204030204" pitchFamily="49" charset="0"/>
              </a:rPr>
              <a:t>와 함께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명령행에</a:t>
            </a:r>
            <a:r>
              <a:rPr lang="ko-KR" altLang="en-US" sz="2000" dirty="0" smtClean="0">
                <a:latin typeface="Consolas" panose="020B0609020204030204" pitchFamily="49" charset="0"/>
              </a:rPr>
              <a:t> 대한 번호를 입력하면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history 10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36  ls; data;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37  ls; date;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38  date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39  date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40  history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41  history 10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42  id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43  history 20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44  </a:t>
            </a:r>
            <a:r>
              <a:rPr lang="en-US" altLang="ko-KR" sz="2000" dirty="0" err="1">
                <a:latin typeface="Consolas" panose="020B0609020204030204" pitchFamily="49" charset="0"/>
              </a:rPr>
              <a:t>cal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45  history 10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!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39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date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Sun Jun  7 22:20:01 PDT </a:t>
            </a:r>
            <a:r>
              <a:rPr lang="en-US" altLang="ko-KR" sz="2000" dirty="0" smtClean="0">
                <a:latin typeface="Consolas" panose="020B0609020204030204" pitchFamily="49" charset="0"/>
              </a:rPr>
              <a:t>2020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직전에 실행한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다시 실행하려면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!!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입력하시면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942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193" y="216131"/>
            <a:ext cx="1087990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시스템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컴퓨터에서 파일이나 자료를 쉽게 발견 및 접근할 수 있도록 보관 또는 조직하는 </a:t>
            </a:r>
            <a:r>
              <a:rPr lang="ko-KR" altLang="en-US" sz="2000" dirty="0" smtClean="0">
                <a:latin typeface="Consolas" panose="020B0609020204030204" pitchFamily="49" charset="0"/>
              </a:rPr>
              <a:t>체제를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가리키는 </a:t>
            </a:r>
            <a:r>
              <a:rPr lang="ko-KR" altLang="en-US" sz="2000" dirty="0">
                <a:latin typeface="Consolas" panose="020B0609020204030204" pitchFamily="49" charset="0"/>
              </a:rPr>
              <a:t>말이다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리눅스는 파일 시스템을 계층적인 디렉터리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윈도우즈의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폴더의 개념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 구조로 구성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트리 형식으로 디렉터리를 구성하고 각 디렉터리 밑에는 파일이나 또 다른 디렉터리를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포함할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리눅스는 윈도우즈와는 다르게 단일 파일 시스템을 사용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윈도우즈는</a:t>
            </a:r>
            <a:r>
              <a:rPr lang="ko-KR" altLang="en-US" sz="2000" dirty="0" smtClean="0">
                <a:latin typeface="Consolas" panose="020B0609020204030204" pitchFamily="49" charset="0"/>
              </a:rPr>
              <a:t> 저장 장치마다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개별적인 파일 시스템을 사용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 시스템의 최상위 디렉터리를 루트</a:t>
            </a:r>
            <a:r>
              <a:rPr lang="en-US" altLang="ko-KR" sz="2000" dirty="0" smtClean="0">
                <a:latin typeface="Consolas" panose="020B0609020204030204" pitchFamily="49" charset="0"/>
              </a:rPr>
              <a:t>(root)</a:t>
            </a:r>
            <a:r>
              <a:rPr lang="ko-KR" altLang="en-US" sz="2000" dirty="0" smtClean="0">
                <a:latin typeface="Consolas" panose="020B0609020204030204" pitchFamily="49" charset="0"/>
              </a:rPr>
              <a:t> 디렉터리라고 하며 디렉터리와 디렉터리를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구분하기 위해 슬래시</a:t>
            </a:r>
            <a:r>
              <a:rPr lang="en-US" altLang="ko-KR" sz="2000" dirty="0" smtClean="0">
                <a:latin typeface="Consolas" panose="020B0609020204030204" pitchFamily="49" charset="0"/>
              </a:rPr>
              <a:t>(/)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 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윈도우즈의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경우 백슬래시</a:t>
            </a:r>
            <a:r>
              <a:rPr lang="en-US" altLang="ko-KR" sz="2000" dirty="0" smtClean="0">
                <a:latin typeface="Consolas" panose="020B0609020204030204" pitchFamily="49" charset="0"/>
              </a:rPr>
              <a:t>(\)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2368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1068754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home directory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사용자가 로그인하면 자신만의 고유한 디렉터리로 이동하는데 이를 홈 디렉터리라고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일반적으로 홈 디렉터리는 다음의 위치에 존재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/home/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사용자명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사용자명이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susan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susan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자신의 홈 디렉터를 확인하는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홈 디렉터리에서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입력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pwd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/home/</a:t>
            </a:r>
            <a:r>
              <a:rPr lang="en-US" altLang="ko-KR" sz="2000" dirty="0" err="1">
                <a:latin typeface="Consolas" panose="020B0609020204030204" pitchFamily="49" charset="0"/>
              </a:rPr>
              <a:t>linux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271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1150827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경로</a:t>
            </a:r>
            <a:r>
              <a:rPr lang="en-US" altLang="ko-KR" sz="2000" dirty="0" smtClean="0">
                <a:latin typeface="Consolas" panose="020B0609020204030204" pitchFamily="49" charset="0"/>
              </a:rPr>
              <a:t>(Path)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경로 또는 경로명이란 파일 시스템에서 특정 디렉터리까지의 이동 경로를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경로를 표시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 경로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상대 경로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 경로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리눅스에서 절대 경로란 </a:t>
            </a:r>
            <a:r>
              <a:rPr lang="en-US" altLang="ko-KR" sz="2000" dirty="0" smtClean="0">
                <a:latin typeface="Consolas" panose="020B0609020204030204" pitchFamily="49" charset="0"/>
              </a:rPr>
              <a:t>/(</a:t>
            </a:r>
            <a:r>
              <a:rPr lang="ko-KR" altLang="en-US" sz="2000" dirty="0" smtClean="0">
                <a:latin typeface="Consolas" panose="020B0609020204030204" pitchFamily="49" charset="0"/>
              </a:rPr>
              <a:t>루트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디렉터리로부터 특정 디렉터리 또는 파일까지의 경로를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디렉터리와 디렉터리를 구분하기 위해 슬래시</a:t>
            </a:r>
            <a:r>
              <a:rPr lang="en-US" altLang="ko-KR" sz="2000" dirty="0" smtClean="0">
                <a:latin typeface="Consolas" panose="020B0609020204030204" pitchFamily="49" charset="0"/>
              </a:rPr>
              <a:t>(/)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000" dirty="0" smtClean="0">
                <a:latin typeface="Consolas" panose="020B0609020204030204" pitchFamily="49" charset="0"/>
              </a:rPr>
              <a:t>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2000" dirty="0" smtClean="0">
                <a:latin typeface="Consolas" panose="020B0609020204030204" pitchFamily="49" charset="0"/>
              </a:rPr>
              <a:t> &lt;--- 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 경로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윈도우즈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C:\users\daniel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31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1011046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상대 경로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작업 디렉터리</a:t>
            </a:r>
            <a:r>
              <a:rPr lang="en-US" altLang="ko-KR" sz="2000" dirty="0" smtClean="0">
                <a:latin typeface="Consolas" panose="020B0609020204030204" pitchFamily="49" charset="0"/>
              </a:rPr>
              <a:t>(current working directory): </a:t>
            </a:r>
            <a:r>
              <a:rPr lang="ko-KR" altLang="en-US" sz="2000" dirty="0" smtClean="0">
                <a:latin typeface="Consolas" panose="020B0609020204030204" pitchFamily="49" charset="0"/>
              </a:rPr>
              <a:t>로그인한 사용자의 현재 위치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작업 디렉터리를 확인하는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(print working directory)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/home/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절대 경로의 기준</a:t>
            </a:r>
            <a:r>
              <a:rPr lang="en-US" altLang="ko-KR" sz="2000" dirty="0" smtClean="0">
                <a:latin typeface="Consolas" panose="020B0609020204030204" pitchFamily="49" charset="0"/>
              </a:rPr>
              <a:t>: /(</a:t>
            </a:r>
            <a:r>
              <a:rPr lang="ko-KR" altLang="en-US" sz="2000" dirty="0" smtClean="0">
                <a:latin typeface="Consolas" panose="020B0609020204030204" pitchFamily="49" charset="0"/>
              </a:rPr>
              <a:t>루트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상대 경로의 기준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작업 디렉터리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아래의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가지 기호를 이해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1) .: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작업 디렉터리를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2) ..: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작업 디렉터리의 부모 또는 상위 디렉터리를 의미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16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87883" y="448888"/>
            <a:ext cx="1105593" cy="4655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 flipH="1">
            <a:off x="5440679" y="914400"/>
            <a:ext cx="1" cy="399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487978" y="1313411"/>
            <a:ext cx="7730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11" idx="0"/>
          </p:cNvCxnSpPr>
          <p:nvPr/>
        </p:nvCxnSpPr>
        <p:spPr>
          <a:xfrm flipH="1">
            <a:off x="3237806" y="1313412"/>
            <a:ext cx="2" cy="399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685009" y="1712423"/>
            <a:ext cx="1105593" cy="4655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home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연결선 12"/>
          <p:cNvCxnSpPr>
            <a:stCxn id="11" idx="2"/>
          </p:cNvCxnSpPr>
          <p:nvPr/>
        </p:nvCxnSpPr>
        <p:spPr>
          <a:xfrm>
            <a:off x="3237806" y="2177935"/>
            <a:ext cx="0" cy="46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610194" y="2643447"/>
            <a:ext cx="338328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25" idx="0"/>
          </p:cNvCxnSpPr>
          <p:nvPr/>
        </p:nvCxnSpPr>
        <p:spPr>
          <a:xfrm flipH="1">
            <a:off x="4418216" y="2643447"/>
            <a:ext cx="2" cy="399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865419" y="3042458"/>
            <a:ext cx="1105593" cy="4655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90851" y="2930236"/>
            <a:ext cx="1454727" cy="689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069" y="3620192"/>
            <a:ext cx="318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절대 경로</a:t>
            </a:r>
            <a:r>
              <a:rPr lang="en-US" altLang="ko-KR" sz="2000" dirty="0" smtClean="0">
                <a:latin typeface="Consolas" panose="020B0609020204030204" pitchFamily="49" charset="0"/>
              </a:rPr>
              <a:t>: /home/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susan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상대 경로</a:t>
            </a:r>
            <a:r>
              <a:rPr lang="en-US" altLang="ko-KR" sz="2000" dirty="0" smtClean="0">
                <a:latin typeface="Consolas" panose="020B0609020204030204" pitchFamily="49" charset="0"/>
              </a:rPr>
              <a:t>: ../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susan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>
            <a:endCxn id="32" idx="0"/>
          </p:cNvCxnSpPr>
          <p:nvPr/>
        </p:nvCxnSpPr>
        <p:spPr>
          <a:xfrm flipH="1">
            <a:off x="2759829" y="2643447"/>
            <a:ext cx="2" cy="399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207032" y="3042458"/>
            <a:ext cx="1105593" cy="4655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susan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95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98924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실습 </a:t>
            </a:r>
            <a:r>
              <a:rPr lang="en-US" altLang="ko-KR" sz="2000" dirty="0" smtClean="0">
                <a:latin typeface="Consolas" panose="020B0609020204030204" pitchFamily="49" charset="0"/>
              </a:rPr>
              <a:t>1.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cd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: change directory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디렉터리를 변경할 때 사용하는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usage: cd </a:t>
            </a:r>
            <a:r>
              <a:rPr lang="ko-KR" altLang="en-US" sz="2000" dirty="0" smtClean="0">
                <a:latin typeface="Consolas" panose="020B0609020204030204" pitchFamily="49" charset="0"/>
              </a:rPr>
              <a:t>경로명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최상위 디렉터리로 이동하는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절대 경로</a:t>
            </a:r>
            <a:r>
              <a:rPr lang="en-US" altLang="ko-KR" sz="2000" dirty="0" smtClean="0">
                <a:latin typeface="Consolas" panose="020B0609020204030204" pitchFamily="49" charset="0"/>
              </a:rPr>
              <a:t>: cd /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상대 경로</a:t>
            </a:r>
            <a:r>
              <a:rPr lang="en-US" altLang="ko-KR" sz="2000" dirty="0" smtClean="0">
                <a:latin typeface="Consolas" panose="020B0609020204030204" pitchFamily="49" charset="0"/>
              </a:rPr>
              <a:t>: cd ../..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8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1123897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제어키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터미널 창에서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CTRL</a:t>
            </a:r>
            <a:r>
              <a:rPr lang="ko-KR" altLang="en-US" sz="2000" dirty="0" smtClean="0">
                <a:latin typeface="Consolas" panose="020B0609020204030204" pitchFamily="49" charset="0"/>
              </a:rPr>
              <a:t>과 사용되는 키를 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CTRL + C: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인터럽트 발생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실행중인 프로세스에게 인터럽트 시그널을 전송합니다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일반적으로 인터럽트 시그널을 받는 프로세스의 행위는 종료입니다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CTRL + D: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실행중인 프로세스에게 </a:t>
            </a:r>
            <a:r>
              <a:rPr lang="en-US" altLang="ko-KR" sz="2000" dirty="0" smtClean="0">
                <a:latin typeface="Consolas" panose="020B0609020204030204" pitchFamily="49" charset="0"/>
              </a:rPr>
              <a:t>EOF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전송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발생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시킵니다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bash</a:t>
            </a:r>
            <a:r>
              <a:rPr lang="ko-KR" altLang="en-US" sz="2000" dirty="0" smtClean="0">
                <a:latin typeface="Consolas" panose="020B0609020204030204" pitchFamily="49" charset="0"/>
              </a:rPr>
              <a:t>도 결국 표준 입력으로부터 데이터를 받기 때문에 </a:t>
            </a:r>
            <a:r>
              <a:rPr lang="en-US" altLang="ko-KR" sz="2000" dirty="0" smtClean="0">
                <a:latin typeface="Consolas" panose="020B0609020204030204" pitchFamily="49" charset="0"/>
              </a:rPr>
              <a:t>EOF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전송하면 종료됩니다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CTRL + \: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명령어를 종료</a:t>
            </a:r>
            <a:r>
              <a:rPr lang="en-US" altLang="ko-KR" sz="2000" dirty="0" smtClean="0">
                <a:latin typeface="Consolas" panose="020B0609020204030204" pitchFamily="49" charset="0"/>
              </a:rPr>
              <a:t>(quit), CTRL + C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차선으로 선택하시면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CTRL + S: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출력중인</a:t>
            </a:r>
            <a:r>
              <a:rPr lang="ko-KR" altLang="en-US" sz="2000" dirty="0" smtClean="0">
                <a:latin typeface="Consolas" panose="020B0609020204030204" pitchFamily="49" charset="0"/>
              </a:rPr>
              <a:t> 화면을 중지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CTRL + Q: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중지된 화면을 다시 시작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6. CTRL + ?: </a:t>
            </a:r>
            <a:r>
              <a:rPr lang="ko-KR" altLang="en-US" sz="2000" dirty="0" smtClean="0">
                <a:latin typeface="Consolas" panose="020B0609020204030204" pitchFamily="49" charset="0"/>
              </a:rPr>
              <a:t>커서 다음의 문자를 삭제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7. CTRL + U: </a:t>
            </a:r>
            <a:r>
              <a:rPr lang="ko-KR" altLang="en-US" sz="2000" dirty="0" smtClean="0">
                <a:latin typeface="Consolas" panose="020B0609020204030204" pitchFamily="49" charset="0"/>
              </a:rPr>
              <a:t>전체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8. CTRL + Z: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구동중인 프로그램을 일시 중지시킴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복원하려면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fg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73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859722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단축키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명령행을</a:t>
            </a:r>
            <a:r>
              <a:rPr lang="ko-KR" altLang="en-US" sz="2000" dirty="0" smtClean="0">
                <a:latin typeface="Consolas" panose="020B0609020204030204" pitchFamily="49" charset="0"/>
              </a:rPr>
              <a:t> 쉽게 편집하기 위해 </a:t>
            </a:r>
            <a:r>
              <a:rPr lang="en-US" altLang="ko-KR" sz="2000" dirty="0" smtClean="0">
                <a:latin typeface="Consolas" panose="020B0609020204030204" pitchFamily="49" charset="0"/>
              </a:rPr>
              <a:t>bash</a:t>
            </a:r>
            <a:r>
              <a:rPr lang="ko-KR" altLang="en-US" sz="2000" dirty="0" smtClean="0">
                <a:latin typeface="Consolas" panose="020B0609020204030204" pitchFamily="49" charset="0"/>
              </a:rPr>
              <a:t>가 제공하는 단축키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A(ahead):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커서를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맨 앞으로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E(end):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커서를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맨 끝으로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F(forward):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커서를 다음 한 문자로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B(backward):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커서를 이전 한 문자로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ALT + F(forward):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커서를 다음 토큰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단어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ALT + B(backward):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커서를 이전 토큰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단어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CTRL + D: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커서에 위치한 문자를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ALT + L: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커서부터 그 토큰의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마지막까지를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모두 소문자로 변경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ALT + U: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커서부터 그 토큰의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마지막까지를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모두 대문자로 변경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3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1" y="164262"/>
            <a:ext cx="6724650" cy="65627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97773" y="1970117"/>
            <a:ext cx="1637609" cy="2992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09526" y="2485507"/>
            <a:ext cx="2682961" cy="315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73557" y="6411104"/>
            <a:ext cx="937288" cy="315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48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200" y="262467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시스템 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 또는 유닉스는 파일 시스템을 위한 다양한 명령어를 제공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(print working directory)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작업 디렉터리를 절대 경로로 출력하는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현재 작업 디렉터리는 사용자가 위치하고 있는 현재 디렉터리를 의미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21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0" y="194734"/>
            <a:ext cx="1302151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ls(list)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디렉터리 안의 내용을 출력하는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ls .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or ls /home/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다음에 경로를 생략하면 현재 디렉터리의 내용을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ls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ls .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Desktop  Documents  Downloads  </a:t>
            </a:r>
            <a:r>
              <a:rPr lang="en-US" altLang="ko-KR" sz="2000" dirty="0" err="1"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latin typeface="Consolas" panose="020B0609020204030204" pitchFamily="49" charset="0"/>
              </a:rPr>
              <a:t>  Music  Pictures  Public  Templates  Videos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ls /home/</a:t>
            </a:r>
            <a:r>
              <a:rPr lang="en-US" altLang="ko-KR" sz="2000" dirty="0" err="1">
                <a:latin typeface="Consolas" panose="020B0609020204030204" pitchFamily="49" charset="0"/>
              </a:rPr>
              <a:t>linux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Desktop  Documents  Downloads  </a:t>
            </a:r>
            <a:r>
              <a:rPr lang="en-US" altLang="ko-KR" sz="2000" dirty="0" err="1"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latin typeface="Consolas" panose="020B0609020204030204" pitchFamily="49" charset="0"/>
              </a:rPr>
              <a:t>  Music  Pictures  Public  Templates  Videos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ls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Desktop  Documents  Downloads  </a:t>
            </a:r>
            <a:r>
              <a:rPr lang="en-US" altLang="ko-KR" sz="2000" dirty="0" err="1"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latin typeface="Consolas" panose="020B0609020204030204" pitchFamily="49" charset="0"/>
              </a:rPr>
              <a:t>  Music  Pictures  Public  Templates  Videos</a:t>
            </a:r>
          </a:p>
        </p:txBody>
      </p:sp>
    </p:spTree>
    <p:extLst>
      <p:ext uri="{BB962C8B-B14F-4D97-AF65-F5344CB8AC3E}">
        <p14:creationId xmlns:p14="http://schemas.microsoft.com/office/powerpoint/2010/main" val="38449182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0" y="194734"/>
            <a:ext cx="1288044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ls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옵션들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모든 파일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-a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--all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ls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              .</a:t>
            </a:r>
            <a:r>
              <a:rPr lang="en-US" altLang="ko-KR" sz="2000" dirty="0" err="1">
                <a:latin typeface="Consolas" panose="020B0609020204030204" pitchFamily="49" charset="0"/>
              </a:rPr>
              <a:t>bashrc</a:t>
            </a:r>
            <a:r>
              <a:rPr lang="en-US" altLang="ko-KR" sz="2000" dirty="0">
                <a:latin typeface="Consolas" panose="020B0609020204030204" pitchFamily="49" charset="0"/>
              </a:rPr>
              <a:t>  Documents         .</a:t>
            </a:r>
            <a:r>
              <a:rPr lang="en-US" altLang="ko-KR" sz="2000" dirty="0" err="1">
                <a:latin typeface="Consolas" panose="020B0609020204030204" pitchFamily="49" charset="0"/>
              </a:rPr>
              <a:t>ICEauthority</a:t>
            </a:r>
            <a:r>
              <a:rPr lang="en-US" altLang="ko-KR" sz="2000" dirty="0">
                <a:latin typeface="Consolas" panose="020B0609020204030204" pitchFamily="49" charset="0"/>
              </a:rPr>
              <a:t>  .profile                   Videos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             .cache   Downloads         .local         Public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latin typeface="Consolas" panose="020B0609020204030204" pitchFamily="49" charset="0"/>
              </a:rPr>
              <a:t>bash_history</a:t>
            </a:r>
            <a:r>
              <a:rPr lang="en-US" altLang="ko-KR" sz="2000" dirty="0">
                <a:latin typeface="Consolas" panose="020B0609020204030204" pitchFamily="49" charset="0"/>
              </a:rPr>
              <a:t>  .</a:t>
            </a:r>
            <a:r>
              <a:rPr lang="en-US" altLang="ko-KR" sz="2000" dirty="0" err="1">
                <a:latin typeface="Consolas" panose="020B0609020204030204" pitchFamily="49" charset="0"/>
              </a:rPr>
              <a:t>config</a:t>
            </a:r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latin typeface="Consolas" panose="020B0609020204030204" pitchFamily="49" charset="0"/>
              </a:rPr>
              <a:t>  Music          .</a:t>
            </a:r>
            <a:r>
              <a:rPr lang="en-US" altLang="ko-KR" sz="2000" dirty="0" err="1">
                <a:latin typeface="Consolas" panose="020B0609020204030204" pitchFamily="49" charset="0"/>
              </a:rPr>
              <a:t>sudo_as_admin_successful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latin typeface="Consolas" panose="020B0609020204030204" pitchFamily="49" charset="0"/>
              </a:rPr>
              <a:t>bash_logout</a:t>
            </a:r>
            <a:r>
              <a:rPr lang="en-US" altLang="ko-KR" sz="2000" dirty="0">
                <a:latin typeface="Consolas" panose="020B0609020204030204" pitchFamily="49" charset="0"/>
              </a:rPr>
              <a:t>   Desktop  .</a:t>
            </a:r>
            <a:r>
              <a:rPr lang="en-US" altLang="ko-KR" sz="2000" dirty="0" err="1">
                <a:latin typeface="Consolas" panose="020B0609020204030204" pitchFamily="49" charset="0"/>
              </a:rPr>
              <a:t>gnupg</a:t>
            </a:r>
            <a:r>
              <a:rPr lang="en-US" altLang="ko-KR" sz="2000" dirty="0">
                <a:latin typeface="Consolas" panose="020B0609020204030204" pitchFamily="49" charset="0"/>
              </a:rPr>
              <a:t>            Pictures       Templates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>
                <a:latin typeface="Consolas" panose="020B0609020204030204" pitchFamily="49" charset="0"/>
              </a:rPr>
              <a:t>ls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--all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              .</a:t>
            </a:r>
            <a:r>
              <a:rPr lang="en-US" altLang="ko-KR" sz="2000" dirty="0" err="1">
                <a:latin typeface="Consolas" panose="020B0609020204030204" pitchFamily="49" charset="0"/>
              </a:rPr>
              <a:t>bashrc</a:t>
            </a:r>
            <a:r>
              <a:rPr lang="en-US" altLang="ko-KR" sz="2000" dirty="0">
                <a:latin typeface="Consolas" panose="020B0609020204030204" pitchFamily="49" charset="0"/>
              </a:rPr>
              <a:t>  Documents         .</a:t>
            </a:r>
            <a:r>
              <a:rPr lang="en-US" altLang="ko-KR" sz="2000" dirty="0" err="1">
                <a:latin typeface="Consolas" panose="020B0609020204030204" pitchFamily="49" charset="0"/>
              </a:rPr>
              <a:t>ICEauthority</a:t>
            </a:r>
            <a:r>
              <a:rPr lang="en-US" altLang="ko-KR" sz="2000" dirty="0">
                <a:latin typeface="Consolas" panose="020B0609020204030204" pitchFamily="49" charset="0"/>
              </a:rPr>
              <a:t>  .profile                   Videos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             .cache   Downloads         .local         Public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latin typeface="Consolas" panose="020B0609020204030204" pitchFamily="49" charset="0"/>
              </a:rPr>
              <a:t>bash_history</a:t>
            </a:r>
            <a:r>
              <a:rPr lang="en-US" altLang="ko-KR" sz="2000" dirty="0">
                <a:latin typeface="Consolas" panose="020B0609020204030204" pitchFamily="49" charset="0"/>
              </a:rPr>
              <a:t>  .</a:t>
            </a:r>
            <a:r>
              <a:rPr lang="en-US" altLang="ko-KR" sz="2000" dirty="0" err="1">
                <a:latin typeface="Consolas" panose="020B0609020204030204" pitchFamily="49" charset="0"/>
              </a:rPr>
              <a:t>config</a:t>
            </a:r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examples.desktop</a:t>
            </a:r>
            <a:r>
              <a:rPr lang="en-US" altLang="ko-KR" sz="2000" dirty="0">
                <a:latin typeface="Consolas" panose="020B0609020204030204" pitchFamily="49" charset="0"/>
              </a:rPr>
              <a:t>  Music          .</a:t>
            </a:r>
            <a:r>
              <a:rPr lang="en-US" altLang="ko-KR" sz="2000" dirty="0" err="1">
                <a:latin typeface="Consolas" panose="020B0609020204030204" pitchFamily="49" charset="0"/>
              </a:rPr>
              <a:t>sudo_as_admin_successful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latin typeface="Consolas" panose="020B0609020204030204" pitchFamily="49" charset="0"/>
              </a:rPr>
              <a:t>bash_logout</a:t>
            </a:r>
            <a:r>
              <a:rPr lang="en-US" altLang="ko-KR" sz="2000" dirty="0">
                <a:latin typeface="Consolas" panose="020B0609020204030204" pitchFamily="49" charset="0"/>
              </a:rPr>
              <a:t>   Desktop  .</a:t>
            </a:r>
            <a:r>
              <a:rPr lang="en-US" altLang="ko-KR" sz="2000" dirty="0" err="1">
                <a:latin typeface="Consolas" panose="020B0609020204030204" pitchFamily="49" charset="0"/>
              </a:rPr>
              <a:t>gnupg</a:t>
            </a:r>
            <a:r>
              <a:rPr lang="en-US" altLang="ko-KR" sz="2000" dirty="0">
                <a:latin typeface="Consolas" panose="020B0609020204030204" pitchFamily="49" charset="0"/>
              </a:rPr>
              <a:t>            Pictures       Templates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참고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윈도우즈와는 다르게 리눅스 또는 유닉스에서는 파일이나 디렉터리를 숨기고 싶을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파일명을 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시작하면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1665" y="194734"/>
            <a:ext cx="560922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옵션 사용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-: </a:t>
            </a:r>
            <a:r>
              <a:rPr lang="ko-KR" altLang="en-US" sz="2000" dirty="0" smtClean="0">
                <a:latin typeface="Consolas" panose="020B0609020204030204" pitchFamily="49" charset="0"/>
              </a:rPr>
              <a:t>전통적인 옵션 표시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단축 문자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--: </a:t>
            </a:r>
            <a:r>
              <a:rPr lang="ko-KR" altLang="en-US" sz="2000" dirty="0" smtClean="0">
                <a:latin typeface="Consolas" panose="020B0609020204030204" pitchFamily="49" charset="0"/>
              </a:rPr>
              <a:t>최근의 옵션 표시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완전 문자열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367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18" y="174567"/>
            <a:ext cx="1196994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자세한 정보를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-l (--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옵션은 없음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-d, --directory: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안의 내용이 아닌 디렉터리 자체의 정보를 출력하는 옵션으로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보통 </a:t>
            </a:r>
            <a:r>
              <a:rPr lang="en-US" altLang="ko-KR" sz="2000" dirty="0" smtClean="0">
                <a:latin typeface="Consolas" panose="020B0609020204030204" pitchFamily="49" charset="0"/>
              </a:rPr>
              <a:t>-l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옵션과 함께 사용됩니다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-F, --classify: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이름이면 끝에 슬래시를 추가하고 실행 파일이면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*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추가하는 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파일의 종류를 구분하는 문자를 추가하는 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-r, --reverse: </a:t>
            </a:r>
            <a:r>
              <a:rPr lang="ko-KR" altLang="en-US" sz="2000" dirty="0" smtClean="0">
                <a:latin typeface="Consolas" panose="020B0609020204030204" pitchFamily="49" charset="0"/>
              </a:rPr>
              <a:t>출력을 역순으로 나열함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기본값은 파일명을 오름차순으로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6. -R, --recursive: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디렉터리의 하위 디렉터리 내용을 출력하는 옵션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ls -R /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01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18" y="174567"/>
            <a:ext cx="1055930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cd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change directory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디렉터리를 변경할 때 사용하는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상대 경로와 절대 경로 모두 사용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cd /home/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cd ../..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 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ld</a:t>
            </a:r>
            <a:r>
              <a:rPr lang="en-US" altLang="ko-KR" sz="2000" dirty="0" smtClean="0">
                <a:latin typeface="Consolas" panose="020B0609020204030204" pitchFamily="49" charset="0"/>
              </a:rPr>
              <a:t> ./Music == ls 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ld</a:t>
            </a:r>
            <a:r>
              <a:rPr lang="en-US" altLang="ko-KR" sz="2000" dirty="0" smtClean="0">
                <a:latin typeface="Consolas" panose="020B0609020204030204" pitchFamily="49" charset="0"/>
              </a:rPr>
              <a:t> Music (</a:t>
            </a:r>
            <a:r>
              <a:rPr lang="ko-KR" altLang="en-US" sz="2000" dirty="0" smtClean="0">
                <a:latin typeface="Consolas" panose="020B0609020204030204" pitchFamily="49" charset="0"/>
              </a:rPr>
              <a:t>절대 경로나 상대 경로를 사용하지 않고 심볼만 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디렉터리를 기준으로 하여 해당 디렉터리를 찾음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ls -F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mysub</a:t>
            </a:r>
            <a:r>
              <a:rPr lang="en-US" altLang="ko-KR" sz="2000" dirty="0" smtClean="0">
                <a:latin typeface="Consolas" panose="020B0609020204030204" pitchFamily="49" charset="0"/>
              </a:rPr>
              <a:t>/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myMusic</a:t>
            </a:r>
            <a:r>
              <a:rPr lang="en-US" altLang="ko-KR" sz="2000" dirty="0" smtClean="0">
                <a:latin typeface="Consolas" panose="020B0609020204030204" pitchFamily="49" charset="0"/>
              </a:rPr>
              <a:t>/ 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cd ./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mysub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cd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mysub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mysub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현재 디렉터리에 있다라고 가정함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24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18" y="174567"/>
            <a:ext cx="732764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내가 이동하기 바로 직전의 디렉터리로 이동하고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cd -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이전에 이동했던 위치들은 기억되지 않음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임의의 위치에서 홈 디렉터리로 빠르게 이동하는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cd ~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2. cd 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519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99258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작업 디렉터리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ls: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디렉터리의 내용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cd: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다른 디렉터리로 이동</a:t>
            </a:r>
          </a:p>
        </p:txBody>
      </p:sp>
    </p:spTree>
    <p:extLst>
      <p:ext uri="{BB962C8B-B14F-4D97-AF65-F5344CB8AC3E}">
        <p14:creationId xmlns:p14="http://schemas.microsoft.com/office/powerpoint/2010/main" val="2296619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99258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작업 디렉터리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ls: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디렉터리의 내용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cd: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다른 디렉터리로 이동</a:t>
            </a:r>
          </a:p>
        </p:txBody>
      </p:sp>
    </p:spTree>
    <p:extLst>
      <p:ext uri="{BB962C8B-B14F-4D97-AF65-F5344CB8AC3E}">
        <p14:creationId xmlns:p14="http://schemas.microsoft.com/office/powerpoint/2010/main" val="35957934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069" y="299258"/>
            <a:ext cx="90588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cat(concatenate)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usage: cat [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명령행의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인자로 파일명이 전달될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파일의 내용을 화면으로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파일명이 없을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입력을 화면으로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-n: </a:t>
            </a:r>
            <a:r>
              <a:rPr lang="ko-KR" altLang="en-US" sz="2000" dirty="0" smtClean="0">
                <a:latin typeface="Consolas" panose="020B0609020204030204" pitchFamily="49" charset="0"/>
              </a:rPr>
              <a:t>화면에 줄 번호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-b: </a:t>
            </a:r>
            <a:r>
              <a:rPr lang="ko-KR" altLang="en-US" sz="2000" dirty="0" smtClean="0">
                <a:latin typeface="Consolas" panose="020B0609020204030204" pitchFamily="49" charset="0"/>
              </a:rPr>
              <a:t>비어 있지 않은 줄에만 번호를 붙이고 싶을 때 사용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31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633" y="266007"/>
            <a:ext cx="1053365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more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cat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명령어의 단점은 화면 제어가 안됨 </a:t>
            </a:r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화면을 넘어서는 내용의 파일을 읽을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불편함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more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 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space bar or f(forward):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 페이지로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b(backward):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이전 페이지로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Enter: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한 줄 아래로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=: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줄 번호 표시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d: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 페이지의 절반만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6. q: </a:t>
            </a:r>
            <a:r>
              <a:rPr lang="ko-KR" altLang="en-US" sz="2000" dirty="0" smtClean="0">
                <a:latin typeface="Consolas" panose="020B0609020204030204" pitchFamily="49" charset="0"/>
              </a:rPr>
              <a:t>종료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5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274320"/>
            <a:ext cx="1118767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ifconfig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ens33: flags=4163&lt;UP,BROADCAST,RUNNING,MULTICAST&gt;  </a:t>
            </a:r>
            <a:r>
              <a:rPr lang="en-US" altLang="ko-KR" sz="2000" dirty="0" err="1">
                <a:latin typeface="Consolas" panose="020B0609020204030204" pitchFamily="49" charset="0"/>
              </a:rPr>
              <a:t>mtu</a:t>
            </a:r>
            <a:r>
              <a:rPr lang="en-US" altLang="ko-KR" sz="2000" dirty="0">
                <a:latin typeface="Consolas" panose="020B0609020204030204" pitchFamily="49" charset="0"/>
              </a:rPr>
              <a:t> 1500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</a:t>
            </a:r>
            <a:r>
              <a:rPr lang="en-US" altLang="ko-KR" sz="2000" dirty="0" err="1">
                <a:latin typeface="Consolas" panose="020B0609020204030204" pitchFamily="49" charset="0"/>
              </a:rPr>
              <a:t>inet</a:t>
            </a:r>
            <a:r>
              <a:rPr lang="en-US" altLang="ko-KR" sz="2000" dirty="0">
                <a:latin typeface="Consolas" panose="020B0609020204030204" pitchFamily="49" charset="0"/>
              </a:rPr>
              <a:t> 192.168.159.128  </a:t>
            </a:r>
            <a:r>
              <a:rPr lang="en-US" altLang="ko-KR" sz="2000" dirty="0" err="1">
                <a:latin typeface="Consolas" panose="020B0609020204030204" pitchFamily="49" charset="0"/>
              </a:rPr>
              <a:t>netmask</a:t>
            </a:r>
            <a:r>
              <a:rPr lang="en-US" altLang="ko-KR" sz="2000" dirty="0">
                <a:latin typeface="Consolas" panose="020B0609020204030204" pitchFamily="49" charset="0"/>
              </a:rPr>
              <a:t> 255.255.255.0  broadcast 192.168.159.255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inet6 fe80::bf1:95b4:6f9a:9046  </a:t>
            </a:r>
            <a:r>
              <a:rPr lang="en-US" altLang="ko-KR" sz="2000" dirty="0" err="1">
                <a:latin typeface="Consolas" panose="020B0609020204030204" pitchFamily="49" charset="0"/>
              </a:rPr>
              <a:t>prefixlen</a:t>
            </a:r>
            <a:r>
              <a:rPr lang="en-US" altLang="ko-KR" sz="2000" dirty="0">
                <a:latin typeface="Consolas" panose="020B0609020204030204" pitchFamily="49" charset="0"/>
              </a:rPr>
              <a:t> 64  </a:t>
            </a:r>
            <a:r>
              <a:rPr lang="en-US" altLang="ko-KR" sz="2000" dirty="0" err="1">
                <a:latin typeface="Consolas" panose="020B0609020204030204" pitchFamily="49" charset="0"/>
              </a:rPr>
              <a:t>scopeid</a:t>
            </a:r>
            <a:r>
              <a:rPr lang="en-US" altLang="ko-KR" sz="2000" dirty="0">
                <a:latin typeface="Consolas" panose="020B0609020204030204" pitchFamily="49" charset="0"/>
              </a:rPr>
              <a:t> 0x20&lt;link&gt;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ether 00:0c:29:e3:1b:25  </a:t>
            </a:r>
            <a:r>
              <a:rPr lang="en-US" altLang="ko-KR" sz="2000" dirty="0" err="1">
                <a:latin typeface="Consolas" panose="020B0609020204030204" pitchFamily="49" charset="0"/>
              </a:rPr>
              <a:t>txqueuelen</a:t>
            </a:r>
            <a:r>
              <a:rPr lang="en-US" altLang="ko-KR" sz="2000" dirty="0">
                <a:latin typeface="Consolas" panose="020B0609020204030204" pitchFamily="49" charset="0"/>
              </a:rPr>
              <a:t> 1000  (Ethernet)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RX packets 52  bytes 17407 (17.4 KB)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RX errors 0  dropped 0  overruns 0  frame 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TX packets 99  bytes 10755 (10.7 KB)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TX errors 0  dropped 0 overruns 0  carrier 0  collisions 0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ens38: flags=4163&lt;UP,BROADCAST,RUNNING,MULTICAST&gt;  </a:t>
            </a:r>
            <a:r>
              <a:rPr lang="en-US" altLang="ko-KR" sz="2000" dirty="0" err="1">
                <a:latin typeface="Consolas" panose="020B0609020204030204" pitchFamily="49" charset="0"/>
              </a:rPr>
              <a:t>mtu</a:t>
            </a:r>
            <a:r>
              <a:rPr lang="en-US" altLang="ko-KR" sz="2000" dirty="0">
                <a:latin typeface="Consolas" panose="020B0609020204030204" pitchFamily="49" charset="0"/>
              </a:rPr>
              <a:t> 1500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</a:t>
            </a:r>
            <a:r>
              <a:rPr lang="en-US" altLang="ko-KR" sz="2000" dirty="0" err="1">
                <a:latin typeface="Consolas" panose="020B0609020204030204" pitchFamily="49" charset="0"/>
              </a:rPr>
              <a:t>inet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192.168.147.128</a:t>
            </a:r>
            <a:r>
              <a:rPr lang="en-US" altLang="ko-KR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netmask</a:t>
            </a:r>
            <a:r>
              <a:rPr lang="en-US" altLang="ko-KR" sz="2000" dirty="0">
                <a:latin typeface="Consolas" panose="020B0609020204030204" pitchFamily="49" charset="0"/>
              </a:rPr>
              <a:t> 255.255.255.0  broadcast 192.168.147.255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inet6 fe80::83e2:3412:cef5:4700  </a:t>
            </a:r>
            <a:r>
              <a:rPr lang="en-US" altLang="ko-KR" sz="2000" dirty="0" err="1">
                <a:latin typeface="Consolas" panose="020B0609020204030204" pitchFamily="49" charset="0"/>
              </a:rPr>
              <a:t>prefixlen</a:t>
            </a:r>
            <a:r>
              <a:rPr lang="en-US" altLang="ko-KR" sz="2000" dirty="0">
                <a:latin typeface="Consolas" panose="020B0609020204030204" pitchFamily="49" charset="0"/>
              </a:rPr>
              <a:t> 64  </a:t>
            </a:r>
            <a:r>
              <a:rPr lang="en-US" altLang="ko-KR" sz="2000" dirty="0" err="1">
                <a:latin typeface="Consolas" panose="020B0609020204030204" pitchFamily="49" charset="0"/>
              </a:rPr>
              <a:t>scopeid</a:t>
            </a:r>
            <a:r>
              <a:rPr lang="en-US" altLang="ko-KR" sz="2000" dirty="0">
                <a:latin typeface="Consolas" panose="020B0609020204030204" pitchFamily="49" charset="0"/>
              </a:rPr>
              <a:t> 0x20&lt;link&gt;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ether 00:0c:29:e3:1b:2f  </a:t>
            </a:r>
            <a:r>
              <a:rPr lang="en-US" altLang="ko-KR" sz="2000" dirty="0" err="1">
                <a:latin typeface="Consolas" panose="020B0609020204030204" pitchFamily="49" charset="0"/>
              </a:rPr>
              <a:t>txqueuelen</a:t>
            </a:r>
            <a:r>
              <a:rPr lang="en-US" altLang="ko-KR" sz="2000" dirty="0">
                <a:latin typeface="Consolas" panose="020B0609020204030204" pitchFamily="49" charset="0"/>
              </a:rPr>
              <a:t> 1000  (Ethernet)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RX packets 3  bytes 746 (746.0 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RX errors 0  dropped 0  overruns 0  frame 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TX packets 58  bytes 6726 (6.7 KB)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TX errors 0  dropped 0 overruns 0  carrier 0  collisions </a:t>
            </a:r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768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630" y="108065"/>
            <a:ext cx="759695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less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'less is more'</a:t>
            </a:r>
            <a:r>
              <a:rPr lang="ko-KR" altLang="en-US" sz="2000" dirty="0" smtClean="0">
                <a:latin typeface="Consolas" panose="020B0609020204030204" pitchFamily="49" charset="0"/>
              </a:rPr>
              <a:t>라는 문장에서 유래한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more</a:t>
            </a:r>
            <a:r>
              <a:rPr lang="ko-KR" altLang="en-US" sz="2000" dirty="0" smtClean="0">
                <a:latin typeface="Consolas" panose="020B0609020204030204" pitchFamily="49" charset="0"/>
              </a:rPr>
              <a:t>라는 명령어를 더 발전시킨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less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 키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space bar,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000" dirty="0" smtClean="0">
                <a:latin typeface="Consolas" panose="020B0609020204030204" pitchFamily="49" charset="0"/>
              </a:rPr>
              <a:t>(forward),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PageDown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 페이지로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dirty="0" smtClean="0">
                <a:latin typeface="Consolas" panose="020B0609020204030204" pitchFamily="49" charset="0"/>
              </a:rPr>
              <a:t>(backward),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PageUp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이전 페이지로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3. Enter,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아래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방향키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한 줄 아래로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위 방향키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한 줄 위로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5.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문서의 처음으로 이동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1G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6.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</a:t>
            </a:r>
            <a:r>
              <a:rPr lang="ko-KR" altLang="en-US" sz="2000" dirty="0">
                <a:latin typeface="Consolas" panose="020B0609020204030204" pitchFamily="49" charset="0"/>
              </a:rPr>
              <a:t>서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마지막으로 이동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7.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문서의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N</a:t>
            </a:r>
            <a:r>
              <a:rPr lang="ko-KR" altLang="en-US" sz="2000" dirty="0" smtClean="0">
                <a:latin typeface="Consolas" panose="020B0609020204030204" pitchFamily="49" charset="0"/>
              </a:rPr>
              <a:t>행으로 이동</a:t>
            </a:r>
            <a:r>
              <a:rPr lang="en-US" altLang="ko-KR" sz="2000" dirty="0" smtClean="0">
                <a:latin typeface="Consolas" panose="020B0609020204030204" pitchFamily="49" charset="0"/>
              </a:rPr>
              <a:t>: NG ex) 5G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8.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문자열 찾기</a:t>
            </a:r>
            <a:r>
              <a:rPr lang="en-US" altLang="ko-KR" sz="2000" dirty="0" smtClean="0">
                <a:latin typeface="Consolas" panose="020B0609020204030204" pitchFamily="49" charset="0"/>
              </a:rPr>
              <a:t>: /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찾을문자열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9.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다음 페이지의 절반만 이동</a:t>
            </a:r>
            <a:r>
              <a:rPr lang="en-US" altLang="ko-KR" sz="2000" dirty="0" smtClean="0">
                <a:latin typeface="Consolas" panose="020B0609020204030204" pitchFamily="49" charset="0"/>
              </a:rPr>
              <a:t>: d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10.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이전 페이지의 절반만 이동</a:t>
            </a:r>
            <a:r>
              <a:rPr lang="en-US" altLang="ko-KR" sz="2000" dirty="0" smtClean="0">
                <a:latin typeface="Consolas" panose="020B0609020204030204" pitchFamily="49" charset="0"/>
              </a:rPr>
              <a:t>: u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종료</a:t>
            </a:r>
            <a:r>
              <a:rPr lang="en-US" altLang="ko-KR" sz="2000" dirty="0" smtClean="0">
                <a:latin typeface="Consolas" panose="020B0609020204030204" pitchFamily="49" charset="0"/>
              </a:rPr>
              <a:t>: q</a:t>
            </a:r>
          </a:p>
        </p:txBody>
      </p:sp>
    </p:spTree>
    <p:extLst>
      <p:ext uri="{BB962C8B-B14F-4D97-AF65-F5344CB8AC3E}">
        <p14:creationId xmlns:p14="http://schemas.microsoft.com/office/powerpoint/2010/main" val="14420846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630" y="108065"/>
            <a:ext cx="83792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head/tail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파일의 처음이나 끝을 출력 또는 확인하고 싶을 때 사용하는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head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, tail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옵션을 주지 않으면 처음 </a:t>
            </a:r>
            <a:r>
              <a:rPr lang="en-US" altLang="ko-KR" sz="2000" dirty="0" smtClean="0">
                <a:latin typeface="Consolas" panose="020B0609020204030204" pitchFamily="49" charset="0"/>
              </a:rPr>
              <a:t>10</a:t>
            </a:r>
            <a:r>
              <a:rPr lang="ko-KR" altLang="en-US" sz="2000" dirty="0" smtClean="0">
                <a:latin typeface="Consolas" panose="020B0609020204030204" pitchFamily="49" charset="0"/>
              </a:rPr>
              <a:t>줄이나 마지막 </a:t>
            </a:r>
            <a:r>
              <a:rPr lang="en-US" altLang="ko-KR" sz="2000" dirty="0" smtClean="0">
                <a:latin typeface="Consolas" panose="020B0609020204030204" pitchFamily="49" charset="0"/>
              </a:rPr>
              <a:t>10</a:t>
            </a:r>
            <a:r>
              <a:rPr lang="ko-KR" altLang="en-US" sz="2000" dirty="0" smtClean="0">
                <a:latin typeface="Consolas" panose="020B0609020204030204" pitchFamily="49" charset="0"/>
              </a:rPr>
              <a:t>줄만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-n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행의개수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head -n 5 test.txt 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처음 </a:t>
            </a:r>
            <a:r>
              <a:rPr lang="en-US" altLang="ko-KR" sz="2000" dirty="0" smtClean="0">
                <a:latin typeface="Consolas" panose="020B0609020204030204" pitchFamily="49" charset="0"/>
              </a:rPr>
              <a:t>5</a:t>
            </a:r>
            <a:r>
              <a:rPr lang="ko-KR" altLang="en-US" sz="2000" dirty="0" smtClean="0">
                <a:latin typeface="Consolas" panose="020B0609020204030204" pitchFamily="49" charset="0"/>
              </a:rPr>
              <a:t>줄만 출력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28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46730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텍스트 파일 편집기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vim,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emacs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gedit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nano</a:t>
            </a:r>
            <a:r>
              <a:rPr lang="en-US" altLang="ko-KR" sz="2000" dirty="0" smtClean="0">
                <a:latin typeface="Consolas" panose="020B0609020204030204" pitchFamily="49" charset="0"/>
              </a:rPr>
              <a:t>, ...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나노 편집기 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nano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nano</a:t>
            </a:r>
            <a:r>
              <a:rPr lang="en-US" altLang="ko-KR" sz="2000" dirty="0" smtClean="0">
                <a:latin typeface="Consolas" panose="020B0609020204030204" pitchFamily="49" charset="0"/>
              </a:rPr>
              <a:t> hello.txt</a:t>
            </a:r>
          </a:p>
        </p:txBody>
      </p:sp>
    </p:spTree>
    <p:extLst>
      <p:ext uri="{BB962C8B-B14F-4D97-AF65-F5344CB8AC3E}">
        <p14:creationId xmlns:p14="http://schemas.microsoft.com/office/powerpoint/2010/main" val="27266929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2" y="182880"/>
            <a:ext cx="1230336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텍스트 파일 처리 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필터 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sort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파일의 내용을 정렬하여 출력하는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sort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정렬된 내용을 화면으로 출력하므로 원본 파일은 수정되지 않음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정렬의 기준은 첫 번째 컬럼을 기준으로 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만약 다른 컬럼을 기준으로 정렬을 수행하고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-k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사용하면 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컬럼의 값은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부터 시작함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1      2 ...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banana 2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apple  1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sort -k 2 fruits.txt</a:t>
            </a:r>
          </a:p>
        </p:txBody>
      </p:sp>
    </p:spTree>
    <p:extLst>
      <p:ext uri="{BB962C8B-B14F-4D97-AF65-F5344CB8AC3E}">
        <p14:creationId xmlns:p14="http://schemas.microsoft.com/office/powerpoint/2010/main" val="3119693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2" y="182880"/>
            <a:ext cx="108414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sort</a:t>
            </a:r>
            <a:r>
              <a:rPr lang="ko-KR" altLang="en-US" sz="2000" dirty="0" smtClean="0">
                <a:latin typeface="Consolas" panose="020B0609020204030204" pitchFamily="49" charset="0"/>
              </a:rPr>
              <a:t>는 컬럼을 구분하기 위한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구분자로</a:t>
            </a:r>
            <a:r>
              <a:rPr lang="ko-KR" altLang="en-US" sz="2000" dirty="0" smtClean="0">
                <a:latin typeface="Consolas" panose="020B0609020204030204" pitchFamily="49" charset="0"/>
              </a:rPr>
              <a:t> 공백이나 탭을 사용한다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만약 임의의 문자를 사용하여 구분하려면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-t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사용하면 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sort -t ':' -k 4 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etc</a:t>
            </a:r>
            <a:r>
              <a:rPr lang="en-US" altLang="ko-KR" sz="2000" dirty="0" smtClean="0">
                <a:latin typeface="Consolas" panose="020B0609020204030204" pitchFamily="49" charset="0"/>
              </a:rPr>
              <a:t>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passwd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정렬은 토큰의 첫 번째 문자를 기준으로 정렬하므로 숫자를 정렬할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올바르게 정렬되지 않는다는 문제가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이를 해결하려면 수의 개념으로 한정하여 정렬하도록 해야 함</a:t>
            </a:r>
            <a:r>
              <a:rPr lang="en-US" altLang="ko-KR" sz="2000" dirty="0" smtClean="0">
                <a:latin typeface="Consolas" panose="020B0609020204030204" pitchFamily="49" charset="0"/>
              </a:rPr>
              <a:t>(-n(number))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sort -t ':' -k 4 -n 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etc</a:t>
            </a:r>
            <a:r>
              <a:rPr lang="en-US" altLang="ko-KR" sz="2000" dirty="0" smtClean="0">
                <a:latin typeface="Consolas" panose="020B0609020204030204" pitchFamily="49" charset="0"/>
              </a:rPr>
              <a:t>/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passwd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기본 값은 오름차순 정렬이므로 내림 차순 정렬을 수행하려면 </a:t>
            </a:r>
            <a:r>
              <a:rPr lang="en-US" altLang="ko-KR" sz="2000" dirty="0" smtClean="0">
                <a:latin typeface="Consolas" panose="020B0609020204030204" pitchFamily="49" charset="0"/>
              </a:rPr>
              <a:t>-r(reverse)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sort -r fruits.txt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랜덤하게</a:t>
            </a:r>
            <a:r>
              <a:rPr lang="ko-KR" altLang="en-US" sz="2000" dirty="0" smtClean="0">
                <a:latin typeface="Consolas" panose="020B0609020204030204" pitchFamily="49" charset="0"/>
              </a:rPr>
              <a:t> 정렬하고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-R(random)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키의 해시 값을 가지고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랜덤하게</a:t>
            </a:r>
            <a:r>
              <a:rPr lang="ko-KR" altLang="en-US" sz="2000" dirty="0" smtClean="0">
                <a:latin typeface="Consolas" panose="020B0609020204030204" pitchFamily="49" charset="0"/>
              </a:rPr>
              <a:t> 정렬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sort -R fruits.txt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대소문자와</a:t>
            </a:r>
            <a:r>
              <a:rPr lang="ko-KR" altLang="en-US" sz="2000" dirty="0" smtClean="0">
                <a:latin typeface="Consolas" panose="020B0609020204030204" pitchFamily="49" charset="0"/>
              </a:rPr>
              <a:t> 상관 없이 정렬을 수행하고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-f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검색의 기준이 되는 토큰 앞에 공백이 있을 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이를 무시하고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-b(blank)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이미 정렬되어 있는지를 검사</a:t>
            </a:r>
            <a:r>
              <a:rPr lang="en-US" altLang="ko-KR" sz="2000" dirty="0" smtClean="0">
                <a:latin typeface="Consolas" panose="020B0609020204030204" pitchFamily="49" charset="0"/>
              </a:rPr>
              <a:t>: -c(check)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정렬이 되어 있는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아무런 메시지를 출력하지 않으며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정렬이 되어 있지 않은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정렬되지 않는 위치를 출력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459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2" y="182880"/>
            <a:ext cx="1241878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uniq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텍스트 파일 내에 중복된 행이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연속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존재할 경우 이를 중복 없이 하나의 행으로 변환하는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uniq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예제 파일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nano</a:t>
            </a:r>
            <a:r>
              <a:rPr lang="en-US" altLang="ko-KR" sz="2000" dirty="0" smtClean="0">
                <a:latin typeface="Consolas" panose="020B0609020204030204" pitchFamily="49" charset="0"/>
              </a:rPr>
              <a:t> fruits.txt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graph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strawberry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ornage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184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2" y="182880"/>
            <a:ext cx="3749744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예제 파일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 err="1">
                <a:latin typeface="Consolas" panose="020B0609020204030204" pitchFamily="49" charset="0"/>
              </a:rPr>
              <a:t>nano</a:t>
            </a:r>
            <a:r>
              <a:rPr lang="en-US" altLang="ko-KR" sz="2000" dirty="0">
                <a:latin typeface="Consolas" panose="020B0609020204030204" pitchFamily="49" charset="0"/>
              </a:rPr>
              <a:t> fruits.txt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graph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strawberry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orange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uniq</a:t>
            </a:r>
            <a:r>
              <a:rPr lang="en-US" altLang="ko-KR" sz="2000" dirty="0" smtClean="0">
                <a:latin typeface="Consolas" panose="020B0609020204030204" pitchFamily="49" charset="0"/>
              </a:rPr>
              <a:t> fruits.txt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graph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strawberry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orange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4262" y="274320"/>
            <a:ext cx="3749744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예제 파일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 err="1">
                <a:latin typeface="Consolas" panose="020B0609020204030204" pitchFamily="49" charset="0"/>
              </a:rPr>
              <a:t>nano</a:t>
            </a:r>
            <a:r>
              <a:rPr lang="en-US" altLang="ko-KR" sz="2000" dirty="0">
                <a:latin typeface="Consolas" panose="020B0609020204030204" pitchFamily="49" charset="0"/>
              </a:rPr>
              <a:t> fruits.txt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graph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strawberry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orange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uniq</a:t>
            </a:r>
            <a:r>
              <a:rPr lang="en-US" altLang="ko-KR" sz="2000" dirty="0" smtClean="0">
                <a:latin typeface="Consolas" panose="020B0609020204030204" pitchFamily="49" charset="0"/>
              </a:rPr>
              <a:t> fruits.txt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graph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strawberry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orange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  <a:endParaRPr lang="en-US" altLang="ko-K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313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32756"/>
            <a:ext cx="686598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만약 중복된 횟수를 확인하고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-c(count)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uniq</a:t>
            </a:r>
            <a:r>
              <a:rPr lang="en-US" altLang="ko-KR" sz="2000" dirty="0">
                <a:latin typeface="Consolas" panose="020B0609020204030204" pitchFamily="49" charset="0"/>
              </a:rPr>
              <a:t> -c fruits.txt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2 apple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1 graph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1 strawberry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2 banana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1 orange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1 apple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중복된 행만 출력하고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-d</a:t>
            </a:r>
          </a:p>
          <a:p>
            <a:r>
              <a:rPr lang="fr-FR" altLang="ko-KR" sz="2000" dirty="0">
                <a:latin typeface="Consolas" panose="020B0609020204030204" pitchFamily="49" charset="0"/>
              </a:rPr>
              <a:t>$ uniq -d fruits.txt </a:t>
            </a:r>
          </a:p>
          <a:p>
            <a:r>
              <a:rPr lang="fr-FR" altLang="ko-KR" sz="2000" dirty="0">
                <a:latin typeface="Consolas" panose="020B0609020204030204" pitchFamily="49" charset="0"/>
              </a:rPr>
              <a:t>apple</a:t>
            </a:r>
          </a:p>
          <a:p>
            <a:r>
              <a:rPr lang="fr-FR" altLang="ko-KR" sz="2000" dirty="0">
                <a:latin typeface="Consolas" panose="020B0609020204030204" pitchFamily="49" charset="0"/>
              </a:rPr>
              <a:t>banana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중복된 행에 대하여 모든 행을 출력하고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-D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uniq</a:t>
            </a:r>
            <a:r>
              <a:rPr lang="en-US" altLang="ko-KR" sz="2000" dirty="0">
                <a:latin typeface="Consolas" panose="020B0609020204030204" pitchFamily="49" charset="0"/>
              </a:rPr>
              <a:t> -D fruits.txt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apple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banana</a:t>
            </a: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835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32756"/>
            <a:ext cx="55579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중복되지 않은 행을 출력하고 싶은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: -u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$ </a:t>
            </a:r>
            <a:r>
              <a:rPr lang="en-US" altLang="ko-KR" sz="2000" dirty="0" err="1">
                <a:latin typeface="Consolas" panose="020B0609020204030204" pitchFamily="49" charset="0"/>
              </a:rPr>
              <a:t>uniq</a:t>
            </a:r>
            <a:r>
              <a:rPr lang="en-US" altLang="ko-KR" sz="2000" dirty="0">
                <a:latin typeface="Consolas" panose="020B0609020204030204" pitchFamily="49" charset="0"/>
              </a:rPr>
              <a:t> -u fruits.txt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graph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strawberry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orange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apple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251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32756"/>
            <a:ext cx="110979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word count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파일에 들어 있는 단어와 행 그리고 문자의 개수를 출력하는 명령어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-l: </a:t>
            </a:r>
            <a:r>
              <a:rPr lang="ko-KR" altLang="en-US" sz="2000" dirty="0" smtClean="0">
                <a:latin typeface="Consolas" panose="020B0609020204030204" pitchFamily="49" charset="0"/>
              </a:rPr>
              <a:t>행의 개수만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-w: </a:t>
            </a:r>
            <a:r>
              <a:rPr lang="ko-KR" altLang="en-US" sz="2000" dirty="0" smtClean="0">
                <a:latin typeface="Consolas" panose="020B0609020204030204" pitchFamily="49" charset="0"/>
              </a:rPr>
              <a:t>단어의 개수만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-c: </a:t>
            </a:r>
            <a:r>
              <a:rPr lang="ko-KR" altLang="en-US" sz="2000" dirty="0" smtClean="0">
                <a:latin typeface="Consolas" panose="020B0609020204030204" pitchFamily="49" charset="0"/>
              </a:rPr>
              <a:t>문자의 개수만 출력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공백 문자 등도 포함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7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18" y="257695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접속</a:t>
            </a:r>
            <a:r>
              <a:rPr lang="en-US" altLang="ko-KR" sz="2000" dirty="0" smtClean="0">
                <a:latin typeface="Consolas" panose="020B0609020204030204" pitchFamily="49" charset="0"/>
              </a:rPr>
              <a:t>: putty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실행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77" y="-1"/>
            <a:ext cx="6902648" cy="67499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2978" y="1681541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192.168.147.128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24823" y="6294726"/>
            <a:ext cx="1327984" cy="315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95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32756"/>
            <a:ext cx="399340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탐색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ls, cd,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pwd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내용 탐색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cat, more, less, head, tail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가공 명령어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필터</a:t>
            </a:r>
            <a:r>
              <a:rPr lang="en-US" altLang="ko-KR" sz="2000" dirty="0" smtClean="0">
                <a:latin typeface="Consolas" panose="020B0609020204030204" pitchFamily="49" charset="0"/>
              </a:rPr>
              <a:t>) 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sort,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uniq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wc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sed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awk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902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385" y="232756"/>
            <a:ext cx="105977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file &gt;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파일의 종류를 확인하는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file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표준 출력 명령어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echo: </a:t>
            </a:r>
            <a:r>
              <a:rPr lang="ko-KR" altLang="en-US" sz="2000" dirty="0" smtClean="0">
                <a:latin typeface="Consolas" panose="020B0609020204030204" pitchFamily="49" charset="0"/>
              </a:rPr>
              <a:t>인자로 전달된 토큰을 표준 출력으로 전송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echo hello -&gt; hello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C</a:t>
            </a:r>
            <a:r>
              <a:rPr lang="ko-KR" altLang="en-US" sz="2000" dirty="0" smtClean="0">
                <a:latin typeface="Consolas" panose="020B0609020204030204" pitchFamily="49" charset="0"/>
              </a:rPr>
              <a:t>언어의 </a:t>
            </a:r>
            <a:r>
              <a:rPr lang="en-US" altLang="ko-KR" sz="2000" dirty="0" smtClean="0">
                <a:latin typeface="Consolas" panose="020B0609020204030204" pitchFamily="49" charset="0"/>
              </a:rPr>
              <a:t>puts </a:t>
            </a:r>
            <a:r>
              <a:rPr lang="ko-KR" altLang="en-US" sz="2000" dirty="0" smtClean="0">
                <a:latin typeface="Consolas" panose="020B0609020204030204" pitchFamily="49" charset="0"/>
              </a:rPr>
              <a:t>함수와 같은 개념이라고 생각하시면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ex) puts("hello");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330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5" y="58945"/>
            <a:ext cx="1028999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와일드카드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수많은 파일들에 대하여 그룹을 지정할 수 있는 특수한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문자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셸이 제공함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이를 메타 문자라고 하며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글로빙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globbing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이라고도 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와일드카드를 사용하면 셸은 와일드카드를 일치하는 파일명 또는 경로명으로 확장함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*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0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이상의 임의의 문자로 해석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* --&gt;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디렉터리의 모든 파일명으로 확장됨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다른 문자와 조합해서 사용할 수 있음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</a:t>
            </a:r>
            <a:r>
              <a:rPr lang="en-US" altLang="ko-KR" sz="2000" dirty="0" smtClean="0">
                <a:latin typeface="Consolas" panose="020B0609020204030204" pitchFamily="49" charset="0"/>
              </a:rPr>
              <a:t>) /bin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안의 파일 중 </a:t>
            </a:r>
            <a:r>
              <a:rPr lang="en-US" altLang="ko-KR" sz="2000" dirty="0" smtClean="0">
                <a:latin typeface="Consolas" panose="020B0609020204030204" pitchFamily="49" charset="0"/>
              </a:rPr>
              <a:t>g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시작하는 파일을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/bin/g*   --&gt; g </a:t>
            </a:r>
            <a:r>
              <a:rPr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g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시작하는 파일명을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</a:t>
            </a:r>
            <a:r>
              <a:rPr lang="en-US" altLang="ko-KR" sz="2000" dirty="0" smtClean="0">
                <a:latin typeface="Consolas" panose="020B0609020204030204" pitchFamily="49" charset="0"/>
              </a:rPr>
              <a:t>) /bin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안의 파일 중 </a:t>
            </a:r>
            <a:r>
              <a:rPr lang="en-US" altLang="ko-KR" sz="2000" dirty="0" smtClean="0">
                <a:latin typeface="Consolas" panose="020B0609020204030204" pitchFamily="49" charset="0"/>
              </a:rPr>
              <a:t>zip</a:t>
            </a:r>
            <a:r>
              <a:rPr lang="ko-KR" altLang="en-US" sz="2000" dirty="0" smtClean="0">
                <a:latin typeface="Consolas" panose="020B0609020204030204" pitchFamily="49" charset="0"/>
              </a:rPr>
              <a:t>으로 끝나는 파일명을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/bin/*zip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예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  <a:r>
              <a:rPr lang="ko-KR" altLang="en-US" sz="2000" dirty="0" smtClean="0">
                <a:latin typeface="Consolas" panose="020B0609020204030204" pitchFamily="49" charset="0"/>
              </a:rPr>
              <a:t>현재 디렉터리 안의 파일 중 </a:t>
            </a:r>
            <a:r>
              <a:rPr lang="en-US" altLang="ko-KR" sz="2000" dirty="0" smtClean="0">
                <a:latin typeface="Consolas" panose="020B0609020204030204" pitchFamily="49" charset="0"/>
              </a:rPr>
              <a:t>f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시작하고 </a:t>
            </a:r>
            <a:r>
              <a:rPr lang="en-US" altLang="ko-KR" sz="2000" dirty="0" smtClean="0">
                <a:latin typeface="Consolas" panose="020B0609020204030204" pitchFamily="49" charset="0"/>
              </a:rPr>
              <a:t>.txt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끝나는 파일명을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f*.txt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715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30" y="255428"/>
            <a:ext cx="455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*</a:t>
            </a:r>
            <a:r>
              <a:rPr lang="ko-KR" altLang="en-US" sz="2000" dirty="0" smtClean="0">
                <a:latin typeface="Consolas" panose="020B0609020204030204" pitchFamily="49" charset="0"/>
              </a:rPr>
              <a:t>은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 사용이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*.t*t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fruits.txt person.txt </a:t>
            </a:r>
            <a:r>
              <a:rPr lang="en-US" altLang="ko-KR" sz="2000" dirty="0" smtClean="0">
                <a:latin typeface="Consolas" panose="020B0609020204030204" pitchFamily="49" charset="0"/>
              </a:rPr>
              <a:t>world.txt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702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5" y="58945"/>
            <a:ext cx="10982494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2. ?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임의의 한 문자로 해석하는 메타 문자로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 사용이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/bin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안에 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자로 이루어진 파일명을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/bin/??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다른 문자와 조합도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/bin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안에서 </a:t>
            </a:r>
            <a:r>
              <a:rPr lang="en-US" altLang="ko-KR" sz="2000" dirty="0" smtClean="0">
                <a:latin typeface="Consolas" panose="020B0609020204030204" pitchFamily="49" charset="0"/>
              </a:rPr>
              <a:t>b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시작하고 </a:t>
            </a:r>
            <a:r>
              <a:rPr lang="en-US" altLang="ko-KR" sz="2000" dirty="0" smtClean="0">
                <a:latin typeface="Consolas" panose="020B0609020204030204" pitchFamily="49" charset="0"/>
              </a:rPr>
              <a:t>p</a:t>
            </a:r>
            <a:r>
              <a:rPr lang="ko-KR" altLang="en-US" sz="2000" dirty="0" smtClean="0">
                <a:latin typeface="Consolas" panose="020B0609020204030204" pitchFamily="49" charset="0"/>
              </a:rPr>
              <a:t>로 끝나며 문자열의 길이가 </a:t>
            </a:r>
            <a:r>
              <a:rPr lang="en-US" altLang="ko-KR" sz="2000" dirty="0" smtClean="0">
                <a:latin typeface="Consolas" panose="020B0609020204030204" pitchFamily="49" charset="0"/>
              </a:rPr>
              <a:t>5</a:t>
            </a:r>
            <a:r>
              <a:rPr lang="ko-KR" altLang="en-US" sz="2000" dirty="0" smtClean="0">
                <a:latin typeface="Consolas" panose="020B0609020204030204" pitchFamily="49" charset="0"/>
              </a:rPr>
              <a:t>인 파일명을 출력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/bin/b???p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다른 메타 문자와 혼용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p????n.t*t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person.txt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$ echo ??????????????????????????????????????????????????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??????????????????????????????????????????????????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셸은 메타 문자에 대하여 일치하는 파일명을 찾지 못한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이를 단순 문자로 해석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666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5" y="58945"/>
            <a:ext cx="116493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팁</a:t>
            </a:r>
            <a:r>
              <a:rPr lang="en-US" altLang="ko-KR" sz="2000" dirty="0" smtClean="0">
                <a:latin typeface="Consolas" panose="020B0609020204030204" pitchFamily="49" charset="0"/>
              </a:rPr>
              <a:t>! </a:t>
            </a:r>
            <a:r>
              <a:rPr lang="ko-KR" altLang="en-US" sz="2000" dirty="0" smtClean="0">
                <a:latin typeface="Consolas" panose="020B0609020204030204" pitchFamily="49" charset="0"/>
              </a:rPr>
              <a:t>비어 있는 파일을 생성하고 싶은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ex) $ &gt; your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와일드카드 또는 메타 문자를 문자 그대로 해석되도록 하려면 백슬래시</a:t>
            </a:r>
            <a:r>
              <a:rPr lang="en-US" altLang="ko-KR" sz="2000" dirty="0" smtClean="0">
                <a:latin typeface="Consolas" panose="020B0609020204030204" pitchFamily="49" charset="0"/>
              </a:rPr>
              <a:t>(\)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사용하면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echo how are you?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how are your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echo how are you\?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how are you?</a:t>
            </a:r>
          </a:p>
        </p:txBody>
      </p:sp>
    </p:spTree>
    <p:extLst>
      <p:ext uri="{BB962C8B-B14F-4D97-AF65-F5344CB8AC3E}">
        <p14:creationId xmlns:p14="http://schemas.microsoft.com/office/powerpoint/2010/main" val="23297599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5" y="58945"/>
            <a:ext cx="1162369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[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문자집합</a:t>
            </a:r>
            <a:r>
              <a:rPr lang="en-US" altLang="ko-KR" sz="20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특정 범위의 문자 또는 문자 집합에 대하여 하나의 문자에 대응되는 와일드카드 또는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메타문자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실습 환경 설정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실습 디렉터리 생성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mkdir</a:t>
            </a:r>
            <a:r>
              <a:rPr lang="en-US" altLang="ko-KR" sz="2000" dirty="0" smtClean="0">
                <a:latin typeface="Consolas" panose="020B0609020204030204" pitchFamily="49" charset="0"/>
              </a:rPr>
              <a:t> test  -&gt; test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생성하는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cd test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실습 파일 생성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123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1abc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2abc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3abc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abc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abc1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abc2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abc3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one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123abc123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$ &gt; abc123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30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5" y="58945"/>
            <a:ext cx="1302151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123  123abc123  1abc  2abc  3abc  </a:t>
            </a:r>
            <a:r>
              <a:rPr lang="en-US" altLang="ko-KR" sz="2000" dirty="0" err="1">
                <a:latin typeface="Consolas" panose="020B0609020204030204" pitchFamily="49" charset="0"/>
              </a:rPr>
              <a:t>abc</a:t>
            </a:r>
            <a:r>
              <a:rPr lang="en-US" altLang="ko-KR" sz="2000" dirty="0">
                <a:latin typeface="Consolas" panose="020B0609020204030204" pitchFamily="49" charset="0"/>
              </a:rPr>
              <a:t>  abc1  abc123  abc2  abc3  </a:t>
            </a:r>
            <a:r>
              <a:rPr lang="en-US" altLang="ko-KR" sz="2000" dirty="0" smtClean="0">
                <a:latin typeface="Consolas" panose="020B0609020204030204" pitchFamily="49" charset="0"/>
              </a:rPr>
              <a:t>one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한 자리의 숫자로 시작하는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abc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파일을 선택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[0123456789]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abc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abc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파일명에 대하여 한 자리의 숫자로 끝나는 파일 선택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abc</a:t>
            </a:r>
            <a:r>
              <a:rPr lang="en-US" altLang="ko-KR" sz="2000" dirty="0" smtClean="0">
                <a:latin typeface="Consolas" panose="020B0609020204030204" pitchFamily="49" charset="0"/>
              </a:rPr>
              <a:t>[0123456789]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브라켓은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개 이상 사용이 가능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숫자 </a:t>
            </a:r>
            <a:r>
              <a:rPr lang="en-US" altLang="ko-KR" sz="2000" dirty="0" smtClean="0">
                <a:latin typeface="Consolas" panose="020B0609020204030204" pitchFamily="49" charset="0"/>
              </a:rPr>
              <a:t>3</a:t>
            </a:r>
            <a:r>
              <a:rPr lang="ko-KR" altLang="en-US" sz="2000" dirty="0" smtClean="0">
                <a:latin typeface="Consolas" panose="020B0609020204030204" pitchFamily="49" charset="0"/>
              </a:rPr>
              <a:t>개로 이루어진 파일을 선택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[0123456789][0123456789][0123456789]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알파벳 소문자 </a:t>
            </a:r>
            <a:r>
              <a:rPr lang="en-US" altLang="ko-KR" sz="2000" dirty="0" smtClean="0">
                <a:latin typeface="Consolas" panose="020B0609020204030204" pitchFamily="49" charset="0"/>
              </a:rPr>
              <a:t>3</a:t>
            </a:r>
            <a:r>
              <a:rPr lang="ko-KR" altLang="en-US" sz="2000" dirty="0" smtClean="0">
                <a:latin typeface="Consolas" panose="020B0609020204030204" pitchFamily="49" charset="0"/>
              </a:rPr>
              <a:t>개로 이루어진 파일명 선택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echo [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abcdefghijklmnopqrstuvwxyz</a:t>
            </a:r>
            <a:r>
              <a:rPr lang="en-US" altLang="ko-KR" sz="2000" dirty="0" smtClean="0">
                <a:latin typeface="Consolas" panose="020B0609020204030204" pitchFamily="49" charset="0"/>
              </a:rPr>
              <a:t>][</a:t>
            </a:r>
            <a:r>
              <a:rPr lang="en-US" altLang="ko-KR" sz="2000" dirty="0" err="1">
                <a:latin typeface="Consolas" panose="020B0609020204030204" pitchFamily="49" charset="0"/>
              </a:rPr>
              <a:t>abcdefghijklmnopqrstuvwxyz</a:t>
            </a:r>
            <a:r>
              <a:rPr lang="en-US" altLang="ko-KR" sz="2000" dirty="0" smtClean="0">
                <a:latin typeface="Consolas" panose="020B0609020204030204" pitchFamily="49" charset="0"/>
              </a:rPr>
              <a:t>][</a:t>
            </a:r>
            <a:r>
              <a:rPr lang="en-US" altLang="ko-KR" sz="2000" dirty="0" err="1">
                <a:latin typeface="Consolas" panose="020B0609020204030204" pitchFamily="49" charset="0"/>
              </a:rPr>
              <a:t>abcdefghijklmnopqrstuvwxyz</a:t>
            </a:r>
            <a:r>
              <a:rPr lang="en-US" altLang="ko-KR" sz="2000" dirty="0">
                <a:latin typeface="Consolas" panose="020B0609020204030204" pitchFamily="49" charset="0"/>
              </a:rPr>
              <a:t>]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358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24444"/>
            <a:ext cx="115595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숫자가 아닌 이외의 문자로 시작하는 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여집합을 표현할 경우 </a:t>
            </a:r>
            <a:r>
              <a:rPr lang="en-US" altLang="ko-KR" sz="2000" dirty="0" smtClean="0">
                <a:latin typeface="Consolas" panose="020B0609020204030204" pitchFamily="49" charset="0"/>
              </a:rPr>
              <a:t>^</a:t>
            </a:r>
            <a:r>
              <a:rPr lang="ko-KR" altLang="en-US" sz="2000" dirty="0" smtClean="0">
                <a:latin typeface="Consolas" panose="020B0609020204030204" pitchFamily="49" charset="0"/>
              </a:rPr>
              <a:t>을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</a:rPr>
              <a:t>$ echo [^0-9]*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abc abc1 abc123 abc2 abc3 </a:t>
            </a:r>
            <a:r>
              <a:rPr lang="pl-PL" altLang="ko-KR" sz="2000" dirty="0" smtClean="0">
                <a:latin typeface="Consolas" panose="020B0609020204030204" pitchFamily="49" charset="0"/>
              </a:rPr>
              <a:t>one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앞서 하이픈을 사용한 문자 범위 집합은 유닉스 표기법이다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때문에 호환성이 떨어지고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경우에 따라서는 리눅스에서 제대로 동작하지 않을 수 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이를 해결하기 위해 </a:t>
            </a:r>
            <a:r>
              <a:rPr lang="en-US" altLang="ko-KR" sz="2000" dirty="0" smtClean="0">
                <a:latin typeface="Consolas" panose="020B0609020204030204" pitchFamily="49" charset="0"/>
              </a:rPr>
              <a:t>POSIX</a:t>
            </a:r>
            <a:r>
              <a:rPr lang="ko-KR" altLang="en-US" sz="2000" dirty="0" smtClean="0">
                <a:latin typeface="Consolas" panose="020B0609020204030204" pitchFamily="49" charset="0"/>
              </a:rPr>
              <a:t>에서는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표준화된 문자 클래스를 제공한다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위키에서 정규표현식을 검색해 보세요 </a:t>
            </a:r>
            <a:r>
              <a:rPr lang="en-US" altLang="ko-KR" sz="2000" dirty="0" smtClean="0">
                <a:latin typeface="Consolas" panose="020B0609020204030204" pitchFamily="49" charset="0"/>
              </a:rPr>
              <a:t>:D</a:t>
            </a:r>
            <a:endParaRPr lang="pl-PL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227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24444"/>
            <a:ext cx="92127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ko-KR" altLang="en-US" sz="2000" dirty="0" smtClean="0">
                <a:latin typeface="Consolas" panose="020B0609020204030204" pitchFamily="49" charset="0"/>
              </a:rPr>
              <a:t>기호 사용 시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범위를 간략하게 표현할 수 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</a:rPr>
              <a:t>$ echo [a-z][a-z][a-z</a:t>
            </a:r>
            <a:r>
              <a:rPr lang="pl-PL" altLang="ko-KR" sz="2000" dirty="0" smtClean="0">
                <a:latin typeface="Consolas" panose="020B0609020204030204" pitchFamily="49" charset="0"/>
              </a:rPr>
              <a:t>]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echo [[:lower:]][[:lower:]][[:lower:]]</a:t>
            </a:r>
            <a:endParaRPr lang="pl-PL" altLang="ko-KR" sz="2000" dirty="0">
              <a:latin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</a:rPr>
              <a:t>abc one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pl-PL" altLang="ko-KR" sz="2000" dirty="0" smtClean="0">
                <a:latin typeface="Consolas" panose="020B0609020204030204" pitchFamily="49" charset="0"/>
              </a:rPr>
              <a:t>$ </a:t>
            </a:r>
            <a:r>
              <a:rPr lang="pl-PL" altLang="ko-KR" sz="2000" dirty="0">
                <a:latin typeface="Consolas" panose="020B0609020204030204" pitchFamily="49" charset="0"/>
              </a:rPr>
              <a:t>echo [0-9][0-9][0-9</a:t>
            </a:r>
            <a:r>
              <a:rPr lang="pl-PL" altLang="ko-KR" sz="2000" dirty="0" smtClean="0">
                <a:latin typeface="Consolas" panose="020B0609020204030204" pitchFamily="49" charset="0"/>
              </a:rPr>
              <a:t>]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echo [[:digit:]][[:digit:]][[:digit:]]</a:t>
            </a:r>
            <a:endParaRPr lang="pl-PL" altLang="ko-KR" sz="2000" dirty="0">
              <a:latin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</a:rPr>
              <a:t>123</a:t>
            </a: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</a:rPr>
              <a:t>$ echo [^0-9</a:t>
            </a:r>
            <a:r>
              <a:rPr lang="pl-PL" altLang="ko-KR" sz="2000" dirty="0" smtClean="0">
                <a:latin typeface="Consolas" panose="020B0609020204030204" pitchFamily="49" charset="0"/>
              </a:rPr>
              <a:t>]*</a:t>
            </a:r>
            <a:r>
              <a:rPr lang="en-US" altLang="ko-KR" sz="2000" dirty="0" smtClean="0">
                <a:latin typeface="Consolas" panose="020B0609020204030204" pitchFamily="49" charset="0"/>
              </a:rPr>
              <a:t> -&gt; echo [^[:digit:]]*</a:t>
            </a:r>
            <a:endParaRPr lang="pl-PL" altLang="ko-KR" sz="2000" dirty="0">
              <a:latin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</a:rPr>
              <a:t>abc abc1 abc123 abc2 abc3 one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9258" y="290945"/>
            <a:ext cx="51219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가상 프로그램 설치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가상프로그램 다운로드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vwmare</a:t>
            </a:r>
            <a:r>
              <a:rPr lang="en-US" altLang="ko-KR" sz="2000" dirty="0" smtClean="0">
                <a:latin typeface="Consolas" panose="020B0609020204030204" pitchFamily="49" charset="0"/>
              </a:rPr>
              <a:t>(windows,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2000" dirty="0" smtClean="0"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virtualbox</a:t>
            </a:r>
            <a:r>
              <a:rPr lang="en-US" altLang="ko-KR" sz="2000" dirty="0" smtClean="0">
                <a:latin typeface="Consolas" panose="020B0609020204030204" pitchFamily="49" charset="0"/>
              </a:rPr>
              <a:t>(windows,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macOS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구글에서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검색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vmware</a:t>
            </a:r>
            <a:r>
              <a:rPr lang="en-US" altLang="ko-KR" sz="2000" dirty="0" smtClean="0">
                <a:latin typeface="Consolas" panose="020B0609020204030204" pitchFamily="49" charset="0"/>
              </a:rPr>
              <a:t> workstation player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다운로드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클릭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73" y="2230269"/>
            <a:ext cx="6629400" cy="438484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19775" y="5200651"/>
            <a:ext cx="413385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130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24444"/>
            <a:ext cx="486543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및 디렉터리 조작 </a:t>
            </a:r>
            <a:r>
              <a:rPr lang="en-US" altLang="ko-KR" sz="20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빈 파일 생성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- touch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 사용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  touch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1 [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2 ...]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- '&gt;'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빈 디렉터리 생성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mkdir</a:t>
            </a:r>
            <a:r>
              <a:rPr lang="ko-KR" altLang="en-US" sz="2000" dirty="0" smtClean="0">
                <a:latin typeface="Consolas" panose="020B0609020204030204" pitchFamily="49" charset="0"/>
              </a:rPr>
              <a:t>은 </a:t>
            </a:r>
            <a:r>
              <a:rPr lang="en-US" altLang="ko-KR" sz="2000" dirty="0" smtClean="0">
                <a:latin typeface="Consolas" panose="020B0609020204030204" pitchFamily="49" charset="0"/>
              </a:rPr>
              <a:t>make directory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mkdir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r>
              <a:rPr lang="en-US" altLang="ko-KR" sz="2000" dirty="0">
                <a:latin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[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r>
              <a:rPr lang="en-US" altLang="ko-KR" sz="2000" dirty="0" smtClean="0">
                <a:latin typeface="Consolas" panose="020B0609020204030204" pitchFamily="49" charset="0"/>
              </a:rPr>
              <a:t>2 ...]</a:t>
            </a:r>
          </a:p>
        </p:txBody>
      </p:sp>
    </p:spTree>
    <p:extLst>
      <p:ext uri="{BB962C8B-B14F-4D97-AF65-F5344CB8AC3E}">
        <p14:creationId xmlns:p14="http://schemas.microsoft.com/office/powerpoint/2010/main" val="10634754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24444"/>
            <a:ext cx="1035411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3.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remov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1 [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2 ...]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파일이 삭제되면 복구가 불가능하기 때문에 신중하게 사용해야 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, --interactive: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파일을 삭제하기 전에 확인하는 옵션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-r, --recursive: </a:t>
            </a:r>
            <a:r>
              <a:rPr lang="ko-KR" altLang="en-US" sz="2000" dirty="0" smtClean="0">
                <a:latin typeface="Consolas" panose="020B0609020204030204" pitchFamily="49" charset="0"/>
              </a:rPr>
              <a:t>재귀적으로 하위 디렉터리를 순회하면서 모든 파일과 디렉터리를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삭제함</a:t>
            </a:r>
            <a:r>
              <a:rPr lang="en-US" altLang="ko-KR" sz="2000" dirty="0" smtClean="0">
                <a:latin typeface="Consolas" panose="020B0609020204030204" pitchFamily="49" charset="0"/>
              </a:rPr>
              <a:t>,  (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디렉터리도 파일입니다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-f, --force: </a:t>
            </a:r>
            <a:r>
              <a:rPr lang="ko-KR" altLang="en-US" sz="2000" dirty="0" smtClean="0">
                <a:latin typeface="Consolas" panose="020B0609020204030204" pitchFamily="49" charset="0"/>
              </a:rPr>
              <a:t>존재하지 않는 파일에 대하여 확인 메시지 없이 무시하고 진행하라는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의미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안전하게 삭제하는 방법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미리 연습해 봅니다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rm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*.html </a:t>
            </a:r>
          </a:p>
          <a:p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rm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 .html -&gt;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모든 파일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연습</a:t>
            </a: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ls *.html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ls * .html </a:t>
            </a:r>
          </a:p>
        </p:txBody>
      </p:sp>
    </p:spTree>
    <p:extLst>
      <p:ext uri="{BB962C8B-B14F-4D97-AF65-F5344CB8AC3E}">
        <p14:creationId xmlns:p14="http://schemas.microsoft.com/office/powerpoint/2010/main" val="39786148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24444"/>
            <a:ext cx="8635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4.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 삭제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rmdir</a:t>
            </a:r>
            <a:r>
              <a:rPr lang="en-US" altLang="ko-KR" sz="2000" dirty="0" smtClean="0">
                <a:latin typeface="Consolas" panose="020B0609020204030204" pitchFamily="49" charset="0"/>
              </a:rPr>
              <a:t>: remove directory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비어 있는 디렉터리만 삭제 가능</a:t>
            </a:r>
            <a:endParaRPr lang="en-US" altLang="ko-KR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rmdir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r>
              <a:rPr lang="en-US" altLang="ko-KR" sz="2000" dirty="0" smtClean="0">
                <a:latin typeface="Consolas" panose="020B0609020204030204" pitchFamily="49" charset="0"/>
              </a:rPr>
              <a:t>1 [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r>
              <a:rPr lang="en-US" altLang="ko-KR" sz="2000" dirty="0" smtClean="0">
                <a:latin typeface="Consolas" panose="020B0609020204030204" pitchFamily="49" charset="0"/>
              </a:rPr>
              <a:t>2 ...]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264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196" y="241069"/>
            <a:ext cx="1131591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5. </a:t>
            </a:r>
            <a:r>
              <a:rPr lang="ko-KR" altLang="en-US" sz="2000" dirty="0" smtClean="0">
                <a:latin typeface="Consolas" panose="020B0609020204030204" pitchFamily="49" charset="0"/>
              </a:rPr>
              <a:t>복사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: copy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파일 및 디렉터리를 복사할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...</a:t>
            </a:r>
            <a:r>
              <a:rPr lang="ko-KR" altLang="en-US" sz="2000" dirty="0" smtClean="0">
                <a:latin typeface="Consolas" panose="020B0609020204030204" pitchFamily="49" charset="0"/>
              </a:rPr>
              <a:t> 디렉터리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 hello.txt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mysub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1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2 ex)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 hello.txt hello1.txt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, --interactive: </a:t>
            </a:r>
            <a:r>
              <a:rPr lang="ko-KR" altLang="en-US" sz="2000" dirty="0" smtClean="0">
                <a:latin typeface="Consolas" panose="020B0609020204030204" pitchFamily="49" charset="0"/>
              </a:rPr>
              <a:t>만약 복사될 곳에 기존의 파일이 존재한다면 덮어쓰게 된다는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위험성이 있음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때문에 기존 파일을 덮어쓰기 전에 확인하기 위해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-r, --recursive: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디렉터리를 통째로 복사할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-u, --update: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파일을 다른 곳으로 복사할 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그 곳에 없는 파일이나 최신 버전의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파일만 복사함</a:t>
            </a:r>
            <a:endParaRPr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865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196" y="241069"/>
            <a:ext cx="1176475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6. mv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move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파일이나 디렉터리를 이동할 때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사용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mv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</a:t>
            </a:r>
            <a:r>
              <a:rPr lang="en-US" altLang="ko-KR" sz="2000" dirty="0" smtClean="0">
                <a:latin typeface="Consolas" panose="020B0609020204030204" pitchFamily="49" charset="0"/>
              </a:rPr>
              <a:t>...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mv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r>
              <a:rPr lang="en-US" altLang="ko-KR" sz="2000" dirty="0" smtClean="0">
                <a:latin typeface="Consolas" panose="020B0609020204030204" pitchFamily="49" charset="0"/>
              </a:rPr>
              <a:t>1 </a:t>
            </a:r>
            <a:r>
              <a:rPr lang="ko-KR" altLang="en-US" sz="2000" dirty="0" smtClean="0">
                <a:latin typeface="Consolas" panose="020B0609020204030204" pitchFamily="49" charset="0"/>
              </a:rPr>
              <a:t>디렉터리명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latin typeface="Consolas" panose="020B0609020204030204" pitchFamily="49" charset="0"/>
              </a:rPr>
              <a:t>, --interactive: </a:t>
            </a:r>
            <a:r>
              <a:rPr lang="ko-KR" altLang="en-US" sz="2000" dirty="0" smtClean="0">
                <a:latin typeface="Consolas" panose="020B0609020204030204" pitchFamily="49" charset="0"/>
              </a:rPr>
              <a:t>기존 파일이 존재할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덮어쓰기 때문에 이를 확인하는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옵션임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                  mv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기본 동작은 이동 대상 파일이 존재할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덮어쓴다는 것이 원칙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-u, --update: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파일을 다른 곳으로 이동할 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그 곳에 파일이 없거나 최신 파일만 이동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파일이나 디렉터리의 이름을 변경할 때</a:t>
            </a:r>
            <a:r>
              <a:rPr lang="en-US" altLang="ko-KR" sz="2000" dirty="0" smtClean="0">
                <a:latin typeface="Consolas" panose="020B0609020204030204" pitchFamily="49" charset="0"/>
              </a:rPr>
              <a:t>, mv </a:t>
            </a:r>
            <a:r>
              <a:rPr lang="ko-KR" altLang="en-US" sz="2000" dirty="0" smtClean="0">
                <a:latin typeface="Consolas" panose="020B0609020204030204" pitchFamily="49" charset="0"/>
              </a:rPr>
              <a:t>명령어를 사용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mv OLDNAME NEWNAME</a:t>
            </a:r>
          </a:p>
        </p:txBody>
      </p:sp>
    </p:spTree>
    <p:extLst>
      <p:ext uri="{BB962C8B-B14F-4D97-AF65-F5344CB8AC3E}">
        <p14:creationId xmlns:p14="http://schemas.microsoft.com/office/powerpoint/2010/main" val="29476084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196" y="241069"/>
            <a:ext cx="88280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</a:rPr>
              <a:t>7. ln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link</a:t>
            </a:r>
            <a:r>
              <a:rPr lang="ko-KR" altLang="en-US" sz="2000" dirty="0" smtClean="0">
                <a:latin typeface="Consolas" panose="020B0609020204030204" pitchFamily="49" charset="0"/>
              </a:rPr>
              <a:t>의 약자로 하드 링크 또는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링크를 만들 때 사용하는 명령어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 </a:t>
            </a:r>
            <a:r>
              <a:rPr lang="ko-KR" altLang="en-US" sz="2000" dirty="0" smtClean="0">
                <a:latin typeface="Consolas" panose="020B0609020204030204" pitchFamily="49" charset="0"/>
              </a:rPr>
              <a:t>하드 링크</a:t>
            </a:r>
            <a:r>
              <a:rPr lang="en-US" altLang="ko-KR" sz="2000" dirty="0" smtClean="0">
                <a:latin typeface="Consolas" panose="020B0609020204030204" pitchFamily="49" charset="0"/>
              </a:rPr>
              <a:t>: </a:t>
            </a:r>
            <a:r>
              <a:rPr lang="ko-KR" altLang="en-US" sz="2000" dirty="0" smtClean="0">
                <a:latin typeface="Consolas" panose="020B0609020204030204" pitchFamily="49" charset="0"/>
              </a:rPr>
              <a:t>같은 파일에 대하여 다른 이름을 부여하는 개념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사용방법</a:t>
            </a:r>
            <a:r>
              <a:rPr lang="en-US" altLang="ko-KR" sz="2000" dirty="0" smtClean="0">
                <a:latin typeface="Consolas" panose="020B0609020204030204" pitchFamily="49" charset="0"/>
              </a:rPr>
              <a:t>: ln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링크명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latin typeface="Consolas" panose="020B0609020204030204" pitchFamily="49" charset="0"/>
              </a:rPr>
              <a:t>ex) ln hello world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34205" y="5935287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예를 들어</a:t>
            </a:r>
            <a:r>
              <a:rPr lang="en-US" altLang="ko-KR" sz="2000" dirty="0" smtClean="0">
                <a:latin typeface="Consolas" panose="020B0609020204030204" pitchFamily="49" charset="0"/>
              </a:rPr>
              <a:t>, 2.123.43.111(32</a:t>
            </a:r>
            <a:r>
              <a:rPr lang="ko-KR" altLang="en-US" sz="2000" dirty="0" smtClean="0">
                <a:latin typeface="Consolas" panose="020B0609020204030204" pitchFamily="49" charset="0"/>
              </a:rPr>
              <a:t>비트 정수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www.naver.com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77315" y="2580645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rwxr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xr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77315" y="3007366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20103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77315" y="3434087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77315" y="3860808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5528" y="22173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inode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0159" y="2527998"/>
            <a:ext cx="1886989" cy="1013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 20103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kkkkk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20104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world 20103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8659" y="354122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mydir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5" name="순서도: 자기 디스크 14"/>
          <p:cNvSpPr/>
          <p:nvPr/>
        </p:nvSpPr>
        <p:spPr>
          <a:xfrm>
            <a:off x="8819804" y="4287529"/>
            <a:ext cx="2044931" cy="103261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HDD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8919498" y="4692134"/>
            <a:ext cx="465512" cy="37729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12" idx="3"/>
            <a:endCxn id="16" idx="1"/>
          </p:cNvCxnSpPr>
          <p:nvPr/>
        </p:nvCxnSpPr>
        <p:spPr>
          <a:xfrm>
            <a:off x="7223730" y="4089408"/>
            <a:ext cx="1742930" cy="791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3" idx="1"/>
          </p:cNvCxnSpPr>
          <p:nvPr/>
        </p:nvCxnSpPr>
        <p:spPr>
          <a:xfrm>
            <a:off x="2984269" y="2743200"/>
            <a:ext cx="2793046" cy="66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3" idx="1"/>
          </p:cNvCxnSpPr>
          <p:nvPr/>
        </p:nvCxnSpPr>
        <p:spPr>
          <a:xfrm flipV="1">
            <a:off x="2984269" y="2809245"/>
            <a:ext cx="2793046" cy="540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550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266007"/>
            <a:ext cx="619913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하드 링크가 필요한 이유</a:t>
            </a:r>
            <a:r>
              <a:rPr lang="en-US" altLang="ko-KR" sz="2000" dirty="0" smtClean="0">
                <a:latin typeface="Consolas" panose="020B0609020204030204" pitchFamily="49" charset="0"/>
              </a:rPr>
              <a:t>!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ubuntu.iso</a:t>
            </a:r>
            <a:r>
              <a:rPr lang="en-US" altLang="ko-KR" sz="2000" dirty="0" smtClean="0">
                <a:latin typeface="Consolas" panose="020B0609020204030204" pitchFamily="49" charset="0"/>
              </a:rPr>
              <a:t> (4GB)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1)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ubuntu.iso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변경할 이름으로 복사를 수행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ubuntu.iso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linux.iso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2) </a:t>
            </a:r>
            <a:r>
              <a:rPr lang="ko-KR" altLang="en-US" sz="2000" dirty="0" smtClean="0">
                <a:latin typeface="Consolas" panose="020B0609020204030204" pitchFamily="49" charset="0"/>
              </a:rPr>
              <a:t>복사가 완료된 후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ubuntu.iso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삭제하면 됨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하드 링크 기능이 있는 경우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ln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ubuntu.iso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linux.iso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err="1" smtClean="0">
                <a:latin typeface="Consolas" panose="020B0609020204030204" pitchFamily="49" charset="0"/>
              </a:rPr>
              <a:t>rm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ubuntu.iso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628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4205" y="5935287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예를 들어</a:t>
            </a:r>
            <a:r>
              <a:rPr lang="en-US" altLang="ko-KR" sz="2000" dirty="0" smtClean="0">
                <a:latin typeface="Consolas" panose="020B0609020204030204" pitchFamily="49" charset="0"/>
              </a:rPr>
              <a:t>, 2.123.43.111(32</a:t>
            </a:r>
            <a:r>
              <a:rPr lang="ko-KR" altLang="en-US" sz="2000" dirty="0" smtClean="0">
                <a:latin typeface="Consolas" panose="020B0609020204030204" pitchFamily="49" charset="0"/>
              </a:rPr>
              <a:t>비트 정수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www.naver.com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77315" y="2580645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rwxr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xr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77315" y="3007366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20103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77315" y="3434087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77315" y="3860808"/>
            <a:ext cx="1446415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5528" y="221739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inode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0159" y="2527998"/>
            <a:ext cx="1886989" cy="1013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linux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20103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8659" y="354122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mydir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15" name="순서도: 자기 디스크 14"/>
          <p:cNvSpPr/>
          <p:nvPr/>
        </p:nvSpPr>
        <p:spPr>
          <a:xfrm>
            <a:off x="8819804" y="4287529"/>
            <a:ext cx="2044931" cy="1032616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HDD</a:t>
            </a:r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8919498" y="4692134"/>
            <a:ext cx="465512" cy="377296"/>
          </a:xfrm>
          <a:prstGeom prst="verticalScrol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>
            <a:stCxn id="12" idx="3"/>
            <a:endCxn id="16" idx="1"/>
          </p:cNvCxnSpPr>
          <p:nvPr/>
        </p:nvCxnSpPr>
        <p:spPr>
          <a:xfrm>
            <a:off x="7223730" y="4089408"/>
            <a:ext cx="1742930" cy="791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3" idx="1"/>
          </p:cNvCxnSpPr>
          <p:nvPr/>
        </p:nvCxnSpPr>
        <p:spPr>
          <a:xfrm flipV="1">
            <a:off x="2984269" y="2809245"/>
            <a:ext cx="2793046" cy="324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24" y="199505"/>
            <a:ext cx="35702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하드 링크 기능이 있는 경우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ln </a:t>
            </a:r>
            <a:r>
              <a:rPr lang="en-US" altLang="ko-KR" sz="2000" dirty="0" err="1">
                <a:latin typeface="Consolas" panose="020B0609020204030204" pitchFamily="49" charset="0"/>
              </a:rPr>
              <a:t>ubuntu.iso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linux.iso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rm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ubuntu.iso</a:t>
            </a:r>
            <a:endParaRPr lang="ko-KR" altLang="en-US" sz="2000" dirty="0">
              <a:latin typeface="Consolas" panose="020B0609020204030204" pitchFamily="49" charset="0"/>
            </a:endParaRPr>
          </a:p>
          <a:p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8313" y="861224"/>
            <a:ext cx="399011" cy="3990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5208" y="339605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nlink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63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324196"/>
            <a:ext cx="1155957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</a:rPr>
              <a:t>하드 링크는 </a:t>
            </a:r>
            <a:r>
              <a:rPr lang="en-US" altLang="ko-KR" sz="2000" dirty="0" smtClean="0">
                <a:latin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</a:rPr>
              <a:t>가 제약 조건이 존재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 시스템 외부에서 파일을 참조할 수 없음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다시 말해 하드 링크는 같은 디스크 파티션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안에 있는 파일이 아니면 참조할 수 없다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리눅스를 비롯한 대부분의 운영체제는 서로 다른 파티션의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아이노드</a:t>
            </a:r>
            <a:r>
              <a:rPr lang="ko-KR" altLang="en-US" sz="2000" dirty="0" smtClean="0">
                <a:latin typeface="Consolas" panose="020B0609020204030204" pitchFamily="49" charset="0"/>
              </a:rPr>
              <a:t> 정보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테이블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</a:rPr>
              <a:t>를 공유하는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기능을 제공하지 않기 때문이다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</a:rPr>
              <a:t>하드 링크는 디렉터리를 참조할 수 없다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 </a:t>
            </a:r>
            <a:r>
              <a:rPr lang="en-US" altLang="ko-KR" sz="2000" dirty="0" err="1" smtClean="0">
                <a:latin typeface="Consolas" panose="020B0609020204030204" pitchFamily="49" charset="0"/>
              </a:rPr>
              <a:t>cp</a:t>
            </a:r>
            <a:r>
              <a:rPr lang="ko-KR" altLang="en-US" sz="2000" dirty="0" smtClean="0">
                <a:latin typeface="Consolas" panose="020B0609020204030204" pitchFamily="49" charset="0"/>
              </a:rPr>
              <a:t>나 </a:t>
            </a:r>
            <a:r>
              <a:rPr lang="en-US" altLang="ko-KR" sz="2000" dirty="0" smtClean="0">
                <a:latin typeface="Consolas" panose="020B0609020204030204" pitchFamily="49" charset="0"/>
              </a:rPr>
              <a:t>ls</a:t>
            </a:r>
            <a:r>
              <a:rPr lang="ko-KR" altLang="en-US" sz="2000" dirty="0" smtClean="0">
                <a:latin typeface="Consolas" panose="020B0609020204030204" pitchFamily="49" charset="0"/>
              </a:rPr>
              <a:t>에 대하여 </a:t>
            </a:r>
            <a:r>
              <a:rPr lang="en-US" altLang="ko-KR" sz="2000" dirty="0" smtClean="0">
                <a:latin typeface="Consolas" panose="020B0609020204030204" pitchFamily="49" charset="0"/>
              </a:rPr>
              <a:t>-R </a:t>
            </a:r>
            <a:r>
              <a:rPr lang="ko-KR" altLang="en-US" sz="2000" dirty="0" smtClean="0">
                <a:latin typeface="Consolas" panose="020B0609020204030204" pitchFamily="49" charset="0"/>
              </a:rPr>
              <a:t>옵션을 사용 수 없기 때문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무한 루프에 빠짐</a:t>
            </a:r>
            <a:r>
              <a:rPr lang="en-US" altLang="ko-KR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단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자신과 부모는 허용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이를 극복하기 위해 사용 것이 소프트 링크 또는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</a:t>
            </a:r>
          </a:p>
        </p:txBody>
      </p:sp>
    </p:spTree>
    <p:extLst>
      <p:ext uri="{BB962C8B-B14F-4D97-AF65-F5344CB8AC3E}">
        <p14:creationId xmlns:p14="http://schemas.microsoft.com/office/powerpoint/2010/main" val="27895322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324196"/>
            <a:ext cx="116236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 사용 방법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</a:rPr>
              <a:t>ln -s [</a:t>
            </a:r>
            <a:r>
              <a:rPr lang="ko-KR" altLang="en-US" sz="2000" dirty="0" smtClean="0">
                <a:latin typeface="Consolas" panose="020B0609020204030204" pitchFamily="49" charset="0"/>
              </a:rPr>
              <a:t>파일명 또는 디렉터리명</a:t>
            </a:r>
            <a:r>
              <a:rPr lang="en-US" altLang="ko-KR" sz="2000" dirty="0" smtClean="0">
                <a:latin typeface="Consolas" panose="020B0609020204030204" pitchFamily="49" charset="0"/>
              </a:rPr>
              <a:t>]</a:t>
            </a:r>
            <a:r>
              <a:rPr lang="ko-KR" altLang="en-US" sz="2000" dirty="0" smtClean="0">
                <a:latin typeface="Consolas" panose="020B0609020204030204" pitchFamily="49" charset="0"/>
              </a:rPr>
              <a:t> 별칭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링크는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아이노드를</a:t>
            </a:r>
            <a:r>
              <a:rPr lang="ko-KR" altLang="en-US" sz="2000" dirty="0" smtClean="0">
                <a:latin typeface="Consolas" panose="020B0609020204030204" pitchFamily="49" charset="0"/>
              </a:rPr>
              <a:t> 참조하는 것이 아닌 해당 디렉터리 또는 파일에 대한 경로 정보를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가지고 있는 특수 파일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윈도우즈의</a:t>
            </a:r>
            <a:r>
              <a:rPr lang="ko-KR" altLang="en-US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바로가기가</a:t>
            </a:r>
            <a:r>
              <a:rPr lang="ko-KR" altLang="en-US" sz="2000" dirty="0" smtClean="0">
                <a:latin typeface="Consolas" panose="020B0609020204030204" pitchFamily="49" charset="0"/>
              </a:rPr>
              <a:t> 리눅스의 </a:t>
            </a:r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링크라고 이해하시면 됩니다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 smtClean="0">
                <a:latin typeface="Consolas" panose="020B0609020204030204" pitchFamily="49" charset="0"/>
              </a:rPr>
              <a:t>심볼릭</a:t>
            </a:r>
            <a:r>
              <a:rPr lang="ko-KR" altLang="en-US" sz="2000" dirty="0" smtClean="0">
                <a:latin typeface="Consolas" panose="020B0609020204030204" pitchFamily="49" charset="0"/>
              </a:rPr>
              <a:t> 링크를 사용하여 디렉터리를 링크를 건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</a:rPr>
              <a:t>상황에 따라 다시 무한 루프에 빠질 수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있는데</a:t>
            </a:r>
            <a:r>
              <a:rPr lang="en-US" altLang="ko-KR" sz="2000" dirty="0" smtClean="0">
                <a:latin typeface="Consolas" panose="020B0609020204030204" pitchFamily="49" charset="0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</a:rPr>
              <a:t>순환 링크가 걸린 경우</a:t>
            </a:r>
            <a:r>
              <a:rPr lang="en-US" altLang="ko-KR" sz="2000" dirty="0" smtClean="0">
                <a:latin typeface="Consolas" panose="020B0609020204030204" pitchFamily="49" charset="0"/>
              </a:rPr>
              <a:t>), </a:t>
            </a:r>
            <a:r>
              <a:rPr lang="ko-KR" altLang="en-US" sz="2000" dirty="0" smtClean="0">
                <a:latin typeface="Consolas" panose="020B0609020204030204" pitchFamily="49" charset="0"/>
              </a:rPr>
              <a:t>이는 몇 회 이상 루프를 수행하면 리눅스 시스템은 탐색을</a:t>
            </a:r>
            <a:endParaRPr lang="en-US" altLang="ko-KR" sz="2000" dirty="0" smtClean="0">
              <a:latin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</a:rPr>
              <a:t>중지시킨다</a:t>
            </a:r>
            <a:r>
              <a:rPr lang="en-US" altLang="ko-KR" sz="2000" dirty="0" smtClean="0">
                <a:latin typeface="Consolas" panose="020B0609020204030204" pitchFamily="49" charset="0"/>
              </a:rPr>
              <a:t>.</a:t>
            </a:r>
            <a:endParaRPr lang="ko-KR" altLang="en-US" sz="2000" dirty="0" smtClean="0"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miro.medium.com/max/514/1*Q77tFyicUYPNVBh-9aYfe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93" y="3614593"/>
            <a:ext cx="48958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4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12728</Words>
  <Application>Microsoft Office PowerPoint</Application>
  <PresentationFormat>와이드스크린</PresentationFormat>
  <Paragraphs>2681</Paragraphs>
  <Slides>225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225</vt:i4>
      </vt:variant>
    </vt:vector>
  </HeadingPairs>
  <TitlesOfParts>
    <vt:vector size="230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cospro</dc:creator>
  <cp:lastModifiedBy>cospro</cp:lastModifiedBy>
  <cp:revision>454</cp:revision>
  <dcterms:created xsi:type="dcterms:W3CDTF">2020-06-08T00:59:27Z</dcterms:created>
  <dcterms:modified xsi:type="dcterms:W3CDTF">2020-06-15T08:12:01Z</dcterms:modified>
</cp:coreProperties>
</file>