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58" r:id="rId17"/>
    <p:sldId id="259" r:id="rId18"/>
    <p:sldId id="256" r:id="rId19"/>
    <p:sldId id="257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400" autoAdjust="0"/>
  </p:normalViewPr>
  <p:slideViewPr>
    <p:cSldViewPr snapToGrid="0">
      <p:cViewPr varScale="1">
        <p:scale>
          <a:sx n="115" d="100"/>
          <a:sy n="115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B72C-12B1-4C2D-9C2C-B7F20A7B808B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45F3-19FD-465B-BFAA-0438D89F9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67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B72C-12B1-4C2D-9C2C-B7F20A7B808B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45F3-19FD-465B-BFAA-0438D89F9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69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B72C-12B1-4C2D-9C2C-B7F20A7B808B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45F3-19FD-465B-BFAA-0438D89F9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08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B72C-12B1-4C2D-9C2C-B7F20A7B808B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45F3-19FD-465B-BFAA-0438D89F9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38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B72C-12B1-4C2D-9C2C-B7F20A7B808B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45F3-19FD-465B-BFAA-0438D89F9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30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B72C-12B1-4C2D-9C2C-B7F20A7B808B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45F3-19FD-465B-BFAA-0438D89F9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50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B72C-12B1-4C2D-9C2C-B7F20A7B808B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45F3-19FD-465B-BFAA-0438D89F9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52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B72C-12B1-4C2D-9C2C-B7F20A7B808B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45F3-19FD-465B-BFAA-0438D89F9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4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B72C-12B1-4C2D-9C2C-B7F20A7B808B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45F3-19FD-465B-BFAA-0438D89F9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51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B72C-12B1-4C2D-9C2C-B7F20A7B808B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45F3-19FD-465B-BFAA-0438D89F9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19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B72C-12B1-4C2D-9C2C-B7F20A7B808B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45F3-19FD-465B-BFAA-0438D89F9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22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9B72C-12B1-4C2D-9C2C-B7F20A7B808B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D45F3-19FD-465B-BFAA-0438D89F9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89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818" y="332509"/>
            <a:ext cx="71481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800" dirty="0" err="1" smtClean="0">
                <a:latin typeface="Consolas" panose="020B0609020204030204" pitchFamily="49" charset="0"/>
              </a:rPr>
              <a:t>비주얼</a:t>
            </a:r>
            <a:r>
              <a:rPr lang="ko-KR" altLang="en-US" sz="2800" dirty="0" smtClean="0">
                <a:latin typeface="Consolas" panose="020B0609020204030204" pitchFamily="49" charset="0"/>
              </a:rPr>
              <a:t> 스튜디오 바이러스 문제 해결 </a:t>
            </a:r>
            <a:r>
              <a:rPr lang="en-US" altLang="ko-KR" sz="28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en-US" altLang="ko-KR" sz="2800" dirty="0">
                <a:latin typeface="Consolas" panose="020B0609020204030204" pitchFamily="49" charset="0"/>
              </a:rPr>
              <a:t>https://itlounge.net/34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330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537" y="1439833"/>
            <a:ext cx="6787776" cy="52778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4444" y="224444"/>
            <a:ext cx="5155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2. </a:t>
            </a:r>
            <a:r>
              <a:rPr lang="ko-KR" altLang="en-US" sz="2800" dirty="0" smtClean="0">
                <a:latin typeface="Consolas" panose="020B0609020204030204" pitchFamily="49" charset="0"/>
              </a:rPr>
              <a:t>다운로드 후</a:t>
            </a:r>
            <a:r>
              <a:rPr lang="en-US" altLang="ko-KR" sz="2800" dirty="0" smtClean="0">
                <a:latin typeface="Consolas" panose="020B0609020204030204" pitchFamily="49" charset="0"/>
              </a:rPr>
              <a:t>, </a:t>
            </a:r>
            <a:r>
              <a:rPr lang="ko-KR" altLang="en-US" sz="2800" dirty="0" smtClean="0">
                <a:latin typeface="Consolas" panose="020B0609020204030204" pitchFamily="49" charset="0"/>
              </a:rPr>
              <a:t>실행합니다</a:t>
            </a:r>
            <a:r>
              <a:rPr lang="en-US" altLang="ko-KR" sz="2800" dirty="0" smtClean="0">
                <a:latin typeface="Consolas" panose="020B0609020204030204" pitchFamily="49" charset="0"/>
              </a:rPr>
              <a:t>.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4877" y="6192982"/>
            <a:ext cx="993370" cy="3740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74801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010" y="302359"/>
            <a:ext cx="7446269" cy="564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; first.asm 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segment .data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segment .text	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	global _</a:t>
            </a:r>
            <a:r>
              <a:rPr lang="en-US" altLang="ko-KR" sz="1400" dirty="0" err="1">
                <a:latin typeface="Consolas" panose="020B0609020204030204" pitchFamily="49" charset="0"/>
              </a:rPr>
              <a:t>asm_main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_</a:t>
            </a:r>
            <a:r>
              <a:rPr lang="en-US" altLang="ko-KR" sz="1400" dirty="0" err="1">
                <a:latin typeface="Consolas" panose="020B0609020204030204" pitchFamily="49" charset="0"/>
              </a:rPr>
              <a:t>asm_main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	; </a:t>
            </a:r>
            <a:r>
              <a:rPr lang="ko-KR" altLang="en-US" sz="1400" dirty="0">
                <a:latin typeface="Consolas" panose="020B0609020204030204" pitchFamily="49" charset="0"/>
              </a:rPr>
              <a:t>복귀 주소는 스택에 저장합니다</a:t>
            </a:r>
            <a:r>
              <a:rPr lang="en-US" altLang="ko-KR" sz="1400" dirty="0">
                <a:latin typeface="Consolas" panose="020B0609020204030204" pitchFamily="49" charset="0"/>
              </a:rPr>
              <a:t>. </a:t>
            </a:r>
            <a:r>
              <a:rPr lang="ko-KR" altLang="en-US" sz="1400" dirty="0">
                <a:latin typeface="Consolas" panose="020B0609020204030204" pitchFamily="49" charset="0"/>
              </a:rPr>
              <a:t>스택에 저장하는 명령어는 </a:t>
            </a:r>
            <a:r>
              <a:rPr lang="en-US" altLang="ko-KR" sz="1400" dirty="0">
                <a:latin typeface="Consolas" panose="020B0609020204030204" pitchFamily="49" charset="0"/>
              </a:rPr>
              <a:t>push</a:t>
            </a:r>
            <a:r>
              <a:rPr lang="ko-KR" altLang="en-US" sz="1400" dirty="0">
                <a:latin typeface="Consolas" panose="020B0609020204030204" pitchFamily="49" charset="0"/>
              </a:rPr>
              <a:t>입니다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	push next1			; </a:t>
            </a:r>
            <a:r>
              <a:rPr lang="en-US" altLang="ko-KR" sz="1400" dirty="0" err="1">
                <a:latin typeface="Consolas" panose="020B0609020204030204" pitchFamily="49" charset="0"/>
              </a:rPr>
              <a:t>mov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ebx</a:t>
            </a:r>
            <a:r>
              <a:rPr lang="en-US" altLang="ko-KR" sz="1400" dirty="0">
                <a:latin typeface="Consolas" panose="020B0609020204030204" pitchFamily="49" charset="0"/>
              </a:rPr>
              <a:t>, next1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	</a:t>
            </a:r>
            <a:r>
              <a:rPr lang="en-US" altLang="ko-KR" sz="1400" dirty="0" err="1">
                <a:latin typeface="Consolas" panose="020B0609020204030204" pitchFamily="49" charset="0"/>
              </a:rPr>
              <a:t>jmp</a:t>
            </a:r>
            <a:r>
              <a:rPr lang="en-US" altLang="ko-KR" sz="1400" dirty="0">
                <a:latin typeface="Consolas" panose="020B0609020204030204" pitchFamily="49" charset="0"/>
              </a:rPr>
              <a:t> foo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next1: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	push next2			; </a:t>
            </a:r>
            <a:r>
              <a:rPr lang="en-US" altLang="ko-KR" sz="1400" dirty="0" err="1">
                <a:latin typeface="Consolas" panose="020B0609020204030204" pitchFamily="49" charset="0"/>
              </a:rPr>
              <a:t>mov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ebx</a:t>
            </a:r>
            <a:r>
              <a:rPr lang="en-US" altLang="ko-KR" sz="1400" dirty="0">
                <a:latin typeface="Consolas" panose="020B0609020204030204" pitchFamily="49" charset="0"/>
              </a:rPr>
              <a:t>, next2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	</a:t>
            </a:r>
            <a:r>
              <a:rPr lang="en-US" altLang="ko-KR" sz="1400" dirty="0" err="1">
                <a:latin typeface="Consolas" panose="020B0609020204030204" pitchFamily="49" charset="0"/>
              </a:rPr>
              <a:t>jmp</a:t>
            </a:r>
            <a:r>
              <a:rPr lang="en-US" altLang="ko-KR" sz="1400" dirty="0">
                <a:latin typeface="Consolas" panose="020B0609020204030204" pitchFamily="49" charset="0"/>
              </a:rPr>
              <a:t> foo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next2: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	ret	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foo: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	</a:t>
            </a:r>
            <a:r>
              <a:rPr lang="en-US" altLang="ko-KR" sz="1400" dirty="0" err="1">
                <a:latin typeface="Consolas" panose="020B0609020204030204" pitchFamily="49" charset="0"/>
              </a:rPr>
              <a:t>mov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eax</a:t>
            </a:r>
            <a:r>
              <a:rPr lang="en-US" altLang="ko-KR" sz="1400" dirty="0">
                <a:latin typeface="Consolas" panose="020B0609020204030204" pitchFamily="49" charset="0"/>
              </a:rPr>
              <a:t>, 123456789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	; </a:t>
            </a:r>
            <a:r>
              <a:rPr lang="en-US" altLang="ko-KR" sz="1400" dirty="0" err="1">
                <a:latin typeface="Consolas" panose="020B0609020204030204" pitchFamily="49" charset="0"/>
              </a:rPr>
              <a:t>jmp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ebx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	pop </a:t>
            </a:r>
            <a:r>
              <a:rPr lang="en-US" altLang="ko-KR" sz="1400" dirty="0" err="1">
                <a:latin typeface="Consolas" panose="020B0609020204030204" pitchFamily="49" charset="0"/>
              </a:rPr>
              <a:t>ebx</a:t>
            </a:r>
            <a:r>
              <a:rPr lang="en-US" altLang="ko-KR" sz="1400" dirty="0">
                <a:latin typeface="Consolas" panose="020B0609020204030204" pitchFamily="49" charset="0"/>
              </a:rPr>
              <a:t>		; </a:t>
            </a:r>
            <a:r>
              <a:rPr lang="ko-KR" altLang="en-US" sz="1400" dirty="0">
                <a:latin typeface="Consolas" panose="020B0609020204030204" pitchFamily="49" charset="0"/>
              </a:rPr>
              <a:t>스택에서 꺼내어</a:t>
            </a:r>
            <a:r>
              <a:rPr lang="en-US" altLang="ko-KR" sz="1400" dirty="0">
                <a:latin typeface="Consolas" panose="020B0609020204030204" pitchFamily="49" charset="0"/>
              </a:rPr>
              <a:t>(pop) </a:t>
            </a:r>
            <a:r>
              <a:rPr lang="en-US" altLang="ko-KR" sz="1400" dirty="0" err="1">
                <a:latin typeface="Consolas" panose="020B0609020204030204" pitchFamily="49" charset="0"/>
              </a:rPr>
              <a:t>ebx</a:t>
            </a:r>
            <a:r>
              <a:rPr lang="ko-KR" altLang="en-US" sz="1400" dirty="0">
                <a:latin typeface="Consolas" panose="020B0609020204030204" pitchFamily="49" charset="0"/>
              </a:rPr>
              <a:t>에 저장합니다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	</a:t>
            </a:r>
            <a:r>
              <a:rPr lang="en-US" altLang="ko-KR" sz="1400" dirty="0" err="1">
                <a:latin typeface="Consolas" panose="020B0609020204030204" pitchFamily="49" charset="0"/>
              </a:rPr>
              <a:t>jmp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ebx</a:t>
            </a:r>
            <a:r>
              <a:rPr lang="en-US" altLang="ko-KR" sz="1400" dirty="0">
                <a:latin typeface="Consolas" panose="020B0609020204030204" pitchFamily="49" charset="0"/>
              </a:rPr>
              <a:t>		; </a:t>
            </a:r>
            <a:r>
              <a:rPr lang="ko-KR" altLang="en-US" sz="1400" dirty="0">
                <a:latin typeface="Consolas" panose="020B0609020204030204" pitchFamily="49" charset="0"/>
              </a:rPr>
              <a:t>복귀 주소로 이동합니다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43873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010" y="302359"/>
            <a:ext cx="7013458" cy="5693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; first.asm 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segment .data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segment .text	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	global _</a:t>
            </a:r>
            <a:r>
              <a:rPr lang="en-US" altLang="ko-KR" sz="1400" dirty="0" err="1">
                <a:latin typeface="Consolas" panose="020B0609020204030204" pitchFamily="49" charset="0"/>
              </a:rPr>
              <a:t>asm_main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_</a:t>
            </a:r>
            <a:r>
              <a:rPr lang="en-US" altLang="ko-KR" sz="1400" dirty="0" err="1">
                <a:latin typeface="Consolas" panose="020B0609020204030204" pitchFamily="49" charset="0"/>
              </a:rPr>
              <a:t>asm_main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	; push next1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	;</a:t>
            </a:r>
            <a:r>
              <a:rPr lang="en-US" altLang="ko-KR" sz="1400" dirty="0" err="1">
                <a:latin typeface="Consolas" panose="020B0609020204030204" pitchFamily="49" charset="0"/>
              </a:rPr>
              <a:t>jmp</a:t>
            </a:r>
            <a:r>
              <a:rPr lang="en-US" altLang="ko-KR" sz="1400" dirty="0">
                <a:latin typeface="Consolas" panose="020B0609020204030204" pitchFamily="49" charset="0"/>
              </a:rPr>
              <a:t> foo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; next1: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	call foo		; </a:t>
            </a:r>
            <a:r>
              <a:rPr lang="ko-KR" altLang="en-US" sz="1400" dirty="0">
                <a:latin typeface="Consolas" panose="020B0609020204030204" pitchFamily="49" charset="0"/>
              </a:rPr>
              <a:t>위의 </a:t>
            </a:r>
            <a:r>
              <a:rPr lang="en-US" altLang="ko-KR" sz="1400" dirty="0">
                <a:latin typeface="Consolas" panose="020B0609020204030204" pitchFamily="49" charset="0"/>
              </a:rPr>
              <a:t>3</a:t>
            </a:r>
            <a:r>
              <a:rPr lang="ko-KR" altLang="en-US" sz="1400" dirty="0">
                <a:latin typeface="Consolas" panose="020B0609020204030204" pitchFamily="49" charset="0"/>
              </a:rPr>
              <a:t>줄과 동일합니다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	;push next2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	;</a:t>
            </a:r>
            <a:r>
              <a:rPr lang="en-US" altLang="ko-KR" sz="1400" dirty="0" err="1">
                <a:latin typeface="Consolas" panose="020B0609020204030204" pitchFamily="49" charset="0"/>
              </a:rPr>
              <a:t>jmp</a:t>
            </a:r>
            <a:r>
              <a:rPr lang="en-US" altLang="ko-KR" sz="1400" dirty="0">
                <a:latin typeface="Consolas" panose="020B0609020204030204" pitchFamily="49" charset="0"/>
              </a:rPr>
              <a:t> foo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;next2: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	call foo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	ret	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foo: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	</a:t>
            </a:r>
            <a:r>
              <a:rPr lang="en-US" altLang="ko-KR" sz="1400" dirty="0" err="1">
                <a:latin typeface="Consolas" panose="020B0609020204030204" pitchFamily="49" charset="0"/>
              </a:rPr>
              <a:t>mov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eax</a:t>
            </a:r>
            <a:r>
              <a:rPr lang="en-US" altLang="ko-KR" sz="1400" dirty="0">
                <a:latin typeface="Consolas" panose="020B0609020204030204" pitchFamily="49" charset="0"/>
              </a:rPr>
              <a:t>, 123456789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	;pop </a:t>
            </a:r>
            <a:r>
              <a:rPr lang="en-US" altLang="ko-KR" sz="1400" dirty="0" err="1">
                <a:latin typeface="Consolas" panose="020B0609020204030204" pitchFamily="49" charset="0"/>
              </a:rPr>
              <a:t>ebx</a:t>
            </a:r>
            <a:r>
              <a:rPr lang="en-US" altLang="ko-KR" sz="1400" dirty="0">
                <a:latin typeface="Consolas" panose="020B0609020204030204" pitchFamily="49" charset="0"/>
              </a:rPr>
              <a:t>		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	;</a:t>
            </a:r>
            <a:r>
              <a:rPr lang="en-US" altLang="ko-KR" sz="1400" dirty="0" err="1">
                <a:latin typeface="Consolas" panose="020B0609020204030204" pitchFamily="49" charset="0"/>
              </a:rPr>
              <a:t>jmp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ebx</a:t>
            </a:r>
            <a:r>
              <a:rPr lang="en-US" altLang="ko-KR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	ret				; </a:t>
            </a:r>
            <a:r>
              <a:rPr lang="ko-KR" altLang="en-US" sz="1400" dirty="0">
                <a:latin typeface="Consolas" panose="020B0609020204030204" pitchFamily="49" charset="0"/>
              </a:rPr>
              <a:t>위의 </a:t>
            </a:r>
            <a:r>
              <a:rPr lang="en-US" altLang="ko-KR" sz="1400" dirty="0">
                <a:latin typeface="Consolas" panose="020B0609020204030204" pitchFamily="49" charset="0"/>
              </a:rPr>
              <a:t>2</a:t>
            </a:r>
            <a:r>
              <a:rPr lang="ko-KR" altLang="en-US" sz="1400" dirty="0">
                <a:latin typeface="Consolas" panose="020B0609020204030204" pitchFamily="49" charset="0"/>
              </a:rPr>
              <a:t>줄과 동일합니다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8528217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88872" y="315884"/>
            <a:ext cx="2053243" cy="62677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93563" y="191194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0</a:t>
            </a:r>
            <a:r>
              <a:rPr lang="en-US" altLang="ko-KR" sz="2000" dirty="0" smtClean="0">
                <a:latin typeface="Consolas" panose="020B0609020204030204" pitchFamily="49" charset="0"/>
              </a:rPr>
              <a:t>xFFFFFFFF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3562" y="6383625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0</a:t>
            </a:r>
            <a:r>
              <a:rPr lang="en-US" altLang="ko-KR" sz="2000" dirty="0" smtClean="0">
                <a:latin typeface="Consolas" panose="020B0609020204030204" pitchFamily="49" charset="0"/>
              </a:rPr>
              <a:t>x00000000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88871" y="1612668"/>
            <a:ext cx="2053243" cy="657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stack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88870" y="4322617"/>
            <a:ext cx="2053243" cy="5985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heap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아래쪽 화살표 9"/>
          <p:cNvSpPr/>
          <p:nvPr/>
        </p:nvSpPr>
        <p:spPr>
          <a:xfrm>
            <a:off x="5174669" y="2319251"/>
            <a:ext cx="681643" cy="48213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아래쪽 화살표 10"/>
          <p:cNvSpPr/>
          <p:nvPr/>
        </p:nvSpPr>
        <p:spPr>
          <a:xfrm rot="10800000">
            <a:off x="5174669" y="3732414"/>
            <a:ext cx="681643" cy="48213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023360" y="2992582"/>
            <a:ext cx="291776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666807" y="2510448"/>
            <a:ext cx="814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97959" y="231039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ESP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95841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010" y="302359"/>
            <a:ext cx="4971233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; first.asm 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segment .data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segment .text	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	global _</a:t>
            </a:r>
            <a:r>
              <a:rPr lang="en-US" altLang="ko-KR" sz="1400" dirty="0" err="1">
                <a:latin typeface="Consolas" panose="020B0609020204030204" pitchFamily="49" charset="0"/>
              </a:rPr>
              <a:t>asm_main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_</a:t>
            </a:r>
            <a:r>
              <a:rPr lang="en-US" altLang="ko-KR" sz="1400" dirty="0" err="1">
                <a:latin typeface="Consolas" panose="020B0609020204030204" pitchFamily="49" charset="0"/>
              </a:rPr>
              <a:t>asm_main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	; </a:t>
            </a:r>
            <a:r>
              <a:rPr lang="ko-KR" altLang="en-US" sz="1400" dirty="0">
                <a:latin typeface="Consolas" panose="020B0609020204030204" pitchFamily="49" charset="0"/>
              </a:rPr>
              <a:t>함수 인자 전달 방법 </a:t>
            </a:r>
            <a:r>
              <a:rPr lang="en-US" altLang="ko-KR" sz="1400" dirty="0">
                <a:latin typeface="Consolas" panose="020B0609020204030204" pitchFamily="49" charset="0"/>
              </a:rPr>
              <a:t>1. </a:t>
            </a:r>
            <a:r>
              <a:rPr lang="ko-KR" altLang="en-US" sz="1400" dirty="0">
                <a:latin typeface="Consolas" panose="020B0609020204030204" pitchFamily="49" charset="0"/>
              </a:rPr>
              <a:t>레지스터를 사용</a:t>
            </a:r>
          </a:p>
          <a:p>
            <a:r>
              <a:rPr lang="ko-KR" altLang="en-US" sz="1400" dirty="0">
                <a:latin typeface="Consolas" panose="020B0609020204030204" pitchFamily="49" charset="0"/>
              </a:rPr>
              <a:t>	</a:t>
            </a:r>
            <a:r>
              <a:rPr lang="en-US" altLang="ko-KR" sz="1400" dirty="0" err="1">
                <a:latin typeface="Consolas" panose="020B0609020204030204" pitchFamily="49" charset="0"/>
              </a:rPr>
              <a:t>mov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edx</a:t>
            </a:r>
            <a:r>
              <a:rPr lang="en-US" altLang="ko-KR" sz="1400" dirty="0">
                <a:latin typeface="Consolas" panose="020B0609020204030204" pitchFamily="49" charset="0"/>
              </a:rPr>
              <a:t>, 20		; </a:t>
            </a:r>
            <a:r>
              <a:rPr lang="en-US" altLang="ko-KR" sz="1400" dirty="0" err="1">
                <a:latin typeface="Consolas" panose="020B0609020204030204" pitchFamily="49" charset="0"/>
              </a:rPr>
              <a:t>edx</a:t>
            </a:r>
            <a:r>
              <a:rPr lang="en-US" altLang="ko-KR" sz="1400" dirty="0">
                <a:latin typeface="Consolas" panose="020B0609020204030204" pitchFamily="49" charset="0"/>
              </a:rPr>
              <a:t> = 20;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	</a:t>
            </a:r>
            <a:r>
              <a:rPr lang="en-US" altLang="ko-KR" sz="1400" dirty="0" err="1">
                <a:latin typeface="Consolas" panose="020B0609020204030204" pitchFamily="49" charset="0"/>
              </a:rPr>
              <a:t>mov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ecx</a:t>
            </a:r>
            <a:r>
              <a:rPr lang="en-US" altLang="ko-KR" sz="1400" dirty="0">
                <a:latin typeface="Consolas" panose="020B0609020204030204" pitchFamily="49" charset="0"/>
              </a:rPr>
              <a:t>, 10		; </a:t>
            </a:r>
            <a:r>
              <a:rPr lang="en-US" altLang="ko-KR" sz="1400" dirty="0" err="1">
                <a:latin typeface="Consolas" panose="020B0609020204030204" pitchFamily="49" charset="0"/>
              </a:rPr>
              <a:t>ecx</a:t>
            </a:r>
            <a:r>
              <a:rPr lang="en-US" altLang="ko-KR" sz="1400" dirty="0">
                <a:latin typeface="Consolas" panose="020B0609020204030204" pitchFamily="49" charset="0"/>
              </a:rPr>
              <a:t> = 10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	call add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	ret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add: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	</a:t>
            </a:r>
            <a:r>
              <a:rPr lang="en-US" altLang="ko-KR" sz="1400" dirty="0" err="1">
                <a:latin typeface="Consolas" panose="020B0609020204030204" pitchFamily="49" charset="0"/>
              </a:rPr>
              <a:t>mov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eax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ecx</a:t>
            </a:r>
            <a:r>
              <a:rPr lang="en-US" altLang="ko-KR" sz="1400" dirty="0">
                <a:latin typeface="Consolas" panose="020B0609020204030204" pitchFamily="49" charset="0"/>
              </a:rPr>
              <a:t>	; </a:t>
            </a:r>
            <a:r>
              <a:rPr lang="en-US" altLang="ko-KR" sz="1400" dirty="0" err="1">
                <a:latin typeface="Consolas" panose="020B0609020204030204" pitchFamily="49" charset="0"/>
              </a:rPr>
              <a:t>eax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ecx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	add </a:t>
            </a:r>
            <a:r>
              <a:rPr lang="en-US" altLang="ko-KR" sz="1400" dirty="0" err="1">
                <a:latin typeface="Consolas" panose="020B0609020204030204" pitchFamily="49" charset="0"/>
              </a:rPr>
              <a:t>eax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edx</a:t>
            </a:r>
            <a:r>
              <a:rPr lang="en-US" altLang="ko-KR" sz="1400" dirty="0">
                <a:latin typeface="Consolas" panose="020B0609020204030204" pitchFamily="49" charset="0"/>
              </a:rPr>
              <a:t>	; </a:t>
            </a:r>
            <a:r>
              <a:rPr lang="en-US" altLang="ko-KR" sz="1400" dirty="0" err="1">
                <a:latin typeface="Consolas" panose="020B0609020204030204" pitchFamily="49" charset="0"/>
              </a:rPr>
              <a:t>eax</a:t>
            </a:r>
            <a:r>
              <a:rPr lang="en-US" altLang="ko-KR" sz="1400" dirty="0">
                <a:latin typeface="Consolas" panose="020B0609020204030204" pitchFamily="49" charset="0"/>
              </a:rPr>
              <a:t> += </a:t>
            </a:r>
            <a:r>
              <a:rPr lang="en-US" altLang="ko-KR" sz="1400" dirty="0" err="1">
                <a:latin typeface="Consolas" panose="020B0609020204030204" pitchFamily="49" charset="0"/>
              </a:rPr>
              <a:t>edx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	ret</a:t>
            </a:r>
          </a:p>
        </p:txBody>
      </p:sp>
    </p:spTree>
    <p:extLst>
      <p:ext uri="{BB962C8B-B14F-4D97-AF65-F5344CB8AC3E}">
        <p14:creationId xmlns:p14="http://schemas.microsoft.com/office/powerpoint/2010/main" val="418135326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669280" y="307571"/>
            <a:ext cx="2277687" cy="3158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69280" y="609602"/>
            <a:ext cx="2277687" cy="3158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69280" y="911633"/>
            <a:ext cx="2277687" cy="3158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69280" y="1213664"/>
            <a:ext cx="2277687" cy="3158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69280" y="1515695"/>
            <a:ext cx="2277687" cy="3158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69280" y="1817726"/>
            <a:ext cx="2277687" cy="3158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69280" y="2119757"/>
            <a:ext cx="2277687" cy="3158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669280" y="2421788"/>
            <a:ext cx="2277687" cy="3158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69280" y="2723819"/>
            <a:ext cx="2277687" cy="3158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69280" y="3025850"/>
            <a:ext cx="2277687" cy="3158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69280" y="3327881"/>
            <a:ext cx="2277687" cy="3158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669280" y="3629912"/>
            <a:ext cx="2277687" cy="3158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669280" y="3931943"/>
            <a:ext cx="2277687" cy="3158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69280" y="4233974"/>
            <a:ext cx="2277687" cy="3158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69280" y="4536005"/>
            <a:ext cx="2277687" cy="3158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669280" y="4838036"/>
            <a:ext cx="2277687" cy="3158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669280" y="5140067"/>
            <a:ext cx="2277687" cy="3158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669280" y="5442098"/>
            <a:ext cx="2277687" cy="3158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669280" y="5744129"/>
            <a:ext cx="2277687" cy="3158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69280" y="6046160"/>
            <a:ext cx="2277687" cy="3158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669280" y="6348191"/>
            <a:ext cx="2277687" cy="3158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64676" y="108064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0xFFFFFFFF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73971" y="6493952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0x00000000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6378" y="307571"/>
            <a:ext cx="13131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push </a:t>
            </a:r>
            <a:r>
              <a:rPr lang="en-US" altLang="ko-KR" sz="2000" dirty="0">
                <a:latin typeface="Consolas" panose="020B0609020204030204" pitchFamily="49" charset="0"/>
              </a:rPr>
              <a:t>20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push </a:t>
            </a:r>
            <a:r>
              <a:rPr lang="en-US" altLang="ko-KR" sz="2000" dirty="0">
                <a:latin typeface="Consolas" panose="020B0609020204030204" pitchFamily="49" charset="0"/>
              </a:rPr>
              <a:t>10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call </a:t>
            </a:r>
            <a:r>
              <a:rPr lang="en-US" altLang="ko-KR" sz="2000" dirty="0">
                <a:latin typeface="Consolas" panose="020B0609020204030204" pitchFamily="49" charset="0"/>
              </a:rPr>
              <a:t>add</a:t>
            </a:r>
          </a:p>
          <a:p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30" name="왼쪽 화살표 29"/>
          <p:cNvSpPr/>
          <p:nvPr/>
        </p:nvSpPr>
        <p:spPr>
          <a:xfrm>
            <a:off x="1313412" y="544484"/>
            <a:ext cx="382385" cy="44612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7282" y="1746300"/>
            <a:ext cx="38266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스택 메모리는 항상 </a:t>
            </a:r>
            <a:r>
              <a:rPr lang="en-US" altLang="ko-KR" sz="2000" dirty="0" smtClean="0">
                <a:latin typeface="Consolas" panose="020B0609020204030204" pitchFamily="49" charset="0"/>
              </a:rPr>
              <a:t>4</a:t>
            </a:r>
            <a:r>
              <a:rPr lang="ko-KR" altLang="en-US" sz="2000" dirty="0" smtClean="0">
                <a:latin typeface="Consolas" panose="020B0609020204030204" pitchFamily="49" charset="0"/>
              </a:rPr>
              <a:t>바이트로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증가합니다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add: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mov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eax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dword</a:t>
            </a:r>
            <a:r>
              <a:rPr lang="en-US" altLang="ko-KR" sz="2000" dirty="0" smtClean="0">
                <a:latin typeface="Consolas" panose="020B0609020204030204" pitchFamily="49" charset="0"/>
              </a:rPr>
              <a:t>[esp+4]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add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eax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dword</a:t>
            </a:r>
            <a:r>
              <a:rPr lang="en-US" altLang="ko-KR" sz="2000" dirty="0" smtClean="0">
                <a:latin typeface="Consolas" panose="020B0609020204030204" pitchFamily="49" charset="0"/>
              </a:rPr>
              <a:t>[esp</a:t>
            </a:r>
            <a:r>
              <a:rPr lang="en-US" altLang="ko-KR" sz="2000" dirty="0" smtClean="0">
                <a:latin typeface="Consolas" panose="020B0609020204030204" pitchFamily="49" charset="0"/>
              </a:rPr>
              <a:t>+8]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8005156" y="1628748"/>
            <a:ext cx="1273245" cy="400110"/>
            <a:chOff x="8005156" y="1329493"/>
            <a:chExt cx="1273245" cy="400110"/>
          </a:xfrm>
        </p:grpSpPr>
        <p:cxnSp>
          <p:nvCxnSpPr>
            <p:cNvPr id="29" name="직선 화살표 연결선 28"/>
            <p:cNvCxnSpPr/>
            <p:nvPr/>
          </p:nvCxnSpPr>
          <p:spPr>
            <a:xfrm flipH="1">
              <a:off x="8005156" y="1515695"/>
              <a:ext cx="6567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8670542" y="1329493"/>
              <a:ext cx="6078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Consolas" panose="020B0609020204030204" pitchFamily="49" charset="0"/>
                </a:rPr>
                <a:t>ESP</a:t>
              </a:r>
              <a:endParaRPr lang="ko-KR" altLang="en-US" sz="2000" dirty="0" err="1" smtClean="0">
                <a:latin typeface="Consolas" panose="020B0609020204030204" pitchFamily="49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962330" y="222119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0x10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49656" y="191170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0x14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45296" y="159636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0x18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80599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193" y="257695"/>
            <a:ext cx="1111073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함수 호출 시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인자 전달에 사용한 스택을 해제하는 방식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__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cdecl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호출자가 해제 하는 방식 </a:t>
            </a:r>
            <a:r>
              <a:rPr lang="en-US" altLang="ko-KR" sz="2000" dirty="0" smtClean="0">
                <a:latin typeface="Consolas" panose="020B0609020204030204" pitchFamily="49" charset="0"/>
              </a:rPr>
              <a:t>-&gt; C </a:t>
            </a:r>
            <a:r>
              <a:rPr lang="ko-KR" altLang="en-US" sz="2000" dirty="0" smtClean="0">
                <a:latin typeface="Consolas" panose="020B0609020204030204" pitchFamily="49" charset="0"/>
              </a:rPr>
              <a:t>표준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cdecl</a:t>
            </a:r>
            <a:r>
              <a:rPr lang="ko-KR" altLang="en-US" sz="2000" dirty="0" smtClean="0">
                <a:latin typeface="Consolas" panose="020B0609020204030204" pitchFamily="49" charset="0"/>
              </a:rPr>
              <a:t>은 </a:t>
            </a:r>
            <a:r>
              <a:rPr lang="en-US" altLang="ko-KR" sz="2000" dirty="0" smtClean="0">
                <a:latin typeface="Consolas" panose="020B0609020204030204" pitchFamily="49" charset="0"/>
              </a:rPr>
              <a:t>C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DECLaration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약자입니다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 </a:t>
            </a:r>
            <a:r>
              <a:rPr lang="ko-KR" altLang="en-US" sz="2000" dirty="0" smtClean="0">
                <a:latin typeface="Consolas" panose="020B0609020204030204" pitchFamily="49" charset="0"/>
              </a:rPr>
              <a:t>가변 인자를 구현할 수 있다는 장점이 있습니다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 </a:t>
            </a:r>
            <a:r>
              <a:rPr lang="ko-KR" altLang="en-US" sz="2000" dirty="0" smtClean="0">
                <a:latin typeface="Consolas" panose="020B0609020204030204" pitchFamily="49" charset="0"/>
              </a:rPr>
              <a:t>함수를 호출한 쪽에서 인자를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 </a:t>
            </a:r>
            <a:r>
              <a:rPr lang="ko-KR" altLang="en-US" sz="2000" dirty="0" smtClean="0">
                <a:latin typeface="Consolas" panose="020B0609020204030204" pitchFamily="49" charset="0"/>
              </a:rPr>
              <a:t>전달한 개수를 알 수 있기 때문입니다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const</a:t>
            </a:r>
            <a:r>
              <a:rPr lang="en-US" altLang="ko-KR" sz="2000" dirty="0" smtClean="0">
                <a:latin typeface="Consolas" panose="020B0609020204030204" pitchFamily="49" charset="0"/>
              </a:rPr>
              <a:t> char *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fmt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...</a:t>
            </a:r>
            <a:r>
              <a:rPr lang="en-US" altLang="ko-KR" sz="20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 </a:t>
            </a:r>
            <a:r>
              <a:rPr lang="ko-KR" altLang="en-US" sz="2000" dirty="0" smtClean="0">
                <a:latin typeface="Consolas" panose="020B0609020204030204" pitchFamily="49" charset="0"/>
              </a:rPr>
              <a:t>단점은 함수 호출이 끝날 때마다 스택을 해제하는 코드가 추가되므로 프로그램의 크기가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커질 수 있습니다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__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stdcall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피호출자가 해제 하는 방식 </a:t>
            </a:r>
            <a:r>
              <a:rPr lang="en-US" altLang="ko-KR" sz="2000" dirty="0" smtClean="0">
                <a:latin typeface="Consolas" panose="020B0609020204030204" pitchFamily="49" charset="0"/>
              </a:rPr>
              <a:t>-&gt; Win32 API </a:t>
            </a:r>
            <a:r>
              <a:rPr lang="ko-KR" altLang="en-US" sz="2000" dirty="0" smtClean="0">
                <a:latin typeface="Consolas" panose="020B0609020204030204" pitchFamily="49" charset="0"/>
              </a:rPr>
              <a:t>등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 </a:t>
            </a:r>
            <a:r>
              <a:rPr lang="ko-KR" altLang="en-US" sz="2000" dirty="0" smtClean="0">
                <a:latin typeface="Consolas" panose="020B0609020204030204" pitchFamily="49" charset="0"/>
              </a:rPr>
              <a:t>스택을 해제하는 코드가 함수 안에 있으므로 프로그램의 크기가 상대적으로 작아진다는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장점이 있습니다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 </a:t>
            </a:r>
            <a:r>
              <a:rPr lang="ko-KR" altLang="en-US" sz="2000" dirty="0" smtClean="0">
                <a:latin typeface="Consolas" panose="020B0609020204030204" pitchFamily="49" charset="0"/>
              </a:rPr>
              <a:t>단점은 가변 인자 함수를 구현할 수 없습니다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17425" y="4214552"/>
            <a:ext cx="6107249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/>
              <a:t>CreateThread</a:t>
            </a:r>
            <a:r>
              <a:rPr lang="en-US" altLang="ko-KR" dirty="0"/>
              <a:t>(</a:t>
            </a:r>
          </a:p>
          <a:p>
            <a:r>
              <a:rPr lang="en-US" altLang="ko-KR" dirty="0"/>
              <a:t>    _</a:t>
            </a:r>
            <a:r>
              <a:rPr lang="en-US" altLang="ko-KR" dirty="0" err="1"/>
              <a:t>In_opt</a:t>
            </a:r>
            <a:r>
              <a:rPr lang="en-US" altLang="ko-KR" dirty="0"/>
              <a:t>_ LPSECURITY_ATTRIBUTES </a:t>
            </a:r>
            <a:r>
              <a:rPr lang="en-US" altLang="ko-KR" dirty="0" err="1"/>
              <a:t>lpThreadAttributes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_In_ SIZE_T </a:t>
            </a:r>
            <a:r>
              <a:rPr lang="en-US" altLang="ko-KR" dirty="0" err="1"/>
              <a:t>dwStackSize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_In_ LPTHREAD_START_ROUTINE </a:t>
            </a:r>
            <a:r>
              <a:rPr lang="en-US" altLang="ko-KR" dirty="0" err="1"/>
              <a:t>lpStartAddress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_</a:t>
            </a:r>
            <a:r>
              <a:rPr lang="en-US" altLang="ko-KR" dirty="0" err="1"/>
              <a:t>In_opt</a:t>
            </a:r>
            <a:r>
              <a:rPr lang="en-US" altLang="ko-KR" dirty="0"/>
              <a:t>_ __</a:t>
            </a:r>
            <a:r>
              <a:rPr lang="en-US" altLang="ko-KR" dirty="0" err="1"/>
              <a:t>drv_aliasesMem</a:t>
            </a:r>
            <a:r>
              <a:rPr lang="en-US" altLang="ko-KR" dirty="0"/>
              <a:t> LPVOID </a:t>
            </a:r>
            <a:r>
              <a:rPr lang="en-US" altLang="ko-KR" dirty="0" err="1"/>
              <a:t>lpParameter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_In_ DWORD </a:t>
            </a:r>
            <a:r>
              <a:rPr lang="en-US" altLang="ko-KR" dirty="0" err="1"/>
              <a:t>dwCreationFlags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_</a:t>
            </a:r>
            <a:r>
              <a:rPr lang="en-US" altLang="ko-KR" dirty="0" err="1"/>
              <a:t>Out_opt</a:t>
            </a:r>
            <a:r>
              <a:rPr lang="en-US" altLang="ko-KR" dirty="0"/>
              <a:t>_ LPDWORD </a:t>
            </a:r>
            <a:r>
              <a:rPr lang="en-US" altLang="ko-KR" dirty="0" err="1"/>
              <a:t>lpThreadId</a:t>
            </a:r>
            <a:endParaRPr lang="en-US" altLang="ko-KR" dirty="0"/>
          </a:p>
          <a:p>
            <a:r>
              <a:rPr lang="ko-KR" altLang="en-US" dirty="0"/>
              <a:t>    </a:t>
            </a:r>
            <a:r>
              <a:rPr lang="en-US" altLang="ko-KR" dirty="0"/>
              <a:t>);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05670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695" y="266007"/>
            <a:ext cx="553228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함수 호출 규약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함수가 호출될 때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지켜야 하는 규칙을 의미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453208"/>
              </p:ext>
            </p:extLst>
          </p:nvPr>
        </p:nvGraphicFramePr>
        <p:xfrm>
          <a:off x="327891" y="1417933"/>
          <a:ext cx="11609184" cy="5236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9264">
                  <a:extLst>
                    <a:ext uri="{9D8B030D-6E8A-4147-A177-3AD203B41FA5}">
                      <a16:colId xmlns:a16="http://schemas.microsoft.com/office/drawing/2014/main" val="1791995019"/>
                    </a:ext>
                  </a:extLst>
                </a:gridCol>
                <a:gridCol w="3821463">
                  <a:extLst>
                    <a:ext uri="{9D8B030D-6E8A-4147-A177-3AD203B41FA5}">
                      <a16:colId xmlns:a16="http://schemas.microsoft.com/office/drawing/2014/main" val="4261035865"/>
                    </a:ext>
                  </a:extLst>
                </a:gridCol>
                <a:gridCol w="2426161">
                  <a:extLst>
                    <a:ext uri="{9D8B030D-6E8A-4147-A177-3AD203B41FA5}">
                      <a16:colId xmlns:a16="http://schemas.microsoft.com/office/drawing/2014/main" val="272356888"/>
                    </a:ext>
                  </a:extLst>
                </a:gridCol>
                <a:gridCol w="2902296">
                  <a:extLst>
                    <a:ext uri="{9D8B030D-6E8A-4147-A177-3AD203B41FA5}">
                      <a16:colId xmlns:a16="http://schemas.microsoft.com/office/drawing/2014/main" val="1917712976"/>
                    </a:ext>
                  </a:extLst>
                </a:gridCol>
              </a:tblGrid>
              <a:tr h="5771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Consolas" panose="020B0609020204030204" pitchFamily="49" charset="0"/>
                        </a:rPr>
                        <a:t>호출 규약</a:t>
                      </a:r>
                      <a:endParaRPr lang="ko-KR" altLang="en-US" sz="20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Consolas" panose="020B0609020204030204" pitchFamily="49" charset="0"/>
                        </a:rPr>
                        <a:t>인자 전달</a:t>
                      </a:r>
                      <a:endParaRPr lang="ko-KR" altLang="en-US" sz="20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Consolas" panose="020B0609020204030204" pitchFamily="49" charset="0"/>
                        </a:rPr>
                        <a:t>스택 정리</a:t>
                      </a:r>
                      <a:endParaRPr lang="ko-KR" altLang="en-US" sz="20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Consolas" panose="020B0609020204030204" pitchFamily="49" charset="0"/>
                        </a:rPr>
                        <a:t>작명 규칙</a:t>
                      </a:r>
                      <a:endParaRPr lang="ko-KR" altLang="en-US" sz="20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783166"/>
                  </a:ext>
                </a:extLst>
              </a:tr>
              <a:tr h="9319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latin typeface="Consolas" panose="020B0609020204030204" pitchFamily="49" charset="0"/>
                        </a:rPr>
                        <a:t>__</a:t>
                      </a:r>
                      <a:r>
                        <a:rPr lang="en-US" altLang="ko-KR" sz="2000" b="1" dirty="0" err="1" smtClean="0">
                          <a:latin typeface="Consolas" panose="020B0609020204030204" pitchFamily="49" charset="0"/>
                        </a:rPr>
                        <a:t>cdecl</a:t>
                      </a:r>
                      <a:endParaRPr lang="ko-KR" altLang="en-US" sz="20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Consolas" panose="020B0609020204030204" pitchFamily="49" charset="0"/>
                        </a:rPr>
                        <a:t>오른쪽에서부터</a:t>
                      </a:r>
                      <a:endParaRPr lang="ko-KR" altLang="en-US" sz="20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Consolas" panose="020B0609020204030204" pitchFamily="49" charset="0"/>
                        </a:rPr>
                        <a:t>호출한 곳</a:t>
                      </a:r>
                      <a:endParaRPr lang="ko-KR" altLang="en-US" sz="20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ko-KR" altLang="en-US" sz="2000" b="1" dirty="0" err="1" smtClean="0">
                          <a:latin typeface="Consolas" panose="020B0609020204030204" pitchFamily="49" charset="0"/>
                        </a:rPr>
                        <a:t>함수명</a:t>
                      </a:r>
                      <a:endParaRPr lang="ko-KR" altLang="en-US" sz="20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470732"/>
                  </a:ext>
                </a:extLst>
              </a:tr>
              <a:tr h="9319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latin typeface="Consolas" panose="020B0609020204030204" pitchFamily="49" charset="0"/>
                        </a:rPr>
                        <a:t>__</a:t>
                      </a:r>
                      <a:r>
                        <a:rPr lang="en-US" altLang="ko-KR" sz="2000" b="1" dirty="0" err="1" smtClean="0">
                          <a:latin typeface="Consolas" panose="020B0609020204030204" pitchFamily="49" charset="0"/>
                        </a:rPr>
                        <a:t>fastcall</a:t>
                      </a:r>
                      <a:endParaRPr lang="ko-KR" altLang="en-US" sz="20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Consolas" panose="020B0609020204030204" pitchFamily="49" charset="0"/>
                        </a:rPr>
                        <a:t>오른쪽에부터</a:t>
                      </a:r>
                      <a:endParaRPr lang="ko-KR" altLang="en-US" sz="20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Consolas" panose="020B0609020204030204" pitchFamily="49" charset="0"/>
                        </a:rPr>
                        <a:t>함수</a:t>
                      </a:r>
                      <a:endParaRPr lang="ko-KR" altLang="en-US" sz="20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ko-KR" altLang="en-US" sz="2000" b="1" dirty="0" err="1" smtClean="0">
                          <a:latin typeface="Consolas" panose="020B0609020204030204" pitchFamily="49" charset="0"/>
                        </a:rPr>
                        <a:t>함수명</a:t>
                      </a:r>
                      <a:r>
                        <a:rPr lang="en-US" altLang="ko-KR" sz="2000" b="1" dirty="0" smtClean="0"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ko-KR" altLang="en-US" sz="2000" b="1" dirty="0" err="1" smtClean="0">
                          <a:latin typeface="Consolas" panose="020B0609020204030204" pitchFamily="49" charset="0"/>
                        </a:rPr>
                        <a:t>인자크기</a:t>
                      </a:r>
                      <a:endParaRPr lang="ko-KR" altLang="en-US" sz="20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35042"/>
                  </a:ext>
                </a:extLst>
              </a:tr>
              <a:tr h="9319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latin typeface="Consolas" panose="020B0609020204030204" pitchFamily="49" charset="0"/>
                        </a:rPr>
                        <a:t>__</a:t>
                      </a:r>
                      <a:r>
                        <a:rPr lang="en-US" altLang="ko-KR" sz="2000" b="1" dirty="0" err="1" smtClean="0">
                          <a:latin typeface="Consolas" panose="020B0609020204030204" pitchFamily="49" charset="0"/>
                        </a:rPr>
                        <a:t>stdcall</a:t>
                      </a:r>
                      <a:endParaRPr lang="ko-KR" altLang="en-US" sz="20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latin typeface="Consolas" panose="020B0609020204030204" pitchFamily="49" charset="0"/>
                        </a:rPr>
                        <a:t>ECX</a:t>
                      </a:r>
                      <a:r>
                        <a:rPr lang="ko-KR" altLang="en-US" sz="2000" b="1" dirty="0" smtClean="0">
                          <a:latin typeface="Consolas" panose="020B0609020204030204" pitchFamily="49" charset="0"/>
                        </a:rPr>
                        <a:t>와 </a:t>
                      </a:r>
                      <a:r>
                        <a:rPr lang="en-US" altLang="ko-KR" sz="2000" b="1" dirty="0" smtClean="0">
                          <a:latin typeface="Consolas" panose="020B0609020204030204" pitchFamily="49" charset="0"/>
                        </a:rPr>
                        <a:t>EDX</a:t>
                      </a:r>
                      <a:r>
                        <a:rPr lang="ko-KR" altLang="en-US" sz="2000" b="1" dirty="0" smtClean="0">
                          <a:latin typeface="Consolas" panose="020B0609020204030204" pitchFamily="49" charset="0"/>
                        </a:rPr>
                        <a:t>에 저</a:t>
                      </a:r>
                      <a:r>
                        <a:rPr lang="ko-KR" altLang="en-US" sz="2000" b="1" baseline="0" dirty="0" smtClean="0">
                          <a:latin typeface="Consolas" panose="020B0609020204030204" pitchFamily="49" charset="0"/>
                        </a:rPr>
                        <a:t>장 후</a:t>
                      </a:r>
                      <a:r>
                        <a:rPr lang="en-US" altLang="ko-KR" sz="2000" b="1" baseline="0" dirty="0" smtClean="0"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ko-KR" altLang="en-US" sz="2000" b="1" baseline="0" dirty="0" smtClean="0">
                          <a:latin typeface="Consolas" panose="020B0609020204030204" pitchFamily="49" charset="0"/>
                        </a:rPr>
                        <a:t>나머지는 오른쪽에부터</a:t>
                      </a:r>
                      <a:endParaRPr lang="ko-KR" altLang="en-US" sz="20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Consolas" panose="020B0609020204030204" pitchFamily="49" charset="0"/>
                        </a:rPr>
                        <a:t>함수</a:t>
                      </a:r>
                      <a:endParaRPr lang="ko-KR" altLang="en-US" sz="20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ko-KR" altLang="en-US" sz="2000" b="1" dirty="0" err="1" smtClean="0">
                          <a:latin typeface="Consolas" panose="020B0609020204030204" pitchFamily="49" charset="0"/>
                        </a:rPr>
                        <a:t>함수명</a:t>
                      </a:r>
                      <a:r>
                        <a:rPr lang="en-US" altLang="ko-KR" sz="2000" b="1" dirty="0" smtClean="0"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ko-KR" altLang="en-US" sz="2000" b="1" dirty="0" err="1" smtClean="0">
                          <a:latin typeface="Consolas" panose="020B0609020204030204" pitchFamily="49" charset="0"/>
                        </a:rPr>
                        <a:t>인자크기</a:t>
                      </a:r>
                      <a:endParaRPr lang="ko-KR" altLang="en-US" sz="20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337862"/>
                  </a:ext>
                </a:extLst>
              </a:tr>
              <a:tr h="9319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err="1" smtClean="0">
                          <a:latin typeface="Consolas" panose="020B0609020204030204" pitchFamily="49" charset="0"/>
                        </a:rPr>
                        <a:t>thiscall</a:t>
                      </a:r>
                      <a:endParaRPr lang="ko-KR" altLang="en-US" sz="20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Consolas" panose="020B0609020204030204" pitchFamily="49" charset="0"/>
                        </a:rPr>
                        <a:t>오른쪽에서부터</a:t>
                      </a:r>
                      <a:r>
                        <a:rPr lang="en-US" altLang="ko-KR" sz="2000" b="1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ko-KR" altLang="en-US" sz="2000" b="1" dirty="0" smtClean="0">
                          <a:latin typeface="Consolas" panose="020B0609020204030204" pitchFamily="49" charset="0"/>
                        </a:rPr>
                        <a:t>객체 주소는 </a:t>
                      </a:r>
                      <a:r>
                        <a:rPr lang="en-US" altLang="ko-KR" sz="2000" b="1" dirty="0" err="1" smtClean="0">
                          <a:latin typeface="Consolas" panose="020B0609020204030204" pitchFamily="49" charset="0"/>
                        </a:rPr>
                        <a:t>ecx</a:t>
                      </a:r>
                      <a:endParaRPr lang="ko-KR" altLang="en-US" sz="20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Consolas" panose="020B0609020204030204" pitchFamily="49" charset="0"/>
                        </a:rPr>
                        <a:t>함수</a:t>
                      </a:r>
                      <a:endParaRPr lang="ko-KR" altLang="en-US" sz="20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latin typeface="Consolas" panose="020B0609020204030204" pitchFamily="49" charset="0"/>
                        </a:rPr>
                        <a:t>C++</a:t>
                      </a:r>
                      <a:r>
                        <a:rPr lang="en-US" altLang="ko-KR" sz="2000" b="1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ko-KR" altLang="en-US" sz="2000" b="1" baseline="0" dirty="0" smtClean="0">
                          <a:latin typeface="Consolas" panose="020B0609020204030204" pitchFamily="49" charset="0"/>
                        </a:rPr>
                        <a:t>규칙 따름</a:t>
                      </a:r>
                      <a:endParaRPr lang="ko-KR" altLang="en-US" sz="20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027897"/>
                  </a:ext>
                </a:extLst>
              </a:tr>
              <a:tr h="9319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latin typeface="Consolas" panose="020B0609020204030204" pitchFamily="49" charset="0"/>
                        </a:rPr>
                        <a:t>naked</a:t>
                      </a:r>
                      <a:endParaRPr lang="ko-KR" altLang="en-US" sz="20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Consolas" panose="020B0609020204030204" pitchFamily="49" charset="0"/>
                        </a:rPr>
                        <a:t>오른쪽에서부터</a:t>
                      </a:r>
                      <a:endParaRPr lang="ko-KR" altLang="en-US" sz="20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Consolas" panose="020B0609020204030204" pitchFamily="49" charset="0"/>
                        </a:rPr>
                        <a:t>함수</a:t>
                      </a:r>
                      <a:endParaRPr lang="ko-KR" altLang="en-US" sz="20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Consolas" panose="020B0609020204030204" pitchFamily="49" charset="0"/>
                        </a:rPr>
                        <a:t>없음</a:t>
                      </a:r>
                      <a:endParaRPr lang="ko-KR" altLang="en-US" sz="20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154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64869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830589" y="199507"/>
            <a:ext cx="2277687" cy="3158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30589" y="501538"/>
            <a:ext cx="2277687" cy="3158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830589" y="803569"/>
            <a:ext cx="2277687" cy="3158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30589" y="1105600"/>
            <a:ext cx="2277687" cy="3158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830589" y="1407631"/>
            <a:ext cx="2277687" cy="3158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830589" y="1709662"/>
            <a:ext cx="2277687" cy="3158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830589" y="2011693"/>
            <a:ext cx="2277687" cy="3158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830589" y="2313724"/>
            <a:ext cx="2277687" cy="3158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830589" y="2615755"/>
            <a:ext cx="2277687" cy="3158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830589" y="2917786"/>
            <a:ext cx="2277687" cy="3158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830589" y="3219817"/>
            <a:ext cx="2277687" cy="3158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830589" y="3521848"/>
            <a:ext cx="2277687" cy="3158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830589" y="3823879"/>
            <a:ext cx="2277687" cy="3158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830589" y="4125910"/>
            <a:ext cx="2277687" cy="3158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30589" y="4427941"/>
            <a:ext cx="2277687" cy="3158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830589" y="4729972"/>
            <a:ext cx="2277687" cy="3158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830589" y="5032003"/>
            <a:ext cx="2277687" cy="3158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830589" y="5334034"/>
            <a:ext cx="2277687" cy="3158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830589" y="5636065"/>
            <a:ext cx="2277687" cy="3158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830589" y="5938096"/>
            <a:ext cx="2277687" cy="3158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830589" y="6240127"/>
            <a:ext cx="2277687" cy="3158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25985" y="0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0xFFFFFFFF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35280" y="6385888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0x00000000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9135" y="515391"/>
            <a:ext cx="540404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foo(1, 2, 3);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push 3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push 2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push 1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call foo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void foo(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x,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a,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b,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c);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108276" y="164443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a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108276" y="135306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b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108276" y="106348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c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7123639" y="2025546"/>
            <a:ext cx="6321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363769" y="181386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0x10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108276" y="195947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x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37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193" y="307571"/>
            <a:ext cx="62472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3. </a:t>
            </a:r>
            <a:r>
              <a:rPr lang="ko-KR" altLang="en-US" sz="2800" dirty="0" smtClean="0">
                <a:latin typeface="Consolas" panose="020B0609020204030204" pitchFamily="49" charset="0"/>
              </a:rPr>
              <a:t>접속하기</a:t>
            </a:r>
            <a:r>
              <a:rPr lang="en-US" altLang="ko-KR" sz="2800" dirty="0" smtClean="0">
                <a:latin typeface="Consolas" panose="020B0609020204030204" pitchFamily="49" charset="0"/>
              </a:rPr>
              <a:t>: </a:t>
            </a: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192.168.30.105(</a:t>
            </a:r>
            <a:r>
              <a:rPr lang="ko-KR" altLang="en-US" sz="2800" dirty="0" smtClean="0">
                <a:latin typeface="Consolas" panose="020B0609020204030204" pitchFamily="49" charset="0"/>
              </a:rPr>
              <a:t>아이디</a:t>
            </a:r>
            <a:r>
              <a:rPr lang="en-US" altLang="ko-KR" sz="2800" dirty="0" smtClean="0">
                <a:latin typeface="Consolas" panose="020B0609020204030204" pitchFamily="49" charset="0"/>
              </a:rPr>
              <a:t>/</a:t>
            </a:r>
            <a:r>
              <a:rPr lang="ko-KR" altLang="en-US" sz="2800" dirty="0" smtClean="0">
                <a:latin typeface="Consolas" panose="020B0609020204030204" pitchFamily="49" charset="0"/>
              </a:rPr>
              <a:t>비번 없음</a:t>
            </a:r>
            <a:r>
              <a:rPr lang="en-US" altLang="ko-KR" sz="2800" dirty="0" smtClean="0">
                <a:latin typeface="Consolas" panose="020B0609020204030204" pitchFamily="49" charset="0"/>
              </a:rPr>
              <a:t>)</a:t>
            </a:r>
          </a:p>
          <a:p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344" y="1400457"/>
            <a:ext cx="8259907" cy="536540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491343" y="1845426"/>
            <a:ext cx="1280161" cy="3740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96101" y="1845426"/>
            <a:ext cx="847900" cy="3740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21297" y="4804757"/>
            <a:ext cx="847900" cy="3740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158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509" y="182880"/>
            <a:ext cx="7218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800" dirty="0" err="1" smtClean="0">
                <a:latin typeface="Consolas" panose="020B0609020204030204" pitchFamily="49" charset="0"/>
              </a:rPr>
              <a:t>비주얼</a:t>
            </a:r>
            <a:r>
              <a:rPr lang="ko-KR" altLang="en-US" sz="2800" dirty="0" smtClean="0">
                <a:latin typeface="Consolas" panose="020B0609020204030204" pitchFamily="49" charset="0"/>
              </a:rPr>
              <a:t> 스튜디오 </a:t>
            </a:r>
            <a:r>
              <a:rPr lang="en-US" altLang="ko-KR" sz="2800" dirty="0" smtClean="0">
                <a:latin typeface="Consolas" panose="020B0609020204030204" pitchFamily="49" charset="0"/>
              </a:rPr>
              <a:t>2019 </a:t>
            </a:r>
            <a:r>
              <a:rPr lang="ko-KR" altLang="en-US" sz="2800" dirty="0" smtClean="0">
                <a:latin typeface="Consolas" panose="020B0609020204030204" pitchFamily="49" charset="0"/>
              </a:rPr>
              <a:t>프로젝트 생성 </a:t>
            </a:r>
            <a:r>
              <a:rPr lang="en-US" altLang="ko-KR" sz="2800" dirty="0" smtClean="0">
                <a:latin typeface="Consolas" panose="020B0609020204030204" pitchFamily="49" charset="0"/>
              </a:rPr>
              <a:t>&gt;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251" y="921393"/>
            <a:ext cx="8803178" cy="584586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551152" y="4547062"/>
            <a:ext cx="3055888" cy="8977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295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835" y="1157286"/>
            <a:ext cx="8146473" cy="54097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2509" y="182880"/>
            <a:ext cx="7218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800" dirty="0" err="1" smtClean="0">
                <a:latin typeface="Consolas" panose="020B0609020204030204" pitchFamily="49" charset="0"/>
              </a:rPr>
              <a:t>비주얼</a:t>
            </a:r>
            <a:r>
              <a:rPr lang="ko-KR" altLang="en-US" sz="2800" dirty="0" smtClean="0">
                <a:latin typeface="Consolas" panose="020B0609020204030204" pitchFamily="49" charset="0"/>
              </a:rPr>
              <a:t> 스튜디오 </a:t>
            </a:r>
            <a:r>
              <a:rPr lang="en-US" altLang="ko-KR" sz="2800" dirty="0" smtClean="0">
                <a:latin typeface="Consolas" panose="020B0609020204030204" pitchFamily="49" charset="0"/>
              </a:rPr>
              <a:t>2019 </a:t>
            </a:r>
            <a:r>
              <a:rPr lang="ko-KR" altLang="en-US" sz="2800" dirty="0" smtClean="0">
                <a:latin typeface="Consolas" panose="020B0609020204030204" pitchFamily="49" charset="0"/>
              </a:rPr>
              <a:t>프로젝트 생성 </a:t>
            </a:r>
            <a:r>
              <a:rPr lang="en-US" altLang="ko-KR" sz="2800" dirty="0" smtClean="0">
                <a:latin typeface="Consolas" panose="020B0609020204030204" pitchFamily="49" charset="0"/>
              </a:rPr>
              <a:t>&gt;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78563" y="3591098"/>
            <a:ext cx="4219670" cy="78139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133215" y="5910349"/>
            <a:ext cx="864524" cy="3990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035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487" y="1289815"/>
            <a:ext cx="7697585" cy="51116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2509" y="182880"/>
            <a:ext cx="7218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800" dirty="0" err="1" smtClean="0">
                <a:latin typeface="Consolas" panose="020B0609020204030204" pitchFamily="49" charset="0"/>
              </a:rPr>
              <a:t>비주얼</a:t>
            </a:r>
            <a:r>
              <a:rPr lang="ko-KR" altLang="en-US" sz="2800" dirty="0" smtClean="0">
                <a:latin typeface="Consolas" panose="020B0609020204030204" pitchFamily="49" charset="0"/>
              </a:rPr>
              <a:t> 스튜디오 </a:t>
            </a:r>
            <a:r>
              <a:rPr lang="en-US" altLang="ko-KR" sz="2800" dirty="0" smtClean="0">
                <a:latin typeface="Consolas" panose="020B0609020204030204" pitchFamily="49" charset="0"/>
              </a:rPr>
              <a:t>2019 </a:t>
            </a:r>
            <a:r>
              <a:rPr lang="ko-KR" altLang="en-US" sz="2800" dirty="0" smtClean="0">
                <a:latin typeface="Consolas" panose="020B0609020204030204" pitchFamily="49" charset="0"/>
              </a:rPr>
              <a:t>프로젝트 생성 </a:t>
            </a:r>
            <a:r>
              <a:rPr lang="en-US" altLang="ko-KR" sz="2800" dirty="0" smtClean="0">
                <a:latin typeface="Consolas" panose="020B0609020204030204" pitchFamily="49" charset="0"/>
              </a:rPr>
              <a:t>&gt;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395854" y="5785658"/>
            <a:ext cx="864524" cy="3990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074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652" y="1133561"/>
            <a:ext cx="6579792" cy="49874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2509" y="182880"/>
            <a:ext cx="7218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800" dirty="0" err="1" smtClean="0">
                <a:latin typeface="Consolas" panose="020B0609020204030204" pitchFamily="49" charset="0"/>
              </a:rPr>
              <a:t>비주얼</a:t>
            </a:r>
            <a:r>
              <a:rPr lang="ko-KR" altLang="en-US" sz="2800" dirty="0" smtClean="0">
                <a:latin typeface="Consolas" panose="020B0609020204030204" pitchFamily="49" charset="0"/>
              </a:rPr>
              <a:t> 스튜디오 </a:t>
            </a:r>
            <a:r>
              <a:rPr lang="en-US" altLang="ko-KR" sz="2800" dirty="0" smtClean="0">
                <a:latin typeface="Consolas" panose="020B0609020204030204" pitchFamily="49" charset="0"/>
              </a:rPr>
              <a:t>2019 </a:t>
            </a:r>
            <a:r>
              <a:rPr lang="ko-KR" altLang="en-US" sz="2800" dirty="0" smtClean="0">
                <a:latin typeface="Consolas" panose="020B0609020204030204" pitchFamily="49" charset="0"/>
              </a:rPr>
              <a:t>프로젝트 생성 </a:t>
            </a:r>
            <a:r>
              <a:rPr lang="en-US" altLang="ko-KR" sz="2800" dirty="0" smtClean="0">
                <a:latin typeface="Consolas" panose="020B0609020204030204" pitchFamily="49" charset="0"/>
              </a:rPr>
              <a:t>&gt;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77306" y="2809702"/>
            <a:ext cx="2708352" cy="3990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85371" y="3557847"/>
            <a:ext cx="1469756" cy="3990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16274" y="5469774"/>
            <a:ext cx="1469756" cy="3990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346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591993" y="232756"/>
            <a:ext cx="2352502" cy="35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91993" y="584662"/>
            <a:ext cx="2352502" cy="35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91993" y="936568"/>
            <a:ext cx="2352502" cy="35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91993" y="1288474"/>
            <a:ext cx="2352502" cy="35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91993" y="1640380"/>
            <a:ext cx="2352502" cy="35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91993" y="1992286"/>
            <a:ext cx="2352502" cy="357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91993" y="2344192"/>
            <a:ext cx="2352502" cy="357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91993" y="2696098"/>
            <a:ext cx="2352502" cy="357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91993" y="3048004"/>
            <a:ext cx="2352502" cy="357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91993" y="3399910"/>
            <a:ext cx="2352502" cy="35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91993" y="3751816"/>
            <a:ext cx="2352502" cy="35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91993" y="4103722"/>
            <a:ext cx="2352502" cy="357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91993" y="4455628"/>
            <a:ext cx="2352502" cy="357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591993" y="4807534"/>
            <a:ext cx="2352502" cy="357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91993" y="5159440"/>
            <a:ext cx="2352502" cy="357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91993" y="5511346"/>
            <a:ext cx="2352502" cy="35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91993" y="5863252"/>
            <a:ext cx="2352502" cy="35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91993" y="6215158"/>
            <a:ext cx="2352502" cy="35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27867" y="-5819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27869" y="5916141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0xFFFFFFFF(4G)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9258" y="232756"/>
            <a:ext cx="35365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 age = 0;</a:t>
            </a: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 *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pAge</a:t>
            </a:r>
            <a:r>
              <a:rPr lang="en-US" altLang="ko-KR" sz="2800" dirty="0" smtClean="0">
                <a:latin typeface="Consolas" panose="020B0609020204030204" pitchFamily="49" charset="0"/>
              </a:rPr>
              <a:t> = &amp;age;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44495" y="1711642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0x12FF60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27468" y="2434488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age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94464" y="454477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pAge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27867" y="3871328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0x22FF60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16437" y="4575139"/>
            <a:ext cx="2128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0x12FF60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33" name="꺾인 연결선 32"/>
          <p:cNvCxnSpPr>
            <a:stCxn id="29" idx="1"/>
            <a:endCxn id="34" idx="3"/>
          </p:cNvCxnSpPr>
          <p:nvPr/>
        </p:nvCxnSpPr>
        <p:spPr>
          <a:xfrm rot="10800000" flipH="1">
            <a:off x="5594463" y="2681491"/>
            <a:ext cx="3350031" cy="2124899"/>
          </a:xfrm>
          <a:prstGeom prst="bentConnector5">
            <a:avLst>
              <a:gd name="adj1" fmla="val -6824"/>
              <a:gd name="adj2" fmla="val 39251"/>
              <a:gd name="adj3" fmla="val 10682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6591993" y="1963070"/>
            <a:ext cx="2352502" cy="14368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12608" y="3993963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latin typeface="Consolas" panose="020B0609020204030204" pitchFamily="49" charset="0"/>
              </a:rPr>
              <a:t>*</a:t>
            </a:r>
            <a:endParaRPr lang="ko-KR" altLang="en-US" sz="5400" b="1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299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591993" y="232756"/>
            <a:ext cx="2352502" cy="357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91993" y="584662"/>
            <a:ext cx="2352502" cy="357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91993" y="936568"/>
            <a:ext cx="2352502" cy="357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91993" y="1288474"/>
            <a:ext cx="2352502" cy="35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91993" y="1640380"/>
            <a:ext cx="2352502" cy="35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91993" y="1992286"/>
            <a:ext cx="2352502" cy="357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91993" y="2344192"/>
            <a:ext cx="2352502" cy="357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91993" y="2696098"/>
            <a:ext cx="2352502" cy="357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91993" y="3048004"/>
            <a:ext cx="2352502" cy="357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91993" y="3399910"/>
            <a:ext cx="2352502" cy="35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91993" y="3751816"/>
            <a:ext cx="2352502" cy="35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91993" y="4103722"/>
            <a:ext cx="2352502" cy="357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91993" y="4455628"/>
            <a:ext cx="2352502" cy="357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591993" y="4807534"/>
            <a:ext cx="2352502" cy="357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91993" y="5159440"/>
            <a:ext cx="2352502" cy="357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91993" y="5511346"/>
            <a:ext cx="2352502" cy="35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91993" y="5863252"/>
            <a:ext cx="2352502" cy="35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91993" y="6215158"/>
            <a:ext cx="2352502" cy="35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44495" y="-42536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27869" y="5916141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0xFFFFFFFF(4G)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9258" y="232756"/>
            <a:ext cx="39308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 age = 0;</a:t>
            </a:r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 *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pAge</a:t>
            </a:r>
            <a:r>
              <a:rPr lang="en-US" altLang="ko-KR" sz="2800" dirty="0" smtClean="0"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 **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ppAge</a:t>
            </a:r>
            <a:r>
              <a:rPr lang="en-US" altLang="ko-KR" sz="2800" dirty="0" smtClean="0">
                <a:latin typeface="Consolas" panose="020B0609020204030204" pitchFamily="49" charset="0"/>
              </a:rPr>
              <a:t> = &amp;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pAge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44495" y="1711642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0x12FF60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36027" y="243448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pAge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03271" y="454477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ppAge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27867" y="3871328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0x22FF60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16437" y="4575139"/>
            <a:ext cx="2128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0x12FF60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33" name="꺾인 연결선 32"/>
          <p:cNvCxnSpPr>
            <a:stCxn id="29" idx="1"/>
            <a:endCxn id="34" idx="3"/>
          </p:cNvCxnSpPr>
          <p:nvPr/>
        </p:nvCxnSpPr>
        <p:spPr>
          <a:xfrm rot="10800000" flipH="1">
            <a:off x="5403271" y="2681491"/>
            <a:ext cx="3541224" cy="2124899"/>
          </a:xfrm>
          <a:prstGeom prst="bentConnector5">
            <a:avLst>
              <a:gd name="adj1" fmla="val -6455"/>
              <a:gd name="adj2" fmla="val 39251"/>
              <a:gd name="adj3" fmla="val 10645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6591993" y="1963070"/>
            <a:ext cx="2352502" cy="14368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41741" y="3934703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latin typeface="Consolas" panose="020B0609020204030204" pitchFamily="49" charset="0"/>
              </a:rPr>
              <a:t>*</a:t>
            </a:r>
            <a:endParaRPr lang="ko-KR" altLang="en-US" sz="5400" b="1" dirty="0" err="1" smtClean="0"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591993" y="-116499"/>
            <a:ext cx="2352502" cy="357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77346" y="337766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age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86014" y="244261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38" name="꺾인 연결선 37"/>
          <p:cNvCxnSpPr>
            <a:stCxn id="27" idx="1"/>
            <a:endCxn id="40" idx="3"/>
          </p:cNvCxnSpPr>
          <p:nvPr/>
        </p:nvCxnSpPr>
        <p:spPr>
          <a:xfrm rot="10800000" flipH="1">
            <a:off x="5636027" y="585178"/>
            <a:ext cx="3308468" cy="2110921"/>
          </a:xfrm>
          <a:prstGeom prst="bentConnector5">
            <a:avLst>
              <a:gd name="adj1" fmla="val -6910"/>
              <a:gd name="adj2" fmla="val 39180"/>
              <a:gd name="adj3" fmla="val 10691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800138" y="1882527"/>
            <a:ext cx="566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latin typeface="Consolas" panose="020B0609020204030204" pitchFamily="49" charset="0"/>
              </a:rPr>
              <a:t>*</a:t>
            </a:r>
            <a:endParaRPr lang="ko-KR" altLang="en-US" sz="5400" b="1" dirty="0" err="1" smtClean="0"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91993" y="-133243"/>
            <a:ext cx="2352502" cy="14368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269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216131" y="5054138"/>
            <a:ext cx="1130530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7571" y="452212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heap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7571" y="504534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stack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440574" y="16145"/>
            <a:ext cx="8510663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void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getName</a:t>
            </a:r>
            <a:r>
              <a:rPr lang="en-US" altLang="ko-KR" sz="2400" dirty="0" smtClean="0">
                <a:latin typeface="Consolas" panose="020B0609020204030204" pitchFamily="49" charset="0"/>
              </a:rPr>
              <a:t>(char **p) {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 char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buf</a:t>
            </a:r>
            <a:r>
              <a:rPr lang="en-US" altLang="ko-KR" sz="2400" dirty="0" smtClean="0">
                <a:latin typeface="Consolas" panose="020B0609020204030204" pitchFamily="49" charset="0"/>
              </a:rPr>
              <a:t>[4096];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scanf</a:t>
            </a:r>
            <a:r>
              <a:rPr lang="en-US" altLang="ko-KR" sz="2400" dirty="0" smtClean="0">
                <a:latin typeface="Consolas" panose="020B0609020204030204" pitchFamily="49" charset="0"/>
              </a:rPr>
              <a:t>("%s",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buf</a:t>
            </a:r>
            <a:r>
              <a:rPr lang="en-US" altLang="ko-KR" sz="2400" dirty="0" smtClean="0">
                <a:latin typeface="Consolas" panose="020B0609020204030204" pitchFamily="49" charset="0"/>
              </a:rPr>
              <a:t>); 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len</a:t>
            </a:r>
            <a:r>
              <a:rPr lang="en-US" altLang="ko-KR" sz="2400" dirty="0" smtClean="0">
                <a:latin typeface="Consolas" panose="020B0609020204030204" pitchFamily="49" charset="0"/>
              </a:rPr>
              <a:t> =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strlen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buf</a:t>
            </a:r>
            <a:r>
              <a:rPr lang="en-US" altLang="ko-KR" sz="2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 char *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pName</a:t>
            </a:r>
            <a:r>
              <a:rPr lang="en-US" altLang="ko-KR" sz="2400" dirty="0" smtClean="0">
                <a:latin typeface="Consolas" panose="020B0609020204030204" pitchFamily="49" charset="0"/>
              </a:rPr>
              <a:t> =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malloc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400" dirty="0" smtClean="0">
                <a:latin typeface="Consolas" panose="020B0609020204030204" pitchFamily="49" charset="0"/>
              </a:rPr>
              <a:t>(char) * 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len</a:t>
            </a:r>
            <a:r>
              <a:rPr lang="en-US" altLang="ko-KR" sz="2400" dirty="0" smtClean="0">
                <a:latin typeface="Consolas" panose="020B0609020204030204" pitchFamily="49" charset="0"/>
              </a:rPr>
              <a:t> + 1));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strcpy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pName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buf</a:t>
            </a:r>
            <a:r>
              <a:rPr lang="en-US" altLang="ko-KR" sz="2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*p =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pName</a:t>
            </a:r>
            <a:r>
              <a:rPr lang="en-US" altLang="ko-KR" sz="24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}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644342" y="5054138"/>
            <a:ext cx="0" cy="17124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29500" y="624334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main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89325" y="6243340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getName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255051" y="5531395"/>
            <a:ext cx="1313411" cy="416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0x20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4628" y="5523563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char *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pName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18" name="왼쪽 화살표 17"/>
          <p:cNvSpPr/>
          <p:nvPr/>
        </p:nvSpPr>
        <p:spPr>
          <a:xfrm>
            <a:off x="1991517" y="2260332"/>
            <a:ext cx="567631" cy="47382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713925" y="5522116"/>
            <a:ext cx="1313411" cy="416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0x20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03786" y="551428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pName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566760" y="3328519"/>
            <a:ext cx="423949" cy="656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976856" y="3328519"/>
            <a:ext cx="423949" cy="656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386952" y="3328519"/>
            <a:ext cx="423949" cy="656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n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797048" y="3328519"/>
            <a:ext cx="423949" cy="656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207144" y="3328519"/>
            <a:ext cx="423949" cy="656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e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617240" y="3328519"/>
            <a:ext cx="423949" cy="656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1027336" y="3328519"/>
            <a:ext cx="423949" cy="656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\0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003513" y="285126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0x20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30" name="직선 화살표 연결선 29"/>
          <p:cNvCxnSpPr>
            <a:stCxn id="19" idx="0"/>
            <a:endCxn id="21" idx="1"/>
          </p:cNvCxnSpPr>
          <p:nvPr/>
        </p:nvCxnSpPr>
        <p:spPr>
          <a:xfrm flipH="1" flipV="1">
            <a:off x="8566760" y="3656872"/>
            <a:ext cx="1803871" cy="1865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770326" y="506539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0x30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484441" y="5588616"/>
            <a:ext cx="1313411" cy="416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0x30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84092" y="548199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p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36" name="구부러진 연결선 35"/>
          <p:cNvCxnSpPr>
            <a:stCxn id="33" idx="0"/>
            <a:endCxn id="16" idx="0"/>
          </p:cNvCxnSpPr>
          <p:nvPr/>
        </p:nvCxnSpPr>
        <p:spPr>
          <a:xfrm rot="16200000" flipV="1">
            <a:off x="5497842" y="3945311"/>
            <a:ext cx="57221" cy="3229390"/>
          </a:xfrm>
          <a:prstGeom prst="curvedConnector3">
            <a:avLst>
              <a:gd name="adj1" fmla="val 164716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74598" y="4157444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 smtClean="0">
                <a:latin typeface="Consolas" panose="020B0609020204030204" pitchFamily="49" charset="0"/>
              </a:rPr>
              <a:t>*</a:t>
            </a:r>
            <a:endParaRPr lang="ko-KR" altLang="en-US" sz="6600" b="1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839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216131" y="5054138"/>
            <a:ext cx="1130530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7571" y="452212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heap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7571" y="504534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stack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440574" y="16145"/>
            <a:ext cx="7830990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void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getName</a:t>
            </a:r>
            <a:r>
              <a:rPr lang="en-US" altLang="ko-KR" sz="2400" dirty="0" smtClean="0">
                <a:latin typeface="Consolas" panose="020B0609020204030204" pitchFamily="49" charset="0"/>
              </a:rPr>
              <a:t>(char* *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ppName</a:t>
            </a:r>
            <a:r>
              <a:rPr lang="en-US" altLang="ko-KR" sz="2400" dirty="0" smtClean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 char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buf</a:t>
            </a:r>
            <a:r>
              <a:rPr lang="en-US" altLang="ko-KR" sz="2400" dirty="0" smtClean="0">
                <a:latin typeface="Consolas" panose="020B0609020204030204" pitchFamily="49" charset="0"/>
              </a:rPr>
              <a:t>[4096];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scanf</a:t>
            </a:r>
            <a:r>
              <a:rPr lang="en-US" altLang="ko-KR" sz="2400" dirty="0" smtClean="0">
                <a:latin typeface="Consolas" panose="020B0609020204030204" pitchFamily="49" charset="0"/>
              </a:rPr>
              <a:t>("%s",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buf</a:t>
            </a:r>
            <a:r>
              <a:rPr lang="en-US" altLang="ko-KR" sz="2400" dirty="0" smtClean="0">
                <a:latin typeface="Consolas" panose="020B0609020204030204" pitchFamily="49" charset="0"/>
              </a:rPr>
              <a:t>); 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len</a:t>
            </a:r>
            <a:r>
              <a:rPr lang="en-US" altLang="ko-KR" sz="2400" dirty="0" smtClean="0">
                <a:latin typeface="Consolas" panose="020B0609020204030204" pitchFamily="49" charset="0"/>
              </a:rPr>
              <a:t> =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strlen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buf</a:t>
            </a:r>
            <a:r>
              <a:rPr lang="en-US" altLang="ko-KR" sz="2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 *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ppName</a:t>
            </a:r>
            <a:r>
              <a:rPr lang="en-US" altLang="ko-KR" sz="2400" dirty="0" smtClean="0">
                <a:latin typeface="Consolas" panose="020B0609020204030204" pitchFamily="49" charset="0"/>
              </a:rPr>
              <a:t> =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malloc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400" dirty="0" smtClean="0">
                <a:latin typeface="Consolas" panose="020B0609020204030204" pitchFamily="49" charset="0"/>
              </a:rPr>
              <a:t>(char) * 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len</a:t>
            </a:r>
            <a:r>
              <a:rPr lang="en-US" altLang="ko-KR" sz="2400" dirty="0" smtClean="0">
                <a:latin typeface="Consolas" panose="020B0609020204030204" pitchFamily="49" charset="0"/>
              </a:rPr>
              <a:t> + 1));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strcpy</a:t>
            </a:r>
            <a:r>
              <a:rPr lang="en-US" altLang="ko-KR" sz="2400" dirty="0" smtClean="0">
                <a:latin typeface="Consolas" panose="020B0609020204030204" pitchFamily="49" charset="0"/>
              </a:rPr>
              <a:t>(*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ppName</a:t>
            </a:r>
            <a:r>
              <a:rPr lang="en-US" altLang="ko-KR" sz="2400" dirty="0" smtClean="0">
                <a:latin typeface="Consolas" panose="020B0609020204030204" pitchFamily="49" charset="0"/>
              </a:rPr>
              <a:t>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buf</a:t>
            </a:r>
            <a:r>
              <a:rPr lang="en-US" altLang="ko-KR" sz="2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}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644342" y="5054138"/>
            <a:ext cx="0" cy="17124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29500" y="624334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main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89325" y="6243340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getName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255051" y="5531395"/>
            <a:ext cx="1313411" cy="416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0x20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4628" y="5523563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char *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pName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18" name="왼쪽 화살표 17"/>
          <p:cNvSpPr/>
          <p:nvPr/>
        </p:nvSpPr>
        <p:spPr>
          <a:xfrm>
            <a:off x="4284646" y="1553750"/>
            <a:ext cx="567631" cy="47382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566760" y="3328519"/>
            <a:ext cx="423949" cy="656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976856" y="3328519"/>
            <a:ext cx="423949" cy="656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386952" y="3328519"/>
            <a:ext cx="423949" cy="656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n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797048" y="3328519"/>
            <a:ext cx="423949" cy="656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207144" y="3328519"/>
            <a:ext cx="423949" cy="656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e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617240" y="3328519"/>
            <a:ext cx="423949" cy="656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1027336" y="3328519"/>
            <a:ext cx="423949" cy="656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\0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003513" y="285126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0x20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30" name="직선 화살표 연결선 29"/>
          <p:cNvCxnSpPr>
            <a:stCxn id="16" idx="0"/>
            <a:endCxn id="21" idx="1"/>
          </p:cNvCxnSpPr>
          <p:nvPr/>
        </p:nvCxnSpPr>
        <p:spPr>
          <a:xfrm flipV="1">
            <a:off x="3911757" y="3656872"/>
            <a:ext cx="4655003" cy="1874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770326" y="506539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0x30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376928" y="5551940"/>
            <a:ext cx="1313411" cy="416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0x30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84092" y="5481996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ppName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36" name="구부러진 연결선 35"/>
          <p:cNvCxnSpPr>
            <a:stCxn id="33" idx="0"/>
            <a:endCxn id="16" idx="0"/>
          </p:cNvCxnSpPr>
          <p:nvPr/>
        </p:nvCxnSpPr>
        <p:spPr>
          <a:xfrm rot="16200000" flipV="1">
            <a:off x="5962424" y="3480729"/>
            <a:ext cx="20545" cy="4121877"/>
          </a:xfrm>
          <a:prstGeom prst="curvedConnector3">
            <a:avLst>
              <a:gd name="adj1" fmla="val 121267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71869" y="4491346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 smtClean="0">
                <a:latin typeface="Consolas" panose="020B0609020204030204" pitchFamily="49" charset="0"/>
              </a:rPr>
              <a:t>*</a:t>
            </a:r>
            <a:endParaRPr lang="ko-KR" altLang="en-US" sz="6600" b="1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07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505" y="249382"/>
            <a:ext cx="947887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800" dirty="0" smtClean="0">
                <a:latin typeface="Consolas" panose="020B0609020204030204" pitchFamily="49" charset="0"/>
              </a:rPr>
              <a:t>강사 </a:t>
            </a:r>
            <a:r>
              <a:rPr lang="en-US" altLang="ko-KR" sz="2800" dirty="0" smtClean="0">
                <a:latin typeface="Consolas" panose="020B0609020204030204" pitchFamily="49" charset="0"/>
              </a:rPr>
              <a:t>FTP </a:t>
            </a:r>
            <a:r>
              <a:rPr lang="ko-KR" altLang="en-US" sz="2800" dirty="0" smtClean="0">
                <a:latin typeface="Consolas" panose="020B0609020204030204" pitchFamily="49" charset="0"/>
              </a:rPr>
              <a:t>서버 접속 방법 </a:t>
            </a:r>
            <a:r>
              <a:rPr lang="en-US" altLang="ko-KR" sz="28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1. </a:t>
            </a:r>
            <a:r>
              <a:rPr lang="ko-KR" altLang="en-US" sz="2800" dirty="0" smtClean="0">
                <a:latin typeface="Consolas" panose="020B0609020204030204" pitchFamily="49" charset="0"/>
              </a:rPr>
              <a:t>파일 </a:t>
            </a:r>
            <a:r>
              <a:rPr lang="ko-KR" altLang="en-US" sz="2800" dirty="0" err="1" smtClean="0">
                <a:latin typeface="Consolas" panose="020B0609020204030204" pitchFamily="49" charset="0"/>
              </a:rPr>
              <a:t>질라</a:t>
            </a:r>
            <a:r>
              <a:rPr lang="en-US" altLang="ko-KR" sz="2800" dirty="0" smtClean="0">
                <a:latin typeface="Consolas" panose="020B0609020204030204" pitchFamily="49" charset="0"/>
              </a:rPr>
              <a:t>(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filezila</a:t>
            </a:r>
            <a:r>
              <a:rPr lang="en-US" altLang="ko-KR" sz="2800" dirty="0" smtClean="0">
                <a:latin typeface="Consolas" panose="020B0609020204030204" pitchFamily="49" charset="0"/>
              </a:rPr>
              <a:t>)</a:t>
            </a:r>
            <a:r>
              <a:rPr lang="ko-KR" altLang="en-US" sz="2800" dirty="0" smtClean="0">
                <a:latin typeface="Consolas" panose="020B0609020204030204" pitchFamily="49" charset="0"/>
              </a:rPr>
              <a:t>를 다운로드 하시기 바랍니다</a:t>
            </a:r>
            <a:r>
              <a:rPr lang="en-US" altLang="ko-KR" sz="28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800" dirty="0" smtClean="0">
                <a:latin typeface="Consolas" panose="020B0609020204030204" pitchFamily="49" charset="0"/>
              </a:rPr>
              <a:t>구글에서 검색하시면 됩니다</a:t>
            </a:r>
            <a:r>
              <a:rPr lang="en-US" altLang="ko-KR" sz="2800" dirty="0" smtClean="0">
                <a:latin typeface="Consolas" panose="020B0609020204030204" pitchFamily="49" charset="0"/>
              </a:rPr>
              <a:t>.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235" y="2198227"/>
            <a:ext cx="7869209" cy="440259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652655" y="3011299"/>
            <a:ext cx="1205345" cy="4966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19157" y="4640594"/>
            <a:ext cx="3167148" cy="4966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630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15142" y="232757"/>
            <a:ext cx="5622052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main(void) {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400" dirty="0" smtClean="0">
                <a:latin typeface="Consolas" panose="020B0609020204030204" pitchFamily="49" charset="0"/>
              </a:rPr>
              <a:t> = 0;     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*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pI</a:t>
            </a:r>
            <a:r>
              <a:rPr lang="en-US" altLang="ko-KR" sz="2400" dirty="0" smtClean="0"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 float f = 0;  float *pF = 0;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 double d = 0; double *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pD</a:t>
            </a:r>
            <a:r>
              <a:rPr lang="en-US" altLang="ko-KR" sz="2400" dirty="0" smtClean="0"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}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34792" y="37407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34792" y="70935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34792" y="104463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34792" y="1379912"/>
            <a:ext cx="2610197" cy="3408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34792" y="171519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34792" y="2050472"/>
            <a:ext cx="2610197" cy="3408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0.0f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34792" y="238575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34792" y="2721032"/>
            <a:ext cx="2610197" cy="3408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0.0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34792" y="3056312"/>
            <a:ext cx="2610197" cy="3408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34792" y="339159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34792" y="372687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34792" y="406215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34792" y="439743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34792" y="473271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34792" y="506799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134792" y="540327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34792" y="573855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34792" y="607383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34792" y="640911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61862" y="89390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0x00000000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44989" y="6073832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0xFFFFFFFF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93971" y="127196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i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52956" y="197619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f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52956" y="262992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d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44989" y="1158119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0x00000010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744989" y="1789284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0x00000020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744989" y="2445506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0x00000030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434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13650"/>
            <a:ext cx="256352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altLang="ko-KR" sz="2400" dirty="0" smtClean="0">
                <a:latin typeface="Consolas" panose="020B0609020204030204" pitchFamily="49" charset="0"/>
              </a:rPr>
              <a:t> int x = 300;</a:t>
            </a:r>
          </a:p>
          <a:p>
            <a:r>
              <a:rPr lang="fr-FR" altLang="ko-KR" sz="2400" dirty="0" smtClean="0">
                <a:latin typeface="Consolas" panose="020B0609020204030204" pitchFamily="49" charset="0"/>
              </a:rPr>
              <a:t> char *p = &amp;x;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34792" y="37407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34792" y="70935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34792" y="104463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34792" y="1379912"/>
            <a:ext cx="2610197" cy="3408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0010 1100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34792" y="1715192"/>
            <a:ext cx="2610197" cy="3408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0000 0001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34792" y="2050472"/>
            <a:ext cx="2610197" cy="3408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0000 0000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34792" y="2385752"/>
            <a:ext cx="2610197" cy="3408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0000 0000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34792" y="272103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34792" y="305631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34792" y="339159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34792" y="3726872"/>
            <a:ext cx="2610197" cy="3408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34792" y="4062152"/>
            <a:ext cx="2610197" cy="3408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34792" y="4397432"/>
            <a:ext cx="2610197" cy="3408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34792" y="4732712"/>
            <a:ext cx="2610197" cy="3408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34792" y="506799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134792" y="540327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34792" y="573855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34792" y="607383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34792" y="6409112"/>
            <a:ext cx="2610197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61862" y="89390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0x00000000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44989" y="6073832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0xFFFFFFFF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18909" y="127118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i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44989" y="1089688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0x0012FF60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61710" y="4135822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0x0012FF60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52956" y="359883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p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134791" y="1334856"/>
            <a:ext cx="2610197" cy="3803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" name="꺾인 연결선 2"/>
          <p:cNvCxnSpPr>
            <a:stCxn id="34" idx="1"/>
            <a:endCxn id="35" idx="1"/>
          </p:cNvCxnSpPr>
          <p:nvPr/>
        </p:nvCxnSpPr>
        <p:spPr>
          <a:xfrm rot="10800000" flipH="1">
            <a:off x="5752955" y="1525024"/>
            <a:ext cx="381835" cy="2335424"/>
          </a:xfrm>
          <a:prstGeom prst="bentConnector3">
            <a:avLst>
              <a:gd name="adj1" fmla="val -5986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982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945" y="241069"/>
            <a:ext cx="1127424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1. </a:t>
            </a:r>
            <a:r>
              <a:rPr lang="ko-KR" altLang="en-US" sz="2800" dirty="0" smtClean="0">
                <a:latin typeface="Consolas" panose="020B0609020204030204" pitchFamily="49" charset="0"/>
              </a:rPr>
              <a:t>배열</a:t>
            </a:r>
            <a:r>
              <a:rPr lang="en-US" altLang="ko-KR" sz="2800" dirty="0" smtClean="0">
                <a:latin typeface="Consolas" panose="020B0609020204030204" pitchFamily="49" charset="0"/>
              </a:rPr>
              <a:t>(array): </a:t>
            </a:r>
            <a:r>
              <a:rPr lang="ko-KR" altLang="en-US" sz="2800" dirty="0" smtClean="0">
                <a:latin typeface="Consolas" panose="020B0609020204030204" pitchFamily="49" charset="0"/>
              </a:rPr>
              <a:t>동일한 타입의 원소 또는 객체가 연속되어 있는</a:t>
            </a:r>
            <a:endParaRPr lang="en-US" altLang="ko-KR" sz="2800" dirty="0" smtClean="0">
              <a:latin typeface="Consolas" panose="020B0609020204030204" pitchFamily="49" charset="0"/>
            </a:endParaRPr>
          </a:p>
          <a:p>
            <a:r>
              <a:rPr lang="ko-KR" altLang="en-US" sz="2800" dirty="0" smtClean="0">
                <a:latin typeface="Consolas" panose="020B0609020204030204" pitchFamily="49" charset="0"/>
              </a:rPr>
              <a:t>메모리 공간을 의미</a:t>
            </a:r>
            <a:r>
              <a:rPr lang="en-US" altLang="ko-KR" sz="2800" dirty="0" smtClean="0">
                <a:latin typeface="Consolas" panose="020B0609020204030204" pitchFamily="49" charset="0"/>
              </a:rPr>
              <a:t>(</a:t>
            </a:r>
            <a:r>
              <a:rPr lang="ko-KR" altLang="en-US" sz="2800" dirty="0" smtClean="0">
                <a:latin typeface="Consolas" panose="020B0609020204030204" pitchFamily="49" charset="0"/>
              </a:rPr>
              <a:t>원소와 원소 사이에는 갭</a:t>
            </a:r>
            <a:r>
              <a:rPr lang="en-US" altLang="ko-KR" sz="2800" dirty="0" smtClean="0">
                <a:latin typeface="Consolas" panose="020B0609020204030204" pitchFamily="49" charset="0"/>
              </a:rPr>
              <a:t>(gap)</a:t>
            </a:r>
            <a:r>
              <a:rPr lang="ko-KR" altLang="en-US" sz="2800" dirty="0" smtClean="0">
                <a:latin typeface="Consolas" panose="020B0609020204030204" pitchFamily="49" charset="0"/>
              </a:rPr>
              <a:t>이 없음</a:t>
            </a:r>
            <a:r>
              <a:rPr lang="en-US" altLang="ko-KR" sz="28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800" dirty="0" smtClean="0">
                <a:latin typeface="Consolas" panose="020B0609020204030204" pitchFamily="49" charset="0"/>
              </a:rPr>
              <a:t>선형 구조</a:t>
            </a:r>
            <a:r>
              <a:rPr lang="en-US" altLang="ko-KR" sz="2800" dirty="0" smtClean="0">
                <a:latin typeface="Consolas" panose="020B0609020204030204" pitchFamily="49" charset="0"/>
              </a:rPr>
              <a:t>(linear)</a:t>
            </a: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2. </a:t>
            </a:r>
            <a:r>
              <a:rPr lang="ko-KR" altLang="en-US" sz="2800" dirty="0" smtClean="0">
                <a:latin typeface="Consolas" panose="020B0609020204030204" pitchFamily="49" charset="0"/>
              </a:rPr>
              <a:t>배열의 선언</a:t>
            </a:r>
            <a:r>
              <a:rPr lang="en-US" altLang="ko-KR" sz="2800" dirty="0" smtClean="0">
                <a:latin typeface="Consolas" panose="020B0609020204030204" pitchFamily="49" charset="0"/>
              </a:rPr>
              <a:t>: </a:t>
            </a:r>
            <a:r>
              <a:rPr lang="ko-KR" altLang="en-US" sz="2800" dirty="0" smtClean="0">
                <a:latin typeface="Consolas" panose="020B0609020204030204" pitchFamily="49" charset="0"/>
              </a:rPr>
              <a:t>타입</a:t>
            </a:r>
            <a:r>
              <a:rPr lang="en-US" altLang="ko-KR" sz="2800" dirty="0">
                <a:latin typeface="Consolas" panose="020B0609020204030204" pitchFamily="49" charset="0"/>
              </a:rPr>
              <a:t> </a:t>
            </a:r>
            <a:r>
              <a:rPr lang="ko-KR" altLang="en-US" sz="2800" dirty="0" err="1" smtClean="0">
                <a:latin typeface="Consolas" panose="020B0609020204030204" pitchFamily="49" charset="0"/>
              </a:rPr>
              <a:t>배열명</a:t>
            </a:r>
            <a:r>
              <a:rPr lang="en-US" altLang="ko-KR" sz="2800" dirty="0" smtClean="0">
                <a:latin typeface="Consolas" panose="020B0609020204030204" pitchFamily="49" charset="0"/>
              </a:rPr>
              <a:t>[</a:t>
            </a:r>
            <a:r>
              <a:rPr lang="ko-KR" altLang="en-US" sz="2800" dirty="0" smtClean="0">
                <a:latin typeface="Consolas" panose="020B0609020204030204" pitchFamily="49" charset="0"/>
              </a:rPr>
              <a:t>크기</a:t>
            </a:r>
            <a:r>
              <a:rPr lang="en-US" altLang="ko-KR" sz="2800" dirty="0" smtClean="0">
                <a:latin typeface="Consolas" panose="020B0609020204030204" pitchFamily="49" charset="0"/>
              </a:rPr>
              <a:t>]</a:t>
            </a:r>
          </a:p>
          <a:p>
            <a:r>
              <a:rPr lang="ko-KR" altLang="en-US" sz="2800" dirty="0" smtClean="0">
                <a:latin typeface="Consolas" panose="020B0609020204030204" pitchFamily="49" charset="0"/>
              </a:rPr>
              <a:t>크기가 </a:t>
            </a:r>
            <a:r>
              <a:rPr lang="en-US" altLang="ko-KR" sz="2800" dirty="0" smtClean="0">
                <a:latin typeface="Consolas" panose="020B0609020204030204" pitchFamily="49" charset="0"/>
              </a:rPr>
              <a:t>N</a:t>
            </a:r>
            <a:r>
              <a:rPr lang="ko-KR" altLang="en-US" sz="2800" dirty="0" smtClean="0">
                <a:latin typeface="Consolas" panose="020B0609020204030204" pitchFamily="49" charset="0"/>
              </a:rPr>
              <a:t>일 때</a:t>
            </a:r>
            <a:r>
              <a:rPr lang="en-US" altLang="ko-KR" sz="2800" dirty="0" smtClean="0">
                <a:latin typeface="Consolas" panose="020B0609020204030204" pitchFamily="49" charset="0"/>
              </a:rPr>
              <a:t>, </a:t>
            </a:r>
            <a:r>
              <a:rPr lang="ko-KR" altLang="en-US" sz="2800" dirty="0" smtClean="0">
                <a:latin typeface="Consolas" panose="020B0609020204030204" pitchFamily="49" charset="0"/>
              </a:rPr>
              <a:t>마지막 원소의 인덱스는 </a:t>
            </a:r>
            <a:r>
              <a:rPr lang="en-US" altLang="ko-KR" sz="2800" dirty="0" smtClean="0">
                <a:latin typeface="Consolas" panose="020B0609020204030204" pitchFamily="49" charset="0"/>
              </a:rPr>
              <a:t>N-1</a:t>
            </a:r>
            <a:r>
              <a:rPr lang="ko-KR" altLang="en-US" sz="2800" dirty="0" smtClean="0">
                <a:latin typeface="Consolas" panose="020B0609020204030204" pitchFamily="49" charset="0"/>
              </a:rPr>
              <a:t>이다</a:t>
            </a:r>
            <a:r>
              <a:rPr lang="en-US" altLang="ko-KR" sz="28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632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945" y="241069"/>
            <a:ext cx="1149224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Consolas" panose="020B0609020204030204" pitchFamily="49" charset="0"/>
              </a:rPr>
              <a:t>배열명</a:t>
            </a:r>
            <a:r>
              <a:rPr lang="en-US" altLang="ko-KR" sz="2800" dirty="0" smtClean="0">
                <a:latin typeface="Consolas" panose="020B0609020204030204" pitchFamily="49" charset="0"/>
              </a:rPr>
              <a:t>: </a:t>
            </a:r>
            <a:r>
              <a:rPr lang="ko-KR" altLang="en-US" sz="2800" dirty="0" smtClean="0">
                <a:latin typeface="Consolas" panose="020B0609020204030204" pitchFamily="49" charset="0"/>
              </a:rPr>
              <a:t>배열의 첫 번째 원소의 시작 주소를 의미하는 상수 포인터</a:t>
            </a:r>
            <a:endParaRPr lang="en-US" altLang="ko-KR" sz="2800" dirty="0" smtClean="0">
              <a:latin typeface="Consolas" panose="020B0609020204030204" pitchFamily="49" charset="0"/>
            </a:endParaRP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[3]; -&gt; </a:t>
            </a:r>
            <a:r>
              <a:rPr lang="ko-KR" altLang="en-US" sz="2800" dirty="0" smtClean="0">
                <a:latin typeface="Consolas" panose="020B0609020204030204" pitchFamily="49" charset="0"/>
              </a:rPr>
              <a:t>배열의 타입</a:t>
            </a:r>
            <a:r>
              <a:rPr lang="en-US" altLang="ko-KR" sz="2800" dirty="0" smtClean="0">
                <a:latin typeface="Consolas" panose="020B0609020204030204" pitchFamily="49" charset="0"/>
              </a:rPr>
              <a:t>: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[3];</a:t>
            </a: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 = 0; // ERROR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81549" y="3050771"/>
            <a:ext cx="1221971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89666" y="3050771"/>
            <a:ext cx="1221971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97783" y="3050771"/>
            <a:ext cx="1221971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41963" y="3050771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74622" y="3038061"/>
            <a:ext cx="1221971" cy="5486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꺾인 연결선 8"/>
          <p:cNvCxnSpPr>
            <a:stCxn id="3" idx="2"/>
            <a:endCxn id="7" idx="2"/>
          </p:cNvCxnSpPr>
          <p:nvPr/>
        </p:nvCxnSpPr>
        <p:spPr>
          <a:xfrm rot="16200000" flipH="1">
            <a:off x="4151474" y="3052567"/>
            <a:ext cx="12710" cy="1055557"/>
          </a:xfrm>
          <a:prstGeom prst="bentConnector3">
            <a:avLst>
              <a:gd name="adj1" fmla="val 189858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5976" y="4567811"/>
            <a:ext cx="1185132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sz="2800" dirty="0" smtClean="0">
                <a:latin typeface="Consolas" panose="020B0609020204030204" pitchFamily="49" charset="0"/>
              </a:rPr>
              <a:t>("%u\n",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800" dirty="0" smtClean="0">
                <a:latin typeface="Consolas" panose="020B0609020204030204" pitchFamily="49" charset="0"/>
              </a:rPr>
              <a:t>(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));  // 12</a:t>
            </a: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ko-KR" altLang="en-US" sz="2800" dirty="0" smtClean="0">
                <a:latin typeface="Consolas" panose="020B0609020204030204" pitchFamily="49" charset="0"/>
              </a:rPr>
              <a:t>배열의 이름을 단독으로 사용할 경우</a:t>
            </a:r>
            <a:r>
              <a:rPr lang="en-US" altLang="ko-KR" sz="2800" dirty="0" smtClean="0">
                <a:latin typeface="Consolas" panose="020B0609020204030204" pitchFamily="49" charset="0"/>
              </a:rPr>
              <a:t>, </a:t>
            </a:r>
            <a:r>
              <a:rPr lang="ko-KR" altLang="en-US" sz="2800" dirty="0" smtClean="0">
                <a:latin typeface="Consolas" panose="020B0609020204030204" pitchFamily="49" charset="0"/>
              </a:rPr>
              <a:t>첫 번째 원소의 포인터로 해석</a:t>
            </a:r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ko-KR" altLang="en-US" sz="2800" dirty="0" smtClean="0">
                <a:latin typeface="Consolas" panose="020B0609020204030204" pitchFamily="49" charset="0"/>
              </a:rPr>
              <a:t>예외</a:t>
            </a:r>
            <a:r>
              <a:rPr lang="en-US" altLang="ko-KR" sz="2800" dirty="0" smtClean="0">
                <a:latin typeface="Consolas" panose="020B0609020204030204" pitchFamily="49" charset="0"/>
              </a:rPr>
              <a:t>)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800" dirty="0" smtClean="0">
                <a:latin typeface="Consolas" panose="020B0609020204030204" pitchFamily="49" charset="0"/>
              </a:rPr>
              <a:t> </a:t>
            </a:r>
            <a:r>
              <a:rPr lang="ko-KR" altLang="en-US" sz="2800" dirty="0" smtClean="0">
                <a:latin typeface="Consolas" panose="020B0609020204030204" pitchFamily="49" charset="0"/>
              </a:rPr>
              <a:t>연산자</a:t>
            </a:r>
            <a:r>
              <a:rPr lang="en-US" altLang="ko-KR" sz="2800" dirty="0" smtClean="0">
                <a:latin typeface="Consolas" panose="020B0609020204030204" pitchFamily="49" charset="0"/>
              </a:rPr>
              <a:t>, &amp;</a:t>
            </a:r>
            <a:r>
              <a:rPr lang="ko-KR" altLang="en-US" sz="2800" dirty="0" smtClean="0">
                <a:latin typeface="Consolas" panose="020B0609020204030204" pitchFamily="49" charset="0"/>
              </a:rPr>
              <a:t>연산자를 사용</a:t>
            </a:r>
            <a:endParaRPr lang="en-US" altLang="ko-KR" sz="2800" dirty="0" smtClean="0">
              <a:latin typeface="Consolas" panose="020B0609020204030204" pitchFamily="49" charset="0"/>
            </a:endParaRP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844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945" y="241069"/>
            <a:ext cx="1161247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: </a:t>
            </a:r>
            <a:r>
              <a:rPr lang="ko-KR" altLang="en-US" sz="2800" dirty="0" smtClean="0">
                <a:latin typeface="Consolas" panose="020B0609020204030204" pitchFamily="49" charset="0"/>
              </a:rPr>
              <a:t>배열의 시작 주소</a:t>
            </a:r>
            <a:r>
              <a:rPr lang="en-US" altLang="ko-KR" sz="2800" dirty="0" smtClean="0">
                <a:latin typeface="Consolas" panose="020B0609020204030204" pitchFamily="49" charset="0"/>
              </a:rPr>
              <a:t>, </a:t>
            </a:r>
            <a:r>
              <a:rPr lang="ko-KR" altLang="en-US" sz="2800" dirty="0" smtClean="0">
                <a:latin typeface="Consolas" panose="020B0609020204030204" pitchFamily="49" charset="0"/>
              </a:rPr>
              <a:t>타입은 첫 번째 원소</a:t>
            </a:r>
            <a:endParaRPr lang="en-US" altLang="ko-KR" sz="2800" dirty="0" smtClean="0">
              <a:latin typeface="Consolas" panose="020B0609020204030204" pitchFamily="49" charset="0"/>
            </a:endParaRP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&amp;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: </a:t>
            </a:r>
            <a:r>
              <a:rPr lang="ko-KR" altLang="en-US" sz="2800" dirty="0" smtClean="0">
                <a:latin typeface="Consolas" panose="020B0609020204030204" pitchFamily="49" charset="0"/>
              </a:rPr>
              <a:t>배열의 시작 주소</a:t>
            </a:r>
            <a:r>
              <a:rPr lang="en-US" altLang="ko-KR" sz="2800" dirty="0" smtClean="0">
                <a:latin typeface="Consolas" panose="020B0609020204030204" pitchFamily="49" charset="0"/>
              </a:rPr>
              <a:t>, </a:t>
            </a:r>
            <a:r>
              <a:rPr lang="ko-KR" altLang="en-US" sz="2800" dirty="0" smtClean="0">
                <a:latin typeface="Consolas" panose="020B0609020204030204" pitchFamily="49" charset="0"/>
              </a:rPr>
              <a:t>타입은 배열 전체</a:t>
            </a:r>
            <a:endParaRPr lang="en-US" altLang="ko-KR" sz="2800" dirty="0" smtClean="0">
              <a:latin typeface="Consolas" panose="020B0609020204030204" pitchFamily="49" charset="0"/>
            </a:endParaRP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endParaRPr lang="en-US" altLang="ko-KR" sz="2800" dirty="0" smtClean="0">
              <a:latin typeface="Consolas" panose="020B0609020204030204" pitchFamily="49" charset="0"/>
            </a:endParaRP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[3];</a:t>
            </a: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 *p1 =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 *p2 = &amp;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;  // </a:t>
            </a:r>
            <a:r>
              <a:rPr lang="ko-KR" altLang="en-US" sz="2800" dirty="0" smtClean="0">
                <a:latin typeface="Consolas" panose="020B0609020204030204" pitchFamily="49" charset="0"/>
              </a:rPr>
              <a:t>잘못된 코드입니다</a:t>
            </a:r>
            <a:r>
              <a:rPr lang="en-US" altLang="ko-KR" sz="28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800" dirty="0" smtClean="0">
              <a:latin typeface="Consolas" panose="020B0609020204030204" pitchFamily="49" charset="0"/>
            </a:endParaRP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// </a:t>
            </a:r>
            <a:r>
              <a:rPr lang="ko-KR" altLang="en-US" sz="2800" dirty="0" smtClean="0">
                <a:latin typeface="Consolas" panose="020B0609020204030204" pitchFamily="49" charset="0"/>
              </a:rPr>
              <a:t>배열 포인터</a:t>
            </a:r>
            <a:r>
              <a:rPr lang="en-US" altLang="ko-KR" sz="2800" dirty="0" smtClean="0">
                <a:latin typeface="Consolas" panose="020B0609020204030204" pitchFamily="49" charset="0"/>
              </a:rPr>
              <a:t>(pointer to array): </a:t>
            </a:r>
            <a:r>
              <a:rPr lang="ko-KR" altLang="en-US" sz="2800" dirty="0" smtClean="0">
                <a:latin typeface="Consolas" panose="020B0609020204030204" pitchFamily="49" charset="0"/>
              </a:rPr>
              <a:t>배열 전체를 가리키는 포인터</a:t>
            </a:r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[3] *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pArr</a:t>
            </a:r>
            <a:r>
              <a:rPr lang="en-US" altLang="ko-KR" sz="2800" dirty="0" smtClean="0">
                <a:latin typeface="Consolas" panose="020B0609020204030204" pitchFamily="49" charset="0"/>
              </a:rPr>
              <a:t>; -&gt;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 *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pArr</a:t>
            </a:r>
            <a:r>
              <a:rPr lang="en-US" altLang="ko-KR" sz="2800" dirty="0" smtClean="0">
                <a:latin typeface="Consolas" panose="020B0609020204030204" pitchFamily="49" charset="0"/>
              </a:rPr>
              <a:t>[3]; -&gt;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(*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pArr</a:t>
            </a:r>
            <a:r>
              <a:rPr lang="en-US" altLang="ko-KR" sz="2800" dirty="0" smtClean="0">
                <a:latin typeface="Consolas" panose="020B0609020204030204" pitchFamily="49" charset="0"/>
              </a:rPr>
              <a:t>)[3];</a:t>
            </a: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(*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pArr</a:t>
            </a:r>
            <a:r>
              <a:rPr lang="en-US" altLang="ko-KR" sz="2800" dirty="0" smtClean="0">
                <a:latin typeface="Consolas" panose="020B0609020204030204" pitchFamily="49" charset="0"/>
              </a:rPr>
              <a:t>)[3] = &amp;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;   // </a:t>
            </a:r>
            <a:r>
              <a:rPr lang="ko-KR" altLang="en-US" sz="2800" dirty="0" smtClean="0">
                <a:latin typeface="Consolas" panose="020B0609020204030204" pitchFamily="49" charset="0"/>
              </a:rPr>
              <a:t>올바른 코드입니다</a:t>
            </a:r>
            <a:r>
              <a:rPr lang="en-US" altLang="ko-KR" sz="2800" dirty="0" smtClean="0">
                <a:latin typeface="Consolas" panose="020B0609020204030204" pitchFamily="49" charset="0"/>
              </a:rPr>
              <a:t>.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857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945" y="241069"/>
            <a:ext cx="393088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[3];</a:t>
            </a: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 *p1 =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(*p2)[3] = &amp;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;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81549" y="3050771"/>
            <a:ext cx="1221971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89666" y="3050771"/>
            <a:ext cx="1221971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97783" y="3050771"/>
            <a:ext cx="1221971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41963" y="3050771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81549" y="3025351"/>
            <a:ext cx="1221971" cy="5486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2457" y="4306201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p1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2" name="직선 화살표 연결선 11"/>
          <p:cNvCxnSpPr>
            <a:stCxn id="11" idx="3"/>
            <a:endCxn id="2" idx="1"/>
          </p:cNvCxnSpPr>
          <p:nvPr/>
        </p:nvCxnSpPr>
        <p:spPr>
          <a:xfrm flipV="1">
            <a:off x="3621462" y="3325091"/>
            <a:ext cx="460087" cy="1242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990430" y="2907255"/>
            <a:ext cx="3798595" cy="766969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34297" y="4655335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p2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/>
          <p:cNvCxnSpPr>
            <a:stCxn id="17" idx="3"/>
            <a:endCxn id="3" idx="3"/>
          </p:cNvCxnSpPr>
          <p:nvPr/>
        </p:nvCxnSpPr>
        <p:spPr>
          <a:xfrm flipH="1" flipV="1">
            <a:off x="4018138" y="3312381"/>
            <a:ext cx="2895164" cy="1604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0945" y="5303520"/>
            <a:ext cx="105769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Consolas" panose="020B0609020204030204" pitchFamily="49" charset="0"/>
              </a:rPr>
              <a:t>결론</a:t>
            </a:r>
            <a:r>
              <a:rPr lang="en-US" altLang="ko-KR" sz="2800" dirty="0" smtClean="0">
                <a:latin typeface="Consolas" panose="020B0609020204030204" pitchFamily="49" charset="0"/>
              </a:rPr>
              <a:t>: </a:t>
            </a:r>
            <a:r>
              <a:rPr lang="ko-KR" altLang="en-US" sz="2800" dirty="0" smtClean="0">
                <a:latin typeface="Consolas" panose="020B0609020204030204" pitchFamily="49" charset="0"/>
              </a:rPr>
              <a:t>배열의 이름은 첫 번째 원소의 타입의 포인터로 해석됨</a:t>
            </a:r>
            <a:endParaRPr lang="en-US" altLang="ko-KR" sz="2800" dirty="0" smtClean="0">
              <a:latin typeface="Consolas" panose="020B0609020204030204" pitchFamily="49" charset="0"/>
            </a:endParaRPr>
          </a:p>
          <a:p>
            <a:r>
              <a:rPr lang="ko-KR" altLang="en-US" sz="2800" dirty="0" smtClean="0">
                <a:latin typeface="Consolas" panose="020B0609020204030204" pitchFamily="49" charset="0"/>
              </a:rPr>
              <a:t>예외</a:t>
            </a:r>
            <a:r>
              <a:rPr lang="en-US" altLang="ko-KR" sz="2800" dirty="0" smtClean="0">
                <a:latin typeface="Consolas" panose="020B0609020204030204" pitchFamily="49" charset="0"/>
              </a:rPr>
              <a:t>)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800" dirty="0" smtClean="0">
                <a:latin typeface="Consolas" panose="020B0609020204030204" pitchFamily="49" charset="0"/>
              </a:rPr>
              <a:t> </a:t>
            </a:r>
            <a:r>
              <a:rPr lang="ko-KR" altLang="en-US" sz="2800" dirty="0" smtClean="0">
                <a:latin typeface="Consolas" panose="020B0609020204030204" pitchFamily="49" charset="0"/>
              </a:rPr>
              <a:t>연산자</a:t>
            </a:r>
            <a:r>
              <a:rPr lang="en-US" altLang="ko-KR" sz="2800" dirty="0" smtClean="0">
                <a:latin typeface="Consolas" panose="020B0609020204030204" pitchFamily="49" charset="0"/>
              </a:rPr>
              <a:t>, &amp;</a:t>
            </a:r>
            <a:r>
              <a:rPr lang="ko-KR" altLang="en-US" sz="2800" dirty="0" smtClean="0">
                <a:latin typeface="Consolas" panose="020B0609020204030204" pitchFamily="49" charset="0"/>
              </a:rPr>
              <a:t>연산자</a:t>
            </a:r>
          </a:p>
        </p:txBody>
      </p:sp>
    </p:spTree>
    <p:extLst>
      <p:ext uri="{BB962C8B-B14F-4D97-AF65-F5344CB8AC3E}">
        <p14:creationId xmlns:p14="http://schemas.microsoft.com/office/powerpoint/2010/main" val="2104403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4444" y="324196"/>
            <a:ext cx="45223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[3] = { 1,2,3};</a:t>
            </a: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 *p =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;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5253644" y="1471353"/>
            <a:ext cx="1512915" cy="673331"/>
            <a:chOff x="5253644" y="1471353"/>
            <a:chExt cx="1512915" cy="673331"/>
          </a:xfrm>
        </p:grpSpPr>
        <p:sp>
          <p:nvSpPr>
            <p:cNvPr id="5" name="직사각형 4"/>
            <p:cNvSpPr/>
            <p:nvPr/>
          </p:nvSpPr>
          <p:spPr>
            <a:xfrm>
              <a:off x="5253644" y="1471353"/>
              <a:ext cx="382386" cy="67333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630487" y="1471353"/>
              <a:ext cx="382386" cy="67333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007330" y="1471353"/>
              <a:ext cx="382386" cy="67333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84173" y="1471353"/>
              <a:ext cx="382386" cy="67333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6761020" y="1471353"/>
            <a:ext cx="1512915" cy="673331"/>
            <a:chOff x="6761020" y="1471353"/>
            <a:chExt cx="1512915" cy="673331"/>
          </a:xfrm>
        </p:grpSpPr>
        <p:sp>
          <p:nvSpPr>
            <p:cNvPr id="14" name="직사각형 13"/>
            <p:cNvSpPr/>
            <p:nvPr/>
          </p:nvSpPr>
          <p:spPr>
            <a:xfrm>
              <a:off x="6761020" y="1471353"/>
              <a:ext cx="382386" cy="67333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137863" y="1471353"/>
              <a:ext cx="382386" cy="67333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514706" y="1471353"/>
              <a:ext cx="382386" cy="67333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891549" y="1471353"/>
              <a:ext cx="382386" cy="67333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8268396" y="1471353"/>
            <a:ext cx="1512915" cy="673331"/>
            <a:chOff x="8268396" y="1471353"/>
            <a:chExt cx="1512915" cy="673331"/>
          </a:xfrm>
        </p:grpSpPr>
        <p:sp>
          <p:nvSpPr>
            <p:cNvPr id="19" name="직사각형 18"/>
            <p:cNvSpPr/>
            <p:nvPr/>
          </p:nvSpPr>
          <p:spPr>
            <a:xfrm>
              <a:off x="8268396" y="1471353"/>
              <a:ext cx="382386" cy="67333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645239" y="1471353"/>
              <a:ext cx="382386" cy="67333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022082" y="1471353"/>
              <a:ext cx="382386" cy="67333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398925" y="1471353"/>
              <a:ext cx="382386" cy="67333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358748" y="1546168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14022" y="948133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[0]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37382" y="948133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[1]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41026" y="948133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[2]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391593" y="3067396"/>
            <a:ext cx="967155" cy="4156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18913" y="348303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p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285461" y="1471112"/>
            <a:ext cx="1517539" cy="673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직선 화살표 연결선 30"/>
          <p:cNvCxnSpPr>
            <a:stCxn id="27" idx="3"/>
            <a:endCxn id="29" idx="1"/>
          </p:cNvCxnSpPr>
          <p:nvPr/>
        </p:nvCxnSpPr>
        <p:spPr>
          <a:xfrm flipV="1">
            <a:off x="4358748" y="1807778"/>
            <a:ext cx="3926713" cy="14674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93867" y="2069388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p+0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420687" y="212561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p+1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044406" y="214420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p+2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36105" y="3940784"/>
            <a:ext cx="7253909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1. p</a:t>
            </a:r>
            <a:r>
              <a:rPr lang="ko-KR" altLang="en-US" sz="2800" dirty="0" smtClean="0">
                <a:latin typeface="Consolas" panose="020B0609020204030204" pitchFamily="49" charset="0"/>
              </a:rPr>
              <a:t>가 임의의 포인터 변수일 때</a:t>
            </a:r>
            <a:r>
              <a:rPr lang="en-US" altLang="ko-KR" sz="2800" dirty="0" smtClean="0"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p + N = p + (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800" dirty="0" smtClean="0">
                <a:latin typeface="Consolas" panose="020B0609020204030204" pitchFamily="49" charset="0"/>
              </a:rPr>
              <a:t>(*p) * N)</a:t>
            </a: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2. </a:t>
            </a:r>
            <a:r>
              <a:rPr lang="ko-KR" altLang="en-US" sz="2800" dirty="0" smtClean="0">
                <a:latin typeface="Consolas" panose="020B0609020204030204" pitchFamily="49" charset="0"/>
              </a:rPr>
              <a:t>임의의 배열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ko-KR" altLang="en-US" sz="2800" dirty="0" smtClean="0">
                <a:latin typeface="Consolas" panose="020B0609020204030204" pitchFamily="49" charset="0"/>
              </a:rPr>
              <a:t>와 정수 </a:t>
            </a:r>
            <a:r>
              <a:rPr lang="en-US" altLang="ko-KR" sz="2800" dirty="0" smtClean="0">
                <a:latin typeface="Consolas" panose="020B0609020204030204" pitchFamily="49" charset="0"/>
              </a:rPr>
              <a:t>N</a:t>
            </a:r>
            <a:r>
              <a:rPr lang="ko-KR" altLang="en-US" sz="2800" dirty="0" smtClean="0">
                <a:latin typeface="Consolas" panose="020B0609020204030204" pitchFamily="49" charset="0"/>
              </a:rPr>
              <a:t>이 있을 때</a:t>
            </a:r>
            <a:r>
              <a:rPr lang="en-US" altLang="ko-KR" sz="2800" dirty="0" smtClean="0"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[N] = *(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 + N)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34923" y="548160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*(p+0)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08774" y="523191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*(p+1)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360390" y="53641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*(p+2)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839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691" y="199505"/>
            <a:ext cx="688842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[2][3] = {{1,2,3},{4,5,6}};</a:t>
            </a: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(*p)[3] =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;</a:t>
            </a: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endParaRPr lang="en-US" altLang="ko-KR" sz="2800" dirty="0" smtClean="0">
              <a:latin typeface="Consolas" panose="020B0609020204030204" pitchFamily="49" charset="0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821382" y="3731516"/>
            <a:ext cx="2665614" cy="1108365"/>
            <a:chOff x="7581208" y="307571"/>
            <a:chExt cx="2665614" cy="1108365"/>
          </a:xfrm>
        </p:grpSpPr>
        <p:sp>
          <p:nvSpPr>
            <p:cNvPr id="5" name="직사각형 4"/>
            <p:cNvSpPr/>
            <p:nvPr/>
          </p:nvSpPr>
          <p:spPr>
            <a:xfrm>
              <a:off x="7581208" y="307571"/>
              <a:ext cx="897774" cy="55695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465128" y="307571"/>
              <a:ext cx="897774" cy="55695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349048" y="307571"/>
              <a:ext cx="897774" cy="55695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581208" y="858983"/>
              <a:ext cx="897774" cy="55695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465128" y="858983"/>
              <a:ext cx="897774" cy="55695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349048" y="858983"/>
              <a:ext cx="897774" cy="55695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689957" y="1917018"/>
            <a:ext cx="897774" cy="556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3877" y="1917018"/>
            <a:ext cx="897774" cy="556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457797" y="1917018"/>
            <a:ext cx="897774" cy="556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55571" y="1915634"/>
            <a:ext cx="897774" cy="556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239491" y="1915634"/>
            <a:ext cx="897774" cy="556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123411" y="1915634"/>
            <a:ext cx="897774" cy="556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39585" y="5488741"/>
            <a:ext cx="1246909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72121" y="59459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p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41717" y="1915633"/>
            <a:ext cx="2665614" cy="5569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직선 화살표 연결선 29"/>
          <p:cNvCxnSpPr>
            <a:stCxn id="25" idx="0"/>
            <a:endCxn id="28" idx="1"/>
          </p:cNvCxnSpPr>
          <p:nvPr/>
        </p:nvCxnSpPr>
        <p:spPr>
          <a:xfrm flipV="1">
            <a:off x="1463040" y="2194110"/>
            <a:ext cx="1878677" cy="32946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821381" y="4263531"/>
            <a:ext cx="2665614" cy="5569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직선 화살표 연결선 34"/>
          <p:cNvCxnSpPr>
            <a:stCxn id="25" idx="3"/>
            <a:endCxn id="34" idx="1"/>
          </p:cNvCxnSpPr>
          <p:nvPr/>
        </p:nvCxnSpPr>
        <p:spPr>
          <a:xfrm flipV="1">
            <a:off x="2086494" y="4542008"/>
            <a:ext cx="2734887" cy="1175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31455" y="247258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p+0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65849" y="2489454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p+1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80931" y="948603"/>
            <a:ext cx="5311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sz="2800" dirty="0" smtClean="0">
                <a:latin typeface="Consolas" panose="020B0609020204030204" pitchFamily="49" charset="0"/>
              </a:rPr>
              <a:t>("%d\n",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[1][2]);</a:t>
            </a: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sz="2800" dirty="0" smtClean="0">
                <a:latin typeface="Consolas" panose="020B0609020204030204" pitchFamily="49" charset="0"/>
              </a:rPr>
              <a:t>("%d\n", *(arr+1)[2]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997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069" y="216131"/>
            <a:ext cx="1043747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800" dirty="0" smtClean="0">
                <a:latin typeface="Consolas" panose="020B0609020204030204" pitchFamily="49" charset="0"/>
              </a:rPr>
              <a:t>첨자 연산자 정리 </a:t>
            </a:r>
            <a:r>
              <a:rPr lang="en-US" altLang="ko-KR" sz="28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1. </a:t>
            </a:r>
            <a:r>
              <a:rPr lang="ko-KR" altLang="en-US" sz="2800" dirty="0" smtClean="0">
                <a:latin typeface="Consolas" panose="020B0609020204030204" pitchFamily="49" charset="0"/>
              </a:rPr>
              <a:t>배열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ko-KR" altLang="en-US" sz="2800" dirty="0" smtClean="0">
                <a:latin typeface="Consolas" panose="020B0609020204030204" pitchFamily="49" charset="0"/>
              </a:rPr>
              <a:t>와 정수 </a:t>
            </a:r>
            <a:r>
              <a:rPr lang="en-US" altLang="ko-KR" sz="2800" dirty="0" smtClean="0">
                <a:latin typeface="Consolas" panose="020B0609020204030204" pitchFamily="49" charset="0"/>
              </a:rPr>
              <a:t>N</a:t>
            </a:r>
            <a:r>
              <a:rPr lang="ko-KR" altLang="en-US" sz="2800" dirty="0" smtClean="0">
                <a:latin typeface="Consolas" panose="020B0609020204030204" pitchFamily="49" charset="0"/>
              </a:rPr>
              <a:t>이 있을 때</a:t>
            </a:r>
            <a:endParaRPr lang="en-US" altLang="ko-KR" sz="2800" dirty="0" smtClean="0">
              <a:latin typeface="Consolas" panose="020B0609020204030204" pitchFamily="49" charset="0"/>
            </a:endParaRP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[N] == *(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 + N) =&gt; *(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 + (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800" dirty="0" smtClean="0">
                <a:latin typeface="Consolas" panose="020B0609020204030204" pitchFamily="49" charset="0"/>
              </a:rPr>
              <a:t>(*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) * N));</a:t>
            </a: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2. </a:t>
            </a:r>
            <a:r>
              <a:rPr lang="ko-KR" altLang="en-US" sz="2800" dirty="0" smtClean="0">
                <a:latin typeface="Consolas" panose="020B0609020204030204" pitchFamily="49" charset="0"/>
              </a:rPr>
              <a:t>배열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ko-KR" altLang="en-US" sz="2800" dirty="0" smtClean="0">
                <a:latin typeface="Consolas" panose="020B0609020204030204" pitchFamily="49" charset="0"/>
              </a:rPr>
              <a:t>와 행 </a:t>
            </a:r>
            <a:r>
              <a:rPr lang="en-US" altLang="ko-KR" sz="2800" dirty="0" smtClean="0">
                <a:latin typeface="Consolas" panose="020B0609020204030204" pitchFamily="49" charset="0"/>
              </a:rPr>
              <a:t>N, </a:t>
            </a:r>
            <a:r>
              <a:rPr lang="ko-KR" altLang="en-US" sz="2800" dirty="0" smtClean="0">
                <a:latin typeface="Consolas" panose="020B0609020204030204" pitchFamily="49" charset="0"/>
              </a:rPr>
              <a:t>열 </a:t>
            </a:r>
            <a:r>
              <a:rPr lang="en-US" altLang="ko-KR" sz="2800" dirty="0" smtClean="0">
                <a:latin typeface="Consolas" panose="020B0609020204030204" pitchFamily="49" charset="0"/>
              </a:rPr>
              <a:t>M</a:t>
            </a:r>
            <a:r>
              <a:rPr lang="ko-KR" altLang="en-US" sz="2800" dirty="0" smtClean="0">
                <a:latin typeface="Consolas" panose="020B0609020204030204" pitchFamily="49" charset="0"/>
              </a:rPr>
              <a:t>이 있을 때</a:t>
            </a:r>
            <a:endParaRPr lang="en-US" altLang="ko-KR" sz="2800" dirty="0" smtClean="0">
              <a:latin typeface="Consolas" panose="020B0609020204030204" pitchFamily="49" charset="0"/>
            </a:endParaRP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[N][M] == *(*(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 + N) + M)</a:t>
            </a: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endParaRPr lang="en-US" altLang="ko-KR" sz="28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719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505" y="224444"/>
            <a:ext cx="66912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800" dirty="0" smtClean="0">
                <a:latin typeface="Consolas" panose="020B0609020204030204" pitchFamily="49" charset="0"/>
              </a:rPr>
              <a:t>다차원 배열의 동적 할당 </a:t>
            </a:r>
            <a:r>
              <a:rPr lang="en-US" altLang="ko-KR" sz="28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[3];  // </a:t>
            </a:r>
            <a:r>
              <a:rPr lang="ko-KR" altLang="en-US" sz="2800" dirty="0" smtClean="0">
                <a:latin typeface="Consolas" panose="020B0609020204030204" pitchFamily="49" charset="0"/>
              </a:rPr>
              <a:t>스택</a:t>
            </a:r>
            <a:endParaRPr lang="en-US" altLang="ko-KR" sz="2800" dirty="0" smtClean="0">
              <a:latin typeface="Consolas" panose="020B0609020204030204" pitchFamily="49" charset="0"/>
            </a:endParaRP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 *p =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malloc</a:t>
            </a:r>
            <a:r>
              <a:rPr lang="en-US" altLang="ko-KR" sz="2800" dirty="0" smtClean="0">
                <a:latin typeface="Consolas" panose="020B0609020204030204" pitchFamily="49" charset="0"/>
              </a:rPr>
              <a:t>(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800" dirty="0" smtClean="0">
                <a:latin typeface="Consolas" panose="020B0609020204030204" pitchFamily="49" charset="0"/>
              </a:rPr>
              <a:t>(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) * 3);</a:t>
            </a: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char *p1 = p; // char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800" dirty="0" smtClean="0">
                <a:latin typeface="Consolas" panose="020B0609020204030204" pitchFamily="49" charset="0"/>
              </a:rPr>
              <a:t>[12];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49382" y="5137265"/>
            <a:ext cx="113634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007" y="467175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heap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9382" y="5137265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stack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419895" y="5960225"/>
            <a:ext cx="1330039" cy="415636"/>
            <a:chOff x="2344189" y="5744095"/>
            <a:chExt cx="1330039" cy="415636"/>
          </a:xfrm>
        </p:grpSpPr>
        <p:sp>
          <p:nvSpPr>
            <p:cNvPr id="9" name="직사각형 8"/>
            <p:cNvSpPr/>
            <p:nvPr/>
          </p:nvSpPr>
          <p:spPr>
            <a:xfrm>
              <a:off x="2344189" y="5744095"/>
              <a:ext cx="349135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671157" y="5744095"/>
              <a:ext cx="349135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998125" y="5744095"/>
              <a:ext cx="349135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325093" y="5744095"/>
              <a:ext cx="349135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736079" y="5960225"/>
            <a:ext cx="1330039" cy="415636"/>
            <a:chOff x="2344189" y="5744095"/>
            <a:chExt cx="1330039" cy="415636"/>
          </a:xfrm>
          <a:solidFill>
            <a:srgbClr val="FFC000"/>
          </a:solidFill>
        </p:grpSpPr>
        <p:sp>
          <p:nvSpPr>
            <p:cNvPr id="16" name="직사각형 15"/>
            <p:cNvSpPr/>
            <p:nvPr/>
          </p:nvSpPr>
          <p:spPr>
            <a:xfrm>
              <a:off x="2344189" y="5744095"/>
              <a:ext cx="349135" cy="41563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671157" y="5744095"/>
              <a:ext cx="349135" cy="41563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998125" y="5744095"/>
              <a:ext cx="349135" cy="41563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325093" y="5744095"/>
              <a:ext cx="349135" cy="41563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052263" y="5960225"/>
            <a:ext cx="1330039" cy="415636"/>
            <a:chOff x="2344189" y="5744095"/>
            <a:chExt cx="1330039" cy="415636"/>
          </a:xfrm>
        </p:grpSpPr>
        <p:sp>
          <p:nvSpPr>
            <p:cNvPr id="21" name="직사각형 20"/>
            <p:cNvSpPr/>
            <p:nvPr/>
          </p:nvSpPr>
          <p:spPr>
            <a:xfrm>
              <a:off x="2344189" y="5744095"/>
              <a:ext cx="349135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671157" y="5744095"/>
              <a:ext cx="349135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98125" y="5744095"/>
              <a:ext cx="349135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325093" y="5744095"/>
              <a:ext cx="349135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65887" y="590203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arr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7190509" y="2040326"/>
            <a:ext cx="1330039" cy="415636"/>
            <a:chOff x="2344189" y="5744095"/>
            <a:chExt cx="1330039" cy="415636"/>
          </a:xfrm>
        </p:grpSpPr>
        <p:sp>
          <p:nvSpPr>
            <p:cNvPr id="27" name="직사각형 26"/>
            <p:cNvSpPr/>
            <p:nvPr/>
          </p:nvSpPr>
          <p:spPr>
            <a:xfrm>
              <a:off x="2344189" y="5744095"/>
              <a:ext cx="349135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671157" y="5744095"/>
              <a:ext cx="349135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98125" y="5744095"/>
              <a:ext cx="349135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325093" y="5744095"/>
              <a:ext cx="349135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8506693" y="2040326"/>
            <a:ext cx="1330039" cy="415636"/>
            <a:chOff x="2344189" y="5744095"/>
            <a:chExt cx="1330039" cy="415636"/>
          </a:xfrm>
          <a:solidFill>
            <a:srgbClr val="FFC000"/>
          </a:solidFill>
        </p:grpSpPr>
        <p:sp>
          <p:nvSpPr>
            <p:cNvPr id="32" name="직사각형 31"/>
            <p:cNvSpPr/>
            <p:nvPr/>
          </p:nvSpPr>
          <p:spPr>
            <a:xfrm>
              <a:off x="2344189" y="5744095"/>
              <a:ext cx="349135" cy="41563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671157" y="5744095"/>
              <a:ext cx="349135" cy="41563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998125" y="5744095"/>
              <a:ext cx="349135" cy="41563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325093" y="5744095"/>
              <a:ext cx="349135" cy="41563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9822877" y="2040326"/>
            <a:ext cx="1330039" cy="415636"/>
            <a:chOff x="2344189" y="5744095"/>
            <a:chExt cx="1330039" cy="415636"/>
          </a:xfrm>
        </p:grpSpPr>
        <p:sp>
          <p:nvSpPr>
            <p:cNvPr id="37" name="직사각형 36"/>
            <p:cNvSpPr/>
            <p:nvPr/>
          </p:nvSpPr>
          <p:spPr>
            <a:xfrm>
              <a:off x="2344189" y="5744095"/>
              <a:ext cx="349135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671157" y="5744095"/>
              <a:ext cx="349135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998125" y="5744095"/>
              <a:ext cx="349135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325093" y="5744095"/>
              <a:ext cx="349135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9822877" y="2040326"/>
            <a:ext cx="1316184" cy="4156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88901" y="596022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p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346332" y="5573682"/>
            <a:ext cx="866974" cy="423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9" name="직선 화살표 연결선 48"/>
          <p:cNvCxnSpPr>
            <a:stCxn id="47" idx="3"/>
            <a:endCxn id="42" idx="1"/>
          </p:cNvCxnSpPr>
          <p:nvPr/>
        </p:nvCxnSpPr>
        <p:spPr>
          <a:xfrm flipV="1">
            <a:off x="7213306" y="2248144"/>
            <a:ext cx="2609571" cy="3537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220237" y="145939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p[0]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650029" y="145939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p[1]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013322" y="145575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p[2]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186353" y="2021667"/>
            <a:ext cx="353291" cy="4156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367577" y="6153751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p1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125008" y="5767208"/>
            <a:ext cx="866974" cy="423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7" name="직선 화살표 연결선 56"/>
          <p:cNvCxnSpPr>
            <a:stCxn id="56" idx="3"/>
            <a:endCxn id="54" idx="1"/>
          </p:cNvCxnSpPr>
          <p:nvPr/>
        </p:nvCxnSpPr>
        <p:spPr>
          <a:xfrm flipH="1" flipV="1">
            <a:off x="7186353" y="2229485"/>
            <a:ext cx="1805629" cy="37496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40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273" y="2065264"/>
            <a:ext cx="8210550" cy="45935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9505" y="249382"/>
            <a:ext cx="947887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800" dirty="0" smtClean="0">
                <a:latin typeface="Consolas" panose="020B0609020204030204" pitchFamily="49" charset="0"/>
              </a:rPr>
              <a:t>강사 </a:t>
            </a:r>
            <a:r>
              <a:rPr lang="en-US" altLang="ko-KR" sz="2800" dirty="0" smtClean="0">
                <a:latin typeface="Consolas" panose="020B0609020204030204" pitchFamily="49" charset="0"/>
              </a:rPr>
              <a:t>FTP </a:t>
            </a:r>
            <a:r>
              <a:rPr lang="ko-KR" altLang="en-US" sz="2800" dirty="0" smtClean="0">
                <a:latin typeface="Consolas" panose="020B0609020204030204" pitchFamily="49" charset="0"/>
              </a:rPr>
              <a:t>서버 접속 방법 </a:t>
            </a:r>
            <a:r>
              <a:rPr lang="en-US" altLang="ko-KR" sz="28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2. </a:t>
            </a:r>
            <a:r>
              <a:rPr lang="ko-KR" altLang="en-US" sz="2800" dirty="0" smtClean="0">
                <a:latin typeface="Consolas" panose="020B0609020204030204" pitchFamily="49" charset="0"/>
              </a:rPr>
              <a:t>파일 </a:t>
            </a:r>
            <a:r>
              <a:rPr lang="ko-KR" altLang="en-US" sz="2800" dirty="0" err="1" smtClean="0">
                <a:latin typeface="Consolas" panose="020B0609020204030204" pitchFamily="49" charset="0"/>
              </a:rPr>
              <a:t>질라</a:t>
            </a:r>
            <a:r>
              <a:rPr lang="en-US" altLang="ko-KR" sz="2800" dirty="0" smtClean="0">
                <a:latin typeface="Consolas" panose="020B0609020204030204" pitchFamily="49" charset="0"/>
              </a:rPr>
              <a:t>(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filezila</a:t>
            </a:r>
            <a:r>
              <a:rPr lang="en-US" altLang="ko-KR" sz="2800" dirty="0" smtClean="0">
                <a:latin typeface="Consolas" panose="020B0609020204030204" pitchFamily="49" charset="0"/>
              </a:rPr>
              <a:t>)</a:t>
            </a:r>
            <a:r>
              <a:rPr lang="ko-KR" altLang="en-US" sz="2800" dirty="0" smtClean="0">
                <a:latin typeface="Consolas" panose="020B0609020204030204" pitchFamily="49" charset="0"/>
              </a:rPr>
              <a:t>를 다운로드 하시기 바랍니다</a:t>
            </a:r>
            <a:r>
              <a:rPr lang="en-US" altLang="ko-KR" sz="28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800" dirty="0" smtClean="0">
                <a:latin typeface="Consolas" panose="020B0609020204030204" pitchFamily="49" charset="0"/>
              </a:rPr>
              <a:t>구글에서 검색하시면 됩니다</a:t>
            </a:r>
            <a:r>
              <a:rPr lang="en-US" altLang="ko-KR" sz="2800" dirty="0" smtClean="0">
                <a:latin typeface="Consolas" panose="020B0609020204030204" pitchFamily="49" charset="0"/>
              </a:rPr>
              <a:t>.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16484" y="5649712"/>
            <a:ext cx="1683327" cy="68458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8881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069" y="216131"/>
            <a:ext cx="976741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800" dirty="0" smtClean="0">
                <a:latin typeface="Consolas" panose="020B0609020204030204" pitchFamily="49" charset="0"/>
              </a:rPr>
              <a:t>연습 문제 </a:t>
            </a:r>
            <a:r>
              <a:rPr lang="en-US" altLang="ko-KR" sz="28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1. </a:t>
            </a:r>
            <a:r>
              <a:rPr lang="ko-KR" altLang="en-US" sz="2800" dirty="0" smtClean="0">
                <a:latin typeface="Consolas" panose="020B0609020204030204" pitchFamily="49" charset="0"/>
              </a:rPr>
              <a:t>행은 </a:t>
            </a:r>
            <a:r>
              <a:rPr lang="en-US" altLang="ko-KR" sz="2800" dirty="0" smtClean="0">
                <a:latin typeface="Consolas" panose="020B0609020204030204" pitchFamily="49" charset="0"/>
              </a:rPr>
              <a:t>3</a:t>
            </a:r>
            <a:r>
              <a:rPr lang="ko-KR" altLang="en-US" sz="2800" dirty="0" smtClean="0">
                <a:latin typeface="Consolas" panose="020B0609020204030204" pitchFamily="49" charset="0"/>
              </a:rPr>
              <a:t>이고 열은 </a:t>
            </a:r>
            <a:r>
              <a:rPr lang="en-US" altLang="ko-KR" sz="2800" dirty="0" smtClean="0">
                <a:latin typeface="Consolas" panose="020B0609020204030204" pitchFamily="49" charset="0"/>
              </a:rPr>
              <a:t>4</a:t>
            </a:r>
            <a:r>
              <a:rPr lang="ko-KR" altLang="en-US" sz="2800" dirty="0" smtClean="0">
                <a:latin typeface="Consolas" panose="020B0609020204030204" pitchFamily="49" charset="0"/>
              </a:rPr>
              <a:t>인 정수 타입의 </a:t>
            </a:r>
            <a:r>
              <a:rPr lang="en-US" altLang="ko-KR" sz="2800" dirty="0" smtClean="0">
                <a:latin typeface="Consolas" panose="020B0609020204030204" pitchFamily="49" charset="0"/>
              </a:rPr>
              <a:t>2</a:t>
            </a:r>
            <a:r>
              <a:rPr lang="ko-KR" altLang="en-US" sz="2800" dirty="0" smtClean="0">
                <a:latin typeface="Consolas" panose="020B0609020204030204" pitchFamily="49" charset="0"/>
              </a:rPr>
              <a:t>차원 배열을 </a:t>
            </a:r>
            <a:r>
              <a:rPr lang="ko-KR" altLang="en-US" sz="2800" dirty="0" err="1" smtClean="0">
                <a:latin typeface="Consolas" panose="020B0609020204030204" pitchFamily="49" charset="0"/>
              </a:rPr>
              <a:t>힙에</a:t>
            </a:r>
            <a:endParaRPr lang="en-US" altLang="ko-KR" sz="2800" dirty="0" smtClean="0">
              <a:latin typeface="Consolas" panose="020B0609020204030204" pitchFamily="49" charset="0"/>
            </a:endParaRPr>
          </a:p>
          <a:p>
            <a:r>
              <a:rPr lang="ko-KR" altLang="en-US" sz="2800" dirty="0" smtClean="0">
                <a:latin typeface="Consolas" panose="020B0609020204030204" pitchFamily="49" charset="0"/>
              </a:rPr>
              <a:t>생성해 보세요</a:t>
            </a:r>
            <a:endParaRPr lang="en-US" altLang="ko-KR" sz="2800" dirty="0" smtClean="0">
              <a:latin typeface="Consolas" panose="020B0609020204030204" pitchFamily="49" charset="0"/>
            </a:endParaRP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(*p)[4] =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malloc</a:t>
            </a:r>
            <a:r>
              <a:rPr lang="en-US" altLang="ko-KR" sz="2800" dirty="0" smtClean="0">
                <a:latin typeface="Consolas" panose="020B0609020204030204" pitchFamily="49" charset="0"/>
              </a:rPr>
              <a:t>(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800" dirty="0" smtClean="0">
                <a:latin typeface="Consolas" panose="020B0609020204030204" pitchFamily="49" charset="0"/>
              </a:rPr>
              <a:t>(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) * 3 * 4);</a:t>
            </a:r>
          </a:p>
        </p:txBody>
      </p:sp>
      <p:cxnSp>
        <p:nvCxnSpPr>
          <p:cNvPr id="78" name="직선 연결선 77"/>
          <p:cNvCxnSpPr/>
          <p:nvPr/>
        </p:nvCxnSpPr>
        <p:spPr>
          <a:xfrm>
            <a:off x="249382" y="5137265"/>
            <a:ext cx="113634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66007" y="467175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heap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49382" y="5137265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stack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233032" y="616479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p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1990463" y="5778254"/>
            <a:ext cx="866974" cy="423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4" name="직선 화살표 연결선 103"/>
          <p:cNvCxnSpPr>
            <a:stCxn id="98" idx="3"/>
            <a:endCxn id="101" idx="1"/>
          </p:cNvCxnSpPr>
          <p:nvPr/>
        </p:nvCxnSpPr>
        <p:spPr>
          <a:xfrm flipV="1">
            <a:off x="2857437" y="3349555"/>
            <a:ext cx="1169216" cy="2640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3" name="그룹 112"/>
          <p:cNvGrpSpPr/>
          <p:nvPr/>
        </p:nvGrpSpPr>
        <p:grpSpPr>
          <a:xfrm>
            <a:off x="4032896" y="3133515"/>
            <a:ext cx="2553589" cy="419747"/>
            <a:chOff x="3115691" y="3166767"/>
            <a:chExt cx="3844095" cy="419747"/>
          </a:xfrm>
        </p:grpSpPr>
        <p:sp>
          <p:nvSpPr>
            <p:cNvPr id="5" name="직사각형 4"/>
            <p:cNvSpPr/>
            <p:nvPr/>
          </p:nvSpPr>
          <p:spPr>
            <a:xfrm>
              <a:off x="3115691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353159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590626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828094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071599" y="3170878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309066" y="3170878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546534" y="3170878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784002" y="3170878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027506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264974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502441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739909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5993816" y="3166767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231283" y="3166767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468751" y="3166767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706219" y="3166767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6626467" y="3133516"/>
            <a:ext cx="2553589" cy="419747"/>
            <a:chOff x="3115691" y="3166767"/>
            <a:chExt cx="3844095" cy="419747"/>
          </a:xfrm>
        </p:grpSpPr>
        <p:sp>
          <p:nvSpPr>
            <p:cNvPr id="115" name="직사각형 114"/>
            <p:cNvSpPr/>
            <p:nvPr/>
          </p:nvSpPr>
          <p:spPr>
            <a:xfrm>
              <a:off x="3115691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3353159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3590626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3828094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4071599" y="3170878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4309066" y="3170878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4546534" y="3170878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4784002" y="3170878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5027506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5264974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5502441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5739909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5993816" y="3166767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6231283" y="3166767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468751" y="3166767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6706219" y="3166767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9220038" y="3133515"/>
            <a:ext cx="2553589" cy="419747"/>
            <a:chOff x="3115691" y="3166767"/>
            <a:chExt cx="3844095" cy="419747"/>
          </a:xfrm>
        </p:grpSpPr>
        <p:sp>
          <p:nvSpPr>
            <p:cNvPr id="132" name="직사각형 131"/>
            <p:cNvSpPr/>
            <p:nvPr/>
          </p:nvSpPr>
          <p:spPr>
            <a:xfrm>
              <a:off x="3115691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3353159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3590626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3828094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4071599" y="3170878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309066" y="3170878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4546534" y="3170878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4784002" y="3170878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027506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5264974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502441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5739909" y="3170878"/>
              <a:ext cx="253567" cy="4156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5993816" y="3166767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6231283" y="3166767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6468751" y="3166767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6706219" y="3166767"/>
              <a:ext cx="253567" cy="415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01" name="직사각형 100"/>
          <p:cNvSpPr/>
          <p:nvPr/>
        </p:nvSpPr>
        <p:spPr>
          <a:xfrm>
            <a:off x="4026653" y="3141737"/>
            <a:ext cx="2552921" cy="4156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704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255" y="266007"/>
            <a:ext cx="51555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800" dirty="0" smtClean="0">
                <a:latin typeface="Consolas" panose="020B0609020204030204" pitchFamily="49" charset="0"/>
              </a:rPr>
              <a:t>사용자의 이름 저장 하기 </a:t>
            </a:r>
            <a:r>
              <a:rPr lang="en-US" altLang="ko-KR" sz="28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char names[3][32];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49382" y="4605251"/>
            <a:ext cx="113634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6007" y="413973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heap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382" y="460525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stack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8342" y="477084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names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584033" y="4858789"/>
            <a:ext cx="4959006" cy="423949"/>
            <a:chOff x="4584033" y="4858789"/>
            <a:chExt cx="4959006" cy="423949"/>
          </a:xfrm>
        </p:grpSpPr>
        <p:sp>
          <p:nvSpPr>
            <p:cNvPr id="9" name="직사각형 8"/>
            <p:cNvSpPr/>
            <p:nvPr/>
          </p:nvSpPr>
          <p:spPr>
            <a:xfrm>
              <a:off x="4584033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844500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104967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365434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625901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886368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146835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407302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667769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928236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188703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49170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709637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970104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230571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491038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751505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011972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272439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584033" y="5268885"/>
            <a:ext cx="4959006" cy="423949"/>
            <a:chOff x="4584033" y="4858789"/>
            <a:chExt cx="4959006" cy="423949"/>
          </a:xfrm>
        </p:grpSpPr>
        <p:sp>
          <p:nvSpPr>
            <p:cNvPr id="30" name="직사각형 29"/>
            <p:cNvSpPr/>
            <p:nvPr/>
          </p:nvSpPr>
          <p:spPr>
            <a:xfrm>
              <a:off x="4584033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844500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104967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365434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625901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886368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146835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407302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667769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928236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188703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449170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709637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970104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8230571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8491038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751505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9011972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9272439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4584033" y="5678981"/>
            <a:ext cx="4959006" cy="423949"/>
            <a:chOff x="4584033" y="4858789"/>
            <a:chExt cx="4959006" cy="423949"/>
          </a:xfrm>
        </p:grpSpPr>
        <p:sp>
          <p:nvSpPr>
            <p:cNvPr id="50" name="직사각형 49"/>
            <p:cNvSpPr/>
            <p:nvPr/>
          </p:nvSpPr>
          <p:spPr>
            <a:xfrm>
              <a:off x="4584033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844500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104967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365434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625901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886368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6146835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407302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667769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928236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188703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7449170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7709637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970104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8230571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8491038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8751505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9011972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9272439" y="4858789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56442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255" y="266007"/>
            <a:ext cx="98459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800" dirty="0" smtClean="0">
                <a:latin typeface="Consolas" panose="020B0609020204030204" pitchFamily="49" charset="0"/>
              </a:rPr>
              <a:t>사용자의 이름 저장 하기 </a:t>
            </a:r>
            <a:r>
              <a:rPr lang="en-US" altLang="ko-KR" sz="28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char(*names)[32] =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malloc</a:t>
            </a:r>
            <a:r>
              <a:rPr lang="en-US" altLang="ko-KR" sz="2800" dirty="0" smtClean="0">
                <a:latin typeface="Consolas" panose="020B0609020204030204" pitchFamily="49" charset="0"/>
              </a:rPr>
              <a:t>(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800" dirty="0" smtClean="0">
                <a:latin typeface="Consolas" panose="020B0609020204030204" pitchFamily="49" charset="0"/>
              </a:rPr>
              <a:t>(char) * 3 * 32);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49382" y="4605251"/>
            <a:ext cx="113634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6007" y="413973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heap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382" y="460525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stack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27600" y="5286235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names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421145" y="1849351"/>
            <a:ext cx="270600" cy="423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681612" y="1849351"/>
            <a:ext cx="270600" cy="423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42079" y="1849351"/>
            <a:ext cx="270600" cy="423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n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02546" y="1849351"/>
            <a:ext cx="270600" cy="423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63013" y="1849351"/>
            <a:ext cx="270600" cy="423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e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723480" y="1849351"/>
            <a:ext cx="270600" cy="423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983947" y="1849351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244414" y="1849351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504881" y="1849351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765348" y="1849351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025815" y="1849351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286282" y="1849351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546749" y="1849351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807216" y="1849351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067683" y="1849351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328150" y="1849351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588617" y="1849351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849084" y="1849351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1109551" y="1849351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421145" y="2259447"/>
            <a:ext cx="270600" cy="423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81612" y="2259447"/>
            <a:ext cx="270600" cy="423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u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942079" y="2259447"/>
            <a:ext cx="270600" cy="423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202546" y="2259447"/>
            <a:ext cx="270600" cy="423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463013" y="2259447"/>
            <a:ext cx="270600" cy="423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n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723480" y="2259447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983947" y="2259447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244414" y="2259447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04881" y="2259447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765348" y="2259447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025815" y="2259447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286282" y="2259447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546749" y="2259447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807216" y="2259447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067683" y="2259447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328150" y="2259447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588617" y="2259447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849084" y="2259447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1109551" y="2259447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21145" y="2669543"/>
            <a:ext cx="270600" cy="423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k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681612" y="2669543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942079" y="2669543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202546" y="2669543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463013" y="2669543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723480" y="2669543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983947" y="2669543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244414" y="2669543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504881" y="2669543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765348" y="2669543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9025815" y="2669543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286282" y="2669543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546749" y="2669543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9807216" y="2669543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0067683" y="2669543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0328150" y="2669543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588617" y="2669543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0849084" y="2669543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1109551" y="2669543"/>
            <a:ext cx="270600" cy="423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92723" y="4916078"/>
            <a:ext cx="124026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421145" y="1856049"/>
            <a:ext cx="4959006" cy="4033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/>
          <p:cNvCxnSpPr>
            <a:stCxn id="2" idx="3"/>
            <a:endCxn id="69" idx="1"/>
          </p:cNvCxnSpPr>
          <p:nvPr/>
        </p:nvCxnSpPr>
        <p:spPr>
          <a:xfrm flipV="1">
            <a:off x="4832989" y="2057748"/>
            <a:ext cx="1588156" cy="30412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713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255" y="266007"/>
            <a:ext cx="936025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char *names[3];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for 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400" dirty="0" smtClean="0">
                <a:latin typeface="Consolas" panose="020B0609020204030204" pitchFamily="49" charset="0"/>
              </a:rPr>
              <a:t> = 0;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400" dirty="0" smtClean="0">
                <a:latin typeface="Consolas" panose="020B0609020204030204" pitchFamily="49" charset="0"/>
              </a:rPr>
              <a:t> &lt; 3;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400" dirty="0" smtClean="0"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 char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buf</a:t>
            </a:r>
            <a:r>
              <a:rPr lang="en-US" altLang="ko-KR" sz="2400" dirty="0" smtClean="0">
                <a:latin typeface="Consolas" panose="020B0609020204030204" pitchFamily="49" charset="0"/>
              </a:rPr>
              <a:t>[32];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sz="2400" dirty="0" smtClean="0">
                <a:latin typeface="Consolas" panose="020B0609020204030204" pitchFamily="49" charset="0"/>
              </a:rPr>
              <a:t>("</a:t>
            </a:r>
            <a:r>
              <a:rPr lang="ko-KR" altLang="en-US" sz="2400" dirty="0" smtClean="0">
                <a:latin typeface="Consolas" panose="020B0609020204030204" pitchFamily="49" charset="0"/>
              </a:rPr>
              <a:t>이름</a:t>
            </a:r>
            <a:r>
              <a:rPr lang="en-US" altLang="ko-KR" sz="2400" dirty="0" smtClean="0">
                <a:latin typeface="Consolas" panose="020B0609020204030204" pitchFamily="49" charset="0"/>
              </a:rPr>
              <a:t>: "),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scanf</a:t>
            </a:r>
            <a:r>
              <a:rPr lang="en-US" altLang="ko-KR" sz="2400" dirty="0" smtClean="0">
                <a:latin typeface="Consolas" panose="020B0609020204030204" pitchFamily="49" charset="0"/>
              </a:rPr>
              <a:t>("%s",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buf</a:t>
            </a:r>
            <a:r>
              <a:rPr lang="en-US" altLang="ko-KR" sz="2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names[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400" dirty="0" smtClean="0">
                <a:latin typeface="Consolas" panose="020B0609020204030204" pitchFamily="49" charset="0"/>
              </a:rPr>
              <a:t>] =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malloc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400" dirty="0" smtClean="0">
                <a:latin typeface="Consolas" panose="020B0609020204030204" pitchFamily="49" charset="0"/>
              </a:rPr>
              <a:t>(char) * 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strlen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buf</a:t>
            </a:r>
            <a:r>
              <a:rPr lang="en-US" altLang="ko-KR" sz="2400" dirty="0" smtClean="0">
                <a:latin typeface="Consolas" panose="020B0609020204030204" pitchFamily="49" charset="0"/>
              </a:rPr>
              <a:t>) + 1));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strcpy</a:t>
            </a:r>
            <a:r>
              <a:rPr lang="en-US" altLang="ko-KR" sz="2400" dirty="0" smtClean="0">
                <a:latin typeface="Consolas" panose="020B0609020204030204" pitchFamily="49" charset="0"/>
              </a:rPr>
              <a:t>(names[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400" dirty="0" smtClean="0">
                <a:latin typeface="Consolas" panose="020B0609020204030204" pitchFamily="49" charset="0"/>
              </a:rPr>
              <a:t>],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buf</a:t>
            </a:r>
            <a:r>
              <a:rPr lang="en-US" altLang="ko-KR" sz="2400" dirty="0" smtClean="0">
                <a:latin typeface="Consolas" panose="020B0609020204030204" pitchFamily="49" charset="0"/>
              </a:rPr>
              <a:t>);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}</a:t>
            </a:r>
            <a:endParaRPr lang="en-US" altLang="ko-KR" sz="2400" dirty="0">
              <a:latin typeface="Consolas" panose="020B0609020204030204" pitchFamily="49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49382" y="5685907"/>
            <a:ext cx="113634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6007" y="5220395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heap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382" y="5685907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stack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39621" y="617961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names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262289" y="3898203"/>
            <a:ext cx="1572935" cy="423949"/>
            <a:chOff x="6421145" y="1849351"/>
            <a:chExt cx="1572935" cy="423949"/>
          </a:xfrm>
        </p:grpSpPr>
        <p:sp>
          <p:nvSpPr>
            <p:cNvPr id="9" name="직사각형 8"/>
            <p:cNvSpPr/>
            <p:nvPr/>
          </p:nvSpPr>
          <p:spPr>
            <a:xfrm>
              <a:off x="6421145" y="1849351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d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681612" y="1849351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a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942079" y="1849351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202546" y="1849351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463013" y="1849351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e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723480" y="1849351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l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421145" y="4487261"/>
            <a:ext cx="1312468" cy="423949"/>
            <a:chOff x="6421145" y="2259447"/>
            <a:chExt cx="1312468" cy="423949"/>
          </a:xfrm>
        </p:grpSpPr>
        <p:sp>
          <p:nvSpPr>
            <p:cNvPr id="30" name="직사각형 29"/>
            <p:cNvSpPr/>
            <p:nvPr/>
          </p:nvSpPr>
          <p:spPr>
            <a:xfrm>
              <a:off x="6421145" y="2259447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681612" y="2259447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u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942079" y="2259447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02546" y="2259447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a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463013" y="2259447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7556139" y="5164747"/>
            <a:ext cx="270600" cy="423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k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09727" y="6258344"/>
            <a:ext cx="124026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char*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/>
          <p:cNvCxnSpPr>
            <a:stCxn id="2" idx="0"/>
            <a:endCxn id="9" idx="1"/>
          </p:cNvCxnSpPr>
          <p:nvPr/>
        </p:nvCxnSpPr>
        <p:spPr>
          <a:xfrm flipV="1">
            <a:off x="4029860" y="4110178"/>
            <a:ext cx="1232429" cy="2148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4649993" y="6258344"/>
            <a:ext cx="124026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char*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891361" y="6261113"/>
            <a:ext cx="124026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char*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직선 화살표 연결선 73"/>
          <p:cNvCxnSpPr>
            <a:stCxn id="71" idx="0"/>
            <a:endCxn id="30" idx="1"/>
          </p:cNvCxnSpPr>
          <p:nvPr/>
        </p:nvCxnSpPr>
        <p:spPr>
          <a:xfrm flipV="1">
            <a:off x="5270126" y="4699236"/>
            <a:ext cx="1151019" cy="15591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72" idx="0"/>
            <a:endCxn id="50" idx="1"/>
          </p:cNvCxnSpPr>
          <p:nvPr/>
        </p:nvCxnSpPr>
        <p:spPr>
          <a:xfrm flipV="1">
            <a:off x="6511494" y="5376722"/>
            <a:ext cx="1044645" cy="8843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2058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49382" y="5685907"/>
            <a:ext cx="113634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6007" y="5220395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heap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382" y="5685907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stack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39621" y="617961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names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262289" y="2435163"/>
            <a:ext cx="1572935" cy="423949"/>
            <a:chOff x="6421145" y="1849351"/>
            <a:chExt cx="1572935" cy="423949"/>
          </a:xfrm>
        </p:grpSpPr>
        <p:sp>
          <p:nvSpPr>
            <p:cNvPr id="9" name="직사각형 8"/>
            <p:cNvSpPr/>
            <p:nvPr/>
          </p:nvSpPr>
          <p:spPr>
            <a:xfrm>
              <a:off x="6421145" y="1849351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d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681612" y="1849351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a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942079" y="1849351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202546" y="1849351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463013" y="1849351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e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723480" y="1849351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l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421145" y="3024221"/>
            <a:ext cx="1312468" cy="423949"/>
            <a:chOff x="6421145" y="2259447"/>
            <a:chExt cx="1312468" cy="423949"/>
          </a:xfrm>
        </p:grpSpPr>
        <p:sp>
          <p:nvSpPr>
            <p:cNvPr id="30" name="직사각형 29"/>
            <p:cNvSpPr/>
            <p:nvPr/>
          </p:nvSpPr>
          <p:spPr>
            <a:xfrm>
              <a:off x="6421145" y="2259447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681612" y="2259447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u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942079" y="2259447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02546" y="2259447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a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463013" y="2259447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7556139" y="3701707"/>
            <a:ext cx="270600" cy="423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k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09727" y="4795304"/>
            <a:ext cx="124026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char*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/>
          <p:cNvCxnSpPr>
            <a:stCxn id="2" idx="0"/>
            <a:endCxn id="9" idx="1"/>
          </p:cNvCxnSpPr>
          <p:nvPr/>
        </p:nvCxnSpPr>
        <p:spPr>
          <a:xfrm flipV="1">
            <a:off x="4029860" y="2647138"/>
            <a:ext cx="1232429" cy="2148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4649993" y="4795304"/>
            <a:ext cx="124026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char*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891361" y="4798073"/>
            <a:ext cx="124026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char*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직선 화살표 연결선 73"/>
          <p:cNvCxnSpPr>
            <a:stCxn id="71" idx="0"/>
            <a:endCxn id="30" idx="1"/>
          </p:cNvCxnSpPr>
          <p:nvPr/>
        </p:nvCxnSpPr>
        <p:spPr>
          <a:xfrm flipV="1">
            <a:off x="5270126" y="3236196"/>
            <a:ext cx="1151019" cy="15591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72" idx="0"/>
            <a:endCxn id="50" idx="1"/>
          </p:cNvCxnSpPr>
          <p:nvPr/>
        </p:nvCxnSpPr>
        <p:spPr>
          <a:xfrm flipV="1">
            <a:off x="6511494" y="3913682"/>
            <a:ext cx="1044645" cy="8843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66007" y="207818"/>
            <a:ext cx="7321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char **names =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malloc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400" dirty="0" smtClean="0">
                <a:latin typeface="Consolas" panose="020B0609020204030204" pitchFamily="49" charset="0"/>
              </a:rPr>
              <a:t>(char*) * 3);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139621" y="5842222"/>
            <a:ext cx="124026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6" name="직선 화살표 연결선 35"/>
          <p:cNvCxnSpPr>
            <a:stCxn id="35" idx="0"/>
            <a:endCxn id="2" idx="1"/>
          </p:cNvCxnSpPr>
          <p:nvPr/>
        </p:nvCxnSpPr>
        <p:spPr>
          <a:xfrm flipV="1">
            <a:off x="2759754" y="4978184"/>
            <a:ext cx="649973" cy="864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3401890" y="4781120"/>
            <a:ext cx="1240266" cy="3657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28722" y="505022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Consolas" panose="020B0609020204030204" pitchFamily="49" charset="0"/>
              </a:rPr>
              <a:t>*</a:t>
            </a:r>
            <a:endParaRPr lang="ko-KR" altLang="en-US" sz="2800" b="1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5596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49382" y="5685907"/>
            <a:ext cx="113634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6007" y="5220395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heap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382" y="5685907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stack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39621" y="617961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names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729668" y="1040228"/>
            <a:ext cx="1572935" cy="423949"/>
            <a:chOff x="6421145" y="1849351"/>
            <a:chExt cx="1572935" cy="423949"/>
          </a:xfrm>
        </p:grpSpPr>
        <p:sp>
          <p:nvSpPr>
            <p:cNvPr id="9" name="직사각형 8"/>
            <p:cNvSpPr/>
            <p:nvPr/>
          </p:nvSpPr>
          <p:spPr>
            <a:xfrm>
              <a:off x="6421145" y="1849351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d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681612" y="1849351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a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942079" y="1849351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202546" y="1849351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463013" y="1849351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e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723480" y="1849351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l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7260735" y="2141095"/>
            <a:ext cx="1312468" cy="423949"/>
            <a:chOff x="6421145" y="2259447"/>
            <a:chExt cx="1312468" cy="423949"/>
          </a:xfrm>
        </p:grpSpPr>
        <p:sp>
          <p:nvSpPr>
            <p:cNvPr id="30" name="직사각형 29"/>
            <p:cNvSpPr/>
            <p:nvPr/>
          </p:nvSpPr>
          <p:spPr>
            <a:xfrm>
              <a:off x="6421145" y="2259447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681612" y="2259447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u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942079" y="2259447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02546" y="2259447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a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463013" y="2259447"/>
              <a:ext cx="270600" cy="4239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7556139" y="3701707"/>
            <a:ext cx="270600" cy="423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k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/>
          <p:cNvCxnSpPr>
            <a:stCxn id="2" idx="0"/>
            <a:endCxn id="9" idx="1"/>
          </p:cNvCxnSpPr>
          <p:nvPr/>
        </p:nvCxnSpPr>
        <p:spPr>
          <a:xfrm flipV="1">
            <a:off x="3697191" y="1252203"/>
            <a:ext cx="3032477" cy="391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71" idx="0"/>
            <a:endCxn id="30" idx="1"/>
          </p:cNvCxnSpPr>
          <p:nvPr/>
        </p:nvCxnSpPr>
        <p:spPr>
          <a:xfrm flipV="1">
            <a:off x="3697191" y="2353070"/>
            <a:ext cx="3563544" cy="530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72" idx="0"/>
            <a:endCxn id="50" idx="1"/>
          </p:cNvCxnSpPr>
          <p:nvPr/>
        </p:nvCxnSpPr>
        <p:spPr>
          <a:xfrm flipV="1">
            <a:off x="3694422" y="3913682"/>
            <a:ext cx="3861717" cy="2116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2139621" y="5842222"/>
            <a:ext cx="124026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6" name="직선 화살표 연결선 35"/>
          <p:cNvCxnSpPr>
            <a:stCxn id="35" idx="0"/>
            <a:endCxn id="2" idx="2"/>
          </p:cNvCxnSpPr>
          <p:nvPr/>
        </p:nvCxnSpPr>
        <p:spPr>
          <a:xfrm flipV="1">
            <a:off x="2759754" y="1643661"/>
            <a:ext cx="571677" cy="4198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 rot="5400000">
            <a:off x="1655150" y="2689203"/>
            <a:ext cx="3729737" cy="382713"/>
            <a:chOff x="3401890" y="4781120"/>
            <a:chExt cx="3729737" cy="382713"/>
          </a:xfrm>
        </p:grpSpPr>
        <p:sp>
          <p:nvSpPr>
            <p:cNvPr id="2" name="직사각형 1"/>
            <p:cNvSpPr/>
            <p:nvPr/>
          </p:nvSpPr>
          <p:spPr>
            <a:xfrm>
              <a:off x="3409727" y="4795304"/>
              <a:ext cx="1240266" cy="36576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char*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649993" y="4795304"/>
              <a:ext cx="1240266" cy="36576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char*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891361" y="4798073"/>
              <a:ext cx="1240266" cy="36576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char*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401890" y="4781120"/>
              <a:ext cx="1240266" cy="3657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552487" y="1382051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[0]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21594" y="258414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[1]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03712" y="388258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[2]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83456" y="52417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[0]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6505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378" y="241069"/>
            <a:ext cx="987001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**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createArray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row /* = 3 */, </a:t>
            </a:r>
            <a:r>
              <a:rPr lang="en-US" altLang="ko-KR" sz="2400" dirty="0" err="1"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col /* = 4 */) </a:t>
            </a:r>
            <a:r>
              <a:rPr lang="en-US" altLang="ko-KR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**p =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malloc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*) * row);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 for 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400" dirty="0" smtClean="0">
                <a:latin typeface="Consolas" panose="020B0609020204030204" pitchFamily="49" charset="0"/>
              </a:rPr>
              <a:t> = 0;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400" dirty="0" smtClean="0">
                <a:latin typeface="Consolas" panose="020B0609020204030204" pitchFamily="49" charset="0"/>
              </a:rPr>
              <a:t> &lt; row;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400" dirty="0" smtClean="0">
                <a:latin typeface="Consolas" panose="020B0609020204030204" pitchFamily="49" charset="0"/>
              </a:rPr>
              <a:t>++) 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   p[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400" dirty="0" smtClean="0">
                <a:latin typeface="Consolas" panose="020B0609020204030204" pitchFamily="49" charset="0"/>
              </a:rPr>
              <a:t>] =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malloc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400" dirty="0" smtClean="0">
                <a:latin typeface="Consolas" panose="020B0609020204030204" pitchFamily="49" charset="0"/>
              </a:rPr>
              <a:t>) * col);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return p;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}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49382" y="5685907"/>
            <a:ext cx="113634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6007" y="5220395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heap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382" y="5685907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stack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39621" y="617961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p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39621" y="5842222"/>
            <a:ext cx="1240266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79887" y="4270234"/>
            <a:ext cx="980902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63557" y="4270234"/>
            <a:ext cx="980902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38914" y="4270234"/>
            <a:ext cx="980902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50793" y="4279800"/>
            <a:ext cx="980902" cy="4655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/>
          <p:cNvCxnSpPr>
            <a:stCxn id="9" idx="0"/>
            <a:endCxn id="13" idx="1"/>
          </p:cNvCxnSpPr>
          <p:nvPr/>
        </p:nvCxnSpPr>
        <p:spPr>
          <a:xfrm flipV="1">
            <a:off x="2759754" y="4512557"/>
            <a:ext cx="591039" cy="1329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6486071" y="2180061"/>
            <a:ext cx="980902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461430" y="2180061"/>
            <a:ext cx="980902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436789" y="2180061"/>
            <a:ext cx="980902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412148" y="2180061"/>
            <a:ext cx="980902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직선 화살표 연결선 21"/>
          <p:cNvCxnSpPr>
            <a:stCxn id="10" idx="0"/>
            <a:endCxn id="18" idx="1"/>
          </p:cNvCxnSpPr>
          <p:nvPr/>
        </p:nvCxnSpPr>
        <p:spPr>
          <a:xfrm flipV="1">
            <a:off x="3870338" y="2412818"/>
            <a:ext cx="2615733" cy="1857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893395" y="2935430"/>
            <a:ext cx="980902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868754" y="2935430"/>
            <a:ext cx="980902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844113" y="2935430"/>
            <a:ext cx="980902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819472" y="2935430"/>
            <a:ext cx="980902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242530" y="3690799"/>
            <a:ext cx="980902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217889" y="3690799"/>
            <a:ext cx="980902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93248" y="3690799"/>
            <a:ext cx="980902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168607" y="3690799"/>
            <a:ext cx="980902" cy="4655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직선 화살표 연결선 33"/>
          <p:cNvCxnSpPr>
            <a:stCxn id="11" idx="0"/>
            <a:endCxn id="26" idx="1"/>
          </p:cNvCxnSpPr>
          <p:nvPr/>
        </p:nvCxnSpPr>
        <p:spPr>
          <a:xfrm flipV="1">
            <a:off x="4854008" y="3168187"/>
            <a:ext cx="2039387" cy="11020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2" idx="0"/>
            <a:endCxn id="30" idx="1"/>
          </p:cNvCxnSpPr>
          <p:nvPr/>
        </p:nvCxnSpPr>
        <p:spPr>
          <a:xfrm flipV="1">
            <a:off x="5829365" y="3923556"/>
            <a:ext cx="1413165" cy="3466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322798" y="479521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p[0]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86071" y="154291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p[0][0]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4274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0822" y="473826"/>
            <a:ext cx="2989921" cy="1354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#define SQR(x)  ((x)*(x))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1600" dirty="0" smtClean="0">
                <a:latin typeface="Consolas" panose="020B0609020204030204" pitchFamily="49" charset="0"/>
              </a:rPr>
              <a:t> main() {</a:t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1600" dirty="0" smtClean="0">
                <a:latin typeface="Consolas" panose="020B0609020204030204" pitchFamily="49" charset="0"/>
              </a:rPr>
              <a:t> a = SQR(2);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94" y="1828043"/>
            <a:ext cx="2791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a.c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ko-KR" altLang="en-US" dirty="0" smtClean="0">
                <a:latin typeface="Consolas" panose="020B0609020204030204" pitchFamily="49" charset="0"/>
              </a:rPr>
              <a:t>소스코드</a:t>
            </a:r>
            <a:r>
              <a:rPr lang="en-US" altLang="ko-KR" dirty="0" smtClean="0">
                <a:latin typeface="Consolas" panose="020B0609020204030204" pitchFamily="49" charset="0"/>
              </a:rPr>
              <a:t>,</a:t>
            </a:r>
            <a:r>
              <a:rPr lang="ko-KR" altLang="en-US" dirty="0" err="1" smtClean="0">
                <a:latin typeface="Consolas" panose="020B0609020204030204" pitchFamily="49" charset="0"/>
              </a:rPr>
              <a:t>원시코드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</a:p>
          <a:p>
            <a:r>
              <a:rPr lang="ko-KR" altLang="en-US" dirty="0" smtClean="0">
                <a:latin typeface="Consolas" panose="020B0609020204030204" pitchFamily="49" charset="0"/>
              </a:rPr>
              <a:t>텍스트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3749040" y="573199"/>
            <a:ext cx="2323148" cy="115546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cpp</a:t>
            </a:r>
            <a:endParaRPr lang="en-US" altLang="ko-KR" sz="1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(c Preprocessor)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9113" y="473826"/>
            <a:ext cx="254108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1600" dirty="0" smtClean="0">
                <a:latin typeface="Consolas" panose="020B0609020204030204" pitchFamily="49" charset="0"/>
              </a:rPr>
              <a:t> main() {</a:t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1600" dirty="0" smtClean="0">
                <a:latin typeface="Consolas" panose="020B0609020204030204" pitchFamily="49" charset="0"/>
              </a:rPr>
              <a:t> a = ((2) * (2));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 err="1" smtClean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07885" y="1828043"/>
            <a:ext cx="350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a.i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ko-KR" altLang="en-US" dirty="0" err="1" smtClean="0">
                <a:latin typeface="Consolas" panose="020B0609020204030204" pitchFamily="49" charset="0"/>
              </a:rPr>
              <a:t>전처리된</a:t>
            </a:r>
            <a:r>
              <a:rPr lang="ko-KR" altLang="en-US" dirty="0" smtClean="0">
                <a:latin typeface="Consolas" panose="020B0609020204030204" pitchFamily="49" charset="0"/>
              </a:rPr>
              <a:t> 파일 또는 코드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</a:p>
          <a:p>
            <a:r>
              <a:rPr lang="ko-KR" altLang="en-US" dirty="0" smtClean="0">
                <a:latin typeface="Consolas" panose="020B0609020204030204" pitchFamily="49" charset="0"/>
              </a:rPr>
              <a:t>텍스트</a:t>
            </a:r>
          </a:p>
        </p:txBody>
      </p:sp>
    </p:spTree>
    <p:extLst>
      <p:ext uri="{BB962C8B-B14F-4D97-AF65-F5344CB8AC3E}">
        <p14:creationId xmlns:p14="http://schemas.microsoft.com/office/powerpoint/2010/main" val="34361652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" y="281940"/>
            <a:ext cx="531748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800" dirty="0" err="1" smtClean="0">
                <a:latin typeface="Consolas" panose="020B0609020204030204" pitchFamily="49" charset="0"/>
              </a:rPr>
              <a:t>전처리된</a:t>
            </a:r>
            <a:r>
              <a:rPr lang="ko-KR" altLang="en-US" sz="2800" dirty="0" smtClean="0">
                <a:latin typeface="Consolas" panose="020B0609020204030204" pitchFamily="49" charset="0"/>
              </a:rPr>
              <a:t> 파일 생성 방법 </a:t>
            </a:r>
            <a:r>
              <a:rPr lang="en-US" altLang="ko-KR" sz="28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1. </a:t>
            </a:r>
            <a:r>
              <a:rPr lang="ko-KR" altLang="en-US" sz="2800" dirty="0" smtClean="0">
                <a:latin typeface="Consolas" panose="020B0609020204030204" pitchFamily="49" charset="0"/>
              </a:rPr>
              <a:t>개발자 명령 프롬프트 실행</a:t>
            </a:r>
            <a:endParaRPr lang="en-US" altLang="ko-KR" sz="2800" dirty="0" smtClean="0">
              <a:latin typeface="Consolas" panose="020B0609020204030204" pitchFamily="49" charset="0"/>
            </a:endParaRP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2. </a:t>
            </a:r>
            <a:r>
              <a:rPr lang="ko-KR" altLang="en-US" sz="2800" dirty="0" smtClean="0">
                <a:latin typeface="Consolas" panose="020B0609020204030204" pitchFamily="49" charset="0"/>
              </a:rPr>
              <a:t>소스 코드 작성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171700"/>
            <a:ext cx="4522392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#define SQR(x)		x*x</a:t>
            </a: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sz="2800" dirty="0">
                <a:latin typeface="Consolas" panose="020B0609020204030204" pitchFamily="49" charset="0"/>
              </a:rPr>
              <a:t> </a:t>
            </a:r>
            <a:r>
              <a:rPr lang="en-US" altLang="ko-KR" sz="2800" dirty="0" smtClean="0">
                <a:latin typeface="Consolas" panose="020B0609020204030204" pitchFamily="49" charset="0"/>
              </a:rPr>
              <a:t>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 result = SQR(2);</a:t>
            </a:r>
          </a:p>
          <a:p>
            <a:r>
              <a:rPr lang="en-US" altLang="ko-KR" sz="2800" dirty="0">
                <a:latin typeface="Consolas" panose="020B0609020204030204" pitchFamily="49" charset="0"/>
              </a:rPr>
              <a:t> </a:t>
            </a:r>
            <a:r>
              <a:rPr lang="en-US" altLang="ko-KR" sz="2800" dirty="0" smtClean="0">
                <a:latin typeface="Consolas" panose="020B0609020204030204" pitchFamily="49" charset="0"/>
              </a:rPr>
              <a:t> return 0;</a:t>
            </a:r>
          </a:p>
          <a:p>
            <a:r>
              <a:rPr lang="en-US" altLang="ko-KR" sz="2800" dirty="0">
                <a:latin typeface="Consolas" panose="020B0609020204030204" pitchFamily="49" charset="0"/>
              </a:rPr>
              <a:t>}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53000" y="4923234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a.c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37120" y="5446454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D:\&gt; cl.exe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a.c</a:t>
            </a:r>
            <a:r>
              <a:rPr lang="en-US" altLang="ko-KR" sz="2800" dirty="0" smtClean="0">
                <a:latin typeface="Consolas" panose="020B0609020204030204" pitchFamily="49" charset="0"/>
              </a:rPr>
              <a:t> </a:t>
            </a:r>
            <a:r>
              <a:rPr lang="en-US" altLang="ko-KR" sz="2800" b="1" dirty="0" smtClean="0">
                <a:latin typeface="Consolas" panose="020B0609020204030204" pitchFamily="49" charset="0"/>
              </a:rPr>
              <a:t>/P</a:t>
            </a:r>
            <a:endParaRPr lang="ko-KR" altLang="en-US" sz="2800" b="1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7428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0822" y="473826"/>
            <a:ext cx="2989921" cy="1354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#define SQR(x)  ((x)*(x))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1600" dirty="0" smtClean="0">
                <a:latin typeface="Consolas" panose="020B0609020204030204" pitchFamily="49" charset="0"/>
              </a:rPr>
              <a:t> main() {</a:t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1600" dirty="0" smtClean="0">
                <a:latin typeface="Consolas" panose="020B0609020204030204" pitchFamily="49" charset="0"/>
              </a:rPr>
              <a:t> a = SQR(2);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94" y="1828043"/>
            <a:ext cx="2791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a.c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ko-KR" altLang="en-US" dirty="0" smtClean="0">
                <a:latin typeface="Consolas" panose="020B0609020204030204" pitchFamily="49" charset="0"/>
              </a:rPr>
              <a:t>소스코드</a:t>
            </a:r>
            <a:r>
              <a:rPr lang="en-US" altLang="ko-KR" dirty="0" smtClean="0">
                <a:latin typeface="Consolas" panose="020B0609020204030204" pitchFamily="49" charset="0"/>
              </a:rPr>
              <a:t>,</a:t>
            </a:r>
            <a:r>
              <a:rPr lang="ko-KR" altLang="en-US" dirty="0" err="1" smtClean="0">
                <a:latin typeface="Consolas" panose="020B0609020204030204" pitchFamily="49" charset="0"/>
              </a:rPr>
              <a:t>원시코드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</a:p>
          <a:p>
            <a:r>
              <a:rPr lang="ko-KR" altLang="en-US" dirty="0" smtClean="0">
                <a:latin typeface="Consolas" panose="020B0609020204030204" pitchFamily="49" charset="0"/>
              </a:rPr>
              <a:t>텍스트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3749040" y="573199"/>
            <a:ext cx="2323148" cy="115546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cpp</a:t>
            </a:r>
            <a:endParaRPr lang="en-US" altLang="ko-KR" sz="1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(c Preprocessor)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9113" y="473826"/>
            <a:ext cx="254108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1600" dirty="0" smtClean="0">
                <a:latin typeface="Consolas" panose="020B0609020204030204" pitchFamily="49" charset="0"/>
              </a:rPr>
              <a:t> main() {</a:t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1600" dirty="0" smtClean="0">
                <a:latin typeface="Consolas" panose="020B0609020204030204" pitchFamily="49" charset="0"/>
              </a:rPr>
              <a:t> a = ((2) * (2));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 err="1" smtClean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07885" y="1828043"/>
            <a:ext cx="350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a.i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ko-KR" altLang="en-US" dirty="0" err="1" smtClean="0">
                <a:latin typeface="Consolas" panose="020B0609020204030204" pitchFamily="49" charset="0"/>
              </a:rPr>
              <a:t>전처리된</a:t>
            </a:r>
            <a:r>
              <a:rPr lang="ko-KR" altLang="en-US" dirty="0" smtClean="0">
                <a:latin typeface="Consolas" panose="020B0609020204030204" pitchFamily="49" charset="0"/>
              </a:rPr>
              <a:t> 파일 또는 코드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</a:p>
          <a:p>
            <a:r>
              <a:rPr lang="ko-KR" altLang="en-US" dirty="0" smtClean="0">
                <a:latin typeface="Consolas" panose="020B0609020204030204" pitchFamily="49" charset="0"/>
              </a:rPr>
              <a:t>텍스트</a:t>
            </a:r>
          </a:p>
        </p:txBody>
      </p:sp>
      <p:sp>
        <p:nvSpPr>
          <p:cNvPr id="12" name="오른쪽 화살표 11"/>
          <p:cNvSpPr/>
          <p:nvPr/>
        </p:nvSpPr>
        <p:spPr>
          <a:xfrm>
            <a:off x="340822" y="3682159"/>
            <a:ext cx="2323148" cy="115546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 complier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03025" y="3887586"/>
            <a:ext cx="1643399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_main: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mov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eax</a:t>
            </a:r>
            <a:r>
              <a:rPr lang="en-US" altLang="ko-KR" sz="1600" dirty="0" smtClean="0">
                <a:latin typeface="Consolas" panose="020B0609020204030204" pitchFamily="49" charset="0"/>
              </a:rPr>
              <a:t>, 10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....</a:t>
            </a:r>
            <a:endParaRPr lang="ko-KR" altLang="en-US" sz="1600" dirty="0" err="1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00757" y="4975103"/>
            <a:ext cx="2582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Consolas" panose="020B0609020204030204" pitchFamily="49" charset="0"/>
              </a:rPr>
              <a:t>어셈블리 코드</a:t>
            </a:r>
            <a:r>
              <a:rPr lang="en-US" altLang="ko-KR" dirty="0" smtClean="0">
                <a:latin typeface="Consolas" panose="020B0609020204030204" pitchFamily="49" charset="0"/>
              </a:rPr>
              <a:t>(a.asm)</a:t>
            </a:r>
          </a:p>
          <a:p>
            <a:r>
              <a:rPr lang="ko-KR" altLang="en-US" dirty="0" smtClean="0">
                <a:latin typeface="Consolas" panose="020B0609020204030204" pitchFamily="49" charset="0"/>
              </a:rPr>
              <a:t>텍스트</a:t>
            </a:r>
          </a:p>
        </p:txBody>
      </p:sp>
    </p:spTree>
    <p:extLst>
      <p:ext uri="{BB962C8B-B14F-4D97-AF65-F5344CB8AC3E}">
        <p14:creationId xmlns:p14="http://schemas.microsoft.com/office/powerpoint/2010/main" val="168484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14300"/>
            <a:ext cx="11887200" cy="64389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573684" y="4513811"/>
            <a:ext cx="885305" cy="4655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5956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" y="281940"/>
            <a:ext cx="551465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800" dirty="0" smtClean="0">
                <a:latin typeface="Consolas" panose="020B0609020204030204" pitchFamily="49" charset="0"/>
              </a:rPr>
              <a:t>어셈블리어 파일 생성 방법 </a:t>
            </a:r>
            <a:r>
              <a:rPr lang="en-US" altLang="ko-KR" sz="28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1. </a:t>
            </a:r>
            <a:r>
              <a:rPr lang="ko-KR" altLang="en-US" sz="2800" dirty="0" smtClean="0">
                <a:latin typeface="Consolas" panose="020B0609020204030204" pitchFamily="49" charset="0"/>
              </a:rPr>
              <a:t>개발자 명령 프롬프트 실행</a:t>
            </a:r>
            <a:endParaRPr lang="en-US" altLang="ko-KR" sz="2800" dirty="0" smtClean="0">
              <a:latin typeface="Consolas" panose="020B0609020204030204" pitchFamily="49" charset="0"/>
            </a:endParaRPr>
          </a:p>
          <a:p>
            <a:r>
              <a:rPr lang="en-US" altLang="ko-KR" sz="2800" dirty="0" smtClean="0">
                <a:latin typeface="Consolas" panose="020B0609020204030204" pitchFamily="49" charset="0"/>
              </a:rPr>
              <a:t>2. </a:t>
            </a:r>
            <a:r>
              <a:rPr lang="ko-KR" altLang="en-US" sz="2800" dirty="0" smtClean="0">
                <a:latin typeface="Consolas" panose="020B0609020204030204" pitchFamily="49" charset="0"/>
              </a:rPr>
              <a:t>소스 코드 작성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171700"/>
            <a:ext cx="4522392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#define SQR(x)		x*x</a:t>
            </a: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sz="2800" dirty="0">
                <a:latin typeface="Consolas" panose="020B0609020204030204" pitchFamily="49" charset="0"/>
              </a:rPr>
              <a:t> </a:t>
            </a:r>
            <a:r>
              <a:rPr lang="en-US" altLang="ko-KR" sz="2800" dirty="0" smtClean="0">
                <a:latin typeface="Consolas" panose="020B0609020204030204" pitchFamily="49" charset="0"/>
              </a:rPr>
              <a:t>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800" dirty="0" smtClean="0">
                <a:latin typeface="Consolas" panose="020B0609020204030204" pitchFamily="49" charset="0"/>
              </a:rPr>
              <a:t> result = SQR(2);</a:t>
            </a:r>
          </a:p>
          <a:p>
            <a:r>
              <a:rPr lang="en-US" altLang="ko-KR" sz="2800" dirty="0">
                <a:latin typeface="Consolas" panose="020B0609020204030204" pitchFamily="49" charset="0"/>
              </a:rPr>
              <a:t> </a:t>
            </a:r>
            <a:r>
              <a:rPr lang="en-US" altLang="ko-KR" sz="2800" dirty="0" smtClean="0">
                <a:latin typeface="Consolas" panose="020B0609020204030204" pitchFamily="49" charset="0"/>
              </a:rPr>
              <a:t> return 0;</a:t>
            </a:r>
          </a:p>
          <a:p>
            <a:r>
              <a:rPr lang="en-US" altLang="ko-KR" sz="2800" dirty="0">
                <a:latin typeface="Consolas" panose="020B0609020204030204" pitchFamily="49" charset="0"/>
              </a:rPr>
              <a:t>}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53000" y="4923234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a.c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58940" y="4981634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D:\&gt; cl.exe </a:t>
            </a:r>
            <a:r>
              <a:rPr lang="en-US" altLang="ko-KR" sz="2800" dirty="0" err="1" smtClean="0">
                <a:latin typeface="Consolas" panose="020B0609020204030204" pitchFamily="49" charset="0"/>
              </a:rPr>
              <a:t>a.c</a:t>
            </a:r>
            <a:r>
              <a:rPr lang="en-US" altLang="ko-KR" sz="2800" dirty="0" smtClean="0">
                <a:latin typeface="Consolas" panose="020B0609020204030204" pitchFamily="49" charset="0"/>
              </a:rPr>
              <a:t> </a:t>
            </a:r>
            <a:r>
              <a:rPr lang="en-US" altLang="ko-KR" sz="2800" b="1" dirty="0" smtClean="0">
                <a:latin typeface="Consolas" panose="020B0609020204030204" pitchFamily="49" charset="0"/>
              </a:rPr>
              <a:t>/FAs</a:t>
            </a:r>
            <a:endParaRPr lang="ko-KR" altLang="en-US" sz="2800" b="1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2757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382" y="315884"/>
            <a:ext cx="709681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핵심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! 1</a:t>
            </a:r>
            <a:r>
              <a:rPr lang="ko-KR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바이트 단위로 복사를 수행합니다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void swap(void *a, void *b,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size_t</a:t>
            </a:r>
            <a:r>
              <a:rPr lang="en-US" altLang="ko-KR" sz="2000" dirty="0" smtClean="0">
                <a:latin typeface="Consolas" panose="020B0609020204030204" pitchFamily="49" charset="0"/>
              </a:rPr>
              <a:t> size) 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char *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pA</a:t>
            </a:r>
            <a:r>
              <a:rPr lang="en-US" altLang="ko-KR" sz="2000" dirty="0" smtClean="0">
                <a:latin typeface="Consolas" panose="020B0609020204030204" pitchFamily="49" charset="0"/>
              </a:rPr>
              <a:t> = (char*)a;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char *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pB</a:t>
            </a:r>
            <a:r>
              <a:rPr lang="en-US" altLang="ko-KR" sz="2000" dirty="0" smtClean="0">
                <a:latin typeface="Consolas" panose="020B0609020204030204" pitchFamily="49" charset="0"/>
              </a:rPr>
              <a:t> = (char*)b;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for 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size_t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000" dirty="0" smtClean="0">
                <a:latin typeface="Consolas" panose="020B0609020204030204" pitchFamily="49" charset="0"/>
              </a:rPr>
              <a:t> = 0;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000" dirty="0" smtClean="0">
                <a:latin typeface="Consolas" panose="020B0609020204030204" pitchFamily="49" charset="0"/>
              </a:rPr>
              <a:t> &lt; size;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000" dirty="0" smtClean="0">
                <a:latin typeface="Consolas" panose="020B0609020204030204" pitchFamily="49" charset="0"/>
              </a:rPr>
              <a:t>++,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pA</a:t>
            </a:r>
            <a:r>
              <a:rPr lang="en-US" altLang="ko-KR" sz="2000" dirty="0" smtClean="0">
                <a:latin typeface="Consolas" panose="020B0609020204030204" pitchFamily="49" charset="0"/>
              </a:rPr>
              <a:t>++,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pB</a:t>
            </a:r>
            <a:r>
              <a:rPr lang="en-US" altLang="ko-KR" sz="2000" dirty="0" smtClean="0"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  char t = *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pA</a:t>
            </a:r>
            <a:r>
              <a:rPr lang="en-US" altLang="ko-KR" sz="20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  *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pA</a:t>
            </a:r>
            <a:r>
              <a:rPr lang="en-US" altLang="ko-KR" sz="2000" dirty="0" smtClean="0">
                <a:latin typeface="Consolas" panose="020B0609020204030204" pitchFamily="49" charset="0"/>
              </a:rPr>
              <a:t> = *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pB</a:t>
            </a:r>
            <a:r>
              <a:rPr lang="en-US" altLang="ko-KR" sz="20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  *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pB</a:t>
            </a:r>
            <a:r>
              <a:rPr lang="en-US" altLang="ko-KR" sz="2000" dirty="0" smtClean="0">
                <a:latin typeface="Consolas" panose="020B0609020204030204" pitchFamily="49" charset="0"/>
              </a:rPr>
              <a:t> = t;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}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a = 10, b = 1000;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1636" y="3416531"/>
            <a:ext cx="415637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20043" y="3416531"/>
            <a:ext cx="415637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30136" y="3416531"/>
            <a:ext cx="415637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40229" y="3416531"/>
            <a:ext cx="415637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140632" y="3416531"/>
            <a:ext cx="415637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59039" y="3416531"/>
            <a:ext cx="415637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969132" y="3416531"/>
            <a:ext cx="415637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379225" y="3416531"/>
            <a:ext cx="415637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96228" y="351652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a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97287" y="351652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b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261956" y="5461461"/>
            <a:ext cx="415637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64854" y="546146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t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936868" y="5723070"/>
            <a:ext cx="415637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73269" y="5823063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pA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112426" y="3416531"/>
            <a:ext cx="415637" cy="7232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직선 화살표 연결선 43"/>
          <p:cNvCxnSpPr>
            <a:stCxn id="40" idx="0"/>
            <a:endCxn id="42" idx="2"/>
          </p:cNvCxnSpPr>
          <p:nvPr/>
        </p:nvCxnSpPr>
        <p:spPr>
          <a:xfrm flipV="1">
            <a:off x="2144687" y="4139738"/>
            <a:ext cx="1175558" cy="158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7567945" y="5729421"/>
            <a:ext cx="415637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04346" y="5829414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Consolas" panose="020B0609020204030204" pitchFamily="49" charset="0"/>
              </a:rPr>
              <a:t>pB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548367" y="3416530"/>
            <a:ext cx="415637" cy="7232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1" name="직선 화살표 연결선 50"/>
          <p:cNvCxnSpPr>
            <a:stCxn id="48" idx="0"/>
            <a:endCxn id="50" idx="2"/>
          </p:cNvCxnSpPr>
          <p:nvPr/>
        </p:nvCxnSpPr>
        <p:spPr>
          <a:xfrm flipH="1" flipV="1">
            <a:off x="7756186" y="4139737"/>
            <a:ext cx="19578" cy="15896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4122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8145" y="3707476"/>
            <a:ext cx="4237057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#include "</a:t>
            </a:r>
            <a:r>
              <a:rPr lang="en-US" altLang="ko-KR" dirty="0" err="1" smtClean="0">
                <a:latin typeface="Consolas" panose="020B0609020204030204" pitchFamily="49" charset="0"/>
              </a:rPr>
              <a:t>Point.h</a:t>
            </a:r>
            <a:r>
              <a:rPr lang="en-US" altLang="ko-KR" dirty="0" smtClean="0">
                <a:latin typeface="Consolas" panose="020B0609020204030204" pitchFamily="49" charset="0"/>
              </a:rPr>
              <a:t>"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// ...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void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printPoint</a:t>
            </a:r>
            <a:r>
              <a:rPr lang="en-US" altLang="ko-KR" dirty="0" smtClean="0">
                <a:latin typeface="Consolas" panose="020B0609020204030204" pitchFamily="49" charset="0"/>
              </a:rPr>
              <a:t>(Point p)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("(%</a:t>
            </a:r>
            <a:r>
              <a:rPr lang="en-US" altLang="ko-KR" dirty="0" err="1" smtClean="0">
                <a:latin typeface="Consolas" panose="020B0609020204030204" pitchFamily="49" charset="0"/>
              </a:rPr>
              <a:t>d,%d</a:t>
            </a:r>
            <a:r>
              <a:rPr lang="en-US" altLang="ko-KR" dirty="0" smtClean="0">
                <a:latin typeface="Consolas" panose="020B0609020204030204" pitchFamily="49" charset="0"/>
              </a:rPr>
              <a:t>)\n", </a:t>
            </a:r>
            <a:r>
              <a:rPr lang="en-US" altLang="ko-KR" dirty="0" err="1" smtClean="0">
                <a:latin typeface="Consolas" panose="020B0609020204030204" pitchFamily="49" charset="0"/>
              </a:rPr>
              <a:t>p.x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p.y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0615" y="607660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Point.c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40879" y="3707476"/>
            <a:ext cx="4289367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#include "</a:t>
            </a:r>
            <a:r>
              <a:rPr lang="en-US" altLang="ko-KR" dirty="0" err="1" smtClean="0">
                <a:latin typeface="Consolas" panose="020B0609020204030204" pitchFamily="49" charset="0"/>
              </a:rPr>
              <a:t>Point.h</a:t>
            </a:r>
            <a:r>
              <a:rPr lang="en-US" altLang="ko-KR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#include "</a:t>
            </a:r>
            <a:r>
              <a:rPr lang="en-US" altLang="ko-KR" dirty="0" err="1">
                <a:latin typeface="Consolas" panose="020B0609020204030204" pitchFamily="49" charset="0"/>
              </a:rPr>
              <a:t>Point.h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Point p = { 0, 0 };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printPoint</a:t>
            </a:r>
            <a:r>
              <a:rPr lang="en-US" altLang="ko-KR" dirty="0" smtClean="0">
                <a:latin typeface="Consolas" panose="020B0609020204030204" pitchFamily="49" charset="0"/>
              </a:rPr>
              <a:t>(p);</a:t>
            </a: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return 0;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70036" y="626944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main.c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98668" y="274319"/>
            <a:ext cx="3350597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#</a:t>
            </a:r>
            <a:r>
              <a:rPr lang="en-US" altLang="ko-KR" dirty="0" err="1" smtClean="0">
                <a:latin typeface="Consolas" panose="020B0609020204030204" pitchFamily="49" charset="0"/>
              </a:rPr>
              <a:t>ifndef</a:t>
            </a:r>
            <a:r>
              <a:rPr lang="en-US" altLang="ko-KR" dirty="0" smtClean="0">
                <a:latin typeface="Consolas" panose="020B0609020204030204" pitchFamily="49" charset="0"/>
              </a:rPr>
              <a:t> _POINT_H_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#define </a:t>
            </a:r>
            <a:r>
              <a:rPr lang="en-US" altLang="ko-KR" dirty="0">
                <a:latin typeface="Consolas" panose="020B0609020204030204" pitchFamily="49" charset="0"/>
              </a:rPr>
              <a:t>_POINT_H_</a:t>
            </a: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err="1" smtClean="0">
                <a:latin typeface="Consolas" panose="020B0609020204030204" pitchFamily="49" charset="0"/>
              </a:rPr>
              <a:t>typedef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dirty="0" smtClean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x, y;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 Point;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// ...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void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printPoint</a:t>
            </a:r>
            <a:r>
              <a:rPr lang="en-US" altLang="ko-KR" dirty="0" smtClean="0">
                <a:latin typeface="Consolas" panose="020B0609020204030204" pitchFamily="49" charset="0"/>
              </a:rPr>
              <a:t>(Point p);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#</a:t>
            </a:r>
            <a:r>
              <a:rPr lang="en-US" altLang="ko-KR" dirty="0" err="1" smtClean="0">
                <a:latin typeface="Consolas" panose="020B0609020204030204" pitchFamily="49" charset="0"/>
              </a:rPr>
              <a:t>endif</a:t>
            </a:r>
            <a:endParaRPr lang="ko-KR" altLang="en-US" dirty="0" err="1" smtClean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85202" y="2028645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Point.h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344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391" y="3940233"/>
            <a:ext cx="6186309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#include "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Stack.h</a:t>
            </a:r>
            <a:r>
              <a:rPr lang="en-US" altLang="ko-KR" sz="2000" dirty="0" smtClean="0">
                <a:latin typeface="Consolas" panose="020B0609020204030204" pitchFamily="49" charset="0"/>
              </a:rPr>
              <a:t>"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Stack* </a:t>
            </a:r>
            <a:r>
              <a:rPr lang="en-US" altLang="ko-KR" sz="2000" dirty="0" err="1">
                <a:latin typeface="Consolas" panose="020B0609020204030204" pitchFamily="49" charset="0"/>
              </a:rPr>
              <a:t>createStack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size) 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Stack* p = </a:t>
            </a:r>
            <a:r>
              <a:rPr lang="en-US" altLang="ko-KR" sz="2000" dirty="0" err="1">
                <a:latin typeface="Consolas" panose="020B0609020204030204" pitchFamily="49" charset="0"/>
              </a:rPr>
              <a:t>calloc</a:t>
            </a:r>
            <a:r>
              <a:rPr lang="en-US" altLang="ko-KR" sz="2000" dirty="0">
                <a:latin typeface="Consolas" panose="020B0609020204030204" pitchFamily="49" charset="0"/>
              </a:rPr>
              <a:t>(1, </a:t>
            </a:r>
            <a:r>
              <a:rPr lang="en-US" altLang="ko-KR" sz="2000" dirty="0" err="1">
                <a:latin typeface="Consolas" panose="020B0609020204030204" pitchFamily="49" charset="0"/>
              </a:rPr>
              <a:t>sizeof</a:t>
            </a:r>
            <a:r>
              <a:rPr lang="en-US" altLang="ko-KR" sz="2000" dirty="0">
                <a:latin typeface="Consolas" panose="020B0609020204030204" pitchFamily="49" charset="0"/>
              </a:rPr>
              <a:t>(Stack));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p-&gt;</a:t>
            </a:r>
            <a:r>
              <a:rPr lang="en-US" altLang="ko-KR" sz="2000" dirty="0" err="1">
                <a:latin typeface="Consolas" panose="020B0609020204030204" pitchFamily="49" charset="0"/>
              </a:rPr>
              <a:t>arr</a:t>
            </a:r>
            <a:r>
              <a:rPr lang="en-US" altLang="ko-KR" sz="2000" dirty="0"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</a:rPr>
              <a:t>malloc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sizeof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) * size);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p-&gt;size = size;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return p;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}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09457" y="6494778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Stack.c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82940" y="3940233"/>
            <a:ext cx="4775666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#include "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Stack.h</a:t>
            </a:r>
            <a:r>
              <a:rPr lang="en-US" altLang="ko-KR" sz="2000" dirty="0" smtClean="0">
                <a:latin typeface="Consolas" panose="020B0609020204030204" pitchFamily="49" charset="0"/>
              </a:rPr>
              <a:t>"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</a:rPr>
              <a:t>main() 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Stack* s = </a:t>
            </a:r>
            <a:r>
              <a:rPr lang="en-US" altLang="ko-KR" sz="2000" dirty="0" err="1">
                <a:latin typeface="Consolas" panose="020B0609020204030204" pitchFamily="49" charset="0"/>
              </a:rPr>
              <a:t>createStack</a:t>
            </a:r>
            <a:r>
              <a:rPr lang="en-US" altLang="ko-KR" sz="2000" dirty="0">
                <a:latin typeface="Consolas" panose="020B0609020204030204" pitchFamily="49" charset="0"/>
              </a:rPr>
              <a:t>(5);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// ...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}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8887" y="5873727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main.c</a:t>
            </a:r>
            <a:r>
              <a:rPr lang="en-US" altLang="ko-KR" sz="2000" dirty="0" smtClean="0">
                <a:latin typeface="Consolas" panose="020B0609020204030204" pitchFamily="49" charset="0"/>
              </a:rPr>
              <a:t>(2.c)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9457" y="-9614"/>
            <a:ext cx="4929555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Consolas" panose="020B0609020204030204" pitchFamily="49" charset="0"/>
              </a:rPr>
              <a:t>struct</a:t>
            </a:r>
            <a:r>
              <a:rPr lang="en-US" altLang="ko-KR" sz="2000" dirty="0">
                <a:latin typeface="Consolas" panose="020B0609020204030204" pitchFamily="49" charset="0"/>
              </a:rPr>
              <a:t> Stack 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* </a:t>
            </a:r>
            <a:r>
              <a:rPr lang="en-US" altLang="ko-KR" sz="2000" dirty="0" err="1">
                <a:latin typeface="Consolas" panose="020B0609020204030204" pitchFamily="49" charset="0"/>
              </a:rPr>
              <a:t>arr</a:t>
            </a:r>
            <a:r>
              <a:rPr lang="en-US" altLang="ko-KR" sz="2000" dirty="0">
                <a:latin typeface="Consolas" panose="020B0609020204030204" pitchFamily="49" charset="0"/>
              </a:rPr>
              <a:t>;	// 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arr</a:t>
            </a:r>
            <a:r>
              <a:rPr lang="en-US" altLang="ko-KR" sz="2000" dirty="0">
                <a:latin typeface="Consolas" panose="020B0609020204030204" pitchFamily="49" charset="0"/>
              </a:rPr>
              <a:t>[3];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top;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size;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typedef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struct</a:t>
            </a:r>
            <a:r>
              <a:rPr lang="en-US" altLang="ko-KR" sz="2000" dirty="0">
                <a:latin typeface="Consolas" panose="020B0609020204030204" pitchFamily="49" charset="0"/>
              </a:rPr>
              <a:t> Stack </a:t>
            </a:r>
            <a:r>
              <a:rPr lang="en-US" altLang="ko-KR" sz="2000" dirty="0" err="1">
                <a:latin typeface="Consolas" panose="020B0609020204030204" pitchFamily="49" charset="0"/>
              </a:rPr>
              <a:t>Stack</a:t>
            </a:r>
            <a:r>
              <a:rPr lang="en-US" altLang="ko-KR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Stack</a:t>
            </a:r>
            <a:r>
              <a:rPr lang="en-US" altLang="ko-KR" sz="2000" dirty="0">
                <a:latin typeface="Consolas" panose="020B0609020204030204" pitchFamily="49" charset="0"/>
              </a:rPr>
              <a:t>* </a:t>
            </a:r>
            <a:r>
              <a:rPr lang="en-US" altLang="ko-KR" sz="2000" dirty="0" err="1">
                <a:latin typeface="Consolas" panose="020B0609020204030204" pitchFamily="49" charset="0"/>
              </a:rPr>
              <a:t>createStack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size</a:t>
            </a:r>
            <a:r>
              <a:rPr lang="en-US" altLang="ko-KR" sz="2000" dirty="0" smtClean="0">
                <a:latin typeface="Consolas" panose="020B0609020204030204" pitchFamily="49" charset="0"/>
              </a:rPr>
              <a:t>);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/>
          <p:cNvCxnSpPr>
            <a:stCxn id="4" idx="0"/>
            <a:endCxn id="8" idx="2"/>
          </p:cNvCxnSpPr>
          <p:nvPr/>
        </p:nvCxnSpPr>
        <p:spPr>
          <a:xfrm flipV="1">
            <a:off x="3608546" y="2237155"/>
            <a:ext cx="1765689" cy="17030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0"/>
            <a:endCxn id="8" idx="2"/>
          </p:cNvCxnSpPr>
          <p:nvPr/>
        </p:nvCxnSpPr>
        <p:spPr>
          <a:xfrm flipH="1" flipV="1">
            <a:off x="5374235" y="2237155"/>
            <a:ext cx="3896538" cy="17030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40358" y="2349130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Stack.h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2132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515" y="1944288"/>
            <a:ext cx="7314823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#include "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Stack.h</a:t>
            </a:r>
            <a:r>
              <a:rPr lang="en-US" altLang="ko-KR" sz="2000" dirty="0" smtClean="0">
                <a:latin typeface="Consolas" panose="020B0609020204030204" pitchFamily="49" charset="0"/>
              </a:rPr>
              <a:t>"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// </a:t>
            </a:r>
            <a:r>
              <a:rPr lang="ko-KR" altLang="en-US" sz="2000" dirty="0" smtClean="0">
                <a:latin typeface="Consolas" panose="020B0609020204030204" pitchFamily="49" charset="0"/>
              </a:rPr>
              <a:t>스택 구조체 정의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sz="2000" dirty="0" smtClean="0">
                <a:latin typeface="Consolas" panose="020B0609020204030204" pitchFamily="49" charset="0"/>
              </a:rPr>
              <a:t> __Stack </a:t>
            </a:r>
            <a:r>
              <a:rPr lang="en-US" altLang="ko-KR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* </a:t>
            </a:r>
            <a:r>
              <a:rPr lang="en-US" altLang="ko-KR" sz="2000" dirty="0" err="1">
                <a:latin typeface="Consolas" panose="020B0609020204030204" pitchFamily="49" charset="0"/>
              </a:rPr>
              <a:t>arr</a:t>
            </a:r>
            <a:r>
              <a:rPr lang="en-US" altLang="ko-KR" sz="2000" dirty="0">
                <a:latin typeface="Consolas" panose="020B0609020204030204" pitchFamily="49" charset="0"/>
              </a:rPr>
              <a:t>;	// 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arr</a:t>
            </a:r>
            <a:r>
              <a:rPr lang="en-US" altLang="ko-KR" sz="2000" dirty="0">
                <a:latin typeface="Consolas" panose="020B0609020204030204" pitchFamily="49" charset="0"/>
              </a:rPr>
              <a:t>[3];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top;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size;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};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Stack </a:t>
            </a:r>
            <a:r>
              <a:rPr lang="en-US" altLang="ko-KR" sz="2000" dirty="0" err="1">
                <a:latin typeface="Consolas" panose="020B0609020204030204" pitchFamily="49" charset="0"/>
              </a:rPr>
              <a:t>createStack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size) 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</a:t>
            </a:r>
            <a:r>
              <a:rPr lang="en-US" altLang="ko-KR" sz="2000" dirty="0" smtClean="0">
                <a:latin typeface="Consolas" panose="020B0609020204030204" pitchFamily="49" charset="0"/>
              </a:rPr>
              <a:t>Stack </a:t>
            </a:r>
            <a:r>
              <a:rPr lang="en-US" altLang="ko-KR" sz="2000" dirty="0">
                <a:latin typeface="Consolas" panose="020B0609020204030204" pitchFamily="49" charset="0"/>
              </a:rPr>
              <a:t>p = </a:t>
            </a:r>
            <a:r>
              <a:rPr lang="en-US" altLang="ko-KR" sz="2000" dirty="0" err="1">
                <a:latin typeface="Consolas" panose="020B0609020204030204" pitchFamily="49" charset="0"/>
              </a:rPr>
              <a:t>calloc</a:t>
            </a:r>
            <a:r>
              <a:rPr lang="en-US" altLang="ko-KR" sz="2000" dirty="0">
                <a:latin typeface="Consolas" panose="020B0609020204030204" pitchFamily="49" charset="0"/>
              </a:rPr>
              <a:t>(1,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sz="2000" dirty="0" smtClean="0">
                <a:latin typeface="Consolas" panose="020B0609020204030204" pitchFamily="49" charset="0"/>
              </a:rPr>
              <a:t> __Stack</a:t>
            </a:r>
            <a:r>
              <a:rPr lang="en-US" altLang="ko-KR" sz="2000" dirty="0"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p-&gt;</a:t>
            </a:r>
            <a:r>
              <a:rPr lang="en-US" altLang="ko-KR" sz="2000" dirty="0" err="1">
                <a:latin typeface="Consolas" panose="020B0609020204030204" pitchFamily="49" charset="0"/>
              </a:rPr>
              <a:t>arr</a:t>
            </a:r>
            <a:r>
              <a:rPr lang="en-US" altLang="ko-KR" sz="2000" dirty="0"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</a:rPr>
              <a:t>malloc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sizeof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) * size);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p-&gt;size = size;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return p;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}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09457" y="6469839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Stack.c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3064" y="1944288"/>
            <a:ext cx="4634602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#include "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Stack.h</a:t>
            </a:r>
            <a:r>
              <a:rPr lang="en-US" altLang="ko-KR" sz="2000" dirty="0" smtClean="0">
                <a:latin typeface="Consolas" panose="020B0609020204030204" pitchFamily="49" charset="0"/>
              </a:rPr>
              <a:t>"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</a:rPr>
              <a:t>main() 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</a:t>
            </a:r>
            <a:r>
              <a:rPr lang="en-US" altLang="ko-KR" sz="2000" dirty="0" smtClean="0">
                <a:latin typeface="Consolas" panose="020B0609020204030204" pitchFamily="49" charset="0"/>
              </a:rPr>
              <a:t>Stack s </a:t>
            </a:r>
            <a:r>
              <a:rPr lang="en-US" altLang="ko-KR" sz="2000" dirty="0">
                <a:latin typeface="Consolas" panose="020B0609020204030204" pitchFamily="49" charset="0"/>
              </a:rPr>
              <a:t>= </a:t>
            </a:r>
            <a:r>
              <a:rPr lang="en-US" altLang="ko-KR" sz="2000" dirty="0" err="1">
                <a:latin typeface="Consolas" panose="020B0609020204030204" pitchFamily="49" charset="0"/>
              </a:rPr>
              <a:t>createStack</a:t>
            </a:r>
            <a:r>
              <a:rPr lang="en-US" altLang="ko-KR" sz="2000" dirty="0">
                <a:latin typeface="Consolas" panose="020B0609020204030204" pitchFamily="49" charset="0"/>
              </a:rPr>
              <a:t>(5);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// ...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}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59011" y="3877782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main.c</a:t>
            </a:r>
            <a:r>
              <a:rPr lang="en-US" altLang="ko-KR" sz="2000" dirty="0" smtClean="0">
                <a:latin typeface="Consolas" panose="020B0609020204030204" pitchFamily="49" charset="0"/>
              </a:rPr>
              <a:t>(2.c)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9457" y="-9614"/>
            <a:ext cx="6404317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struct</a:t>
            </a:r>
            <a:r>
              <a:rPr lang="en-US" altLang="ko-KR" sz="2000" dirty="0" smtClean="0">
                <a:latin typeface="Consolas" panose="020B0609020204030204" pitchFamily="49" charset="0"/>
              </a:rPr>
              <a:t> __Stack;	  // </a:t>
            </a:r>
            <a:r>
              <a:rPr lang="ko-KR" altLang="en-US" sz="2000" dirty="0" smtClean="0">
                <a:latin typeface="Consolas" panose="020B0609020204030204" pitchFamily="49" charset="0"/>
              </a:rPr>
              <a:t>스택 구조체를 선언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typedef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struct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__Stack* Stack; // </a:t>
            </a:r>
            <a:r>
              <a:rPr lang="ko-KR" altLang="en-US" sz="2000" dirty="0" smtClean="0">
                <a:latin typeface="Consolas" panose="020B0609020204030204" pitchFamily="49" charset="0"/>
              </a:rPr>
              <a:t>포인터 선언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Stack </a:t>
            </a:r>
            <a:r>
              <a:rPr lang="en-US" altLang="ko-KR" sz="2000" dirty="0" err="1">
                <a:latin typeface="Consolas" panose="020B0609020204030204" pitchFamily="49" charset="0"/>
              </a:rPr>
              <a:t>createStack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size</a:t>
            </a:r>
            <a:r>
              <a:rPr lang="en-US" altLang="ko-KR" sz="2000" dirty="0" smtClean="0">
                <a:latin typeface="Consolas" panose="020B0609020204030204" pitchFamily="49" charset="0"/>
              </a:rPr>
              <a:t>);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/>
          <p:cNvCxnSpPr>
            <a:stCxn id="4" idx="0"/>
            <a:endCxn id="8" idx="2"/>
          </p:cNvCxnSpPr>
          <p:nvPr/>
        </p:nvCxnSpPr>
        <p:spPr>
          <a:xfrm flipV="1">
            <a:off x="4122927" y="1006049"/>
            <a:ext cx="1988689" cy="9382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0"/>
            <a:endCxn id="8" idx="2"/>
          </p:cNvCxnSpPr>
          <p:nvPr/>
        </p:nvCxnSpPr>
        <p:spPr>
          <a:xfrm flipH="1" flipV="1">
            <a:off x="6111616" y="1006049"/>
            <a:ext cx="3038749" cy="9382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09457" y="1276788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Stack.h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4224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004" y="182880"/>
            <a:ext cx="9815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square </a:t>
            </a:r>
            <a:r>
              <a:rPr lang="ko-KR" altLang="en-US" sz="2000" dirty="0" smtClean="0">
                <a:latin typeface="Consolas" panose="020B0609020204030204" pitchFamily="49" charset="0"/>
              </a:rPr>
              <a:t>함수를 외부로 노출시키지 않으려면 </a:t>
            </a:r>
            <a:r>
              <a:rPr lang="en-US" altLang="ko-KR" sz="2000" dirty="0" smtClean="0">
                <a:latin typeface="Consolas" panose="020B0609020204030204" pitchFamily="49" charset="0"/>
              </a:rPr>
              <a:t>static </a:t>
            </a:r>
            <a:r>
              <a:rPr lang="ko-KR" altLang="en-US" sz="2000" dirty="0" smtClean="0">
                <a:latin typeface="Consolas" panose="020B0609020204030204" pitchFamily="49" charset="0"/>
              </a:rPr>
              <a:t>키워드를 사용해야 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2757" y="3108961"/>
            <a:ext cx="5827236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// </a:t>
            </a:r>
            <a:r>
              <a:rPr lang="ko-KR" altLang="en-US" sz="2000" dirty="0" smtClean="0">
                <a:latin typeface="Consolas" panose="020B0609020204030204" pitchFamily="49" charset="0"/>
              </a:rPr>
              <a:t>함수 정의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#include "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Circle.h</a:t>
            </a:r>
            <a:r>
              <a:rPr lang="en-US" altLang="ko-KR" sz="2000" dirty="0" smtClean="0">
                <a:latin typeface="Consolas" panose="020B0609020204030204" pitchFamily="49" charset="0"/>
              </a:rPr>
              <a:t>"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square(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x) { return x*x; }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double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getCircleArea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r) 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return square(r) * 3.14;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}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38869" y="5663506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Circle.c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91746" y="3108961"/>
            <a:ext cx="5121915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#include "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Circle.h</a:t>
            </a:r>
            <a:r>
              <a:rPr lang="en-US" altLang="ko-KR" sz="2000" dirty="0" smtClean="0">
                <a:latin typeface="Consolas" panose="020B0609020204030204" pitchFamily="49" charset="0"/>
              </a:rPr>
              <a:t>"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x = square(2);  // LINK ERROR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sz="2000" dirty="0" smtClean="0">
                <a:latin typeface="Consolas" panose="020B0609020204030204" pitchFamily="49" charset="0"/>
              </a:rPr>
              <a:t>("%f\n",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getCircleArea</a:t>
            </a:r>
            <a:r>
              <a:rPr lang="en-US" altLang="ko-KR" sz="2000" dirty="0" smtClean="0">
                <a:latin typeface="Consolas" panose="020B0609020204030204" pitchFamily="49" charset="0"/>
              </a:rPr>
              <a:t>(2));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return 0;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}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72920" y="535573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main.c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06199" y="1105593"/>
            <a:ext cx="5404043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// </a:t>
            </a:r>
            <a:r>
              <a:rPr lang="ko-KR" altLang="en-US" sz="2000" dirty="0" smtClean="0">
                <a:latin typeface="Consolas" panose="020B0609020204030204" pitchFamily="49" charset="0"/>
              </a:rPr>
              <a:t>함수의 선언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//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square(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x);</a:t>
            </a:r>
          </a:p>
          <a:p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external</a:t>
            </a:r>
            <a:r>
              <a:rPr lang="en-US" altLang="ko-KR" sz="2000" dirty="0" smtClean="0">
                <a:latin typeface="Consolas" panose="020B0609020204030204" pitchFamily="49" charset="0"/>
              </a:rPr>
              <a:t> double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getCircleArea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r);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16841" y="2180268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Circle.h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4383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004" y="182880"/>
            <a:ext cx="6840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원과 관련된 라이브러리를 구현한다고 가정합니다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 &gt;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131" y="3981797"/>
            <a:ext cx="4839786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// </a:t>
            </a:r>
            <a:r>
              <a:rPr lang="ko-KR" altLang="en-US" sz="2000" dirty="0" smtClean="0">
                <a:latin typeface="Consolas" panose="020B0609020204030204" pitchFamily="49" charset="0"/>
              </a:rPr>
              <a:t>함수 정의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#include "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Circle.h</a:t>
            </a:r>
            <a:r>
              <a:rPr lang="en-US" altLang="ko-KR" sz="2000" dirty="0" smtClean="0">
                <a:latin typeface="Consolas" panose="020B0609020204030204" pitchFamily="49" charset="0"/>
              </a:rPr>
              <a:t>"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square(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x) { return x*x; }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double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getCircleArea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r) 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return square(r) * 3.14;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}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2243" y="6536342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Circle.c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75120" y="3981797"/>
            <a:ext cx="5121915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#include "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Circle.h</a:t>
            </a:r>
            <a:r>
              <a:rPr lang="en-US" altLang="ko-KR" sz="2000" dirty="0" smtClean="0">
                <a:latin typeface="Consolas" panose="020B0609020204030204" pitchFamily="49" charset="0"/>
              </a:rPr>
              <a:t>"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x = square(2);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sz="2000" dirty="0" smtClean="0">
                <a:latin typeface="Consolas" panose="020B0609020204030204" pitchFamily="49" charset="0"/>
              </a:rPr>
              <a:t>("%f\n",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getCircleArea</a:t>
            </a:r>
            <a:r>
              <a:rPr lang="en-US" altLang="ko-KR" sz="2000" dirty="0" smtClean="0">
                <a:latin typeface="Consolas" panose="020B0609020204030204" pitchFamily="49" charset="0"/>
              </a:rPr>
              <a:t>(2));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return 0;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}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56294" y="622856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main.c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0765" y="748146"/>
            <a:ext cx="4134465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// </a:t>
            </a:r>
            <a:r>
              <a:rPr lang="ko-KR" altLang="en-US" sz="2000" dirty="0" smtClean="0">
                <a:latin typeface="Consolas" panose="020B0609020204030204" pitchFamily="49" charset="0"/>
              </a:rPr>
              <a:t>함수의 선언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//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square(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x);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double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getCircleArea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r);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91407" y="182282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Circle.h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2351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382" y="266007"/>
            <a:ext cx="1116203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연결성</a:t>
            </a:r>
            <a:r>
              <a:rPr lang="en-US" altLang="ko-KR" sz="2000" dirty="0" smtClean="0">
                <a:latin typeface="Consolas" panose="020B0609020204030204" pitchFamily="49" charset="0"/>
              </a:rPr>
              <a:t>(linkage): </a:t>
            </a:r>
            <a:r>
              <a:rPr lang="ko-KR" altLang="en-US" sz="2000" dirty="0" smtClean="0">
                <a:latin typeface="Consolas" panose="020B0609020204030204" pitchFamily="49" charset="0"/>
              </a:rPr>
              <a:t>서로 다른 모듈에서 심볼을 연결하는 개념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내부 연결성</a:t>
            </a:r>
            <a:r>
              <a:rPr lang="en-US" altLang="ko-KR" sz="2000" dirty="0" smtClean="0">
                <a:latin typeface="Consolas" panose="020B0609020204030204" pitchFamily="49" charset="0"/>
              </a:rPr>
              <a:t>(internal linkage): </a:t>
            </a:r>
            <a:r>
              <a:rPr lang="ko-KR" altLang="en-US" sz="2000" dirty="0" smtClean="0">
                <a:latin typeface="Consolas" panose="020B0609020204030204" pitchFamily="49" charset="0"/>
              </a:rPr>
              <a:t>해당 심볼에 대하여 </a:t>
            </a:r>
            <a:r>
              <a:rPr lang="en-US" altLang="ko-KR" sz="2000" dirty="0" smtClean="0">
                <a:latin typeface="Consolas" panose="020B0609020204030204" pitchFamily="49" charset="0"/>
              </a:rPr>
              <a:t>static</a:t>
            </a:r>
            <a:r>
              <a:rPr lang="ko-KR" altLang="en-US" sz="2000" dirty="0" smtClean="0">
                <a:latin typeface="Consolas" panose="020B0609020204030204" pitchFamily="49" charset="0"/>
              </a:rPr>
              <a:t>으로 선언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한 파일 내에서 객체나 함수의 대한 연결은 선언된 파일 내부로 국한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ko-KR" altLang="en-US" sz="2000" dirty="0" smtClean="0">
                <a:latin typeface="Consolas" panose="020B0609020204030204" pitchFamily="49" charset="0"/>
              </a:rPr>
              <a:t>외부 연결성</a:t>
            </a:r>
            <a:r>
              <a:rPr lang="en-US" altLang="ko-KR" sz="2000" dirty="0" smtClean="0">
                <a:latin typeface="Consolas" panose="020B0609020204030204" pitchFamily="49" charset="0"/>
              </a:rPr>
              <a:t>(external linkage): </a:t>
            </a:r>
            <a:r>
              <a:rPr lang="ko-KR" altLang="en-US" sz="2000" dirty="0" smtClean="0">
                <a:latin typeface="Consolas" panose="020B0609020204030204" pitchFamily="49" charset="0"/>
              </a:rPr>
              <a:t>원칙적으로는 해당 심볼에 대하여 </a:t>
            </a:r>
            <a:r>
              <a:rPr lang="en-US" altLang="ko-KR" sz="2000" dirty="0" smtClean="0">
                <a:latin typeface="Consolas" panose="020B0609020204030204" pitchFamily="49" charset="0"/>
              </a:rPr>
              <a:t>externa</a:t>
            </a:r>
            <a:r>
              <a:rPr lang="ko-KR" altLang="en-US" sz="2000" dirty="0" smtClean="0">
                <a:latin typeface="Consolas" panose="020B0609020204030204" pitchFamily="49" charset="0"/>
              </a:rPr>
              <a:t>을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사용해야 하나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stati</a:t>
            </a:r>
            <a:r>
              <a:rPr lang="ko-KR" altLang="en-US" sz="2000" dirty="0" smtClean="0">
                <a:latin typeface="Consolas" panose="020B0609020204030204" pitchFamily="49" charset="0"/>
              </a:rPr>
              <a:t>을 사용하지 않으면 기본적으로 외부 연결성으로 선언됨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파일의 범위를 넘어서까지 사용되지 않을 객체나 함수에 대해서는 반드시 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static </a:t>
            </a:r>
            <a:r>
              <a:rPr lang="ko-KR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키워드로</a:t>
            </a:r>
            <a:endParaRPr lang="en-US" altLang="ko-KR" sz="20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ko-KR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선언해야 합니다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endParaRPr lang="ko-KR" altLang="en-US" sz="20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3866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004" y="182880"/>
            <a:ext cx="6160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헤더 파일에는 전역 변수를 정의하시면 안됩니다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131" y="3981797"/>
            <a:ext cx="5955476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#include "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Circle.h</a:t>
            </a:r>
            <a:r>
              <a:rPr lang="en-US" altLang="ko-KR" sz="2000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const</a:t>
            </a:r>
            <a:r>
              <a:rPr lang="en-US" altLang="ko-KR" sz="2000" dirty="0" smtClean="0">
                <a:latin typeface="Consolas" panose="020B0609020204030204" pitchFamily="49" charset="0"/>
              </a:rPr>
              <a:t> double PI = 3.14;  // </a:t>
            </a:r>
            <a:r>
              <a:rPr lang="ko-KR" altLang="en-US" sz="2000" dirty="0" smtClean="0">
                <a:latin typeface="Consolas" panose="020B0609020204030204" pitchFamily="49" charset="0"/>
              </a:rPr>
              <a:t>전역 변수 정의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double </a:t>
            </a:r>
            <a:r>
              <a:rPr lang="en-US" altLang="ko-KR" sz="2000" dirty="0" err="1">
                <a:latin typeface="Consolas" panose="020B0609020204030204" pitchFamily="49" charset="0"/>
              </a:rPr>
              <a:t>getCircleArea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r) 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return </a:t>
            </a:r>
            <a:r>
              <a:rPr lang="en-US" altLang="ko-KR" sz="2000" dirty="0" smtClean="0">
                <a:latin typeface="Consolas" panose="020B0609020204030204" pitchFamily="49" charset="0"/>
              </a:rPr>
              <a:t>r * r </a:t>
            </a:r>
            <a:r>
              <a:rPr lang="en-US" altLang="ko-KR" sz="2000" dirty="0">
                <a:latin typeface="Consolas" panose="020B0609020204030204" pitchFamily="49" charset="0"/>
              </a:rPr>
              <a:t>* </a:t>
            </a:r>
            <a:r>
              <a:rPr lang="en-US" altLang="ko-KR" sz="2000" dirty="0" smtClean="0">
                <a:latin typeface="Consolas" panose="020B0609020204030204" pitchFamily="49" charset="0"/>
              </a:rPr>
              <a:t>PI;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}</a:t>
            </a:r>
            <a:endParaRPr lang="ko-KR" altLang="en-US" sz="2000" dirty="0" err="1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1399" y="5920789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Circle.c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75120" y="3981797"/>
            <a:ext cx="3147015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#include "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Circle.h</a:t>
            </a:r>
            <a:r>
              <a:rPr lang="en-US" altLang="ko-KR" sz="2000" dirty="0" smtClean="0">
                <a:latin typeface="Consolas" panose="020B0609020204030204" pitchFamily="49" charset="0"/>
              </a:rPr>
              <a:t>"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sz="2000" dirty="0" smtClean="0">
                <a:latin typeface="Consolas" panose="020B0609020204030204" pitchFamily="49" charset="0"/>
              </a:rPr>
              <a:t>("%f\n", PI);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}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74156" y="5613013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main.c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0765" y="748146"/>
            <a:ext cx="5391219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external double PI;  // </a:t>
            </a:r>
            <a:r>
              <a:rPr lang="ko-KR" altLang="en-US" sz="2000" dirty="0" smtClean="0">
                <a:latin typeface="Consolas" panose="020B0609020204030204" pitchFamily="49" charset="0"/>
              </a:rPr>
              <a:t>전역 변수 선언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double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getCircleArea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r);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91407" y="182282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Circle.h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1512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004" y="182880"/>
            <a:ext cx="5673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// </a:t>
            </a:r>
            <a:r>
              <a:rPr lang="ko-KR" altLang="en-US" sz="2000" dirty="0" smtClean="0">
                <a:latin typeface="Consolas" panose="020B0609020204030204" pitchFamily="49" charset="0"/>
              </a:rPr>
              <a:t>헤더 파일에는 함수를 정의하면 안됩니다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131" y="3981797"/>
            <a:ext cx="4275529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#include "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Circle.h</a:t>
            </a:r>
            <a:r>
              <a:rPr lang="en-US" altLang="ko-KR" sz="2000" dirty="0" smtClean="0">
                <a:latin typeface="Consolas" panose="020B0609020204030204" pitchFamily="49" charset="0"/>
              </a:rPr>
              <a:t>"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double </a:t>
            </a:r>
            <a:r>
              <a:rPr lang="en-US" altLang="ko-KR" sz="2000" dirty="0" err="1">
                <a:latin typeface="Consolas" panose="020B0609020204030204" pitchFamily="49" charset="0"/>
              </a:rPr>
              <a:t>getCircleArea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r) 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return </a:t>
            </a:r>
            <a:r>
              <a:rPr lang="en-US" altLang="ko-KR" sz="2000" dirty="0" smtClean="0">
                <a:latin typeface="Consolas" panose="020B0609020204030204" pitchFamily="49" charset="0"/>
              </a:rPr>
              <a:t>square(r) </a:t>
            </a:r>
            <a:r>
              <a:rPr lang="en-US" altLang="ko-KR" sz="2000" dirty="0">
                <a:latin typeface="Consolas" panose="020B0609020204030204" pitchFamily="49" charset="0"/>
              </a:rPr>
              <a:t>* </a:t>
            </a:r>
            <a:r>
              <a:rPr lang="en-US" altLang="ko-KR" sz="2000" dirty="0" smtClean="0">
                <a:latin typeface="Consolas" panose="020B0609020204030204" pitchFamily="49" charset="0"/>
              </a:rPr>
              <a:t>3.14;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}</a:t>
            </a:r>
            <a:endParaRPr lang="ko-KR" altLang="en-US" sz="2000" dirty="0" err="1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1399" y="5920789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Circle.c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75120" y="3981797"/>
            <a:ext cx="4134465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#include "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Circle.h</a:t>
            </a:r>
            <a:r>
              <a:rPr lang="en-US" altLang="ko-KR" sz="2000" dirty="0" smtClean="0">
                <a:latin typeface="Consolas" panose="020B0609020204030204" pitchFamily="49" charset="0"/>
              </a:rPr>
              <a:t>"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sz="2000" dirty="0" smtClean="0">
                <a:latin typeface="Consolas" panose="020B0609020204030204" pitchFamily="49" charset="0"/>
              </a:rPr>
              <a:t>("%f\n", square(2));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}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74156" y="5613013"/>
            <a:ext cx="2441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3.c(entry point)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6695" y="1064583"/>
            <a:ext cx="2864887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square(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x) 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return x * x;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}</a:t>
            </a:r>
            <a:endParaRPr lang="en-US" altLang="ko-KR" sz="2000" dirty="0" smtClean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22548" y="2161729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Circle.h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106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4444" y="224444"/>
            <a:ext cx="5155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2. </a:t>
            </a:r>
            <a:r>
              <a:rPr lang="ko-KR" altLang="en-US" sz="2800" dirty="0" smtClean="0">
                <a:latin typeface="Consolas" panose="020B0609020204030204" pitchFamily="49" charset="0"/>
              </a:rPr>
              <a:t>다운로드 후</a:t>
            </a:r>
            <a:r>
              <a:rPr lang="en-US" altLang="ko-KR" sz="2800" dirty="0" smtClean="0">
                <a:latin typeface="Consolas" panose="020B0609020204030204" pitchFamily="49" charset="0"/>
              </a:rPr>
              <a:t>, </a:t>
            </a:r>
            <a:r>
              <a:rPr lang="ko-KR" altLang="en-US" sz="2800" dirty="0" smtClean="0">
                <a:latin typeface="Consolas" panose="020B0609020204030204" pitchFamily="49" charset="0"/>
              </a:rPr>
              <a:t>실행합니다</a:t>
            </a:r>
            <a:r>
              <a:rPr lang="en-US" altLang="ko-KR" sz="2800" dirty="0" smtClean="0">
                <a:latin typeface="Consolas" panose="020B0609020204030204" pitchFamily="49" charset="0"/>
              </a:rPr>
              <a:t>.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781" y="1148888"/>
            <a:ext cx="6870903" cy="534250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554586" y="5951913"/>
            <a:ext cx="1184563" cy="4405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2954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004" y="182880"/>
            <a:ext cx="5673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// </a:t>
            </a:r>
            <a:r>
              <a:rPr lang="ko-KR" altLang="en-US" sz="2000" dirty="0" smtClean="0">
                <a:latin typeface="Consolas" panose="020B0609020204030204" pitchFamily="49" charset="0"/>
              </a:rPr>
              <a:t>헤더 파일에는 함수를 정의하면 안됩니다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131" y="3981797"/>
            <a:ext cx="4275529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#include "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Circle.h</a:t>
            </a:r>
            <a:r>
              <a:rPr lang="en-US" altLang="ko-KR" sz="2000" dirty="0" smtClean="0">
                <a:latin typeface="Consolas" panose="020B0609020204030204" pitchFamily="49" charset="0"/>
              </a:rPr>
              <a:t>"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square(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x) 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return x * x;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double </a:t>
            </a:r>
            <a:r>
              <a:rPr lang="en-US" altLang="ko-KR" sz="2000" dirty="0" err="1">
                <a:latin typeface="Consolas" panose="020B0609020204030204" pitchFamily="49" charset="0"/>
              </a:rPr>
              <a:t>getCircleArea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r) 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return </a:t>
            </a:r>
            <a:r>
              <a:rPr lang="en-US" altLang="ko-KR" sz="2000" dirty="0" smtClean="0">
                <a:latin typeface="Consolas" panose="020B0609020204030204" pitchFamily="49" charset="0"/>
              </a:rPr>
              <a:t>square(r) </a:t>
            </a:r>
            <a:r>
              <a:rPr lang="en-US" altLang="ko-KR" sz="2000" dirty="0">
                <a:latin typeface="Consolas" panose="020B0609020204030204" pitchFamily="49" charset="0"/>
              </a:rPr>
              <a:t>* </a:t>
            </a:r>
            <a:r>
              <a:rPr lang="en-US" altLang="ko-KR" sz="2000" dirty="0" smtClean="0">
                <a:latin typeface="Consolas" panose="020B0609020204030204" pitchFamily="49" charset="0"/>
              </a:rPr>
              <a:t>3.14;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}</a:t>
            </a:r>
            <a:endParaRPr lang="ko-KR" altLang="en-US" sz="2000" dirty="0" err="1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7305" y="3581687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Circle.c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75120" y="3981797"/>
            <a:ext cx="4134465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#include "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Circle.h</a:t>
            </a:r>
            <a:r>
              <a:rPr lang="en-US" altLang="ko-KR" sz="2000" dirty="0" smtClean="0">
                <a:latin typeface="Consolas" panose="020B0609020204030204" pitchFamily="49" charset="0"/>
              </a:rPr>
              <a:t>"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sz="2000" dirty="0" smtClean="0">
                <a:latin typeface="Consolas" panose="020B0609020204030204" pitchFamily="49" charset="0"/>
              </a:rPr>
              <a:t>("%f\n", square(2));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}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74156" y="5613013"/>
            <a:ext cx="2441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3.c(entry point)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6695" y="1064583"/>
            <a:ext cx="371127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extern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square(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x);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22548" y="2161729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Circle.h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4835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004" y="182880"/>
            <a:ext cx="7776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// </a:t>
            </a:r>
            <a:r>
              <a:rPr lang="ko-KR" altLang="en-US" sz="2000" dirty="0" smtClean="0">
                <a:latin typeface="Consolas" panose="020B0609020204030204" pitchFamily="49" charset="0"/>
              </a:rPr>
              <a:t>단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인라인 함수는 반드시 헤더 파일에 정의되어야 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131" y="3981797"/>
            <a:ext cx="4275529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#include "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Circle.h</a:t>
            </a:r>
            <a:r>
              <a:rPr lang="en-US" altLang="ko-KR" sz="2000" dirty="0" smtClean="0">
                <a:latin typeface="Consolas" panose="020B0609020204030204" pitchFamily="49" charset="0"/>
              </a:rPr>
              <a:t>"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double </a:t>
            </a:r>
            <a:r>
              <a:rPr lang="en-US" altLang="ko-KR" sz="2000" dirty="0" err="1">
                <a:latin typeface="Consolas" panose="020B0609020204030204" pitchFamily="49" charset="0"/>
              </a:rPr>
              <a:t>getCircleArea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r) 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</a:t>
            </a:r>
            <a:r>
              <a:rPr lang="en-US" altLang="ko-KR" sz="2000" dirty="0" smtClean="0">
                <a:latin typeface="Consolas" panose="020B0609020204030204" pitchFamily="49" charset="0"/>
              </a:rPr>
              <a:t>// return square(r) * 3.14;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return r * r * 3.14;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}</a:t>
            </a:r>
            <a:endParaRPr lang="ko-KR" altLang="en-US" sz="2000" dirty="0" err="1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1399" y="5920789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Circle.c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75120" y="3981797"/>
            <a:ext cx="4557658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#include "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Circle.h</a:t>
            </a:r>
            <a:r>
              <a:rPr lang="en-US" altLang="ko-KR" sz="2000" dirty="0" smtClean="0">
                <a:latin typeface="Consolas" panose="020B0609020204030204" pitchFamily="49" charset="0"/>
              </a:rPr>
              <a:t>"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//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sz="2000" dirty="0" smtClean="0">
                <a:latin typeface="Consolas" panose="020B0609020204030204" pitchFamily="49" charset="0"/>
              </a:rPr>
              <a:t>("%f\n", square(2));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sz="2000" dirty="0">
                <a:latin typeface="Consolas" panose="020B0609020204030204" pitchFamily="49" charset="0"/>
              </a:rPr>
              <a:t>("%f\n", 4</a:t>
            </a:r>
            <a:r>
              <a:rPr lang="en-US" altLang="ko-KR" sz="20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}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74156" y="5613013"/>
            <a:ext cx="2441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3.c(entry point)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6695" y="1064583"/>
            <a:ext cx="3852337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inline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square(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x) {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return x * x;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22548" y="2161729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Circle.h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6479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004" y="182880"/>
            <a:ext cx="789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// </a:t>
            </a:r>
            <a:r>
              <a:rPr lang="ko-KR" altLang="en-US" sz="2000" dirty="0" smtClean="0">
                <a:latin typeface="Consolas" panose="020B0609020204030204" pitchFamily="49" charset="0"/>
              </a:rPr>
              <a:t>매크로 함수는 반드시 헤더 파일에 정의되어 있어야 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131" y="3981797"/>
            <a:ext cx="4275529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#include "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Circle.h</a:t>
            </a:r>
            <a:r>
              <a:rPr lang="en-US" altLang="ko-KR" sz="2000" dirty="0" smtClean="0">
                <a:latin typeface="Consolas" panose="020B0609020204030204" pitchFamily="49" charset="0"/>
              </a:rPr>
              <a:t>"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double </a:t>
            </a:r>
            <a:r>
              <a:rPr lang="en-US" altLang="ko-KR" sz="2000" dirty="0" err="1">
                <a:latin typeface="Consolas" panose="020B0609020204030204" pitchFamily="49" charset="0"/>
              </a:rPr>
              <a:t>getCircleArea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r) 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</a:t>
            </a:r>
            <a:r>
              <a:rPr lang="en-US" altLang="ko-KR" sz="2000" dirty="0" smtClean="0">
                <a:latin typeface="Consolas" panose="020B0609020204030204" pitchFamily="49" charset="0"/>
              </a:rPr>
              <a:t>// return SQR(r) * 3.14;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return ((r)*(r)) * 3.14;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}</a:t>
            </a:r>
            <a:endParaRPr lang="ko-KR" altLang="en-US" sz="2000" dirty="0" err="1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1399" y="5920789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Circle.c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75120" y="3981797"/>
            <a:ext cx="4134465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#include "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Circle.h</a:t>
            </a:r>
            <a:r>
              <a:rPr lang="en-US" altLang="ko-KR" sz="2000" dirty="0" smtClean="0">
                <a:latin typeface="Consolas" panose="020B0609020204030204" pitchFamily="49" charset="0"/>
              </a:rPr>
              <a:t>"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//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sz="2000" dirty="0" smtClean="0">
                <a:latin typeface="Consolas" panose="020B0609020204030204" pitchFamily="49" charset="0"/>
              </a:rPr>
              <a:t>("%f\n", SQR(2));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sz="2000" dirty="0">
                <a:latin typeface="Consolas" panose="020B0609020204030204" pitchFamily="49" charset="0"/>
              </a:rPr>
              <a:t>("%f\n", </a:t>
            </a:r>
            <a:r>
              <a:rPr lang="en-US" altLang="ko-KR" sz="2000" dirty="0" smtClean="0">
                <a:latin typeface="Consolas" panose="020B0609020204030204" pitchFamily="49" charset="0"/>
              </a:rPr>
              <a:t>4);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}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91029" y="5920789"/>
            <a:ext cx="2441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3.c(entry point)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6695" y="1064583"/>
            <a:ext cx="357020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#define SQR(x) ((x)*(x))</a:t>
            </a:r>
            <a:endParaRPr lang="en-US" altLang="ko-KR" sz="2000" dirty="0" smtClean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75209" y="1464693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Circle.h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5042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" y="224444"/>
            <a:ext cx="723787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헤더 파일 설계 시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주의할 점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인클루드</a:t>
            </a:r>
            <a:r>
              <a:rPr lang="ko-KR" altLang="en-US" sz="2000" dirty="0" smtClean="0">
                <a:latin typeface="Consolas" panose="020B0609020204030204" pitchFamily="49" charset="0"/>
              </a:rPr>
              <a:t> 가드를 설정해야 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ko-KR" altLang="en-US" sz="2000" dirty="0" smtClean="0">
                <a:latin typeface="Consolas" panose="020B0609020204030204" pitchFamily="49" charset="0"/>
              </a:rPr>
              <a:t>객체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변수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  <a:r>
              <a:rPr lang="ko-KR" altLang="en-US" sz="2000" dirty="0" smtClean="0">
                <a:latin typeface="Consolas" panose="020B0609020204030204" pitchFamily="49" charset="0"/>
              </a:rPr>
              <a:t>나 함수는 정의를 하시면 안됩니다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3. </a:t>
            </a:r>
            <a:r>
              <a:rPr lang="ko-KR" altLang="en-US" sz="2000" dirty="0" smtClean="0">
                <a:latin typeface="Consolas" panose="020B0609020204030204" pitchFamily="49" charset="0"/>
              </a:rPr>
              <a:t>인라인 함수나 매크로는 헤더 파일에 정의해야 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단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타입에 대한 정보는 헤더 파일에 정의할 수 있습니다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491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756" y="191193"/>
            <a:ext cx="104823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void*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memcpy</a:t>
            </a:r>
            <a:r>
              <a:rPr lang="en-US" altLang="ko-KR" sz="2000" dirty="0" smtClean="0">
                <a:latin typeface="Consolas" panose="020B0609020204030204" pitchFamily="49" charset="0"/>
              </a:rPr>
              <a:t>(void</a:t>
            </a:r>
            <a:r>
              <a:rPr lang="en-US" altLang="ko-KR" sz="2000" dirty="0">
                <a:latin typeface="Consolas" panose="020B0609020204030204" pitchFamily="49" charset="0"/>
              </a:rPr>
              <a:t>*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dst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const</a:t>
            </a:r>
            <a:r>
              <a:rPr lang="en-US" altLang="ko-KR" sz="2000" dirty="0" smtClean="0">
                <a:latin typeface="Consolas" panose="020B0609020204030204" pitchFamily="49" charset="0"/>
              </a:rPr>
              <a:t> void *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src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size_t</a:t>
            </a:r>
            <a:r>
              <a:rPr lang="en-US" altLang="ko-KR" sz="2000" dirty="0" smtClean="0">
                <a:latin typeface="Consolas" panose="020B0609020204030204" pitchFamily="49" charset="0"/>
              </a:rPr>
              <a:t> size); in cl.exe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void* </a:t>
            </a:r>
            <a:r>
              <a:rPr lang="en-US" altLang="ko-KR" sz="2000" dirty="0" err="1">
                <a:latin typeface="Consolas" panose="020B0609020204030204" pitchFamily="49" charset="0"/>
              </a:rPr>
              <a:t>memcpy</a:t>
            </a:r>
            <a:r>
              <a:rPr lang="en-US" altLang="ko-KR" sz="2000" dirty="0">
                <a:latin typeface="Consolas" panose="020B0609020204030204" pitchFamily="49" charset="0"/>
              </a:rPr>
              <a:t>( void *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restrict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dst</a:t>
            </a:r>
            <a:r>
              <a:rPr lang="en-US" altLang="ko-KR" sz="2000" dirty="0">
                <a:latin typeface="Consolas" panose="020B0609020204030204" pitchFamily="49" charset="0"/>
              </a:rPr>
              <a:t>, </a:t>
            </a:r>
            <a:r>
              <a:rPr lang="en-US" altLang="ko-KR" sz="2000" dirty="0" err="1">
                <a:latin typeface="Consolas" panose="020B0609020204030204" pitchFamily="49" charset="0"/>
              </a:rPr>
              <a:t>const</a:t>
            </a:r>
            <a:r>
              <a:rPr lang="en-US" altLang="ko-KR" sz="2000" dirty="0">
                <a:latin typeface="Consolas" panose="020B0609020204030204" pitchFamily="49" charset="0"/>
              </a:rPr>
              <a:t> void *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restrict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src</a:t>
            </a:r>
            <a:r>
              <a:rPr lang="en-US" altLang="ko-KR" sz="2000" dirty="0">
                <a:latin typeface="Consolas" panose="020B0609020204030204" pitchFamily="49" charset="0"/>
              </a:rPr>
              <a:t>, </a:t>
            </a:r>
            <a:r>
              <a:rPr lang="en-US" altLang="ko-KR" sz="2000" dirty="0" err="1">
                <a:latin typeface="Consolas" panose="020B0609020204030204" pitchFamily="49" charset="0"/>
              </a:rPr>
              <a:t>size_t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size);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95301" y="3192089"/>
            <a:ext cx="672827" cy="57357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43750" y="3192089"/>
            <a:ext cx="672827" cy="5735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92198" y="3192089"/>
            <a:ext cx="672827" cy="5735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40647" y="3192089"/>
            <a:ext cx="672827" cy="5735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89096" y="3192089"/>
            <a:ext cx="672827" cy="5735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37545" y="3192089"/>
            <a:ext cx="672827" cy="5735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85993" y="3192089"/>
            <a:ext cx="672827" cy="5735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34442" y="3192089"/>
            <a:ext cx="672827" cy="5735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82891" y="3192089"/>
            <a:ext cx="672827" cy="5735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731340" y="3192089"/>
            <a:ext cx="672827" cy="5735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895301" y="2718267"/>
            <a:ext cx="672827" cy="573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43750" y="2718267"/>
            <a:ext cx="672827" cy="573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192198" y="2718267"/>
            <a:ext cx="672827" cy="573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840647" y="2718267"/>
            <a:ext cx="672827" cy="573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489096" y="2718267"/>
            <a:ext cx="672827" cy="573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37545" y="2718267"/>
            <a:ext cx="672827" cy="573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85993" y="2718267"/>
            <a:ext cx="672827" cy="573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34442" y="2718267"/>
            <a:ext cx="672827" cy="573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082891" y="2718267"/>
            <a:ext cx="672827" cy="573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731340" y="2718267"/>
            <a:ext cx="672827" cy="573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1895301" y="3765667"/>
            <a:ext cx="0" cy="5320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79474" y="431430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dst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2551502" y="2543695"/>
            <a:ext cx="0" cy="648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72304" y="2106729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src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8404167" y="2550910"/>
            <a:ext cx="0" cy="648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2551502" y="2718267"/>
            <a:ext cx="58526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44609" y="228130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--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cnt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79474" y="5126213"/>
            <a:ext cx="61093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memcpy</a:t>
            </a:r>
            <a:r>
              <a:rPr lang="en-US" altLang="ko-KR" sz="2000" dirty="0" smtClean="0">
                <a:latin typeface="Consolas" panose="020B0609020204030204" pitchFamily="49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000" dirty="0" smtClean="0">
                <a:latin typeface="Consolas" panose="020B0609020204030204" pitchFamily="49" charset="0"/>
              </a:rPr>
              <a:t>[0], &amp;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000" dirty="0" smtClean="0">
                <a:latin typeface="Consolas" panose="020B0609020204030204" pitchFamily="49" charset="0"/>
              </a:rPr>
              <a:t>[1],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)*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cnt</a:t>
            </a:r>
            <a:r>
              <a:rPr lang="en-US" altLang="ko-KR" sz="20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memcpy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000" dirty="0" smtClean="0">
                <a:latin typeface="Consolas" panose="020B0609020204030204" pitchFamily="49" charset="0"/>
              </a:rPr>
              <a:t> + 1, </a:t>
            </a:r>
            <a:r>
              <a:rPr lang="en-US" altLang="ko-KR" sz="2000" dirty="0" err="1">
                <a:latin typeface="Consolas" panose="020B0609020204030204" pitchFamily="49" charset="0"/>
              </a:rPr>
              <a:t>sizeof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)*</a:t>
            </a:r>
            <a:r>
              <a:rPr lang="en-US" altLang="ko-KR" sz="2000" dirty="0" err="1">
                <a:latin typeface="Consolas" panose="020B0609020204030204" pitchFamily="49" charset="0"/>
              </a:rPr>
              <a:t>cnt</a:t>
            </a:r>
            <a:r>
              <a:rPr lang="en-US" altLang="ko-KR" sz="2000" dirty="0" smtClean="0">
                <a:latin typeface="Consolas" panose="020B0609020204030204" pitchFamily="49" charset="0"/>
              </a:rPr>
              <a:t>);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21972" y="327356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arr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2989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942" y="249382"/>
            <a:ext cx="99052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표현식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latin typeface="Consolas" panose="020B0609020204030204" pitchFamily="49" charset="0"/>
              </a:rPr>
              <a:t>Expression</a:t>
            </a:r>
            <a:r>
              <a:rPr lang="en-US" altLang="ko-KR" sz="2000" dirty="0" smtClean="0">
                <a:latin typeface="Consolas" panose="020B0609020204030204" pitchFamily="49" charset="0"/>
              </a:rPr>
              <a:t>) &gt;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 </a:t>
            </a:r>
            <a:r>
              <a:rPr lang="ko-KR" altLang="en-US" sz="2000" dirty="0" smtClean="0">
                <a:latin typeface="Consolas" panose="020B0609020204030204" pitchFamily="49" charset="0"/>
              </a:rPr>
              <a:t>프로그램 내에서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값을 만들어내는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식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 </a:t>
            </a:r>
            <a:r>
              <a:rPr lang="ko-KR" altLang="en-US" sz="2000" dirty="0" smtClean="0">
                <a:latin typeface="Consolas" panose="020B0609020204030204" pitchFamily="49" charset="0"/>
              </a:rPr>
              <a:t>피 </a:t>
            </a:r>
            <a:r>
              <a:rPr lang="ko-KR" altLang="en-US" sz="2000" dirty="0">
                <a:latin typeface="Consolas" panose="020B0609020204030204" pitchFamily="49" charset="0"/>
              </a:rPr>
              <a:t>연산자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ko-KR" altLang="en-US" sz="2000" dirty="0">
                <a:latin typeface="Consolas" panose="020B0609020204030204" pitchFamily="49" charset="0"/>
              </a:rPr>
              <a:t>상수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변수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함수호출</a:t>
            </a:r>
            <a:r>
              <a:rPr lang="ko-KR" altLang="en-US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>
                <a:latin typeface="Consolas" panose="020B0609020204030204" pitchFamily="49" charset="0"/>
              </a:rPr>
              <a:t>등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  <a:r>
              <a:rPr lang="ko-KR" altLang="en-US" sz="2000" dirty="0">
                <a:latin typeface="Consolas" panose="020B0609020204030204" pitchFamily="49" charset="0"/>
              </a:rPr>
              <a:t>와 연산자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ko-KR" altLang="en-US" sz="2000" dirty="0">
                <a:latin typeface="Consolas" panose="020B0609020204030204" pitchFamily="49" charset="0"/>
              </a:rPr>
              <a:t>기호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예약어</a:t>
            </a:r>
            <a:r>
              <a:rPr lang="ko-KR" altLang="en-US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>
                <a:latin typeface="Consolas" panose="020B0609020204030204" pitchFamily="49" charset="0"/>
              </a:rPr>
              <a:t>등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  <a:r>
              <a:rPr lang="ko-KR" altLang="en-US" sz="2000" dirty="0">
                <a:latin typeface="Consolas" panose="020B0609020204030204" pitchFamily="49" charset="0"/>
              </a:rPr>
              <a:t>가 결합되어</a:t>
            </a:r>
            <a:r>
              <a:rPr lang="en-US" altLang="ko-KR" sz="2000" dirty="0" smtClean="0">
                <a:latin typeface="Consolas" panose="020B0609020204030204" pitchFamily="49" charset="0"/>
              </a:rPr>
              <a:t>,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그 </a:t>
            </a:r>
            <a:r>
              <a:rPr lang="ko-KR" altLang="en-US" sz="2000" dirty="0">
                <a:latin typeface="Consolas" panose="020B0609020204030204" pitchFamily="49" charset="0"/>
              </a:rPr>
              <a:t>계산 결과를 명시적으로 반환하는 </a:t>
            </a:r>
            <a:r>
              <a:rPr lang="ko-KR" altLang="en-US" sz="2000" dirty="0" smtClean="0">
                <a:latin typeface="Consolas" panose="020B0609020204030204" pitchFamily="49" charset="0"/>
              </a:rPr>
              <a:t>식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>
                <a:latin typeface="Consolas" panose="020B0609020204030204" pitchFamily="49" charset="0"/>
              </a:rPr>
              <a:t>수학의 </a:t>
            </a:r>
            <a:r>
              <a:rPr lang="ko-KR" altLang="en-US" sz="2000" dirty="0" err="1">
                <a:latin typeface="Consolas" panose="020B0609020204030204" pitchFamily="49" charset="0"/>
              </a:rPr>
              <a:t>수식과도</a:t>
            </a:r>
            <a:r>
              <a:rPr lang="ko-KR" altLang="en-US" sz="2000" dirty="0">
                <a:latin typeface="Consolas" panose="020B0609020204030204" pitchFamily="49" charset="0"/>
              </a:rPr>
              <a:t> 비슷함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 </a:t>
            </a:r>
            <a:r>
              <a:rPr lang="ko-KR" altLang="en-US" sz="2000" dirty="0" smtClean="0">
                <a:latin typeface="Consolas" panose="020B0609020204030204" pitchFamily="49" charset="0"/>
              </a:rPr>
              <a:t>표현식 </a:t>
            </a:r>
            <a:r>
              <a:rPr lang="ko-KR" altLang="en-US" sz="2000" dirty="0">
                <a:latin typeface="Consolas" panose="020B0609020204030204" pitchFamily="49" charset="0"/>
              </a:rPr>
              <a:t>자체가 하나의 문장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ko-KR" altLang="en-US" sz="2000" dirty="0">
                <a:latin typeface="Consolas" panose="020B0609020204030204" pitchFamily="49" charset="0"/>
              </a:rPr>
              <a:t>명령문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  <a:r>
              <a:rPr lang="ko-KR" altLang="en-US" sz="2000" dirty="0">
                <a:latin typeface="Consolas" panose="020B0609020204030204" pitchFamily="49" charset="0"/>
              </a:rPr>
              <a:t>으로도 사용될 수 있음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1479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073" y="340822"/>
            <a:ext cx="612218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제목</a:t>
            </a:r>
            <a:r>
              <a:rPr lang="en-US" altLang="ko-KR" sz="2000" dirty="0" smtClean="0">
                <a:latin typeface="Consolas" panose="020B0609020204030204" pitchFamily="49" charset="0"/>
              </a:rPr>
              <a:t>: [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렉토피아</a:t>
            </a:r>
            <a:r>
              <a:rPr lang="en-US" altLang="ko-KR" sz="2000" dirty="0" smtClean="0">
                <a:latin typeface="Consolas" panose="020B0609020204030204" pitchFamily="49" charset="0"/>
              </a:rPr>
              <a:t>] </a:t>
            </a:r>
            <a:r>
              <a:rPr lang="ko-KR" altLang="en-US" sz="2000" dirty="0" smtClean="0">
                <a:latin typeface="Consolas" panose="020B0609020204030204" pitchFamily="49" charset="0"/>
              </a:rPr>
              <a:t>숙제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숙제 내용</a:t>
            </a:r>
            <a:r>
              <a:rPr lang="en-US" altLang="ko-KR" sz="2000" dirty="0" smtClean="0">
                <a:latin typeface="Consolas" panose="020B0609020204030204" pitchFamily="49" charset="0"/>
              </a:rPr>
              <a:t>): </a:t>
            </a:r>
            <a:r>
              <a:rPr lang="ko-KR" altLang="en-US" sz="2000" dirty="0" smtClean="0">
                <a:latin typeface="Consolas" panose="020B0609020204030204" pitchFamily="49" charset="0"/>
              </a:rPr>
              <a:t>이름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    [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렉토파이</a:t>
            </a:r>
            <a:r>
              <a:rPr lang="en-US" altLang="ko-KR" sz="2000" dirty="0" smtClean="0">
                <a:latin typeface="Consolas" panose="020B0609020204030204" pitchFamily="49" charset="0"/>
              </a:rPr>
              <a:t>] </a:t>
            </a:r>
            <a:r>
              <a:rPr lang="ko-KR" altLang="en-US" sz="2000" dirty="0" smtClean="0">
                <a:latin typeface="Consolas" panose="020B0609020204030204" pitchFamily="49" charset="0"/>
              </a:rPr>
              <a:t>기술문서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기술문서제목</a:t>
            </a:r>
            <a:r>
              <a:rPr lang="en-US" altLang="ko-KR" sz="2000" dirty="0" smtClean="0">
                <a:latin typeface="Consolas" panose="020B0609020204030204" pitchFamily="49" charset="0"/>
              </a:rPr>
              <a:t>): </a:t>
            </a:r>
            <a:r>
              <a:rPr lang="ko-KR" altLang="en-US" sz="2000" dirty="0" smtClean="0">
                <a:latin typeface="Consolas" panose="020B0609020204030204" pitchFamily="49" charset="0"/>
              </a:rPr>
              <a:t>이름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파일명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숙제</a:t>
            </a:r>
            <a:r>
              <a:rPr lang="en-US" altLang="ko-KR" sz="2000" dirty="0" smtClean="0">
                <a:latin typeface="Consolas" panose="020B0609020204030204" pitchFamily="49" charset="0"/>
              </a:rPr>
              <a:t>_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숙제명</a:t>
            </a:r>
            <a:r>
              <a:rPr lang="en-US" altLang="ko-KR" sz="2000" dirty="0" smtClean="0">
                <a:latin typeface="Consolas" panose="020B0609020204030204" pitchFamily="49" charset="0"/>
              </a:rPr>
              <a:t>_</a:t>
            </a:r>
            <a:r>
              <a:rPr lang="ko-KR" altLang="en-US" sz="2000" dirty="0" smtClean="0">
                <a:latin typeface="Consolas" panose="020B0609020204030204" pitchFamily="49" charset="0"/>
              </a:rPr>
              <a:t>이름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     </a:t>
            </a:r>
            <a:r>
              <a:rPr lang="ko-KR" altLang="en-US" sz="2000" dirty="0" smtClean="0">
                <a:latin typeface="Consolas" panose="020B0609020204030204" pitchFamily="49" charset="0"/>
              </a:rPr>
              <a:t>기술문서</a:t>
            </a:r>
            <a:r>
              <a:rPr lang="en-US" altLang="ko-KR" sz="2000" dirty="0" smtClean="0">
                <a:latin typeface="Consolas" panose="020B0609020204030204" pitchFamily="49" charset="0"/>
              </a:rPr>
              <a:t>_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주제명</a:t>
            </a:r>
            <a:r>
              <a:rPr lang="en-US" altLang="ko-KR" sz="2000" dirty="0" smtClean="0">
                <a:latin typeface="Consolas" panose="020B0609020204030204" pitchFamily="49" charset="0"/>
              </a:rPr>
              <a:t>_</a:t>
            </a:r>
            <a:r>
              <a:rPr lang="ko-KR" altLang="en-US" sz="2000" dirty="0" smtClean="0">
                <a:latin typeface="Consolas" panose="020B0609020204030204" pitchFamily="49" charset="0"/>
              </a:rPr>
              <a:t>이름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기술 주제 발표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희망자를 받습니다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ㅠㅠ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6824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509" y="232756"/>
            <a:ext cx="521168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컴퓨터</a:t>
            </a:r>
            <a:r>
              <a:rPr lang="en-US" altLang="ko-KR" sz="2000" dirty="0" smtClean="0">
                <a:latin typeface="Consolas" panose="020B0609020204030204" pitchFamily="49" charset="0"/>
              </a:rPr>
              <a:t>(CPU)</a:t>
            </a:r>
            <a:r>
              <a:rPr lang="ko-KR" altLang="en-US" sz="2000" dirty="0" smtClean="0">
                <a:latin typeface="Consolas" panose="020B0609020204030204" pitchFamily="49" charset="0"/>
              </a:rPr>
              <a:t>가 정수를 처리하는 방법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부호화 절대값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2. 1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보수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3. 2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보수</a:t>
            </a:r>
            <a:endParaRPr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1748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509" y="232756"/>
            <a:ext cx="2287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부호화 절대값</a:t>
            </a:r>
            <a:endParaRPr lang="en-US" altLang="ko-KR" sz="2000" dirty="0" smtClean="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63039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31570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00101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68632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37163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05694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74225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42756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993475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62006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730537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099068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467599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836130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204661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573192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40872" y="2222556"/>
            <a:ext cx="2992582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993475" y="2222556"/>
            <a:ext cx="2992582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255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3109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509" y="232756"/>
            <a:ext cx="6968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부호화 절대값 </a:t>
            </a:r>
            <a:r>
              <a:rPr lang="en-US" altLang="ko-KR" sz="2000" dirty="0" smtClean="0">
                <a:latin typeface="Consolas" panose="020B0609020204030204" pitchFamily="49" charset="0"/>
              </a:rPr>
              <a:t>- </a:t>
            </a:r>
            <a:r>
              <a:rPr lang="ko-KR" altLang="en-US" sz="2000" dirty="0" smtClean="0">
                <a:latin typeface="Consolas" panose="020B0609020204030204" pitchFamily="49" charset="0"/>
              </a:rPr>
              <a:t>부호 비트 사용</a:t>
            </a:r>
            <a:r>
              <a:rPr lang="en-US" altLang="ko-KR" sz="2000" dirty="0" smtClean="0">
                <a:latin typeface="Consolas" panose="020B0609020204030204" pitchFamily="49" charset="0"/>
              </a:rPr>
              <a:t>(0: </a:t>
            </a:r>
            <a:r>
              <a:rPr lang="ko-KR" altLang="en-US" sz="2000" dirty="0" smtClean="0">
                <a:latin typeface="Consolas" panose="020B0609020204030204" pitchFamily="49" charset="0"/>
              </a:rPr>
              <a:t>양수</a:t>
            </a:r>
            <a:r>
              <a:rPr lang="en-US" altLang="ko-KR" sz="2000" dirty="0" smtClean="0">
                <a:latin typeface="Consolas" panose="020B0609020204030204" pitchFamily="49" charset="0"/>
              </a:rPr>
              <a:t>, 1: </a:t>
            </a:r>
            <a:r>
              <a:rPr lang="ko-KR" altLang="en-US" sz="2000" dirty="0" smtClean="0">
                <a:latin typeface="Consolas" panose="020B0609020204030204" pitchFamily="49" charset="0"/>
              </a:rPr>
              <a:t>음수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63039" y="1280160"/>
            <a:ext cx="390698" cy="590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31570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00101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68632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37163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05694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74225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42756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993475" y="1280160"/>
            <a:ext cx="390698" cy="590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62006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730537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099068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467599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836130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204661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573192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63039" y="3923607"/>
            <a:ext cx="390698" cy="590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31570" y="392360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00101" y="392360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568632" y="392360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937163" y="392360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305694" y="392360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674225" y="392360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042756" y="392360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993475" y="3923607"/>
            <a:ext cx="390698" cy="590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362006" y="392360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730537" y="392360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99068" y="392360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467599" y="392360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836130" y="392360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204661" y="392360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573192" y="392360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7142" y="88005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MSB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73811" y="88005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MSB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83250" y="352349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MSB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52814" y="352349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MSB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40872" y="2152445"/>
            <a:ext cx="2992582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993475" y="2152445"/>
            <a:ext cx="2992582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127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463039" y="4905059"/>
            <a:ext cx="2992582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-0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015642" y="4905059"/>
            <a:ext cx="2992582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-127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82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2" y="1382424"/>
            <a:ext cx="6571644" cy="51098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4444" y="224444"/>
            <a:ext cx="5155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2. </a:t>
            </a:r>
            <a:r>
              <a:rPr lang="ko-KR" altLang="en-US" sz="2800" dirty="0" smtClean="0">
                <a:latin typeface="Consolas" panose="020B0609020204030204" pitchFamily="49" charset="0"/>
              </a:rPr>
              <a:t>다운로드 후</a:t>
            </a:r>
            <a:r>
              <a:rPr lang="en-US" altLang="ko-KR" sz="2800" dirty="0" smtClean="0">
                <a:latin typeface="Consolas" panose="020B0609020204030204" pitchFamily="49" charset="0"/>
              </a:rPr>
              <a:t>, </a:t>
            </a:r>
            <a:r>
              <a:rPr lang="ko-KR" altLang="en-US" sz="2800" dirty="0" smtClean="0">
                <a:latin typeface="Consolas" panose="020B0609020204030204" pitchFamily="49" charset="0"/>
              </a:rPr>
              <a:t>실행합니다</a:t>
            </a:r>
            <a:r>
              <a:rPr lang="en-US" altLang="ko-KR" sz="2800" dirty="0" smtClean="0">
                <a:latin typeface="Consolas" panose="020B0609020204030204" pitchFamily="49" charset="0"/>
              </a:rPr>
              <a:t>.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54586" y="5951913"/>
            <a:ext cx="1184563" cy="4405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305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567" y="266007"/>
            <a:ext cx="385233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부호화 절대값의 문제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연산에 사용하기가 어렵다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5 - 3 = 2 -&gt; 5 + (-3) = 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23606" y="2286000"/>
            <a:ext cx="390698" cy="590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92137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60668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29199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7730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66261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34792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03323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23606" y="3042458"/>
            <a:ext cx="390698" cy="590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92137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60668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29199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97730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66261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34792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03323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108960" y="3956858"/>
            <a:ext cx="44389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72547" y="2977877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Consolas" panose="020B0609020204030204" pitchFamily="49" charset="0"/>
              </a:rPr>
              <a:t>+</a:t>
            </a:r>
            <a:endParaRPr lang="ko-KR" altLang="en-US" sz="4000" b="1" dirty="0" err="1" smtClean="0"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23606" y="4281055"/>
            <a:ext cx="390698" cy="590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92137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660668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029199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7730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766261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134792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03323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375563" y="142243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57011" y="442237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-8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4567" y="5411586"/>
            <a:ext cx="3198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감산기가</a:t>
            </a:r>
            <a:r>
              <a:rPr lang="ko-KR" altLang="en-US" sz="2000" dirty="0" smtClean="0">
                <a:latin typeface="Consolas" panose="020B0609020204030204" pitchFamily="49" charset="0"/>
              </a:rPr>
              <a:t> 필요하게 됨</a:t>
            </a:r>
          </a:p>
        </p:txBody>
      </p:sp>
    </p:spTree>
    <p:extLst>
      <p:ext uri="{BB962C8B-B14F-4D97-AF65-F5344CB8AC3E}">
        <p14:creationId xmlns:p14="http://schemas.microsoft.com/office/powerpoint/2010/main" val="18952589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567" y="266007"/>
            <a:ext cx="60965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부호화 절대값의 문제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3. </a:t>
            </a:r>
            <a:r>
              <a:rPr lang="ko-KR" altLang="en-US" sz="2000" dirty="0" smtClean="0">
                <a:latin typeface="Consolas" panose="020B0609020204030204" pitchFamily="49" charset="0"/>
              </a:rPr>
              <a:t>절대값이 같은 두수의 합이 </a:t>
            </a:r>
            <a:r>
              <a:rPr lang="en-US" altLang="ko-KR" sz="2000" dirty="0" smtClean="0">
                <a:latin typeface="Consolas" panose="020B0609020204030204" pitchFamily="49" charset="0"/>
              </a:rPr>
              <a:t>0</a:t>
            </a:r>
            <a:r>
              <a:rPr lang="ko-KR" altLang="en-US" sz="2000" dirty="0" smtClean="0">
                <a:latin typeface="Consolas" panose="020B0609020204030204" pitchFamily="49" charset="0"/>
              </a:rPr>
              <a:t>이 되지 않는다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 + (-1) = 0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23606" y="2286000"/>
            <a:ext cx="390698" cy="590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92137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60668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29199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7730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66261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34792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03323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23606" y="3042458"/>
            <a:ext cx="390698" cy="590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92137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60668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29199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97730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66261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34792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03323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108960" y="3956858"/>
            <a:ext cx="44389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72547" y="2977877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Consolas" panose="020B0609020204030204" pitchFamily="49" charset="0"/>
              </a:rPr>
              <a:t>+</a:t>
            </a:r>
            <a:endParaRPr lang="ko-KR" altLang="en-US" sz="4000" b="1" dirty="0" err="1" smtClean="0"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23606" y="4281055"/>
            <a:ext cx="390698" cy="590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92137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660668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029199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7730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766261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134792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03323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57011" y="442237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-2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8213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509" y="232756"/>
            <a:ext cx="2967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4. </a:t>
            </a:r>
            <a:r>
              <a:rPr lang="ko-KR" altLang="en-US" sz="2000" dirty="0" smtClean="0">
                <a:latin typeface="Consolas" panose="020B0609020204030204" pitchFamily="49" charset="0"/>
              </a:rPr>
              <a:t>음의 </a:t>
            </a:r>
            <a:r>
              <a:rPr lang="en-US" altLang="ko-KR" sz="2000" dirty="0" smtClean="0">
                <a:latin typeface="Consolas" panose="020B0609020204030204" pitchFamily="49" charset="0"/>
              </a:rPr>
              <a:t>0</a:t>
            </a:r>
            <a:r>
              <a:rPr lang="ko-KR" altLang="en-US" sz="2000" dirty="0" smtClean="0">
                <a:latin typeface="Consolas" panose="020B0609020204030204" pitchFamily="49" charset="0"/>
              </a:rPr>
              <a:t>이 존재한다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63039" y="1280160"/>
            <a:ext cx="390698" cy="590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31570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00101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68632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37163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05694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74225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42756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993475" y="1280160"/>
            <a:ext cx="390698" cy="590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62006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730537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099068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467599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836130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204661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573192" y="128016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63039" y="3923607"/>
            <a:ext cx="390698" cy="590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31570" y="392360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00101" y="392360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568632" y="392360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937163" y="392360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305694" y="392360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674225" y="392360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042756" y="392360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993475" y="3923607"/>
            <a:ext cx="390698" cy="590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362006" y="392360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730537" y="392360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99068" y="392360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467599" y="392360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836130" y="392360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204661" y="392360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573192" y="392360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7142" y="88005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MSB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73811" y="88005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MSB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83250" y="352349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MSB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52814" y="352349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MSB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40872" y="2152445"/>
            <a:ext cx="2992582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993475" y="2152445"/>
            <a:ext cx="2992582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127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463039" y="4905059"/>
            <a:ext cx="2992582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-0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015642" y="4905059"/>
            <a:ext cx="2992582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-127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04207" y="3396576"/>
            <a:ext cx="3634048" cy="24223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2979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567" y="324196"/>
            <a:ext cx="84048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2. 1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보수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 + x = 1 -&gt; x = 0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0 </a:t>
            </a:r>
            <a:r>
              <a:rPr lang="en-US" altLang="ko-KR" sz="2000" dirty="0">
                <a:latin typeface="Consolas" panose="020B0609020204030204" pitchFamily="49" charset="0"/>
              </a:rPr>
              <a:t>+ x = 1 -&gt; </a:t>
            </a:r>
            <a:r>
              <a:rPr lang="en-US" altLang="ko-KR" sz="2000" dirty="0" smtClean="0">
                <a:latin typeface="Consolas" panose="020B0609020204030204" pitchFamily="49" charset="0"/>
              </a:rPr>
              <a:t>x </a:t>
            </a:r>
            <a:r>
              <a:rPr lang="en-US" altLang="ko-KR" sz="2000" dirty="0">
                <a:latin typeface="Consolas" panose="020B0609020204030204" pitchFamily="49" charset="0"/>
              </a:rPr>
              <a:t>= </a:t>
            </a:r>
            <a:r>
              <a:rPr lang="en-US" altLang="ko-KR" sz="2000" dirty="0" smtClean="0">
                <a:latin typeface="Consolas" panose="020B0609020204030204" pitchFamily="49" charset="0"/>
              </a:rPr>
              <a:t>1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</a:t>
            </a:r>
            <a:r>
              <a:rPr lang="ko-KR" altLang="en-US" sz="2000" dirty="0" smtClean="0">
                <a:latin typeface="Consolas" panose="020B0609020204030204" pitchFamily="49" charset="0"/>
              </a:rPr>
              <a:t>진수에 대하여 </a:t>
            </a:r>
            <a:r>
              <a:rPr lang="en-US" altLang="ko-KR" sz="2000" dirty="0" smtClean="0">
                <a:latin typeface="Consolas" panose="020B0609020204030204" pitchFamily="49" charset="0"/>
              </a:rPr>
              <a:t>1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보수로 변경하는 방법은 각 비트를 반전시킨다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0030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567" y="266007"/>
            <a:ext cx="50706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연산에 사용하기가 어렵다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 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해결</a:t>
            </a:r>
            <a:r>
              <a:rPr lang="en-US" altLang="ko-KR" sz="2000" dirty="0" smtClean="0">
                <a:latin typeface="Consolas" panose="020B0609020204030204" pitchFamily="49" charset="0"/>
              </a:rPr>
              <a:t>!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5 - 3 = 2 -&gt; 5 + (-3) = 2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23606" y="2286000"/>
            <a:ext cx="390698" cy="590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92137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60668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29199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7730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66261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34792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03323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23606" y="3042458"/>
            <a:ext cx="390698" cy="590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92137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60668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29199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97730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66261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34792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03323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017520" y="3940233"/>
            <a:ext cx="44389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72547" y="2977877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Consolas" panose="020B0609020204030204" pitchFamily="49" charset="0"/>
              </a:rPr>
              <a:t>+</a:t>
            </a:r>
            <a:endParaRPr lang="ko-KR" altLang="en-US" sz="4000" b="1" dirty="0" err="1" smtClean="0"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23606" y="4281055"/>
            <a:ext cx="390698" cy="590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92137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660668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029199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7730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766261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134792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03323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57011" y="442237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1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57360" y="322343"/>
            <a:ext cx="5186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감산기가</a:t>
            </a:r>
            <a:r>
              <a:rPr lang="ko-KR" altLang="en-US" sz="2000" dirty="0" smtClean="0">
                <a:latin typeface="Consolas" panose="020B0609020204030204" pitchFamily="49" charset="0"/>
              </a:rPr>
              <a:t> 필요하게 됨 </a:t>
            </a:r>
            <a:r>
              <a:rPr lang="en-US" altLang="ko-KR" sz="20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필요없게</a:t>
            </a:r>
            <a:r>
              <a:rPr lang="ko-KR" altLang="en-US" sz="2000" dirty="0" smtClean="0">
                <a:latin typeface="Consolas" panose="020B0609020204030204" pitchFamily="49" charset="0"/>
              </a:rPr>
              <a:t> 됨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881849" y="424780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503323" y="4964413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2845721" y="5703836"/>
            <a:ext cx="44389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00748" y="4741480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Consolas" panose="020B0609020204030204" pitchFamily="49" charset="0"/>
              </a:rPr>
              <a:t>+</a:t>
            </a:r>
            <a:endParaRPr lang="ko-KR" altLang="en-US" sz="4000" b="1" dirty="0" err="1" smtClean="0"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01439" y="5960432"/>
            <a:ext cx="390698" cy="590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269970" y="5960432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638501" y="5960432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007032" y="5960432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375563" y="5960432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744094" y="5960432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112625" y="5960432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481156" y="5960432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57011" y="605547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2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1852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567" y="266007"/>
            <a:ext cx="6096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3. </a:t>
            </a:r>
            <a:r>
              <a:rPr lang="ko-KR" altLang="en-US" sz="2000" dirty="0" smtClean="0">
                <a:latin typeface="Consolas" panose="020B0609020204030204" pitchFamily="49" charset="0"/>
              </a:rPr>
              <a:t>절대값이 같은 두수의 합이 </a:t>
            </a:r>
            <a:r>
              <a:rPr lang="en-US" altLang="ko-KR" sz="2000" dirty="0" smtClean="0">
                <a:latin typeface="Consolas" panose="020B0609020204030204" pitchFamily="49" charset="0"/>
              </a:rPr>
              <a:t>0</a:t>
            </a:r>
            <a:r>
              <a:rPr lang="ko-KR" altLang="en-US" sz="2000" dirty="0" smtClean="0">
                <a:latin typeface="Consolas" panose="020B0609020204030204" pitchFamily="49" charset="0"/>
              </a:rPr>
              <a:t>이 되지 않는다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 + (-1) = 0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23606" y="2286000"/>
            <a:ext cx="390698" cy="590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92137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60668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29199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7730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66261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34792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03323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23606" y="3042458"/>
            <a:ext cx="390698" cy="590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92137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60668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29199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97730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66261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34792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03323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108960" y="3956858"/>
            <a:ext cx="44389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72547" y="2977877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Consolas" panose="020B0609020204030204" pitchFamily="49" charset="0"/>
              </a:rPr>
              <a:t>+</a:t>
            </a:r>
            <a:endParaRPr lang="ko-KR" altLang="en-US" sz="4000" b="1" dirty="0" err="1" smtClean="0"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23606" y="4281055"/>
            <a:ext cx="390698" cy="590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92137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660668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029199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7730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766261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134792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03323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57011" y="442237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-0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7391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23606" y="2286000"/>
            <a:ext cx="390698" cy="590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92137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60668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29199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97730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66261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34792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03323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77520" y="238104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0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23606" y="3100647"/>
            <a:ext cx="390698" cy="590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92137" y="310064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60668" y="310064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29199" y="310064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97730" y="310064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66261" y="310064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34792" y="310064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03323" y="310064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77520" y="319569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-0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1069" y="257695"/>
            <a:ext cx="4044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4. </a:t>
            </a:r>
            <a:r>
              <a:rPr lang="ko-KR" altLang="en-US" sz="2000" dirty="0" smtClean="0">
                <a:latin typeface="Consolas" panose="020B0609020204030204" pitchFamily="49" charset="0"/>
              </a:rPr>
              <a:t>음의 </a:t>
            </a:r>
            <a:r>
              <a:rPr lang="en-US" altLang="ko-KR" sz="2000" dirty="0" smtClean="0">
                <a:latin typeface="Consolas" panose="020B0609020204030204" pitchFamily="49" charset="0"/>
              </a:rPr>
              <a:t>0</a:t>
            </a:r>
            <a:r>
              <a:rPr lang="ko-KR" altLang="en-US" sz="2000" dirty="0" smtClean="0">
                <a:latin typeface="Consolas" panose="020B0609020204030204" pitchFamily="49" charset="0"/>
              </a:rPr>
              <a:t>이 존재 </a:t>
            </a:r>
            <a:r>
              <a:rPr lang="en-US" altLang="ko-KR" sz="20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해결 안됨</a:t>
            </a:r>
          </a:p>
        </p:txBody>
      </p:sp>
    </p:spTree>
    <p:extLst>
      <p:ext uri="{BB962C8B-B14F-4D97-AF65-F5344CB8AC3E}">
        <p14:creationId xmlns:p14="http://schemas.microsoft.com/office/powerpoint/2010/main" val="1253547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23606" y="2286000"/>
            <a:ext cx="390698" cy="590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92137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60668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29199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97730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66261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34792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03323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77520" y="238104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0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23606" y="3100647"/>
            <a:ext cx="390698" cy="590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92137" y="310064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60668" y="310064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29199" y="310064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97730" y="310064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66261" y="310064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34792" y="310064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03323" y="3100647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77520" y="319569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-0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1069" y="257695"/>
            <a:ext cx="53014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2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보수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</a:t>
            </a:r>
            <a:r>
              <a:rPr lang="ko-KR" altLang="en-US" sz="2000" dirty="0" smtClean="0">
                <a:latin typeface="Consolas" panose="020B0609020204030204" pitchFamily="49" charset="0"/>
              </a:rPr>
              <a:t>진수를 </a:t>
            </a:r>
            <a:r>
              <a:rPr lang="en-US" altLang="ko-KR" sz="2000" dirty="0" smtClean="0">
                <a:latin typeface="Consolas" panose="020B0609020204030204" pitchFamily="49" charset="0"/>
              </a:rPr>
              <a:t>1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보수로 변경한 다음 </a:t>
            </a:r>
            <a:r>
              <a:rPr lang="en-US" altLang="ko-KR" sz="2000" dirty="0" smtClean="0">
                <a:latin typeface="Consolas" panose="020B0609020204030204" pitchFamily="49" charset="0"/>
              </a:rPr>
              <a:t>1</a:t>
            </a:r>
            <a:r>
              <a:rPr lang="ko-KR" altLang="en-US" sz="2000" dirty="0" smtClean="0">
                <a:latin typeface="Consolas" panose="020B0609020204030204" pitchFamily="49" charset="0"/>
              </a:rPr>
              <a:t>을 더함</a:t>
            </a:r>
          </a:p>
        </p:txBody>
      </p:sp>
    </p:spTree>
    <p:extLst>
      <p:ext uri="{BB962C8B-B14F-4D97-AF65-F5344CB8AC3E}">
        <p14:creationId xmlns:p14="http://schemas.microsoft.com/office/powerpoint/2010/main" val="371829703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567" y="266007"/>
            <a:ext cx="50706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연산에 사용하기가 어렵다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 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해결</a:t>
            </a:r>
            <a:r>
              <a:rPr lang="en-US" altLang="ko-KR" sz="2000" dirty="0" smtClean="0">
                <a:latin typeface="Consolas" panose="020B0609020204030204" pitchFamily="49" charset="0"/>
              </a:rPr>
              <a:t>!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5 - 3 = 2 -&gt; 5 + (-3) = 2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23606" y="2286000"/>
            <a:ext cx="390698" cy="590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92137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60668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29199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7730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66261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34792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03323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23606" y="3042458"/>
            <a:ext cx="390698" cy="590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92137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60668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29199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97730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66261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34792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03323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017520" y="3940233"/>
            <a:ext cx="44389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72547" y="2977877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Consolas" panose="020B0609020204030204" pitchFamily="49" charset="0"/>
              </a:rPr>
              <a:t>+</a:t>
            </a:r>
            <a:endParaRPr lang="ko-KR" altLang="en-US" sz="4000" b="1" dirty="0" err="1" smtClean="0"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23606" y="4281055"/>
            <a:ext cx="390698" cy="590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92137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660668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029199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7730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766261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134792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03323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57011" y="442237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2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57360" y="322343"/>
            <a:ext cx="5186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감산기가</a:t>
            </a:r>
            <a:r>
              <a:rPr lang="ko-KR" altLang="en-US" sz="2000" dirty="0" smtClean="0">
                <a:latin typeface="Consolas" panose="020B0609020204030204" pitchFamily="49" charset="0"/>
              </a:rPr>
              <a:t> 필요하게 됨 </a:t>
            </a:r>
            <a:r>
              <a:rPr lang="en-US" altLang="ko-KR" sz="20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필요없게</a:t>
            </a:r>
            <a:r>
              <a:rPr lang="ko-KR" altLang="en-US" sz="2000" dirty="0" smtClean="0">
                <a:latin typeface="Consolas" panose="020B0609020204030204" pitchFamily="49" charset="0"/>
              </a:rPr>
              <a:t> 됨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905399" y="424780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3910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567" y="266007"/>
            <a:ext cx="71737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3. </a:t>
            </a:r>
            <a:r>
              <a:rPr lang="ko-KR" altLang="en-US" sz="2000" dirty="0" smtClean="0">
                <a:latin typeface="Consolas" panose="020B0609020204030204" pitchFamily="49" charset="0"/>
              </a:rPr>
              <a:t>절대값이 같은 두수의 합이 </a:t>
            </a:r>
            <a:r>
              <a:rPr lang="en-US" altLang="ko-KR" sz="2000" dirty="0" smtClean="0">
                <a:latin typeface="Consolas" panose="020B0609020204030204" pitchFamily="49" charset="0"/>
              </a:rPr>
              <a:t>0</a:t>
            </a:r>
            <a:r>
              <a:rPr lang="ko-KR" altLang="en-US" sz="2000" dirty="0" smtClean="0">
                <a:latin typeface="Consolas" panose="020B0609020204030204" pitchFamily="49" charset="0"/>
              </a:rPr>
              <a:t>이 되지 않는다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 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해결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 + (-1) = 0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23606" y="2286000"/>
            <a:ext cx="390698" cy="590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92137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60668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29199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7730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66261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34792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03323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23606" y="3042458"/>
            <a:ext cx="390698" cy="590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92137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60668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29199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97730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66261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34792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03323" y="3042458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108960" y="3956858"/>
            <a:ext cx="44389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72547" y="2977877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Consolas" panose="020B0609020204030204" pitchFamily="49" charset="0"/>
              </a:rPr>
              <a:t>+</a:t>
            </a:r>
            <a:endParaRPr lang="ko-KR" altLang="en-US" sz="4000" b="1" dirty="0" err="1" smtClean="0"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23606" y="4281055"/>
            <a:ext cx="390698" cy="590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92137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660668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029199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7730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766261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134792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03323" y="4281055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57011" y="442237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0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153294" y="4327324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313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934" y="1547898"/>
            <a:ext cx="6230538" cy="48445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4444" y="224444"/>
            <a:ext cx="5155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2. </a:t>
            </a:r>
            <a:r>
              <a:rPr lang="ko-KR" altLang="en-US" sz="2800" dirty="0" smtClean="0">
                <a:latin typeface="Consolas" panose="020B0609020204030204" pitchFamily="49" charset="0"/>
              </a:rPr>
              <a:t>다운로드 후</a:t>
            </a:r>
            <a:r>
              <a:rPr lang="en-US" altLang="ko-KR" sz="2800" dirty="0" smtClean="0">
                <a:latin typeface="Consolas" panose="020B0609020204030204" pitchFamily="49" charset="0"/>
              </a:rPr>
              <a:t>, </a:t>
            </a:r>
            <a:r>
              <a:rPr lang="ko-KR" altLang="en-US" sz="2800" dirty="0" smtClean="0">
                <a:latin typeface="Consolas" panose="020B0609020204030204" pitchFamily="49" charset="0"/>
              </a:rPr>
              <a:t>실행합니다</a:t>
            </a:r>
            <a:r>
              <a:rPr lang="en-US" altLang="ko-KR" sz="2800" dirty="0" smtClean="0">
                <a:latin typeface="Consolas" panose="020B0609020204030204" pitchFamily="49" charset="0"/>
              </a:rPr>
              <a:t>.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61416" y="5910349"/>
            <a:ext cx="993370" cy="3740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0097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23606" y="2286000"/>
            <a:ext cx="390698" cy="5902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92137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60668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29199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97730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66261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34792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03323" y="2286000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77520" y="238104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0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1069" y="257695"/>
            <a:ext cx="3531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4. </a:t>
            </a:r>
            <a:r>
              <a:rPr lang="ko-KR" altLang="en-US" sz="2000" dirty="0" smtClean="0">
                <a:latin typeface="Consolas" panose="020B0609020204030204" pitchFamily="49" charset="0"/>
              </a:rPr>
              <a:t>음의 </a:t>
            </a:r>
            <a:r>
              <a:rPr lang="en-US" altLang="ko-KR" sz="2000" dirty="0" smtClean="0">
                <a:latin typeface="Consolas" panose="020B0609020204030204" pitchFamily="49" charset="0"/>
              </a:rPr>
              <a:t>0</a:t>
            </a:r>
            <a:r>
              <a:rPr lang="ko-KR" altLang="en-US" sz="2000" dirty="0" smtClean="0">
                <a:latin typeface="Consolas" panose="020B0609020204030204" pitchFamily="49" charset="0"/>
              </a:rPr>
              <a:t>이 존재 </a:t>
            </a:r>
            <a:r>
              <a:rPr lang="en-US" altLang="ko-KR" sz="20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해결</a:t>
            </a:r>
            <a:r>
              <a:rPr lang="en-US" altLang="ko-KR" sz="2000" dirty="0" smtClean="0">
                <a:latin typeface="Consolas" panose="020B0609020204030204" pitchFamily="49" charset="0"/>
              </a:rPr>
              <a:t>!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186544" y="2307331"/>
            <a:ext cx="390698" cy="5902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94682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571" y="324196"/>
            <a:ext cx="99950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사람</a:t>
            </a:r>
            <a:r>
              <a:rPr lang="en-US" altLang="ko-KR" sz="2000" dirty="0" smtClean="0">
                <a:latin typeface="Consolas" panose="020B0609020204030204" pitchFamily="49" charset="0"/>
              </a:rPr>
              <a:t>: 1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보수로 변경한 다음 </a:t>
            </a:r>
            <a:r>
              <a:rPr lang="en-US" altLang="ko-KR" sz="2000" dirty="0" smtClean="0">
                <a:latin typeface="Consolas" panose="020B0609020204030204" pitchFamily="49" charset="0"/>
              </a:rPr>
              <a:t>1</a:t>
            </a:r>
            <a:r>
              <a:rPr lang="ko-KR" altLang="en-US" sz="2000" dirty="0" smtClean="0">
                <a:latin typeface="Consolas" panose="020B0609020204030204" pitchFamily="49" charset="0"/>
              </a:rPr>
              <a:t>을 더함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CPU: </a:t>
            </a:r>
            <a:r>
              <a:rPr lang="ko-KR" altLang="en-US" sz="2000" dirty="0" smtClean="0">
                <a:latin typeface="Consolas" panose="020B0609020204030204" pitchFamily="49" charset="0"/>
              </a:rPr>
              <a:t>오른쪽에서 왼쪽으로 이동하면서 최초 </a:t>
            </a:r>
            <a:r>
              <a:rPr lang="en-US" altLang="ko-KR" sz="2000" dirty="0" smtClean="0">
                <a:latin typeface="Consolas" panose="020B0609020204030204" pitchFamily="49" charset="0"/>
              </a:rPr>
              <a:t>1</a:t>
            </a:r>
            <a:r>
              <a:rPr lang="ko-KR" altLang="en-US" sz="2000" dirty="0" smtClean="0">
                <a:latin typeface="Consolas" panose="020B0609020204030204" pitchFamily="49" charset="0"/>
              </a:rPr>
              <a:t>을 만나면 그 다음 비트를 반전시킴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4895" y="1363287"/>
            <a:ext cx="100623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Consolas" panose="020B0609020204030204" pitchFamily="49" charset="0"/>
              </a:rPr>
              <a:t>-3 = 00000011 = 11111100 + 1 = 11111101</a:t>
            </a:r>
          </a:p>
          <a:p>
            <a:endParaRPr lang="en-US" altLang="ko-KR" sz="3600" dirty="0">
              <a:latin typeface="Consolas" panose="020B0609020204030204" pitchFamily="49" charset="0"/>
            </a:endParaRPr>
          </a:p>
          <a:p>
            <a:r>
              <a:rPr lang="en-US" altLang="ko-KR" sz="3600" dirty="0" smtClean="0">
                <a:latin typeface="Consolas" panose="020B0609020204030204" pitchFamily="49" charset="0"/>
              </a:rPr>
              <a:t>-3 = 11111101</a:t>
            </a:r>
            <a:endParaRPr lang="ko-KR" altLang="en-US" sz="3600" dirty="0" err="1" smtClean="0">
              <a:latin typeface="Consolas" panose="020B0609020204030204" pitchFamily="49" charset="0"/>
            </a:endParaRPr>
          </a:p>
        </p:txBody>
      </p:sp>
      <p:sp>
        <p:nvSpPr>
          <p:cNvPr id="6" name="위쪽 화살표 5"/>
          <p:cNvSpPr/>
          <p:nvPr/>
        </p:nvSpPr>
        <p:spPr>
          <a:xfrm>
            <a:off x="1662542" y="3117613"/>
            <a:ext cx="515389" cy="53201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5898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509" y="307571"/>
            <a:ext cx="478849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#include &lt;</a:t>
            </a:r>
            <a:r>
              <a:rPr lang="en-US" altLang="ko-KR" sz="2000" dirty="0" err="1">
                <a:latin typeface="Consolas" panose="020B0609020204030204" pitchFamily="49" charset="0"/>
              </a:rPr>
              <a:t>stdio.h</a:t>
            </a:r>
            <a:r>
              <a:rPr lang="en-US" altLang="ko-KR" sz="2000" dirty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char </a:t>
            </a:r>
            <a:r>
              <a:rPr lang="en-US" altLang="ko-KR" sz="2000" dirty="0" err="1">
                <a:latin typeface="Consolas" panose="020B0609020204030204" pitchFamily="49" charset="0"/>
              </a:rPr>
              <a:t>ch</a:t>
            </a:r>
            <a:r>
              <a:rPr lang="en-US" altLang="ko-KR" sz="2000" dirty="0">
                <a:latin typeface="Consolas" panose="020B0609020204030204" pitchFamily="49" charset="0"/>
              </a:rPr>
              <a:t> = 250;	// -128 ~ 127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sz="2000" dirty="0">
                <a:latin typeface="Consolas" panose="020B0609020204030204" pitchFamily="49" charset="0"/>
              </a:rPr>
              <a:t>("%d\n", </a:t>
            </a:r>
            <a:r>
              <a:rPr lang="en-US" altLang="ko-KR" sz="2000" dirty="0" err="1">
                <a:latin typeface="Consolas" panose="020B0609020204030204" pitchFamily="49" charset="0"/>
              </a:rPr>
              <a:t>ch</a:t>
            </a:r>
            <a:r>
              <a:rPr lang="en-US" altLang="ko-KR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}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88967" y="2784764"/>
            <a:ext cx="2159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250 = </a:t>
            </a:r>
            <a:r>
              <a:rPr lang="en-US" altLang="ko-KR" sz="2000" dirty="0" smtClean="0">
                <a:latin typeface="Consolas" panose="020B0609020204030204" pitchFamily="49" charset="0"/>
              </a:rPr>
              <a:t>11111010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  = 00000110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88131" y="2784764"/>
            <a:ext cx="399011" cy="8146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73287" y="2784764"/>
            <a:ext cx="399011" cy="8146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58443" y="2784764"/>
            <a:ext cx="399011" cy="8146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43599" y="2784764"/>
            <a:ext cx="399011" cy="8146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28755" y="2784764"/>
            <a:ext cx="399011" cy="8146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13911" y="2784764"/>
            <a:ext cx="399011" cy="8146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99067" y="2784764"/>
            <a:ext cx="399011" cy="8146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484223" y="2784764"/>
            <a:ext cx="399011" cy="8146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70175" y="3025833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Consolas" panose="020B0609020204030204" pitchFamily="49" charset="0"/>
              </a:rPr>
              <a:t>-</a:t>
            </a:r>
            <a:endParaRPr lang="ko-KR" altLang="en-US" sz="3600" dirty="0" err="1" smtClean="0"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8131" y="3915295"/>
            <a:ext cx="399011" cy="8146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73287" y="3915295"/>
            <a:ext cx="399011" cy="8146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58443" y="3915295"/>
            <a:ext cx="399011" cy="8146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43599" y="3915295"/>
            <a:ext cx="399011" cy="8146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328755" y="3915295"/>
            <a:ext cx="399011" cy="8146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713911" y="3915295"/>
            <a:ext cx="399011" cy="8146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99067" y="3915295"/>
            <a:ext cx="399011" cy="8146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84223" y="3915295"/>
            <a:ext cx="399011" cy="8146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29353" y="3999452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Consolas" panose="020B0609020204030204" pitchFamily="49" charset="0"/>
              </a:rPr>
              <a:t>-6</a:t>
            </a:r>
            <a:endParaRPr lang="ko-KR" altLang="en-US" sz="36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14093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196" y="249382"/>
            <a:ext cx="26853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고정소수점</a:t>
            </a:r>
            <a:r>
              <a:rPr lang="ko-KR" altLang="en-US" sz="2000" dirty="0" smtClean="0">
                <a:latin typeface="Consolas" panose="020B0609020204030204" pitchFamily="49" charset="0"/>
              </a:rPr>
              <a:t> 방식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10.25 -&gt; 1010.01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1193" y="1496291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1110" y="1496291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1028" y="1496291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40945" y="1496291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90862" y="1496291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40780" y="1496291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90697" y="1496291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640614" y="1496291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90532" y="1496291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340449" y="1496291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90367" y="1496291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040284" y="1496291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390201" y="1496291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40119" y="1496291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090036" y="1496291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439953" y="1496291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34999" y="1634480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latin typeface="Consolas" panose="020B0609020204030204" pitchFamily="49" charset="0"/>
              </a:rPr>
              <a:t>.</a:t>
            </a:r>
            <a:endParaRPr lang="ko-KR" altLang="en-US" sz="3600" b="1" dirty="0" err="1" smtClean="0"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084917" y="1487978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434834" y="1487978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784752" y="1487978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134669" y="1487978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484586" y="1487978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834504" y="1487978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184421" y="1487978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534338" y="1487978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884256" y="1487978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234173" y="1487978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584091" y="1487978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934008" y="1487978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0283925" y="1487978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0633843" y="1487978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0983760" y="1487978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333677" y="1487978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31767" y="2585258"/>
            <a:ext cx="2852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실수를 사용하는 목적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매우 큰 수</a:t>
            </a:r>
            <a:r>
              <a:rPr lang="en-US" altLang="ko-KR" sz="2000" dirty="0" smtClean="0">
                <a:latin typeface="Consolas" panose="020B0609020204030204" pitchFamily="49" charset="0"/>
              </a:rPr>
              <a:t>: X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ko-KR" altLang="en-US" sz="2000" dirty="0" smtClean="0">
                <a:latin typeface="Consolas" panose="020B0609020204030204" pitchFamily="49" charset="0"/>
              </a:rPr>
              <a:t>매우 정밀한 수</a:t>
            </a:r>
            <a:r>
              <a:rPr lang="en-US" altLang="ko-KR" sz="2000" dirty="0" smtClean="0">
                <a:latin typeface="Consolas" panose="020B0609020204030204" pitchFamily="49" charset="0"/>
              </a:rPr>
              <a:t>: X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72413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196" y="249382"/>
            <a:ext cx="48397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부동소수점 방식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10.25 -&gt; 1010.01 -&gt; 1.01001 x 2^3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4196" y="1571106"/>
            <a:ext cx="357134" cy="57357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4113" y="1571106"/>
            <a:ext cx="357134" cy="57357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24031" y="1571106"/>
            <a:ext cx="357134" cy="57357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73948" y="1571106"/>
            <a:ext cx="357134" cy="57357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23865" y="1571106"/>
            <a:ext cx="357134" cy="57357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73783" y="1571106"/>
            <a:ext cx="357134" cy="57357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23700" y="1571106"/>
            <a:ext cx="357134" cy="57357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73617" y="1571106"/>
            <a:ext cx="357134" cy="57357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23535" y="1571106"/>
            <a:ext cx="357134" cy="57357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482546" y="1571106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832463" y="1571106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82380" y="1571106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32298" y="1571106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82215" y="1571106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32132" y="1571106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586151" y="1571106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936068" y="1571106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285986" y="1571106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635903" y="1571106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985820" y="1571106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335738" y="1571106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685655" y="1571106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035572" y="1571106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385490" y="1571106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35407" y="1571106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085325" y="1571106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435242" y="1571106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785159" y="1571106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0135077" y="1571106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0484994" y="1571106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834911" y="1571106"/>
            <a:ext cx="357134" cy="573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412" y="214468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s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02432" y="214468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81238" y="214468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m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192045" y="1571106"/>
            <a:ext cx="357134" cy="57357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4298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258" y="731520"/>
            <a:ext cx="4698722" cy="3477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#include &lt;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stdlib.h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*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000" dirty="0" smtClean="0">
                <a:latin typeface="Consolas" panose="020B0609020204030204" pitchFamily="49" charset="0"/>
              </a:rPr>
              <a:t>; // </a:t>
            </a:r>
            <a:r>
              <a:rPr lang="ko-KR" altLang="en-US" sz="2000" dirty="0" smtClean="0">
                <a:latin typeface="Consolas" panose="020B0609020204030204" pitchFamily="49" charset="0"/>
              </a:rPr>
              <a:t>배열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void create() {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000" dirty="0" smtClean="0">
                <a:latin typeface="Consolas" panose="020B0609020204030204" pitchFamily="49" charset="0"/>
              </a:rPr>
              <a:t> =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calloc</a:t>
            </a:r>
            <a:r>
              <a:rPr lang="en-US" altLang="ko-KR" sz="2000" dirty="0" smtClean="0">
                <a:latin typeface="Consolas" panose="020B0609020204030204" pitchFamily="49" charset="0"/>
              </a:rPr>
              <a:t>(10,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));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void destroy() 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free(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0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}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35781" y="731520"/>
            <a:ext cx="5968301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#include &lt;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stdio.h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000" dirty="0" smtClean="0">
                <a:latin typeface="Consolas" panose="020B0609020204030204" pitchFamily="49" charset="0"/>
              </a:rPr>
              <a:t>[];  // </a:t>
            </a:r>
            <a:r>
              <a:rPr lang="ko-KR" altLang="en-US" sz="2000" dirty="0" smtClean="0">
                <a:latin typeface="Consolas" panose="020B0609020204030204" pitchFamily="49" charset="0"/>
              </a:rPr>
              <a:t>배열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main() {</a:t>
            </a:r>
            <a:br>
              <a:rPr lang="en-US" altLang="ko-KR" sz="2000" dirty="0" smtClean="0">
                <a:latin typeface="Consolas" panose="020B0609020204030204" pitchFamily="49" charset="0"/>
              </a:rPr>
            </a:br>
            <a:r>
              <a:rPr lang="en-US" altLang="ko-KR" sz="2000" dirty="0" smtClean="0">
                <a:latin typeface="Consolas" panose="020B0609020204030204" pitchFamily="49" charset="0"/>
              </a:rPr>
              <a:t>  create();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// -----------------------------------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for 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000" dirty="0" smtClean="0">
                <a:latin typeface="Consolas" panose="020B0609020204030204" pitchFamily="49" charset="0"/>
              </a:rPr>
              <a:t> = 0;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000" dirty="0" smtClean="0">
                <a:latin typeface="Consolas" panose="020B0609020204030204" pitchFamily="49" charset="0"/>
              </a:rPr>
              <a:t> &lt; 10;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000" dirty="0" smtClean="0">
                <a:latin typeface="Consolas" panose="020B0609020204030204" pitchFamily="49" charset="0"/>
              </a:rPr>
              <a:t>++) 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 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000" dirty="0" smtClean="0">
                <a:latin typeface="Consolas" panose="020B0609020204030204" pitchFamily="49" charset="0"/>
              </a:rPr>
              <a:t>[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000" dirty="0" smtClean="0">
                <a:latin typeface="Consolas" panose="020B0609020204030204" pitchFamily="49" charset="0"/>
              </a:rPr>
              <a:t>] =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000" dirty="0" smtClean="0">
                <a:latin typeface="Consolas" panose="020B0609020204030204" pitchFamily="49" charset="0"/>
              </a:rPr>
              <a:t> + 1;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</a:t>
            </a:r>
            <a:r>
              <a:rPr lang="en-US" altLang="ko-KR" sz="2000" dirty="0">
                <a:latin typeface="Consolas" panose="020B0609020204030204" pitchFamily="49" charset="0"/>
              </a:rPr>
              <a:t>for (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</a:rPr>
              <a:t> = 0; </a:t>
            </a:r>
            <a:r>
              <a:rPr lang="en-US" altLang="ko-KR" sz="2000" dirty="0" err="1">
                <a:latin typeface="Consolas" panose="020B0609020204030204" pitchFamily="49" charset="0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</a:rPr>
              <a:t> &lt; 10; </a:t>
            </a:r>
            <a:r>
              <a:rPr lang="en-US" altLang="ko-KR" sz="2000" dirty="0" err="1">
                <a:latin typeface="Consolas" panose="020B0609020204030204" pitchFamily="49" charset="0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</a:rPr>
              <a:t>++) 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 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sz="2000" dirty="0" smtClean="0">
                <a:latin typeface="Consolas" panose="020B0609020204030204" pitchFamily="49" charset="0"/>
              </a:rPr>
              <a:t>("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000" dirty="0" smtClean="0">
                <a:latin typeface="Consolas" panose="020B0609020204030204" pitchFamily="49" charset="0"/>
              </a:rPr>
              <a:t>[%d] = %d\n",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arr</a:t>
            </a:r>
            <a:r>
              <a:rPr lang="en-US" altLang="ko-KR" sz="2000" dirty="0" smtClean="0">
                <a:latin typeface="Consolas" panose="020B0609020204030204" pitchFamily="49" charset="0"/>
              </a:rPr>
              <a:t>[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000" dirty="0" smtClean="0"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//------------------------------------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destroy();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}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62052" y="331410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libarr.c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1634" y="33141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main.c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3843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753" y="282633"/>
            <a:ext cx="582723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char s1[] = "hello";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const</a:t>
            </a:r>
            <a:r>
              <a:rPr lang="en-US" altLang="ko-KR" sz="2000" dirty="0" smtClean="0">
                <a:latin typeface="Consolas" panose="020B0609020204030204" pitchFamily="49" charset="0"/>
              </a:rPr>
              <a:t> char *s2 = 0x12FF60; // "hello";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sz="2000" dirty="0" smtClean="0">
                <a:latin typeface="Consolas" panose="020B0609020204030204" pitchFamily="49" charset="0"/>
              </a:rPr>
              <a:t>("%s\n", s1); // hello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</a:t>
            </a:r>
            <a:r>
              <a:rPr lang="en-US" altLang="ko-KR" sz="2000" dirty="0" err="1">
                <a:latin typeface="Consolas" panose="020B0609020204030204" pitchFamily="49" charset="0"/>
              </a:rPr>
              <a:t>printf</a:t>
            </a:r>
            <a:r>
              <a:rPr lang="en-US" altLang="ko-KR" sz="2000" dirty="0">
                <a:latin typeface="Consolas" panose="020B0609020204030204" pitchFamily="49" charset="0"/>
              </a:rPr>
              <a:t>("%s\n", </a:t>
            </a:r>
            <a:r>
              <a:rPr lang="en-US" altLang="ko-KR" sz="2000" dirty="0" smtClean="0">
                <a:latin typeface="Consolas" panose="020B0609020204030204" pitchFamily="49" charset="0"/>
              </a:rPr>
              <a:t>s2); // hello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s1[0] = ' '; // OK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s2[0] = ' '; // OK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}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5" name="왼쪽 화살표 4"/>
          <p:cNvSpPr/>
          <p:nvPr/>
        </p:nvSpPr>
        <p:spPr>
          <a:xfrm>
            <a:off x="5101782" y="889220"/>
            <a:ext cx="374072" cy="34913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75913" y="282633"/>
            <a:ext cx="2901141" cy="64506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34451" y="82578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0x00000000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34451" y="6329694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0xFFFFFFFF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75912" y="689165"/>
            <a:ext cx="2901141" cy="18338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18515" y="689165"/>
            <a:ext cx="3429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rodata</a:t>
            </a:r>
            <a:r>
              <a:rPr lang="en-US" altLang="ko-KR" sz="2000" dirty="0" smtClean="0">
                <a:latin typeface="Consolas" panose="020B0609020204030204" pitchFamily="49" charset="0"/>
              </a:rPr>
              <a:t>(read only data)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46002" y="1197164"/>
            <a:ext cx="103105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hello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ko-KR" altLang="en-US" sz="2000" b="1" dirty="0" err="1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77053" y="999484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0x12FF60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675911" y="3039774"/>
            <a:ext cx="2901141" cy="18338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18515" y="3052729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.stack(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rw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671479" y="3622084"/>
            <a:ext cx="503147" cy="5070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151964" y="3622084"/>
            <a:ext cx="503147" cy="5070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e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632449" y="3622084"/>
            <a:ext cx="503147" cy="5070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112935" y="3622084"/>
            <a:ext cx="503147" cy="5070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593420" y="3622084"/>
            <a:ext cx="503147" cy="5070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o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073905" y="3622084"/>
            <a:ext cx="503147" cy="5070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47288" y="372905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s1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678146" y="4251078"/>
            <a:ext cx="2898906" cy="5070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0x12FF60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78203" y="430456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s2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27" name="꺾인 연결선 26"/>
          <p:cNvCxnSpPr>
            <a:stCxn id="24" idx="3"/>
            <a:endCxn id="11" idx="3"/>
          </p:cNvCxnSpPr>
          <p:nvPr/>
        </p:nvCxnSpPr>
        <p:spPr>
          <a:xfrm flipV="1">
            <a:off x="9577052" y="1397219"/>
            <a:ext cx="1" cy="3107398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3041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196" y="241069"/>
            <a:ext cx="34291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*p =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malloc</a:t>
            </a:r>
            <a:r>
              <a:rPr lang="en-US" altLang="ko-KR" sz="2000" dirty="0" smtClean="0">
                <a:latin typeface="Consolas" panose="020B0609020204030204" pitchFamily="49" charset="0"/>
              </a:rPr>
              <a:t>(...);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// ...</a:t>
            </a: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*q = p; //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얕은복사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SAFE_FREE(p);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SAFE_FREE(q); // ERROR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57695" y="5104015"/>
            <a:ext cx="1152975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9505" y="465512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heap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902" y="508184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stack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61804" y="5552902"/>
            <a:ext cx="1421476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09677" y="589372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p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06735" y="921613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0x12FF60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07206" y="5481957"/>
            <a:ext cx="1421476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0x12FF60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55079" y="582277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q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7" name="직선 화살표 연결선 16"/>
          <p:cNvCxnSpPr>
            <a:stCxn id="15" idx="0"/>
          </p:cNvCxnSpPr>
          <p:nvPr/>
        </p:nvCxnSpPr>
        <p:spPr>
          <a:xfrm flipH="1" flipV="1">
            <a:off x="4547062" y="1487978"/>
            <a:ext cx="2270882" cy="39939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55079" y="207249"/>
            <a:ext cx="5352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SAFE_FREE: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앨리어싱된</a:t>
            </a:r>
            <a:r>
              <a:rPr lang="ko-KR" altLang="en-US" sz="2000" dirty="0" smtClean="0">
                <a:latin typeface="Consolas" panose="020B0609020204030204" pitchFamily="49" charset="0"/>
              </a:rPr>
              <a:t> 포인터에 대해서는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동작하지 않습니다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2562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196" y="241069"/>
            <a:ext cx="24416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Consolas" panose="020B0609020204030204" pitchFamily="49" charset="0"/>
              </a:rPr>
              <a:t>typedef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struct</a:t>
            </a:r>
            <a:r>
              <a:rPr lang="en-US" altLang="ko-KR" sz="20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</a:rPr>
              <a:t>age;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char </a:t>
            </a:r>
            <a:r>
              <a:rPr lang="en-US" altLang="ko-KR" sz="2000" dirty="0">
                <a:latin typeface="Consolas" panose="020B0609020204030204" pitchFamily="49" charset="0"/>
              </a:rPr>
              <a:t>name[32];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} Person;</a:t>
            </a:r>
            <a:endParaRPr lang="en-US" altLang="ko-KR" sz="2000" dirty="0" smtClean="0">
              <a:latin typeface="Consolas" panose="020B0609020204030204" pitchFamily="49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57695" y="5104015"/>
            <a:ext cx="1152975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9505" y="465512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heap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902" y="508184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stack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61804" y="5552902"/>
            <a:ext cx="1421476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09677" y="589372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p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322619" y="1679171"/>
            <a:ext cx="1097280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06045" y="1679171"/>
            <a:ext cx="304799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691450" y="1679171"/>
            <a:ext cx="304799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u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976855" y="1679171"/>
            <a:ext cx="304799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262260" y="1679171"/>
            <a:ext cx="304799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547665" y="1679171"/>
            <a:ext cx="304799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n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33070" y="1679171"/>
            <a:ext cx="304799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118475" y="1679171"/>
            <a:ext cx="304799" cy="374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403880" y="1679171"/>
            <a:ext cx="304799" cy="374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689285" y="1679171"/>
            <a:ext cx="304799" cy="374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974690" y="1679171"/>
            <a:ext cx="304799" cy="374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260095" y="1679171"/>
            <a:ext cx="304799" cy="374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545500" y="1679171"/>
            <a:ext cx="304799" cy="374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830905" y="1679171"/>
            <a:ext cx="304799" cy="374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16310" y="1679171"/>
            <a:ext cx="304799" cy="374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401715" y="1679171"/>
            <a:ext cx="304799" cy="374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직선 화살표 연결선 10"/>
          <p:cNvCxnSpPr>
            <a:stCxn id="9" idx="0"/>
            <a:endCxn id="2" idx="1"/>
          </p:cNvCxnSpPr>
          <p:nvPr/>
        </p:nvCxnSpPr>
        <p:spPr>
          <a:xfrm flipV="1">
            <a:off x="2672542" y="1866207"/>
            <a:ext cx="1650077" cy="3686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6975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196" y="241069"/>
            <a:ext cx="24416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Consolas" panose="020B0609020204030204" pitchFamily="49" charset="0"/>
              </a:rPr>
              <a:t>typedef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struct</a:t>
            </a:r>
            <a:r>
              <a:rPr lang="en-US" altLang="ko-KR" sz="20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</a:rPr>
              <a:t>age;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char *name;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} Person;</a:t>
            </a:r>
            <a:endParaRPr lang="en-US" altLang="ko-KR" sz="2000" dirty="0" smtClean="0">
              <a:latin typeface="Consolas" panose="020B0609020204030204" pitchFamily="49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57695" y="5104015"/>
            <a:ext cx="1152975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9505" y="465512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heap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902" y="508184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stack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61804" y="5552902"/>
            <a:ext cx="1421476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09677" y="589372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p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315692" y="1679171"/>
            <a:ext cx="1097280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777645" y="1305099"/>
            <a:ext cx="1731824" cy="374072"/>
            <a:chOff x="5406045" y="1679171"/>
            <a:chExt cx="1731824" cy="374072"/>
          </a:xfrm>
        </p:grpSpPr>
        <p:sp>
          <p:nvSpPr>
            <p:cNvPr id="14" name="직사각형 13"/>
            <p:cNvSpPr/>
            <p:nvPr/>
          </p:nvSpPr>
          <p:spPr>
            <a:xfrm>
              <a:off x="5406045" y="1679171"/>
              <a:ext cx="304799" cy="3740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691450" y="1679171"/>
              <a:ext cx="304799" cy="3740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u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976855" y="1679171"/>
              <a:ext cx="304799" cy="3740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262260" y="1679171"/>
              <a:ext cx="304799" cy="3740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a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547665" y="1679171"/>
              <a:ext cx="304799" cy="3740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833070" y="1679171"/>
              <a:ext cx="304799" cy="3740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1" name="직선 화살표 연결선 10"/>
          <p:cNvCxnSpPr>
            <a:stCxn id="9" idx="0"/>
            <a:endCxn id="2" idx="1"/>
          </p:cNvCxnSpPr>
          <p:nvPr/>
        </p:nvCxnSpPr>
        <p:spPr>
          <a:xfrm flipV="1">
            <a:off x="2672542" y="1866207"/>
            <a:ext cx="1650077" cy="3686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315692" y="2054629"/>
            <a:ext cx="1097280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직선 화살표 연결선 11"/>
          <p:cNvCxnSpPr>
            <a:stCxn id="34" idx="3"/>
            <a:endCxn id="14" idx="1"/>
          </p:cNvCxnSpPr>
          <p:nvPr/>
        </p:nvCxnSpPr>
        <p:spPr>
          <a:xfrm flipV="1">
            <a:off x="5412972" y="1492135"/>
            <a:ext cx="1364673" cy="749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410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217" y="1065760"/>
            <a:ext cx="6937405" cy="53942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4444" y="224444"/>
            <a:ext cx="5155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2. </a:t>
            </a:r>
            <a:r>
              <a:rPr lang="ko-KR" altLang="en-US" sz="2800" dirty="0" smtClean="0">
                <a:latin typeface="Consolas" panose="020B0609020204030204" pitchFamily="49" charset="0"/>
              </a:rPr>
              <a:t>다운로드 후</a:t>
            </a:r>
            <a:r>
              <a:rPr lang="en-US" altLang="ko-KR" sz="2800" dirty="0" smtClean="0">
                <a:latin typeface="Consolas" panose="020B0609020204030204" pitchFamily="49" charset="0"/>
              </a:rPr>
              <a:t>, </a:t>
            </a:r>
            <a:r>
              <a:rPr lang="ko-KR" altLang="en-US" sz="2800" dirty="0" smtClean="0">
                <a:latin typeface="Consolas" panose="020B0609020204030204" pitchFamily="49" charset="0"/>
              </a:rPr>
              <a:t>실행합니다</a:t>
            </a:r>
            <a:r>
              <a:rPr lang="en-US" altLang="ko-KR" sz="2800" dirty="0" smtClean="0">
                <a:latin typeface="Consolas" panose="020B0609020204030204" pitchFamily="49" charset="0"/>
              </a:rPr>
              <a:t>.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04463" y="5951913"/>
            <a:ext cx="993370" cy="3740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64207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196" y="241069"/>
            <a:ext cx="24416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Consolas" panose="020B0609020204030204" pitchFamily="49" charset="0"/>
              </a:rPr>
              <a:t>typedef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struct</a:t>
            </a:r>
            <a:r>
              <a:rPr lang="en-US" altLang="ko-KR" sz="20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</a:rPr>
              <a:t>age;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char name[1];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} Person;</a:t>
            </a:r>
            <a:endParaRPr lang="en-US" altLang="ko-KR" sz="2000" dirty="0" smtClean="0">
              <a:latin typeface="Consolas" panose="020B0609020204030204" pitchFamily="49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57695" y="5104015"/>
            <a:ext cx="1152975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9505" y="465512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heap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902" y="508184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stack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61804" y="5552902"/>
            <a:ext cx="1421476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09677" y="589372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p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1" name="직선 화살표 연결선 10"/>
          <p:cNvCxnSpPr>
            <a:stCxn id="9" idx="0"/>
            <a:endCxn id="19" idx="1"/>
          </p:cNvCxnSpPr>
          <p:nvPr/>
        </p:nvCxnSpPr>
        <p:spPr>
          <a:xfrm flipV="1">
            <a:off x="2672542" y="1866207"/>
            <a:ext cx="1650077" cy="3686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322619" y="1679171"/>
            <a:ext cx="1097280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55230" y="1679171"/>
            <a:ext cx="304799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19899" y="1679171"/>
            <a:ext cx="304799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705304" y="1679171"/>
            <a:ext cx="304799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u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990709" y="1679171"/>
            <a:ext cx="304799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276114" y="1679171"/>
            <a:ext cx="304799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561519" y="1679171"/>
            <a:ext cx="304799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n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9624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196" y="241069"/>
            <a:ext cx="24416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Consolas" panose="020B0609020204030204" pitchFamily="49" charset="0"/>
              </a:rPr>
              <a:t>typedef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struct</a:t>
            </a:r>
            <a:r>
              <a:rPr lang="en-US" altLang="ko-KR" sz="20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</a:rPr>
              <a:t>age;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char name[0];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} Person;</a:t>
            </a:r>
            <a:endParaRPr lang="en-US" altLang="ko-KR" sz="2000" dirty="0" smtClean="0">
              <a:latin typeface="Consolas" panose="020B0609020204030204" pitchFamily="49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57695" y="5104015"/>
            <a:ext cx="1152975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9505" y="465512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heap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902" y="508184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stack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61804" y="5552902"/>
            <a:ext cx="1421476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09677" y="589372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p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1" name="직선 화살표 연결선 10"/>
          <p:cNvCxnSpPr>
            <a:stCxn id="9" idx="0"/>
            <a:endCxn id="19" idx="1"/>
          </p:cNvCxnSpPr>
          <p:nvPr/>
        </p:nvCxnSpPr>
        <p:spPr>
          <a:xfrm flipV="1">
            <a:off x="2672542" y="1866207"/>
            <a:ext cx="1650077" cy="3686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322619" y="1679171"/>
            <a:ext cx="1097280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55230" y="1679171"/>
            <a:ext cx="304799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19899" y="1679171"/>
            <a:ext cx="304799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705304" y="1679171"/>
            <a:ext cx="304799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u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990709" y="1679171"/>
            <a:ext cx="304799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276114" y="1679171"/>
            <a:ext cx="304799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561519" y="1679171"/>
            <a:ext cx="304799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n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82538" y="241069"/>
            <a:ext cx="780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Person *p =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malloc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000" dirty="0" smtClean="0">
                <a:latin typeface="Consolas" panose="020B0609020204030204" pitchFamily="49" charset="0"/>
              </a:rPr>
              <a:t>(Person) +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strlen</a:t>
            </a:r>
            <a:r>
              <a:rPr lang="en-US" altLang="ko-KR" sz="2000" dirty="0" smtClean="0">
                <a:latin typeface="Consolas" panose="020B0609020204030204" pitchFamily="49" charset="0"/>
              </a:rPr>
              <a:t>(name) + 1);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67607" y="204215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name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46190" y="205324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age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19228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196" y="241069"/>
            <a:ext cx="24416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Consolas" panose="020B0609020204030204" pitchFamily="49" charset="0"/>
              </a:rPr>
              <a:t>typedef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struct</a:t>
            </a:r>
            <a:r>
              <a:rPr lang="en-US" altLang="ko-KR" sz="20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</a:rPr>
              <a:t>age;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} </a:t>
            </a:r>
            <a:r>
              <a:rPr lang="en-US" altLang="ko-KR" sz="2000" dirty="0">
                <a:latin typeface="Consolas" panose="020B0609020204030204" pitchFamily="49" charset="0"/>
              </a:rPr>
              <a:t>Person;</a:t>
            </a:r>
            <a:endParaRPr lang="en-US" altLang="ko-KR" sz="2000" dirty="0" smtClean="0">
              <a:latin typeface="Consolas" panose="020B0609020204030204" pitchFamily="49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57695" y="5104015"/>
            <a:ext cx="1152975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9505" y="465512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heap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902" y="508184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stack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61804" y="5552902"/>
            <a:ext cx="1421476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09677" y="589372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p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1" name="직선 화살표 연결선 10"/>
          <p:cNvCxnSpPr>
            <a:stCxn id="9" idx="0"/>
            <a:endCxn id="19" idx="1"/>
          </p:cNvCxnSpPr>
          <p:nvPr/>
        </p:nvCxnSpPr>
        <p:spPr>
          <a:xfrm flipV="1">
            <a:off x="2672542" y="1866207"/>
            <a:ext cx="1650077" cy="3686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322619" y="1679171"/>
            <a:ext cx="1097280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55230" y="1679171"/>
            <a:ext cx="304799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19899" y="1679171"/>
            <a:ext cx="304799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705304" y="1679171"/>
            <a:ext cx="304799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u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990709" y="1679171"/>
            <a:ext cx="304799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276114" y="1679171"/>
            <a:ext cx="304799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561519" y="1679171"/>
            <a:ext cx="304799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n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82538" y="241069"/>
            <a:ext cx="780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Person *p =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malloc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000" dirty="0" smtClean="0">
                <a:latin typeface="Consolas" panose="020B0609020204030204" pitchFamily="49" charset="0"/>
              </a:rPr>
              <a:t>(Person) +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strlen</a:t>
            </a:r>
            <a:r>
              <a:rPr lang="en-US" altLang="ko-KR" sz="2000" dirty="0" smtClean="0">
                <a:latin typeface="Consolas" panose="020B0609020204030204" pitchFamily="49" charset="0"/>
              </a:rPr>
              <a:t>(name) + 1);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28814" y="2453353"/>
            <a:ext cx="357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char* name = (&amp;age) + 1;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46190" y="205324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age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5419899" y="2075411"/>
            <a:ext cx="0" cy="377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59620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196" y="241069"/>
            <a:ext cx="24416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Consolas" panose="020B0609020204030204" pitchFamily="49" charset="0"/>
              </a:rPr>
              <a:t>typedef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struct</a:t>
            </a:r>
            <a:r>
              <a:rPr lang="en-US" altLang="ko-KR" sz="20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</a:rPr>
              <a:t>age</a:t>
            </a:r>
            <a:r>
              <a:rPr lang="en-US" altLang="ko-KR" sz="20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char name[];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} </a:t>
            </a:r>
            <a:r>
              <a:rPr lang="en-US" altLang="ko-KR" sz="2000" dirty="0">
                <a:latin typeface="Consolas" panose="020B0609020204030204" pitchFamily="49" charset="0"/>
              </a:rPr>
              <a:t>Person;</a:t>
            </a:r>
            <a:endParaRPr lang="en-US" altLang="ko-KR" sz="2000" dirty="0" smtClean="0">
              <a:latin typeface="Consolas" panose="020B0609020204030204" pitchFamily="49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57695" y="5104015"/>
            <a:ext cx="1152975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9505" y="465512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heap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902" y="508184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stack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61804" y="5552902"/>
            <a:ext cx="1421476" cy="3408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09677" y="589372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p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1" name="직선 화살표 연결선 10"/>
          <p:cNvCxnSpPr>
            <a:stCxn id="9" idx="0"/>
            <a:endCxn id="19" idx="1"/>
          </p:cNvCxnSpPr>
          <p:nvPr/>
        </p:nvCxnSpPr>
        <p:spPr>
          <a:xfrm flipV="1">
            <a:off x="2672542" y="1866207"/>
            <a:ext cx="1650077" cy="3686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322619" y="1679171"/>
            <a:ext cx="1097280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55230" y="1679171"/>
            <a:ext cx="304799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19899" y="1679171"/>
            <a:ext cx="304799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705304" y="1679171"/>
            <a:ext cx="304799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u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990709" y="1679171"/>
            <a:ext cx="304799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276114" y="1679171"/>
            <a:ext cx="304799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561519" y="1679171"/>
            <a:ext cx="304799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n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82538" y="241069"/>
            <a:ext cx="780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Person *p =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malloc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sz="2000" dirty="0" smtClean="0">
                <a:latin typeface="Consolas" panose="020B0609020204030204" pitchFamily="49" charset="0"/>
              </a:rPr>
              <a:t>(Person) +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strlen</a:t>
            </a:r>
            <a:r>
              <a:rPr lang="en-US" altLang="ko-KR" sz="2000" dirty="0" smtClean="0">
                <a:latin typeface="Consolas" panose="020B0609020204030204" pitchFamily="49" charset="0"/>
              </a:rPr>
              <a:t>(name) + 1);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78774" y="244226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name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46190" y="205324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age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5419899" y="2075411"/>
            <a:ext cx="0" cy="377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93088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122218" y="1363287"/>
            <a:ext cx="2585258" cy="181217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a.exe</a:t>
            </a:r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7281949" y="781397"/>
            <a:ext cx="1773933" cy="495993"/>
            <a:chOff x="5120640" y="1014153"/>
            <a:chExt cx="1773933" cy="495993"/>
          </a:xfrm>
        </p:grpSpPr>
        <p:grpSp>
          <p:nvGrpSpPr>
            <p:cNvPr id="15" name="그룹 14"/>
            <p:cNvGrpSpPr/>
            <p:nvPr/>
          </p:nvGrpSpPr>
          <p:grpSpPr>
            <a:xfrm>
              <a:off x="5120640" y="1014153"/>
              <a:ext cx="1602141" cy="166254"/>
              <a:chOff x="5120640" y="1014153"/>
              <a:chExt cx="1602141" cy="166254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5120640" y="1014153"/>
                <a:ext cx="166254" cy="16625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5280183" y="1014153"/>
                <a:ext cx="166254" cy="16625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5439726" y="1014153"/>
                <a:ext cx="166254" cy="16625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5599269" y="1014153"/>
                <a:ext cx="166254" cy="16625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5758812" y="1014153"/>
                <a:ext cx="166254" cy="16625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5918355" y="1014153"/>
                <a:ext cx="166254" cy="16625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6077898" y="1014153"/>
                <a:ext cx="166254" cy="16625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6237441" y="1014153"/>
                <a:ext cx="166254" cy="16625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6396984" y="1014153"/>
                <a:ext cx="166254" cy="16625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6556527" y="1014153"/>
                <a:ext cx="166254" cy="16625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5206536" y="1183179"/>
              <a:ext cx="1602141" cy="166254"/>
              <a:chOff x="5120640" y="1014153"/>
              <a:chExt cx="1602141" cy="166254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5120640" y="1014153"/>
                <a:ext cx="166254" cy="16625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5280183" y="1014153"/>
                <a:ext cx="166254" cy="16625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5439726" y="1014153"/>
                <a:ext cx="166254" cy="16625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5599269" y="1014153"/>
                <a:ext cx="166254" cy="16625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758812" y="1014153"/>
                <a:ext cx="166254" cy="16625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5918355" y="1014153"/>
                <a:ext cx="166254" cy="16625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6077898" y="1014153"/>
                <a:ext cx="166254" cy="16625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6237441" y="1014153"/>
                <a:ext cx="166254" cy="16625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6396984" y="1014153"/>
                <a:ext cx="166254" cy="16625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556527" y="1014153"/>
                <a:ext cx="166254" cy="16625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292432" y="1343892"/>
              <a:ext cx="1602141" cy="166254"/>
              <a:chOff x="5120640" y="1014153"/>
              <a:chExt cx="1602141" cy="166254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5120640" y="1014153"/>
                <a:ext cx="166254" cy="16625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5280183" y="1014153"/>
                <a:ext cx="166254" cy="16625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5439726" y="1014153"/>
                <a:ext cx="166254" cy="16625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5599269" y="1014153"/>
                <a:ext cx="166254" cy="16625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5758812" y="1014153"/>
                <a:ext cx="166254" cy="16625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5918355" y="1014153"/>
                <a:ext cx="166254" cy="16625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6077898" y="1014153"/>
                <a:ext cx="166254" cy="16625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6237441" y="1014153"/>
                <a:ext cx="166254" cy="16625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6396984" y="1014153"/>
                <a:ext cx="166254" cy="16625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556527" y="1014153"/>
                <a:ext cx="166254" cy="16625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6974378" y="2144684"/>
            <a:ext cx="2081504" cy="1255221"/>
            <a:chOff x="6974378" y="2144684"/>
            <a:chExt cx="2081504" cy="1255221"/>
          </a:xfrm>
        </p:grpSpPr>
        <p:sp>
          <p:nvSpPr>
            <p:cNvPr id="39" name="직사각형 38"/>
            <p:cNvSpPr/>
            <p:nvPr/>
          </p:nvSpPr>
          <p:spPr>
            <a:xfrm>
              <a:off x="6974378" y="2144684"/>
              <a:ext cx="2081504" cy="125522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7077546" y="2288771"/>
              <a:ext cx="1870363" cy="98090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3" name="직선 화살표 연결선 42"/>
          <p:cNvCxnSpPr>
            <a:endCxn id="4" idx="3"/>
          </p:cNvCxnSpPr>
          <p:nvPr/>
        </p:nvCxnSpPr>
        <p:spPr>
          <a:xfrm flipH="1">
            <a:off x="3707476" y="1030778"/>
            <a:ext cx="3466408" cy="12385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" idx="3"/>
            <a:endCxn id="39" idx="1"/>
          </p:cNvCxnSpPr>
          <p:nvPr/>
        </p:nvCxnSpPr>
        <p:spPr>
          <a:xfrm>
            <a:off x="3707476" y="2269375"/>
            <a:ext cx="3266902" cy="50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구부러진 연결선 47"/>
          <p:cNvCxnSpPr>
            <a:stCxn id="4" idx="2"/>
            <a:endCxn id="39" idx="2"/>
          </p:cNvCxnSpPr>
          <p:nvPr/>
        </p:nvCxnSpPr>
        <p:spPr>
          <a:xfrm rot="16200000" flipH="1">
            <a:off x="5102767" y="487541"/>
            <a:ext cx="224443" cy="5600283"/>
          </a:xfrm>
          <a:prstGeom prst="curvedConnector3">
            <a:avLst>
              <a:gd name="adj1" fmla="val 69444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069117" y="726268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stdin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739151" y="275595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stdout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69060" y="4427912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stderr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53" name="순서도: 직접 액세스 저장소 52"/>
          <p:cNvSpPr/>
          <p:nvPr/>
        </p:nvSpPr>
        <p:spPr>
          <a:xfrm>
            <a:off x="5089791" y="1456114"/>
            <a:ext cx="702425" cy="360217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순서도: 직접 액세스 저장소 53"/>
          <p:cNvSpPr/>
          <p:nvPr/>
        </p:nvSpPr>
        <p:spPr>
          <a:xfrm>
            <a:off x="4863775" y="2342803"/>
            <a:ext cx="702425" cy="360217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919015" y="1049912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buffer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656516" y="2555899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buffer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006735" y="5104015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fprintf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stderr</a:t>
            </a:r>
            <a:r>
              <a:rPr lang="en-US" altLang="ko-KR" sz="2000" dirty="0" smtClean="0">
                <a:latin typeface="Consolas" panose="020B0609020204030204" pitchFamily="49" charset="0"/>
              </a:rPr>
              <a:t>, ....);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34616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942" y="299258"/>
            <a:ext cx="1059777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nasm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설치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-&gt;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Netwide</a:t>
            </a:r>
            <a:r>
              <a:rPr lang="en-US" altLang="ko-KR" sz="2000" dirty="0" smtClean="0">
                <a:latin typeface="Consolas" panose="020B0609020204030204" pitchFamily="49" charset="0"/>
              </a:rPr>
              <a:t> Assembler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약자로 인텔 </a:t>
            </a:r>
            <a:r>
              <a:rPr lang="en-US" altLang="ko-KR" sz="2000" dirty="0" smtClean="0">
                <a:latin typeface="Consolas" panose="020B0609020204030204" pitchFamily="49" charset="0"/>
              </a:rPr>
              <a:t>x86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아키텍처용</a:t>
            </a:r>
            <a:r>
              <a:rPr lang="ko-KR" altLang="en-US" sz="2000" dirty="0" smtClean="0">
                <a:latin typeface="Consolas" panose="020B0609020204030204" pitchFamily="49" charset="0"/>
              </a:rPr>
              <a:t> 어셈블러 및 역 어셈블러이다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http://www.nasm.us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59" y="1746941"/>
            <a:ext cx="8522309" cy="481180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043352" y="5702531"/>
            <a:ext cx="1221971" cy="3823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39589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961" y="608214"/>
            <a:ext cx="9582150" cy="54102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97032" y="3948546"/>
            <a:ext cx="1221971" cy="3823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42914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114" y="773776"/>
            <a:ext cx="9582150" cy="54102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0363" y="2892830"/>
            <a:ext cx="2194561" cy="3823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91305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32756"/>
            <a:ext cx="4993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다운로드 받은 설치 파일을 실행합니다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024" y="1747923"/>
            <a:ext cx="9312222" cy="348078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708371" y="4488873"/>
            <a:ext cx="1729047" cy="5153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90988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570" y="966007"/>
            <a:ext cx="7096499" cy="55179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232756"/>
            <a:ext cx="4993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다운로드 받은 설치 파일을 실행합니다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10349" y="5868786"/>
            <a:ext cx="1105593" cy="5153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062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488" y="1032510"/>
            <a:ext cx="7001567" cy="54441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4444" y="224444"/>
            <a:ext cx="5155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Consolas" panose="020B0609020204030204" pitchFamily="49" charset="0"/>
              </a:rPr>
              <a:t>2. </a:t>
            </a:r>
            <a:r>
              <a:rPr lang="ko-KR" altLang="en-US" sz="2800" dirty="0" smtClean="0">
                <a:latin typeface="Consolas" panose="020B0609020204030204" pitchFamily="49" charset="0"/>
              </a:rPr>
              <a:t>다운로드 후</a:t>
            </a:r>
            <a:r>
              <a:rPr lang="en-US" altLang="ko-KR" sz="2800" dirty="0" smtClean="0">
                <a:latin typeface="Consolas" panose="020B0609020204030204" pitchFamily="49" charset="0"/>
              </a:rPr>
              <a:t>, </a:t>
            </a:r>
            <a:r>
              <a:rPr lang="ko-KR" altLang="en-US" sz="2800" dirty="0" smtClean="0">
                <a:latin typeface="Consolas" panose="020B0609020204030204" pitchFamily="49" charset="0"/>
              </a:rPr>
              <a:t>실행합니다</a:t>
            </a:r>
            <a:r>
              <a:rPr lang="en-US" altLang="ko-KR" sz="2800" dirty="0" smtClean="0">
                <a:latin typeface="Consolas" panose="020B0609020204030204" pitchFamily="49" charset="0"/>
              </a:rPr>
              <a:t>.</a:t>
            </a:r>
            <a:endParaRPr lang="ko-KR" altLang="en-US" sz="2800" dirty="0" err="1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63394" y="5960226"/>
            <a:ext cx="993370" cy="3740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6565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08" y="949382"/>
            <a:ext cx="7449297" cy="57922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232756"/>
            <a:ext cx="5416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설치 경로는 가급적 짧게 생성해 주세요 </a:t>
            </a:r>
            <a:r>
              <a:rPr lang="en-US" altLang="ko-KR" sz="2000" dirty="0" smtClean="0">
                <a:latin typeface="Consolas" panose="020B0609020204030204" pitchFamily="49" charset="0"/>
              </a:rPr>
              <a:t>:D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21723" y="4414059"/>
            <a:ext cx="4829695" cy="432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6030" y="6168044"/>
            <a:ext cx="1230284" cy="432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37559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633" y="241069"/>
            <a:ext cx="69172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환경 변수에 경로를 등록하는 방법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내 </a:t>
            </a:r>
            <a:r>
              <a:rPr lang="en-US" altLang="ko-KR" sz="2000" dirty="0" smtClean="0">
                <a:latin typeface="Consolas" panose="020B0609020204030204" pitchFamily="49" charset="0"/>
              </a:rPr>
              <a:t>PC</a:t>
            </a:r>
            <a:r>
              <a:rPr lang="ko-KR" altLang="en-US" sz="2000" dirty="0" smtClean="0">
                <a:latin typeface="Consolas" panose="020B0609020204030204" pitchFamily="49" charset="0"/>
              </a:rPr>
              <a:t>에서 마우스 오른쪽 버튼을 클릭 </a:t>
            </a:r>
            <a:r>
              <a:rPr lang="en-US" altLang="ko-KR" sz="20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속성 클릭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0" y="1419250"/>
            <a:ext cx="6874019" cy="520599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297680" y="3034145"/>
            <a:ext cx="1230284" cy="2327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95201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642" y="250507"/>
            <a:ext cx="5886191" cy="654977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424453" y="723207"/>
            <a:ext cx="698660" cy="290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19755" y="5561215"/>
            <a:ext cx="1937256" cy="290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3937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731" y="142876"/>
            <a:ext cx="7032454" cy="665693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86599" y="3724102"/>
            <a:ext cx="698660" cy="290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47413" y="4621877"/>
            <a:ext cx="997918" cy="290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90409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2" y="120275"/>
            <a:ext cx="6964970" cy="662134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295711" y="814647"/>
            <a:ext cx="1238987" cy="290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42314" y="3017520"/>
            <a:ext cx="1238987" cy="290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56724" y="6209607"/>
            <a:ext cx="1238987" cy="290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37547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4073" y="299258"/>
            <a:ext cx="44807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어셈블리어 파일 추가 </a:t>
            </a:r>
            <a:r>
              <a:rPr lang="ko-KR" altLang="en-US" sz="2000" dirty="0" smtClean="0">
                <a:latin typeface="Consolas" panose="020B0609020204030204" pitchFamily="49" charset="0"/>
              </a:rPr>
              <a:t>및 빌드 방법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asm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 생성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ko-KR" altLang="en-US" sz="2000" dirty="0" smtClean="0">
                <a:latin typeface="Consolas" panose="020B0609020204030204" pitchFamily="49" charset="0"/>
              </a:rPr>
              <a:t>코드 작성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073" y="1622697"/>
            <a:ext cx="10674717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ko-KR" altLang="en-US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; first.asm 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; </a:t>
            </a:r>
            <a:r>
              <a:rPr lang="ko-KR" altLang="en-US" sz="2000" dirty="0">
                <a:latin typeface="Consolas" panose="020B0609020204030204" pitchFamily="49" charset="0"/>
              </a:rPr>
              <a:t>어셈블리어 코드의 주석은 세미콜론</a:t>
            </a:r>
            <a:r>
              <a:rPr lang="en-US" altLang="ko-KR" sz="2000" dirty="0">
                <a:latin typeface="Consolas" panose="020B0609020204030204" pitchFamily="49" charset="0"/>
              </a:rPr>
              <a:t>(;) </a:t>
            </a:r>
            <a:r>
              <a:rPr lang="ko-KR" altLang="en-US" sz="2000" dirty="0">
                <a:latin typeface="Consolas" panose="020B0609020204030204" pitchFamily="49" charset="0"/>
              </a:rPr>
              <a:t>입니다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segment .data			; </a:t>
            </a:r>
            <a:r>
              <a:rPr lang="ko-KR" altLang="en-US" sz="2000" dirty="0">
                <a:latin typeface="Consolas" panose="020B0609020204030204" pitchFamily="49" charset="0"/>
              </a:rPr>
              <a:t>전역 변수를 선언하는 공간</a:t>
            </a:r>
          </a:p>
          <a:p>
            <a:endParaRPr lang="ko-KR" altLang="en-US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segment .text			; </a:t>
            </a:r>
            <a:r>
              <a:rPr lang="ko-KR" altLang="en-US" sz="2000" dirty="0">
                <a:latin typeface="Consolas" panose="020B0609020204030204" pitchFamily="49" charset="0"/>
              </a:rPr>
              <a:t>함수의 정보를 선언하는 공간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	</a:t>
            </a:r>
            <a:r>
              <a:rPr lang="en-US" altLang="ko-KR" sz="2000" dirty="0">
                <a:latin typeface="Consolas" panose="020B0609020204030204" pitchFamily="49" charset="0"/>
              </a:rPr>
              <a:t>global _</a:t>
            </a:r>
            <a:r>
              <a:rPr lang="en-US" altLang="ko-KR" sz="2000" dirty="0" err="1">
                <a:latin typeface="Consolas" panose="020B0609020204030204" pitchFamily="49" charset="0"/>
              </a:rPr>
              <a:t>asm_main</a:t>
            </a:r>
            <a:r>
              <a:rPr lang="en-US" altLang="ko-KR" sz="2000" dirty="0">
                <a:latin typeface="Consolas" panose="020B0609020204030204" pitchFamily="49" charset="0"/>
              </a:rPr>
              <a:t>	; </a:t>
            </a:r>
            <a:r>
              <a:rPr lang="ko-KR" altLang="en-US" sz="2000" dirty="0">
                <a:latin typeface="Consolas" panose="020B0609020204030204" pitchFamily="49" charset="0"/>
              </a:rPr>
              <a:t>다른 파일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ko-KR" altLang="en-US" sz="2000" dirty="0">
                <a:latin typeface="Consolas" panose="020B0609020204030204" pitchFamily="49" charset="0"/>
              </a:rPr>
              <a:t>모듈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  <a:r>
              <a:rPr lang="ko-KR" altLang="en-US" sz="2000" dirty="0">
                <a:latin typeface="Consolas" panose="020B0609020204030204" pitchFamily="49" charset="0"/>
              </a:rPr>
              <a:t>에서도 호출할 수 있도록 하는 코드</a:t>
            </a:r>
          </a:p>
          <a:p>
            <a:endParaRPr lang="ko-KR" altLang="en-US" sz="2000" dirty="0">
              <a:latin typeface="Consolas" panose="020B0609020204030204" pitchFamily="49" charset="0"/>
            </a:endParaRPr>
          </a:p>
          <a:p>
            <a:endParaRPr lang="ko-KR" altLang="en-US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_</a:t>
            </a:r>
            <a:r>
              <a:rPr lang="en-US" altLang="ko-KR" sz="2000" dirty="0" err="1">
                <a:latin typeface="Consolas" panose="020B0609020204030204" pitchFamily="49" charset="0"/>
              </a:rPr>
              <a:t>asm_main</a:t>
            </a:r>
            <a:r>
              <a:rPr lang="en-US" altLang="ko-KR" sz="2000" dirty="0">
                <a:latin typeface="Consolas" panose="020B0609020204030204" pitchFamily="49" charset="0"/>
              </a:rPr>
              <a:t>:				; </a:t>
            </a:r>
            <a:r>
              <a:rPr lang="ko-KR" altLang="en-US" sz="2000" dirty="0">
                <a:latin typeface="Consolas" panose="020B0609020204030204" pitchFamily="49" charset="0"/>
              </a:rPr>
              <a:t>함수 정의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</a:rPr>
              <a:t>mov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eax</a:t>
            </a:r>
            <a:r>
              <a:rPr lang="en-US" altLang="ko-KR" sz="2000" dirty="0">
                <a:latin typeface="Consolas" panose="020B0609020204030204" pitchFamily="49" charset="0"/>
              </a:rPr>
              <a:t>, 987654321	; </a:t>
            </a:r>
            <a:r>
              <a:rPr lang="en-US" altLang="ko-KR" sz="2000" dirty="0" err="1">
                <a:latin typeface="Consolas" panose="020B0609020204030204" pitchFamily="49" charset="0"/>
              </a:rPr>
              <a:t>eax</a:t>
            </a:r>
            <a:r>
              <a:rPr lang="en-US" altLang="ko-KR" sz="2000" dirty="0">
                <a:latin typeface="Consolas" panose="020B0609020204030204" pitchFamily="49" charset="0"/>
              </a:rPr>
              <a:t> = 987654321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ret					; </a:t>
            </a:r>
            <a:r>
              <a:rPr lang="ko-KR" altLang="en-US" sz="2000" dirty="0">
                <a:latin typeface="Consolas" panose="020B0609020204030204" pitchFamily="49" charset="0"/>
              </a:rPr>
              <a:t>함수가 호출된 곳으로 복귀하는 명령어</a:t>
            </a:r>
          </a:p>
          <a:p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00479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4073" y="299258"/>
            <a:ext cx="74687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3. </a:t>
            </a:r>
            <a:r>
              <a:rPr lang="ko-KR" altLang="en-US" sz="2000" dirty="0" smtClean="0">
                <a:latin typeface="Consolas" panose="020B0609020204030204" pitchFamily="49" charset="0"/>
              </a:rPr>
              <a:t>빌드 설정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어셈블리어 파일에서 마우스 오른쪽 버튼 클릭 후 속성 선택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907" y="1007144"/>
            <a:ext cx="8670001" cy="600061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499771" y="1828799"/>
            <a:ext cx="2494600" cy="290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99771" y="2261061"/>
            <a:ext cx="840367" cy="290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9637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010" y="302359"/>
            <a:ext cx="11008142" cy="6555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; first.asm 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segment .data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num1 DD 100		; 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num1 = 100;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                ; DD: Define DWORD(</a:t>
            </a:r>
            <a:r>
              <a:rPr lang="ko-KR" altLang="en-US" sz="2000" dirty="0">
                <a:latin typeface="Consolas" panose="020B0609020204030204" pitchFamily="49" charset="0"/>
              </a:rPr>
              <a:t>부호 있는 </a:t>
            </a:r>
            <a:r>
              <a:rPr lang="en-US" altLang="ko-KR" sz="2000" dirty="0">
                <a:latin typeface="Consolas" panose="020B0609020204030204" pitchFamily="49" charset="0"/>
              </a:rPr>
              <a:t>4</a:t>
            </a:r>
            <a:r>
              <a:rPr lang="ko-KR" altLang="en-US" sz="2000" dirty="0">
                <a:latin typeface="Consolas" panose="020B0609020204030204" pitchFamily="49" charset="0"/>
              </a:rPr>
              <a:t>바이트 정수 타입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	num2 DW 200		; short 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num2 = 200;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				; DW: Define WORD(</a:t>
            </a:r>
            <a:r>
              <a:rPr lang="ko-KR" altLang="en-US" sz="2000" dirty="0">
                <a:latin typeface="Consolas" panose="020B0609020204030204" pitchFamily="49" charset="0"/>
              </a:rPr>
              <a:t>부호 있는 </a:t>
            </a:r>
            <a:r>
              <a:rPr lang="en-US" altLang="ko-KR" sz="2000" dirty="0">
                <a:latin typeface="Consolas" panose="020B0609020204030204" pitchFamily="49" charset="0"/>
              </a:rPr>
              <a:t>2</a:t>
            </a:r>
            <a:r>
              <a:rPr lang="ko-KR" altLang="en-US" sz="2000" dirty="0">
                <a:latin typeface="Consolas" panose="020B0609020204030204" pitchFamily="49" charset="0"/>
              </a:rPr>
              <a:t>바이트 정수 타입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	str1 DB "hello", 0	; char str1[] = "hello"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segment .text	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global _</a:t>
            </a:r>
            <a:r>
              <a:rPr lang="en-US" altLang="ko-KR" sz="2000" dirty="0" err="1">
                <a:latin typeface="Consolas" panose="020B0609020204030204" pitchFamily="49" charset="0"/>
              </a:rPr>
              <a:t>asm_main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_</a:t>
            </a:r>
            <a:r>
              <a:rPr lang="en-US" altLang="ko-KR" sz="2000" dirty="0" err="1">
                <a:latin typeface="Consolas" panose="020B0609020204030204" pitchFamily="49" charset="0"/>
              </a:rPr>
              <a:t>asm_main</a:t>
            </a:r>
            <a:r>
              <a:rPr lang="en-US" altLang="ko-KR" sz="20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; </a:t>
            </a:r>
            <a:r>
              <a:rPr lang="ko-KR" altLang="en-US" sz="2000" dirty="0">
                <a:latin typeface="Consolas" panose="020B0609020204030204" pitchFamily="49" charset="0"/>
              </a:rPr>
              <a:t>어셈블리어에서 선언된 심볼은 주소로 해석됩니다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</a:rPr>
              <a:t>mov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dword</a:t>
            </a:r>
            <a:r>
              <a:rPr lang="en-US" altLang="ko-KR" sz="2000" dirty="0">
                <a:latin typeface="Consolas" panose="020B0609020204030204" pitchFamily="49" charset="0"/>
              </a:rPr>
              <a:t>[num1], 200	; *((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*)num1) = 200;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</a:rPr>
              <a:t>mov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eax</a:t>
            </a:r>
            <a:r>
              <a:rPr lang="en-US" altLang="ko-KR" sz="2000" dirty="0">
                <a:latin typeface="Consolas" panose="020B0609020204030204" pitchFamily="49" charset="0"/>
              </a:rPr>
              <a:t>, </a:t>
            </a:r>
            <a:r>
              <a:rPr lang="en-US" altLang="ko-KR" sz="2000" dirty="0" err="1">
                <a:latin typeface="Consolas" panose="020B0609020204030204" pitchFamily="49" charset="0"/>
              </a:rPr>
              <a:t>dword</a:t>
            </a:r>
            <a:r>
              <a:rPr lang="en-US" altLang="ko-KR" sz="2000" dirty="0">
                <a:latin typeface="Consolas" panose="020B0609020204030204" pitchFamily="49" charset="0"/>
              </a:rPr>
              <a:t>[num1]	; </a:t>
            </a:r>
            <a:r>
              <a:rPr lang="en-US" altLang="ko-KR" sz="2000" dirty="0" err="1">
                <a:latin typeface="Consolas" panose="020B0609020204030204" pitchFamily="49" charset="0"/>
              </a:rPr>
              <a:t>eax</a:t>
            </a:r>
            <a:r>
              <a:rPr lang="en-US" altLang="ko-KR" sz="2000" dirty="0">
                <a:latin typeface="Consolas" panose="020B0609020204030204" pitchFamily="49" charset="0"/>
              </a:rPr>
              <a:t> = *((</a:t>
            </a:r>
            <a:r>
              <a:rPr lang="en-US" altLang="ko-KR" sz="2000" dirty="0" err="1"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 *)num1);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ret	</a:t>
            </a:r>
          </a:p>
          <a:p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73376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010" y="302359"/>
            <a:ext cx="10328468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; first.asm 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segment .data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segment .text	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global _</a:t>
            </a:r>
            <a:r>
              <a:rPr lang="en-US" altLang="ko-KR" sz="2000" dirty="0" err="1">
                <a:latin typeface="Consolas" panose="020B0609020204030204" pitchFamily="49" charset="0"/>
              </a:rPr>
              <a:t>asm_main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_</a:t>
            </a:r>
            <a:r>
              <a:rPr lang="en-US" altLang="ko-KR" sz="2000" dirty="0" err="1">
                <a:latin typeface="Consolas" panose="020B0609020204030204" pitchFamily="49" charset="0"/>
              </a:rPr>
              <a:t>asm_main</a:t>
            </a:r>
            <a:r>
              <a:rPr lang="en-US" altLang="ko-KR" sz="20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</a:rPr>
              <a:t>jmp</a:t>
            </a:r>
            <a:r>
              <a:rPr lang="en-US" altLang="ko-KR" sz="2000" dirty="0">
                <a:latin typeface="Consolas" panose="020B0609020204030204" pitchFamily="49" charset="0"/>
              </a:rPr>
              <a:t> foo				; foo </a:t>
            </a:r>
            <a:r>
              <a:rPr lang="ko-KR" altLang="en-US" sz="2000" dirty="0">
                <a:latin typeface="Consolas" panose="020B0609020204030204" pitchFamily="49" charset="0"/>
              </a:rPr>
              <a:t>함수로 이동하라는 의미입니다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</a:rPr>
              <a:t>jmp</a:t>
            </a:r>
            <a:r>
              <a:rPr lang="en-US" altLang="ko-KR" sz="2000" dirty="0">
                <a:latin typeface="Consolas" panose="020B0609020204030204" pitchFamily="49" charset="0"/>
              </a:rPr>
              <a:t> foo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next:					; </a:t>
            </a:r>
            <a:r>
              <a:rPr lang="ko-KR" altLang="en-US" sz="2000" dirty="0">
                <a:latin typeface="Consolas" panose="020B0609020204030204" pitchFamily="49" charset="0"/>
              </a:rPr>
              <a:t>심볼은 주소로 변환됩니다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ret	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foo:					; foo </a:t>
            </a:r>
            <a:r>
              <a:rPr lang="ko-KR" altLang="en-US" sz="2000" dirty="0">
                <a:latin typeface="Consolas" panose="020B0609020204030204" pitchFamily="49" charset="0"/>
              </a:rPr>
              <a:t>함수 정의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</a:rPr>
              <a:t>mov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eax</a:t>
            </a:r>
            <a:r>
              <a:rPr lang="en-US" altLang="ko-KR" sz="2000" dirty="0">
                <a:latin typeface="Consolas" panose="020B0609020204030204" pitchFamily="49" charset="0"/>
              </a:rPr>
              <a:t>, 123456789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</a:rPr>
              <a:t>jmp</a:t>
            </a:r>
            <a:r>
              <a:rPr lang="en-US" altLang="ko-KR" sz="2000" dirty="0">
                <a:latin typeface="Consolas" panose="020B0609020204030204" pitchFamily="49" charset="0"/>
              </a:rPr>
              <a:t> next			; </a:t>
            </a:r>
            <a:r>
              <a:rPr lang="ko-KR" altLang="en-US" sz="2000" dirty="0">
                <a:latin typeface="Consolas" panose="020B0609020204030204" pitchFamily="49" charset="0"/>
              </a:rPr>
              <a:t>다음 실행할 위치로 이동합니다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7076" y="6259484"/>
            <a:ext cx="10738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위 코드의 문제는 복귀 주소가 고정되어 있어 함수는 </a:t>
            </a:r>
            <a:r>
              <a:rPr lang="en-US" altLang="ko-KR" sz="2000" dirty="0" smtClean="0">
                <a:latin typeface="Consolas" panose="020B0609020204030204" pitchFamily="49" charset="0"/>
              </a:rPr>
              <a:t>1</a:t>
            </a:r>
            <a:r>
              <a:rPr lang="ko-KR" altLang="en-US" sz="2000" dirty="0" smtClean="0">
                <a:latin typeface="Consolas" panose="020B0609020204030204" pitchFamily="49" charset="0"/>
              </a:rPr>
              <a:t>번 호출된다는 문제가 </a:t>
            </a:r>
            <a:r>
              <a:rPr lang="ko-KR" altLang="en-US" sz="2000" dirty="0" smtClean="0">
                <a:latin typeface="Consolas" panose="020B0609020204030204" pitchFamily="49" charset="0"/>
              </a:rPr>
              <a:t>있습니다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51867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010" y="302359"/>
            <a:ext cx="9196748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; first.asm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segment .data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segment .text	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global _</a:t>
            </a:r>
            <a:r>
              <a:rPr lang="en-US" altLang="ko-KR" sz="1600" dirty="0" err="1">
                <a:latin typeface="Consolas" panose="020B0609020204030204" pitchFamily="49" charset="0"/>
              </a:rPr>
              <a:t>asm_main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_</a:t>
            </a:r>
            <a:r>
              <a:rPr lang="en-US" altLang="ko-KR" sz="1600" dirty="0" err="1">
                <a:latin typeface="Consolas" panose="020B0609020204030204" pitchFamily="49" charset="0"/>
              </a:rPr>
              <a:t>asm_main</a:t>
            </a:r>
            <a:r>
              <a:rPr lang="en-US" altLang="ko-KR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latin typeface="Consolas" panose="020B0609020204030204" pitchFamily="49" charset="0"/>
              </a:rPr>
              <a:t>mov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ebx</a:t>
            </a:r>
            <a:r>
              <a:rPr lang="en-US" altLang="ko-KR" sz="1600" dirty="0">
                <a:latin typeface="Consolas" panose="020B0609020204030204" pitchFamily="49" charset="0"/>
              </a:rPr>
              <a:t>, next1		; </a:t>
            </a:r>
            <a:r>
              <a:rPr lang="ko-KR" altLang="en-US" sz="1600" dirty="0">
                <a:latin typeface="Consolas" panose="020B0609020204030204" pitchFamily="49" charset="0"/>
              </a:rPr>
              <a:t>함수를 호출하기 전에 복귀 주소를 미리 저장합니다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latin typeface="Consolas" panose="020B0609020204030204" pitchFamily="49" charset="0"/>
              </a:rPr>
              <a:t>jmp</a:t>
            </a:r>
            <a:r>
              <a:rPr lang="en-US" altLang="ko-KR" sz="1600" dirty="0">
                <a:latin typeface="Consolas" panose="020B0609020204030204" pitchFamily="49" charset="0"/>
              </a:rPr>
              <a:t> foo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next1: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latin typeface="Consolas" panose="020B0609020204030204" pitchFamily="49" charset="0"/>
              </a:rPr>
              <a:t>mov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ebx</a:t>
            </a:r>
            <a:r>
              <a:rPr lang="en-US" altLang="ko-KR" sz="1600" dirty="0">
                <a:latin typeface="Consolas" panose="020B0609020204030204" pitchFamily="49" charset="0"/>
              </a:rPr>
              <a:t>, next2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latin typeface="Consolas" panose="020B0609020204030204" pitchFamily="49" charset="0"/>
              </a:rPr>
              <a:t>jmp</a:t>
            </a:r>
            <a:r>
              <a:rPr lang="en-US" altLang="ko-KR" sz="1600" dirty="0">
                <a:latin typeface="Consolas" panose="020B0609020204030204" pitchFamily="49" charset="0"/>
              </a:rPr>
              <a:t> foo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next2: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ret	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foo:					; foo </a:t>
            </a:r>
            <a:r>
              <a:rPr lang="ko-KR" altLang="en-US" sz="1600" dirty="0">
                <a:latin typeface="Consolas" panose="020B0609020204030204" pitchFamily="49" charset="0"/>
              </a:rPr>
              <a:t>함수 정의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latin typeface="Consolas" panose="020B0609020204030204" pitchFamily="49" charset="0"/>
              </a:rPr>
              <a:t>mov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eax</a:t>
            </a:r>
            <a:r>
              <a:rPr lang="en-US" altLang="ko-KR" sz="1600" dirty="0">
                <a:latin typeface="Consolas" panose="020B0609020204030204" pitchFamily="49" charset="0"/>
              </a:rPr>
              <a:t>, 123456789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latin typeface="Consolas" panose="020B0609020204030204" pitchFamily="49" charset="0"/>
              </a:rPr>
              <a:t>jmp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ebx</a:t>
            </a:r>
            <a:r>
              <a:rPr lang="en-US" altLang="ko-KR" sz="1600" dirty="0">
                <a:latin typeface="Consolas" panose="020B0609020204030204" pitchFamily="49" charset="0"/>
              </a:rPr>
              <a:t>				; </a:t>
            </a:r>
            <a:r>
              <a:rPr lang="ko-KR" altLang="en-US" sz="1600" dirty="0">
                <a:latin typeface="Consolas" panose="020B0609020204030204" pitchFamily="49" charset="0"/>
              </a:rPr>
              <a:t>다음 실행할 위치로 이동합니다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7076" y="6259484"/>
            <a:ext cx="926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레지스터의 개수는 한정되어 있으므로 스택 메모리를 사용하여 저장합니다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endParaRPr lang="ko-KR" altLang="en-US" sz="20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5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sz="2800" dirty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2472</TotalTime>
  <Words>3932</Words>
  <Application>Microsoft Office PowerPoint</Application>
  <PresentationFormat>와이드스크린</PresentationFormat>
  <Paragraphs>1515</Paragraphs>
  <Slides>107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107</vt:i4>
      </vt:variant>
    </vt:vector>
  </HeadingPairs>
  <TitlesOfParts>
    <vt:vector size="111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cospro</dc:creator>
  <cp:lastModifiedBy>cospro</cp:lastModifiedBy>
  <cp:revision>149</cp:revision>
  <dcterms:created xsi:type="dcterms:W3CDTF">2020-05-18T04:19:03Z</dcterms:created>
  <dcterms:modified xsi:type="dcterms:W3CDTF">2020-05-26T07:39:15Z</dcterms:modified>
</cp:coreProperties>
</file>