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2" r:id="rId4"/>
    <p:sldId id="258" r:id="rId5"/>
    <p:sldId id="259" r:id="rId6"/>
    <p:sldId id="260" r:id="rId7"/>
    <p:sldId id="273" r:id="rId8"/>
    <p:sldId id="266" r:id="rId9"/>
    <p:sldId id="275" r:id="rId10"/>
    <p:sldId id="271" r:id="rId11"/>
    <p:sldId id="280" r:id="rId12"/>
    <p:sldId id="279" r:id="rId13"/>
    <p:sldId id="268" r:id="rId14"/>
    <p:sldId id="269" r:id="rId15"/>
    <p:sldId id="278" r:id="rId16"/>
    <p:sldId id="270" r:id="rId17"/>
    <p:sldId id="26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6600"/>
    <a:srgbClr val="ED1717"/>
    <a:srgbClr val="FA0000"/>
    <a:srgbClr val="E41A22"/>
    <a:srgbClr val="57585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701" autoAdjust="0"/>
  </p:normalViewPr>
  <p:slideViewPr>
    <p:cSldViewPr snapToGrid="0">
      <p:cViewPr>
        <p:scale>
          <a:sx n="110" d="100"/>
          <a:sy n="110" d="100"/>
        </p:scale>
        <p:origin x="21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 userDrawn="1"/>
        </p:nvSpPr>
        <p:spPr>
          <a:xfrm>
            <a:off x="0" y="3497942"/>
            <a:ext cx="12192000" cy="3360057"/>
          </a:xfrm>
          <a:prstGeom prst="rect">
            <a:avLst/>
          </a:prstGeom>
          <a:pattFill prst="dkHorz">
            <a:fgClr>
              <a:srgbClr val="F2F2F2"/>
            </a:fgClr>
            <a:bgClr>
              <a:srgbClr val="F8F8F8"/>
            </a:bgClr>
          </a:pattFill>
          <a:ln w="12700" algn="ctr">
            <a:noFill/>
            <a:round/>
            <a:headEnd/>
            <a:tailEnd/>
          </a:ln>
          <a:effectLst/>
        </p:spPr>
        <p:txBody>
          <a:bodyPr lIns="89992" tIns="46795" rIns="10799" bIns="46795"/>
          <a:lstStyle/>
          <a:p>
            <a:pPr lvl="0" defTabSz="1019190">
              <a:spcBef>
                <a:spcPct val="10000"/>
              </a:spcBef>
              <a:spcAft>
                <a:spcPct val="10000"/>
              </a:spcAft>
            </a:pPr>
            <a:endParaRPr lang="ko-KR" altLang="en-US" sz="2000" b="1" kern="0" dirty="0">
              <a:solidFill>
                <a:sysClr val="windowText" lastClr="000000"/>
              </a:solidFill>
              <a:latin typeface="Neo Sans Std"/>
              <a:ea typeface="Rix모던고딕 E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11057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9B33-69E5-4C43-96AC-72240EF4278E}" type="datetimeFigureOut">
              <a:rPr lang="ko-KR" altLang="en-US" smtClean="0"/>
              <a:t>2020. 7. 18.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C71-ED04-4E6E-87E8-1ED02C013F4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602038"/>
            <a:ext cx="2857500" cy="2857500"/>
          </a:xfrm>
          <a:prstGeom prst="rect">
            <a:avLst/>
          </a:prstGeom>
        </p:spPr>
      </p:pic>
      <p:grpSp>
        <p:nvGrpSpPr>
          <p:cNvPr id="40" name="그룹 39"/>
          <p:cNvGrpSpPr/>
          <p:nvPr userDrawn="1"/>
        </p:nvGrpSpPr>
        <p:grpSpPr>
          <a:xfrm>
            <a:off x="-29030" y="1633541"/>
            <a:ext cx="12221030" cy="1864401"/>
            <a:chOff x="-29030" y="3602038"/>
            <a:chExt cx="12221030" cy="1451428"/>
          </a:xfrm>
        </p:grpSpPr>
        <p:sp>
          <p:nvSpPr>
            <p:cNvPr id="41" name="직사각형 40"/>
            <p:cNvSpPr/>
            <p:nvPr/>
          </p:nvSpPr>
          <p:spPr>
            <a:xfrm>
              <a:off x="-29030" y="3602038"/>
              <a:ext cx="12221030" cy="47693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-29030" y="4078969"/>
              <a:ext cx="12221030" cy="9744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 42"/>
            <p:cNvSpPr/>
            <p:nvPr/>
          </p:nvSpPr>
          <p:spPr>
            <a:xfrm>
              <a:off x="-14513" y="3602038"/>
              <a:ext cx="2438400" cy="1451428"/>
            </a:xfrm>
            <a:custGeom>
              <a:avLst/>
              <a:gdLst>
                <a:gd name="connsiteX0" fmla="*/ 14514 w 2104571"/>
                <a:gd name="connsiteY0" fmla="*/ 0 h 1451428"/>
                <a:gd name="connsiteX1" fmla="*/ 2104571 w 2104571"/>
                <a:gd name="connsiteY1" fmla="*/ 0 h 1451428"/>
                <a:gd name="connsiteX2" fmla="*/ 1494971 w 2104571"/>
                <a:gd name="connsiteY2" fmla="*/ 1451428 h 1451428"/>
                <a:gd name="connsiteX3" fmla="*/ 0 w 2104571"/>
                <a:gd name="connsiteY3" fmla="*/ 1451428 h 1451428"/>
                <a:gd name="connsiteX4" fmla="*/ 14514 w 2104571"/>
                <a:gd name="connsiteY4" fmla="*/ 0 h 1451428"/>
                <a:gd name="connsiteX0" fmla="*/ 14514 w 2104571"/>
                <a:gd name="connsiteY0" fmla="*/ 0 h 1451428"/>
                <a:gd name="connsiteX1" fmla="*/ 2104571 w 2104571"/>
                <a:gd name="connsiteY1" fmla="*/ 0 h 1451428"/>
                <a:gd name="connsiteX2" fmla="*/ 1607716 w 2104571"/>
                <a:gd name="connsiteY2" fmla="*/ 1436914 h 1451428"/>
                <a:gd name="connsiteX3" fmla="*/ 0 w 2104571"/>
                <a:gd name="connsiteY3" fmla="*/ 1451428 h 1451428"/>
                <a:gd name="connsiteX4" fmla="*/ 14514 w 2104571"/>
                <a:gd name="connsiteY4" fmla="*/ 0 h 1451428"/>
                <a:gd name="connsiteX0" fmla="*/ 14514 w 2104571"/>
                <a:gd name="connsiteY0" fmla="*/ 0 h 1451428"/>
                <a:gd name="connsiteX1" fmla="*/ 2104571 w 2104571"/>
                <a:gd name="connsiteY1" fmla="*/ 0 h 1451428"/>
                <a:gd name="connsiteX2" fmla="*/ 1607716 w 2104571"/>
                <a:gd name="connsiteY2" fmla="*/ 1451428 h 1451428"/>
                <a:gd name="connsiteX3" fmla="*/ 0 w 2104571"/>
                <a:gd name="connsiteY3" fmla="*/ 1451428 h 1451428"/>
                <a:gd name="connsiteX4" fmla="*/ 14514 w 2104571"/>
                <a:gd name="connsiteY4" fmla="*/ 0 h 145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571" h="1451428">
                  <a:moveTo>
                    <a:pt x="14514" y="0"/>
                  </a:moveTo>
                  <a:lnTo>
                    <a:pt x="2104571" y="0"/>
                  </a:lnTo>
                  <a:lnTo>
                    <a:pt x="1607716" y="1451428"/>
                  </a:lnTo>
                  <a:lnTo>
                    <a:pt x="0" y="1451428"/>
                  </a:lnTo>
                  <a:lnTo>
                    <a:pt x="1451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-14514" y="3602038"/>
              <a:ext cx="2104571" cy="1451428"/>
            </a:xfrm>
            <a:custGeom>
              <a:avLst/>
              <a:gdLst>
                <a:gd name="connsiteX0" fmla="*/ 14514 w 2104571"/>
                <a:gd name="connsiteY0" fmla="*/ 0 h 1451428"/>
                <a:gd name="connsiteX1" fmla="*/ 2104571 w 2104571"/>
                <a:gd name="connsiteY1" fmla="*/ 0 h 1451428"/>
                <a:gd name="connsiteX2" fmla="*/ 1494971 w 2104571"/>
                <a:gd name="connsiteY2" fmla="*/ 1451428 h 1451428"/>
                <a:gd name="connsiteX3" fmla="*/ 0 w 2104571"/>
                <a:gd name="connsiteY3" fmla="*/ 1451428 h 1451428"/>
                <a:gd name="connsiteX4" fmla="*/ 14514 w 2104571"/>
                <a:gd name="connsiteY4" fmla="*/ 0 h 145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571" h="1451428">
                  <a:moveTo>
                    <a:pt x="14514" y="0"/>
                  </a:moveTo>
                  <a:lnTo>
                    <a:pt x="2104571" y="0"/>
                  </a:lnTo>
                  <a:lnTo>
                    <a:pt x="1494971" y="1451428"/>
                  </a:lnTo>
                  <a:lnTo>
                    <a:pt x="0" y="1451428"/>
                  </a:lnTo>
                  <a:lnTo>
                    <a:pt x="145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-29030" y="4078969"/>
              <a:ext cx="1915885" cy="974497"/>
            </a:xfrm>
            <a:custGeom>
              <a:avLst/>
              <a:gdLst>
                <a:gd name="connsiteX0" fmla="*/ 14514 w 2104571"/>
                <a:gd name="connsiteY0" fmla="*/ 0 h 1451428"/>
                <a:gd name="connsiteX1" fmla="*/ 2104571 w 2104571"/>
                <a:gd name="connsiteY1" fmla="*/ 0 h 1451428"/>
                <a:gd name="connsiteX2" fmla="*/ 1494971 w 2104571"/>
                <a:gd name="connsiteY2" fmla="*/ 1451428 h 1451428"/>
                <a:gd name="connsiteX3" fmla="*/ 0 w 2104571"/>
                <a:gd name="connsiteY3" fmla="*/ 1451428 h 1451428"/>
                <a:gd name="connsiteX4" fmla="*/ 14514 w 2104571"/>
                <a:gd name="connsiteY4" fmla="*/ 0 h 1451428"/>
                <a:gd name="connsiteX0" fmla="*/ 14514 w 1843313"/>
                <a:gd name="connsiteY0" fmla="*/ 22270 h 1473698"/>
                <a:gd name="connsiteX1" fmla="*/ 1843313 w 1843313"/>
                <a:gd name="connsiteY1" fmla="*/ 0 h 1473698"/>
                <a:gd name="connsiteX2" fmla="*/ 1494971 w 1843313"/>
                <a:gd name="connsiteY2" fmla="*/ 1473698 h 1473698"/>
                <a:gd name="connsiteX3" fmla="*/ 0 w 1843313"/>
                <a:gd name="connsiteY3" fmla="*/ 1473698 h 1473698"/>
                <a:gd name="connsiteX4" fmla="*/ 14514 w 1843313"/>
                <a:gd name="connsiteY4" fmla="*/ 22270 h 1473698"/>
                <a:gd name="connsiteX0" fmla="*/ 14514 w 1901370"/>
                <a:gd name="connsiteY0" fmla="*/ 0 h 1451428"/>
                <a:gd name="connsiteX1" fmla="*/ 1901370 w 1901370"/>
                <a:gd name="connsiteY1" fmla="*/ 185185 h 1451428"/>
                <a:gd name="connsiteX2" fmla="*/ 1494971 w 1901370"/>
                <a:gd name="connsiteY2" fmla="*/ 1451428 h 1451428"/>
                <a:gd name="connsiteX3" fmla="*/ 0 w 1901370"/>
                <a:gd name="connsiteY3" fmla="*/ 1451428 h 1451428"/>
                <a:gd name="connsiteX4" fmla="*/ 14514 w 1901370"/>
                <a:gd name="connsiteY4" fmla="*/ 0 h 1451428"/>
                <a:gd name="connsiteX0" fmla="*/ 0 w 1915885"/>
                <a:gd name="connsiteY0" fmla="*/ 3411 h 1266243"/>
                <a:gd name="connsiteX1" fmla="*/ 1915885 w 1915885"/>
                <a:gd name="connsiteY1" fmla="*/ 0 h 1266243"/>
                <a:gd name="connsiteX2" fmla="*/ 1509486 w 1915885"/>
                <a:gd name="connsiteY2" fmla="*/ 1266243 h 1266243"/>
                <a:gd name="connsiteX3" fmla="*/ 14515 w 1915885"/>
                <a:gd name="connsiteY3" fmla="*/ 1266243 h 1266243"/>
                <a:gd name="connsiteX4" fmla="*/ 0 w 1915885"/>
                <a:gd name="connsiteY4" fmla="*/ 3411 h 126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5885" h="1266243">
                  <a:moveTo>
                    <a:pt x="0" y="3411"/>
                  </a:moveTo>
                  <a:lnTo>
                    <a:pt x="1915885" y="0"/>
                  </a:lnTo>
                  <a:lnTo>
                    <a:pt x="1509486" y="1266243"/>
                  </a:lnTo>
                  <a:lnTo>
                    <a:pt x="14515" y="1266243"/>
                  </a:lnTo>
                  <a:lnTo>
                    <a:pt x="0" y="341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2235200" y="4078969"/>
              <a:ext cx="9956800" cy="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104570"/>
            <a:ext cx="9144000" cy="15621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9" name="직사각형 38"/>
          <p:cNvSpPr/>
          <p:nvPr userDrawn="1"/>
        </p:nvSpPr>
        <p:spPr>
          <a:xfrm>
            <a:off x="0" y="0"/>
            <a:ext cx="12192000" cy="1633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 userDrawn="1"/>
        </p:nvSpPr>
        <p:spPr>
          <a:xfrm>
            <a:off x="-116117" y="372600"/>
            <a:ext cx="394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011011101010001110101010101000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449944" y="224903"/>
            <a:ext cx="3947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01001010111011101010001110101010101000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4347029" y="295657"/>
            <a:ext cx="39478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010010001110101010101000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76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9B33-69E5-4C43-96AC-72240EF4278E}" type="datetimeFigureOut">
              <a:rPr lang="ko-KR" altLang="en-US" smtClean="0"/>
              <a:t>2020. 7. 18.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C71-ED04-4E6E-87E8-1ED02C013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9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9B33-69E5-4C43-96AC-72240EF4278E}" type="datetimeFigureOut">
              <a:rPr lang="ko-KR" altLang="en-US" smtClean="0"/>
              <a:t>2020. 7. 18.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C71-ED04-4E6E-87E8-1ED02C013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9B33-69E5-4C43-96AC-72240EF4278E}" type="datetimeFigureOut">
              <a:rPr lang="ko-KR" altLang="en-US" smtClean="0"/>
              <a:t>2020. 7. 18.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C71-ED04-4E6E-87E8-1ED02C013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10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 userDrawn="1"/>
        </p:nvPicPr>
        <p:blipFill rotWithShape="1">
          <a:blip r:embed="rId2"/>
          <a:srcRect t="25538" b="45994"/>
          <a:stretch/>
        </p:blipFill>
        <p:spPr>
          <a:xfrm>
            <a:off x="-529" y="1857827"/>
            <a:ext cx="12193057" cy="1716391"/>
          </a:xfrm>
          <a:prstGeom prst="rect">
            <a:avLst/>
          </a:prstGeom>
        </p:spPr>
      </p:pic>
      <p:pic>
        <p:nvPicPr>
          <p:cNvPr id="33" name="Picture 3"/>
          <p:cNvPicPr>
            <a:picLocks noChangeArrowheads="1"/>
          </p:cNvPicPr>
          <p:nvPr userDrawn="1"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" r="2126"/>
          <a:stretch>
            <a:fillRect/>
          </a:stretch>
        </p:blipFill>
        <p:spPr bwMode="auto">
          <a:xfrm>
            <a:off x="0" y="6534000"/>
            <a:ext cx="12193200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9B33-69E5-4C43-96AC-72240EF4278E}" type="datetimeFigureOut">
              <a:rPr lang="ko-KR" altLang="en-US" smtClean="0"/>
              <a:t>2020. 7. 18.</a:t>
            </a:fld>
            <a:endParaRPr lang="ko-KR" altLang="en-US"/>
          </a:p>
        </p:txBody>
      </p:sp>
      <p:sp>
        <p:nvSpPr>
          <p:cNvPr id="27" name="바닥글 개체 틀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C71-ED04-4E6E-87E8-1ED02C013F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200" y="106258"/>
            <a:ext cx="1960629" cy="13741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-1200" y="-1742"/>
            <a:ext cx="12193728" cy="1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1959429" y="106258"/>
            <a:ext cx="1960629" cy="13741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 userDrawn="1"/>
        </p:nvSpPr>
        <p:spPr>
          <a:xfrm>
            <a:off x="3920058" y="106258"/>
            <a:ext cx="8271942" cy="1374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 userDrawn="1"/>
        </p:nvSpPr>
        <p:spPr>
          <a:xfrm>
            <a:off x="-1200" y="1498453"/>
            <a:ext cx="1960629" cy="2594576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 flipV="1">
            <a:off x="1959428" y="4093029"/>
            <a:ext cx="1960629" cy="1669142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 userDrawn="1"/>
        </p:nvSpPr>
        <p:spPr>
          <a:xfrm>
            <a:off x="1959427" y="1498453"/>
            <a:ext cx="1960629" cy="2594576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V="1">
            <a:off x="-1203" y="4093029"/>
            <a:ext cx="1960629" cy="16691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7" name="직사각형 46"/>
          <p:cNvSpPr/>
          <p:nvPr userDrawn="1"/>
        </p:nvSpPr>
        <p:spPr>
          <a:xfrm flipV="1">
            <a:off x="1959428" y="5762169"/>
            <a:ext cx="1960629" cy="748701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 userDrawn="1"/>
        </p:nvSpPr>
        <p:spPr>
          <a:xfrm flipV="1">
            <a:off x="-1203" y="5762170"/>
            <a:ext cx="1960629" cy="771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2052" name="Picture 4" descr="https://investments.miraeasset.com/img/company/business_network_map.gif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119" y="118754"/>
            <a:ext cx="2746101" cy="136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사업, 팀, 사람들, 그룹, 기업, 팀웍, 사업가, 여자, 남자, 화이트"/>
          <p:cNvPicPr>
            <a:picLocks noChangeAspect="1" noChangeArrowheads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20" y="2900097"/>
            <a:ext cx="1568435" cy="110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그림 55"/>
          <p:cNvPicPr>
            <a:picLocks noChangeAspect="1"/>
          </p:cNvPicPr>
          <p:nvPr userDrawn="1"/>
        </p:nvPicPr>
        <p:blipFill rotWithShape="1">
          <a:blip r:embed="rId7"/>
          <a:srcRect r="7644"/>
          <a:stretch/>
        </p:blipFill>
        <p:spPr>
          <a:xfrm>
            <a:off x="1257540" y="1495778"/>
            <a:ext cx="10934460" cy="1457070"/>
          </a:xfrm>
          <a:prstGeom prst="rect">
            <a:avLst/>
          </a:prstGeom>
        </p:spPr>
      </p:pic>
      <p:sp>
        <p:nvSpPr>
          <p:cNvPr id="49" name="직사각형 48"/>
          <p:cNvSpPr/>
          <p:nvPr userDrawn="1"/>
        </p:nvSpPr>
        <p:spPr>
          <a:xfrm>
            <a:off x="2002971" y="1623299"/>
            <a:ext cx="1872342" cy="12020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sz="3200" b="0" dirty="0">
                <a:solidFill>
                  <a:schemeClr val="bg1"/>
                </a:solidFill>
              </a:rPr>
              <a:t>Chapter</a:t>
            </a:r>
            <a:endParaRPr lang="ko-KR" altLang="en-US" sz="3200" b="0" dirty="0">
              <a:solidFill>
                <a:schemeClr val="bg1"/>
              </a:solidFill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title"/>
          </p:nvPr>
        </p:nvSpPr>
        <p:spPr>
          <a:xfrm>
            <a:off x="4092511" y="1833561"/>
            <a:ext cx="7504403" cy="78150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갈매기형 수장 5"/>
          <p:cNvSpPr/>
          <p:nvPr userDrawn="1"/>
        </p:nvSpPr>
        <p:spPr>
          <a:xfrm flipH="1">
            <a:off x="1629443" y="2104977"/>
            <a:ext cx="180000" cy="274412"/>
          </a:xfrm>
          <a:prstGeom prst="chevron">
            <a:avLst>
              <a:gd name="adj" fmla="val 62500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8" name="Picture 10" descr="기업가, 시작, 시동, 경력, 남자, 경력 사다리, 실루엣, 상승, 사회, 상단, 심연, 개발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675" y="4516761"/>
            <a:ext cx="1986835" cy="99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36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9B33-69E5-4C43-96AC-72240EF4278E}" type="datetimeFigureOut">
              <a:rPr lang="ko-KR" altLang="en-US" smtClean="0"/>
              <a:t>2020. 7. 18.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C71-ED04-4E6E-87E8-1ED02C013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1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9B33-69E5-4C43-96AC-72240EF4278E}" type="datetimeFigureOut">
              <a:rPr lang="ko-KR" altLang="en-US" smtClean="0"/>
              <a:t>2020. 7. 18.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C71-ED04-4E6E-87E8-1ED02C013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7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9B33-69E5-4C43-96AC-72240EF4278E}" type="datetimeFigureOut">
              <a:rPr lang="ko-KR" altLang="en-US" smtClean="0"/>
              <a:t>2020. 7. 18.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C71-ED04-4E6E-87E8-1ED02C013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20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9B33-69E5-4C43-96AC-72240EF4278E}" type="datetimeFigureOut">
              <a:rPr lang="ko-KR" altLang="en-US" smtClean="0"/>
              <a:t>2020. 7. 18.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C71-ED04-4E6E-87E8-1ED02C013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91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9B33-69E5-4C43-96AC-72240EF4278E}" type="datetimeFigureOut">
              <a:rPr lang="ko-KR" altLang="en-US" smtClean="0"/>
              <a:t>2020. 7. 18.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C71-ED04-4E6E-87E8-1ED02C013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64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9B33-69E5-4C43-96AC-72240EF4278E}" type="datetimeFigureOut">
              <a:rPr lang="ko-KR" altLang="en-US" smtClean="0"/>
              <a:t>2020. 7. 18.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C71-ED04-4E6E-87E8-1ED02C013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33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1524" y="0"/>
            <a:ext cx="12190476" cy="6858000"/>
            <a:chOff x="1524" y="0"/>
            <a:chExt cx="12190476" cy="6858000"/>
          </a:xfrm>
        </p:grpSpPr>
        <p:pic>
          <p:nvPicPr>
            <p:cNvPr id="7" name="그림 6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" y="0"/>
              <a:ext cx="9902952" cy="68580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 userDrawn="1"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48"/>
            <a:stretch/>
          </p:blipFill>
          <p:spPr>
            <a:xfrm>
              <a:off x="6284686" y="0"/>
              <a:ext cx="5907314" cy="6858000"/>
            </a:xfrm>
            <a:prstGeom prst="rect">
              <a:avLst/>
            </a:prstGeom>
          </p:spPr>
        </p:pic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189478"/>
            <a:ext cx="10515600" cy="78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0" y="1098550"/>
            <a:ext cx="12192000" cy="5435450"/>
          </a:xfrm>
          <a:prstGeom prst="rect">
            <a:avLst/>
          </a:prstGeom>
          <a:pattFill prst="dkHorz">
            <a:fgClr>
              <a:srgbClr val="F2F2F2"/>
            </a:fgClr>
            <a:bgClr>
              <a:srgbClr val="F8F8F8"/>
            </a:bgClr>
          </a:pattFill>
          <a:ln w="12700" algn="ctr">
            <a:noFill/>
            <a:round/>
            <a:headEnd/>
            <a:tailEnd/>
          </a:ln>
          <a:effectLst/>
        </p:spPr>
        <p:txBody>
          <a:bodyPr lIns="89992" tIns="46795" rIns="10799" bIns="46795"/>
          <a:lstStyle/>
          <a:p>
            <a:pPr lvl="0" defTabSz="1019190">
              <a:spcBef>
                <a:spcPct val="10000"/>
              </a:spcBef>
              <a:spcAft>
                <a:spcPct val="10000"/>
              </a:spcAft>
            </a:pPr>
            <a:endParaRPr lang="ko-KR" altLang="en-US" sz="2000" b="1" kern="0" dirty="0">
              <a:solidFill>
                <a:sysClr val="windowText" lastClr="000000"/>
              </a:solidFill>
              <a:latin typeface="Neo Sans Std"/>
              <a:ea typeface="Rix모던고딕 EB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204686"/>
            <a:ext cx="10515600" cy="518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2" name="Picture 3"/>
          <p:cNvPicPr>
            <a:picLocks noChangeArrowheads="1"/>
          </p:cNvPicPr>
          <p:nvPr userDrawn="1"/>
        </p:nvPicPr>
        <p:blipFill>
          <a:blip r:embed="rId1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" r="2126"/>
          <a:stretch>
            <a:fillRect/>
          </a:stretch>
        </p:blipFill>
        <p:spPr bwMode="auto">
          <a:xfrm>
            <a:off x="0" y="6534000"/>
            <a:ext cx="12193200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5160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27F9B33-69E5-4C43-96AC-72240EF4278E}" type="datetimeFigureOut">
              <a:rPr lang="ko-KR" altLang="en-US" smtClean="0"/>
              <a:pPr/>
              <a:t>2020. 7. 18.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51600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5160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826C71-ED04-4E6E-87E8-1ED02C013F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4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마케팅 개념과 마케팅 전략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영업관리팀</a:t>
            </a:r>
          </a:p>
        </p:txBody>
      </p:sp>
    </p:spTree>
    <p:extLst>
      <p:ext uri="{BB962C8B-B14F-4D97-AF65-F5344CB8AC3E}">
        <p14:creationId xmlns:p14="http://schemas.microsoft.com/office/powerpoint/2010/main" val="3982754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마케팅 의사결정 변수</a:t>
            </a:r>
          </a:p>
        </p:txBody>
      </p:sp>
    </p:spTree>
    <p:extLst>
      <p:ext uri="{BB962C8B-B14F-4D97-AF65-F5344CB8AC3E}">
        <p14:creationId xmlns:p14="http://schemas.microsoft.com/office/powerpoint/2010/main" val="63172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마케팅믹스</a:t>
            </a:r>
            <a:r>
              <a:rPr lang="en-US" altLang="ko-KR"/>
              <a:t>(Marketing Mix) </a:t>
            </a:r>
            <a:r>
              <a:rPr lang="ko-KR" altLang="en-US"/>
              <a:t>변수로서의 </a:t>
            </a:r>
            <a:r>
              <a:rPr lang="en-US" altLang="ko-KR"/>
              <a:t>4P</a:t>
            </a:r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FE10337-6D5D-F645-8F19-79479BDB5061}"/>
              </a:ext>
            </a:extLst>
          </p:cNvPr>
          <p:cNvGrpSpPr/>
          <p:nvPr/>
        </p:nvGrpSpPr>
        <p:grpSpPr>
          <a:xfrm>
            <a:off x="966113" y="1998122"/>
            <a:ext cx="10259772" cy="3251062"/>
            <a:chOff x="966113" y="1998122"/>
            <a:chExt cx="10259772" cy="3251062"/>
          </a:xfrm>
        </p:grpSpPr>
        <p:sp>
          <p:nvSpPr>
            <p:cNvPr id="47" name="자유형 46">
              <a:extLst>
                <a:ext uri="{FF2B5EF4-FFF2-40B4-BE49-F238E27FC236}">
                  <a16:creationId xmlns:a16="http://schemas.microsoft.com/office/drawing/2014/main" id="{4A0DBA14-BE6C-854C-A320-D3607C421BE5}"/>
                </a:ext>
              </a:extLst>
            </p:cNvPr>
            <p:cNvSpPr/>
            <p:nvPr/>
          </p:nvSpPr>
          <p:spPr>
            <a:xfrm rot="16200000">
              <a:off x="895008" y="3366380"/>
              <a:ext cx="1953909" cy="1811699"/>
            </a:xfrm>
            <a:custGeom>
              <a:avLst/>
              <a:gdLst>
                <a:gd name="connsiteX0" fmla="*/ 0 w 1953909"/>
                <a:gd name="connsiteY0" fmla="*/ 0 h 1811699"/>
                <a:gd name="connsiteX1" fmla="*/ 976955 w 1953909"/>
                <a:gd name="connsiteY1" fmla="*/ 0 h 1811699"/>
                <a:gd name="connsiteX2" fmla="*/ 1953910 w 1953909"/>
                <a:gd name="connsiteY2" fmla="*/ 905850 h 1811699"/>
                <a:gd name="connsiteX3" fmla="*/ 976955 w 1953909"/>
                <a:gd name="connsiteY3" fmla="*/ 1811700 h 1811699"/>
                <a:gd name="connsiteX4" fmla="*/ 0 w 1953909"/>
                <a:gd name="connsiteY4" fmla="*/ 1811699 h 1811699"/>
                <a:gd name="connsiteX5" fmla="*/ 0 w 1953909"/>
                <a:gd name="connsiteY5" fmla="*/ 0 h 181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3909" h="1811699">
                  <a:moveTo>
                    <a:pt x="0" y="0"/>
                  </a:moveTo>
                  <a:lnTo>
                    <a:pt x="976955" y="0"/>
                  </a:lnTo>
                  <a:cubicBezTo>
                    <a:pt x="1516512" y="0"/>
                    <a:pt x="1953910" y="405563"/>
                    <a:pt x="1953910" y="905850"/>
                  </a:cubicBezTo>
                  <a:cubicBezTo>
                    <a:pt x="1953910" y="1406137"/>
                    <a:pt x="1516512" y="1811700"/>
                    <a:pt x="976955" y="1811700"/>
                  </a:cubicBezTo>
                  <a:lnTo>
                    <a:pt x="0" y="181169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extrusionH="1700" prstMaterial="dkEdge">
              <a:bevelT w="25400" h="6350" prst="softRound"/>
              <a:bevelB w="0" h="0" prst="convex"/>
            </a:sp3d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vert" wrap="square" lIns="64006" tIns="329325" rIns="371488" bIns="361328" numCol="1" spcCol="1270" anchor="t" anchorCtr="0">
              <a:noAutofit/>
            </a:bodyPr>
            <a:lstStyle/>
            <a:p>
              <a:pPr marL="114300" lvl="1" indent="-11430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sz="1200" kern="1200"/>
                <a:t>고객의 필요와 욕구를 만족시키는 재화</a:t>
              </a:r>
              <a:r>
                <a:rPr lang="en-US" sz="1200" kern="1200"/>
                <a:t>, </a:t>
              </a:r>
              <a:r>
                <a:rPr lang="ko-KR" sz="1200" kern="1200"/>
                <a:t>서비스</a:t>
              </a:r>
              <a:r>
                <a:rPr lang="en-US" sz="1200" kern="1200"/>
                <a:t>, </a:t>
              </a:r>
              <a:r>
                <a:rPr lang="ko-KR" sz="1200" kern="1200"/>
                <a:t>혹은 아이디어</a:t>
              </a:r>
              <a:endParaRPr lang="ko-Kore-KR" sz="1200" kern="1200"/>
            </a:p>
          </p:txBody>
        </p:sp>
        <p:sp>
          <p:nvSpPr>
            <p:cNvPr id="49" name="자유형 48">
              <a:extLst>
                <a:ext uri="{FF2B5EF4-FFF2-40B4-BE49-F238E27FC236}">
                  <a16:creationId xmlns:a16="http://schemas.microsoft.com/office/drawing/2014/main" id="{1CA311CE-F73D-754B-8F33-1DBC5D314805}"/>
                </a:ext>
              </a:extLst>
            </p:cNvPr>
            <p:cNvSpPr/>
            <p:nvPr/>
          </p:nvSpPr>
          <p:spPr>
            <a:xfrm rot="16200000">
              <a:off x="3711033" y="3366380"/>
              <a:ext cx="1953909" cy="1811699"/>
            </a:xfrm>
            <a:custGeom>
              <a:avLst/>
              <a:gdLst>
                <a:gd name="connsiteX0" fmla="*/ 0 w 1953909"/>
                <a:gd name="connsiteY0" fmla="*/ 0 h 1811699"/>
                <a:gd name="connsiteX1" fmla="*/ 976955 w 1953909"/>
                <a:gd name="connsiteY1" fmla="*/ 0 h 1811699"/>
                <a:gd name="connsiteX2" fmla="*/ 1953910 w 1953909"/>
                <a:gd name="connsiteY2" fmla="*/ 905850 h 1811699"/>
                <a:gd name="connsiteX3" fmla="*/ 976955 w 1953909"/>
                <a:gd name="connsiteY3" fmla="*/ 1811700 h 1811699"/>
                <a:gd name="connsiteX4" fmla="*/ 0 w 1953909"/>
                <a:gd name="connsiteY4" fmla="*/ 1811699 h 1811699"/>
                <a:gd name="connsiteX5" fmla="*/ 0 w 1953909"/>
                <a:gd name="connsiteY5" fmla="*/ 0 h 181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3909" h="1811699">
                  <a:moveTo>
                    <a:pt x="0" y="0"/>
                  </a:moveTo>
                  <a:lnTo>
                    <a:pt x="976955" y="0"/>
                  </a:lnTo>
                  <a:cubicBezTo>
                    <a:pt x="1516512" y="0"/>
                    <a:pt x="1953910" y="405563"/>
                    <a:pt x="1953910" y="905850"/>
                  </a:cubicBezTo>
                  <a:cubicBezTo>
                    <a:pt x="1953910" y="1406137"/>
                    <a:pt x="1516512" y="1811700"/>
                    <a:pt x="976955" y="1811700"/>
                  </a:cubicBezTo>
                  <a:lnTo>
                    <a:pt x="0" y="181169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extrusionH="1700" prstMaterial="dkEdge">
              <a:bevelT w="25400" h="6350" prst="softRound"/>
              <a:bevelB w="0" h="0" prst="convex"/>
            </a:sp3d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vert" wrap="square" lIns="64006" tIns="329325" rIns="371488" bIns="361328" numCol="1" spcCol="1270" anchor="t" anchorCtr="0">
              <a:noAutofit/>
            </a:bodyPr>
            <a:lstStyle/>
            <a:p>
              <a:pPr marL="114300" lvl="1" indent="-11430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sz="1200" kern="1200"/>
                <a:t>제품을 얻기 위해 지불하는 것</a:t>
              </a:r>
              <a:endParaRPr lang="ko-Kore-KR" sz="1200" kern="1200"/>
            </a:p>
          </p:txBody>
        </p:sp>
        <p:sp>
          <p:nvSpPr>
            <p:cNvPr id="51" name="자유형 50">
              <a:extLst>
                <a:ext uri="{FF2B5EF4-FFF2-40B4-BE49-F238E27FC236}">
                  <a16:creationId xmlns:a16="http://schemas.microsoft.com/office/drawing/2014/main" id="{B20CC468-1CC3-0B40-AE9E-526D021F68FB}"/>
                </a:ext>
              </a:extLst>
            </p:cNvPr>
            <p:cNvSpPr/>
            <p:nvPr/>
          </p:nvSpPr>
          <p:spPr>
            <a:xfrm rot="16200000">
              <a:off x="6527057" y="3366380"/>
              <a:ext cx="1953909" cy="1811699"/>
            </a:xfrm>
            <a:custGeom>
              <a:avLst/>
              <a:gdLst>
                <a:gd name="connsiteX0" fmla="*/ 0 w 1953909"/>
                <a:gd name="connsiteY0" fmla="*/ 0 h 1811699"/>
                <a:gd name="connsiteX1" fmla="*/ 976955 w 1953909"/>
                <a:gd name="connsiteY1" fmla="*/ 0 h 1811699"/>
                <a:gd name="connsiteX2" fmla="*/ 1953910 w 1953909"/>
                <a:gd name="connsiteY2" fmla="*/ 905850 h 1811699"/>
                <a:gd name="connsiteX3" fmla="*/ 976955 w 1953909"/>
                <a:gd name="connsiteY3" fmla="*/ 1811700 h 1811699"/>
                <a:gd name="connsiteX4" fmla="*/ 0 w 1953909"/>
                <a:gd name="connsiteY4" fmla="*/ 1811699 h 1811699"/>
                <a:gd name="connsiteX5" fmla="*/ 0 w 1953909"/>
                <a:gd name="connsiteY5" fmla="*/ 0 h 181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3909" h="1811699">
                  <a:moveTo>
                    <a:pt x="0" y="0"/>
                  </a:moveTo>
                  <a:lnTo>
                    <a:pt x="976955" y="0"/>
                  </a:lnTo>
                  <a:cubicBezTo>
                    <a:pt x="1516512" y="0"/>
                    <a:pt x="1953910" y="405563"/>
                    <a:pt x="1953910" y="905850"/>
                  </a:cubicBezTo>
                  <a:cubicBezTo>
                    <a:pt x="1953910" y="1406137"/>
                    <a:pt x="1516512" y="1811700"/>
                    <a:pt x="976955" y="1811700"/>
                  </a:cubicBezTo>
                  <a:lnTo>
                    <a:pt x="0" y="181169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extrusionH="1700" prstMaterial="dkEdge">
              <a:bevelT w="25400" h="6350" prst="softRound"/>
              <a:bevelB w="0" h="0" prst="convex"/>
            </a:sp3d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vert" wrap="square" lIns="64006" tIns="329325" rIns="371488" bIns="361328" numCol="1" spcCol="1270" anchor="t" anchorCtr="0">
              <a:noAutofit/>
            </a:bodyPr>
            <a:lstStyle/>
            <a:p>
              <a:pPr marL="114300" lvl="1" indent="-11430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sz="1200" kern="1200" dirty="0"/>
                <a:t>구매자와 판매자 사이의 커뮤니케이션</a:t>
              </a:r>
              <a:endParaRPr lang="ko-Kore-KR" sz="1200" kern="1200" dirty="0"/>
            </a:p>
          </p:txBody>
        </p:sp>
        <p:sp>
          <p:nvSpPr>
            <p:cNvPr id="53" name="자유형 52">
              <a:extLst>
                <a:ext uri="{FF2B5EF4-FFF2-40B4-BE49-F238E27FC236}">
                  <a16:creationId xmlns:a16="http://schemas.microsoft.com/office/drawing/2014/main" id="{9238A4F1-7605-4345-9D28-B39FD7178564}"/>
                </a:ext>
              </a:extLst>
            </p:cNvPr>
            <p:cNvSpPr/>
            <p:nvPr/>
          </p:nvSpPr>
          <p:spPr>
            <a:xfrm rot="16200000">
              <a:off x="9343081" y="3366380"/>
              <a:ext cx="1953909" cy="1811699"/>
            </a:xfrm>
            <a:custGeom>
              <a:avLst/>
              <a:gdLst>
                <a:gd name="connsiteX0" fmla="*/ 0 w 1953909"/>
                <a:gd name="connsiteY0" fmla="*/ 0 h 1811699"/>
                <a:gd name="connsiteX1" fmla="*/ 976955 w 1953909"/>
                <a:gd name="connsiteY1" fmla="*/ 0 h 1811699"/>
                <a:gd name="connsiteX2" fmla="*/ 1953910 w 1953909"/>
                <a:gd name="connsiteY2" fmla="*/ 905850 h 1811699"/>
                <a:gd name="connsiteX3" fmla="*/ 976955 w 1953909"/>
                <a:gd name="connsiteY3" fmla="*/ 1811700 h 1811699"/>
                <a:gd name="connsiteX4" fmla="*/ 0 w 1953909"/>
                <a:gd name="connsiteY4" fmla="*/ 1811699 h 1811699"/>
                <a:gd name="connsiteX5" fmla="*/ 0 w 1953909"/>
                <a:gd name="connsiteY5" fmla="*/ 0 h 181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3909" h="1811699">
                  <a:moveTo>
                    <a:pt x="0" y="0"/>
                  </a:moveTo>
                  <a:lnTo>
                    <a:pt x="976955" y="0"/>
                  </a:lnTo>
                  <a:cubicBezTo>
                    <a:pt x="1516512" y="0"/>
                    <a:pt x="1953910" y="405563"/>
                    <a:pt x="1953910" y="905850"/>
                  </a:cubicBezTo>
                  <a:cubicBezTo>
                    <a:pt x="1953910" y="1406137"/>
                    <a:pt x="1516512" y="1811700"/>
                    <a:pt x="976955" y="1811700"/>
                  </a:cubicBezTo>
                  <a:lnTo>
                    <a:pt x="0" y="181169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extrusionH="1700" prstMaterial="dkEdge">
              <a:bevelT w="25400" h="6350" prst="softRound"/>
              <a:bevelB w="0" h="0" prst="convex"/>
            </a:sp3d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vert" wrap="square" lIns="64006" tIns="329325" rIns="371488" bIns="361328" numCol="1" spcCol="1270" anchor="t" anchorCtr="0">
              <a:noAutofit/>
            </a:bodyPr>
            <a:lstStyle/>
            <a:p>
              <a:pPr marL="114300" lvl="1" indent="-114300" algn="l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sz="1200" kern="1200" dirty="0"/>
                <a:t>소비자가 제품을 구매하는 장소</a:t>
              </a:r>
              <a:endParaRPr lang="ko-Kore-KR" sz="1200" kern="1200" dirty="0"/>
            </a:p>
          </p:txBody>
        </p:sp>
        <p:sp>
          <p:nvSpPr>
            <p:cNvPr id="46" name="자유형 45">
              <a:extLst>
                <a:ext uri="{FF2B5EF4-FFF2-40B4-BE49-F238E27FC236}">
                  <a16:creationId xmlns:a16="http://schemas.microsoft.com/office/drawing/2014/main" id="{825F8AA0-599D-CD49-822B-462DB7341C69}"/>
                </a:ext>
              </a:extLst>
            </p:cNvPr>
            <p:cNvSpPr/>
            <p:nvPr/>
          </p:nvSpPr>
          <p:spPr>
            <a:xfrm rot="16200000">
              <a:off x="844936" y="2461340"/>
              <a:ext cx="2054054" cy="1127617"/>
            </a:xfrm>
            <a:custGeom>
              <a:avLst/>
              <a:gdLst>
                <a:gd name="connsiteX0" fmla="*/ 0 w 2054054"/>
                <a:gd name="connsiteY0" fmla="*/ 0 h 1127617"/>
                <a:gd name="connsiteX1" fmla="*/ 1027027 w 2054054"/>
                <a:gd name="connsiteY1" fmla="*/ 0 h 1127617"/>
                <a:gd name="connsiteX2" fmla="*/ 2054054 w 2054054"/>
                <a:gd name="connsiteY2" fmla="*/ 563809 h 1127617"/>
                <a:gd name="connsiteX3" fmla="*/ 1027027 w 2054054"/>
                <a:gd name="connsiteY3" fmla="*/ 1127618 h 1127617"/>
                <a:gd name="connsiteX4" fmla="*/ 0 w 2054054"/>
                <a:gd name="connsiteY4" fmla="*/ 1127617 h 1127617"/>
                <a:gd name="connsiteX5" fmla="*/ 0 w 2054054"/>
                <a:gd name="connsiteY5" fmla="*/ 0 h 112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4054" h="1127617">
                  <a:moveTo>
                    <a:pt x="0" y="0"/>
                  </a:moveTo>
                  <a:lnTo>
                    <a:pt x="1027027" y="0"/>
                  </a:lnTo>
                  <a:cubicBezTo>
                    <a:pt x="1594238" y="0"/>
                    <a:pt x="2054054" y="252426"/>
                    <a:pt x="2054054" y="563809"/>
                  </a:cubicBezTo>
                  <a:cubicBezTo>
                    <a:pt x="2054054" y="875192"/>
                    <a:pt x="1594238" y="1127618"/>
                    <a:pt x="1027027" y="1127618"/>
                  </a:cubicBezTo>
                  <a:lnTo>
                    <a:pt x="0" y="1127617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" wrap="square" lIns="85342" tIns="213904" rIns="386154" bIns="213904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1200" kern="1200" dirty="0"/>
                <a:t>제품</a:t>
              </a:r>
              <a:r>
                <a:rPr lang="en-US" sz="1200" kern="1200" dirty="0"/>
                <a:t>(Product)</a:t>
              </a:r>
              <a:endParaRPr lang="ko-Kore-KR" sz="1200" kern="1200" dirty="0"/>
            </a:p>
          </p:txBody>
        </p:sp>
        <p:sp>
          <p:nvSpPr>
            <p:cNvPr id="48" name="자유형 47">
              <a:extLst>
                <a:ext uri="{FF2B5EF4-FFF2-40B4-BE49-F238E27FC236}">
                  <a16:creationId xmlns:a16="http://schemas.microsoft.com/office/drawing/2014/main" id="{01CC5FDE-A99E-7745-9C73-B117D61382BB}"/>
                </a:ext>
              </a:extLst>
            </p:cNvPr>
            <p:cNvSpPr/>
            <p:nvPr/>
          </p:nvSpPr>
          <p:spPr>
            <a:xfrm rot="16200000">
              <a:off x="3660960" y="2461340"/>
              <a:ext cx="2054054" cy="1127617"/>
            </a:xfrm>
            <a:custGeom>
              <a:avLst/>
              <a:gdLst>
                <a:gd name="connsiteX0" fmla="*/ 0 w 2054054"/>
                <a:gd name="connsiteY0" fmla="*/ 0 h 1127617"/>
                <a:gd name="connsiteX1" fmla="*/ 1027027 w 2054054"/>
                <a:gd name="connsiteY1" fmla="*/ 0 h 1127617"/>
                <a:gd name="connsiteX2" fmla="*/ 2054054 w 2054054"/>
                <a:gd name="connsiteY2" fmla="*/ 563809 h 1127617"/>
                <a:gd name="connsiteX3" fmla="*/ 1027027 w 2054054"/>
                <a:gd name="connsiteY3" fmla="*/ 1127618 h 1127617"/>
                <a:gd name="connsiteX4" fmla="*/ 0 w 2054054"/>
                <a:gd name="connsiteY4" fmla="*/ 1127617 h 1127617"/>
                <a:gd name="connsiteX5" fmla="*/ 0 w 2054054"/>
                <a:gd name="connsiteY5" fmla="*/ 0 h 112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4054" h="1127617">
                  <a:moveTo>
                    <a:pt x="0" y="0"/>
                  </a:moveTo>
                  <a:lnTo>
                    <a:pt x="1027027" y="0"/>
                  </a:lnTo>
                  <a:cubicBezTo>
                    <a:pt x="1594238" y="0"/>
                    <a:pt x="2054054" y="252426"/>
                    <a:pt x="2054054" y="563809"/>
                  </a:cubicBezTo>
                  <a:cubicBezTo>
                    <a:pt x="2054054" y="875192"/>
                    <a:pt x="1594238" y="1127618"/>
                    <a:pt x="1027027" y="1127618"/>
                  </a:cubicBezTo>
                  <a:lnTo>
                    <a:pt x="0" y="1127617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" wrap="square" lIns="85343" tIns="213904" rIns="386154" bIns="213903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1200" kern="1200"/>
                <a:t>가격</a:t>
              </a:r>
              <a:r>
                <a:rPr lang="en-US" sz="1200" kern="1200"/>
                <a:t>(Price )</a:t>
              </a:r>
              <a:endParaRPr lang="ko-Kore-KR" sz="1200" kern="1200"/>
            </a:p>
          </p:txBody>
        </p:sp>
        <p:sp>
          <p:nvSpPr>
            <p:cNvPr id="50" name="자유형 49">
              <a:extLst>
                <a:ext uri="{FF2B5EF4-FFF2-40B4-BE49-F238E27FC236}">
                  <a16:creationId xmlns:a16="http://schemas.microsoft.com/office/drawing/2014/main" id="{45FAC78D-89D4-214F-91F2-13BCDA2C24C7}"/>
                </a:ext>
              </a:extLst>
            </p:cNvPr>
            <p:cNvSpPr/>
            <p:nvPr/>
          </p:nvSpPr>
          <p:spPr>
            <a:xfrm rot="16200000">
              <a:off x="6476985" y="2461340"/>
              <a:ext cx="2054054" cy="1127617"/>
            </a:xfrm>
            <a:custGeom>
              <a:avLst/>
              <a:gdLst>
                <a:gd name="connsiteX0" fmla="*/ 0 w 2054054"/>
                <a:gd name="connsiteY0" fmla="*/ 0 h 1127617"/>
                <a:gd name="connsiteX1" fmla="*/ 1027027 w 2054054"/>
                <a:gd name="connsiteY1" fmla="*/ 0 h 1127617"/>
                <a:gd name="connsiteX2" fmla="*/ 2054054 w 2054054"/>
                <a:gd name="connsiteY2" fmla="*/ 563809 h 1127617"/>
                <a:gd name="connsiteX3" fmla="*/ 1027027 w 2054054"/>
                <a:gd name="connsiteY3" fmla="*/ 1127618 h 1127617"/>
                <a:gd name="connsiteX4" fmla="*/ 0 w 2054054"/>
                <a:gd name="connsiteY4" fmla="*/ 1127617 h 1127617"/>
                <a:gd name="connsiteX5" fmla="*/ 0 w 2054054"/>
                <a:gd name="connsiteY5" fmla="*/ 0 h 112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4054" h="1127617">
                  <a:moveTo>
                    <a:pt x="0" y="0"/>
                  </a:moveTo>
                  <a:lnTo>
                    <a:pt x="1027027" y="0"/>
                  </a:lnTo>
                  <a:cubicBezTo>
                    <a:pt x="1594238" y="0"/>
                    <a:pt x="2054054" y="252426"/>
                    <a:pt x="2054054" y="563809"/>
                  </a:cubicBezTo>
                  <a:cubicBezTo>
                    <a:pt x="2054054" y="875192"/>
                    <a:pt x="1594238" y="1127618"/>
                    <a:pt x="1027027" y="1127618"/>
                  </a:cubicBezTo>
                  <a:lnTo>
                    <a:pt x="0" y="1127617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" wrap="square" lIns="85343" tIns="213903" rIns="386153" bIns="213904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1200" kern="1200" dirty="0"/>
                <a:t>촉진</a:t>
              </a:r>
              <a:r>
                <a:rPr lang="en-US" sz="1200" kern="1200" dirty="0"/>
                <a:t>(Promotion)</a:t>
              </a:r>
              <a:endParaRPr lang="ko-Kore-KR" sz="1200" kern="1200" dirty="0"/>
            </a:p>
          </p:txBody>
        </p:sp>
        <p:sp>
          <p:nvSpPr>
            <p:cNvPr id="52" name="자유형 51">
              <a:extLst>
                <a:ext uri="{FF2B5EF4-FFF2-40B4-BE49-F238E27FC236}">
                  <a16:creationId xmlns:a16="http://schemas.microsoft.com/office/drawing/2014/main" id="{48FFD0BF-E5A4-8F47-94E3-2DD78DC469AE}"/>
                </a:ext>
              </a:extLst>
            </p:cNvPr>
            <p:cNvSpPr/>
            <p:nvPr/>
          </p:nvSpPr>
          <p:spPr>
            <a:xfrm rot="16200000">
              <a:off x="9293009" y="2461340"/>
              <a:ext cx="2054054" cy="1127617"/>
            </a:xfrm>
            <a:custGeom>
              <a:avLst/>
              <a:gdLst>
                <a:gd name="connsiteX0" fmla="*/ 0 w 2054054"/>
                <a:gd name="connsiteY0" fmla="*/ 0 h 1127617"/>
                <a:gd name="connsiteX1" fmla="*/ 1027027 w 2054054"/>
                <a:gd name="connsiteY1" fmla="*/ 0 h 1127617"/>
                <a:gd name="connsiteX2" fmla="*/ 2054054 w 2054054"/>
                <a:gd name="connsiteY2" fmla="*/ 563809 h 1127617"/>
                <a:gd name="connsiteX3" fmla="*/ 1027027 w 2054054"/>
                <a:gd name="connsiteY3" fmla="*/ 1127618 h 1127617"/>
                <a:gd name="connsiteX4" fmla="*/ 0 w 2054054"/>
                <a:gd name="connsiteY4" fmla="*/ 1127617 h 1127617"/>
                <a:gd name="connsiteX5" fmla="*/ 0 w 2054054"/>
                <a:gd name="connsiteY5" fmla="*/ 0 h 112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4054" h="1127617">
                  <a:moveTo>
                    <a:pt x="0" y="0"/>
                  </a:moveTo>
                  <a:lnTo>
                    <a:pt x="1027027" y="0"/>
                  </a:lnTo>
                  <a:cubicBezTo>
                    <a:pt x="1594238" y="0"/>
                    <a:pt x="2054054" y="252426"/>
                    <a:pt x="2054054" y="563809"/>
                  </a:cubicBezTo>
                  <a:cubicBezTo>
                    <a:pt x="2054054" y="875192"/>
                    <a:pt x="1594238" y="1127618"/>
                    <a:pt x="1027027" y="1127618"/>
                  </a:cubicBezTo>
                  <a:lnTo>
                    <a:pt x="0" y="1127617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chilly" dir="t"/>
            </a:scene3d>
            <a:sp3d prstMaterial="translucentPowder">
              <a:bevelT w="127000" h="25400" prst="softRound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" wrap="square" lIns="85343" tIns="213904" rIns="386154" bIns="213904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1200" kern="1200" dirty="0"/>
                <a:t>유통</a:t>
              </a:r>
              <a:r>
                <a:rPr lang="en-US" sz="1200" kern="1200" dirty="0"/>
                <a:t>(Place)</a:t>
              </a:r>
              <a:endParaRPr lang="ko-Kore-KR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865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마케팅믹스</a:t>
            </a:r>
            <a:r>
              <a:rPr lang="en-US" altLang="ko-KR" dirty="0"/>
              <a:t>(Marketing Mix) </a:t>
            </a:r>
            <a:r>
              <a:rPr lang="ko-KR" altLang="en-US" dirty="0" err="1"/>
              <a:t>변수로서의</a:t>
            </a:r>
            <a:r>
              <a:rPr lang="ko-KR" altLang="en-US" dirty="0"/>
              <a:t> </a:t>
            </a:r>
            <a:r>
              <a:rPr lang="en-US" altLang="ko-KR" dirty="0"/>
              <a:t>4P</a:t>
            </a:r>
            <a:endParaRPr lang="ko-KR" altLang="en-US" dirty="0"/>
          </a:p>
        </p:txBody>
      </p:sp>
      <p:sp>
        <p:nvSpPr>
          <p:cNvPr id="18" name="사다리꼴 17"/>
          <p:cNvSpPr/>
          <p:nvPr/>
        </p:nvSpPr>
        <p:spPr>
          <a:xfrm>
            <a:off x="586728" y="5462302"/>
            <a:ext cx="2633425" cy="362858"/>
          </a:xfrm>
          <a:prstGeom prst="trapezoid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다리꼴 18"/>
          <p:cNvSpPr/>
          <p:nvPr/>
        </p:nvSpPr>
        <p:spPr>
          <a:xfrm>
            <a:off x="3395414" y="5462302"/>
            <a:ext cx="2633425" cy="362858"/>
          </a:xfrm>
          <a:prstGeom prst="trapezoid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다리꼴 19"/>
          <p:cNvSpPr/>
          <p:nvPr/>
        </p:nvSpPr>
        <p:spPr>
          <a:xfrm>
            <a:off x="6204360" y="5462302"/>
            <a:ext cx="2633425" cy="362858"/>
          </a:xfrm>
          <a:prstGeom prst="trapezoid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다리꼴 20"/>
          <p:cNvSpPr/>
          <p:nvPr/>
        </p:nvSpPr>
        <p:spPr>
          <a:xfrm>
            <a:off x="9012786" y="5462302"/>
            <a:ext cx="2633425" cy="362858"/>
          </a:xfrm>
          <a:prstGeom prst="trapezoid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 bwMode="auto">
          <a:xfrm rot="10800000" flipV="1">
            <a:off x="3395933" y="2516809"/>
            <a:ext cx="2632908" cy="330835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innerShdw blurRad="139700">
              <a:prstClr val="black">
                <a:alpha val="23000"/>
              </a:prstClr>
            </a:innerShdw>
          </a:effectLst>
        </p:spPr>
        <p:txBody>
          <a:bodyPr lIns="83443" tIns="41721" rIns="83443" bIns="41721" anchor="ctr"/>
          <a:lstStyle/>
          <a:p>
            <a:pPr algn="ctr" defTabSz="914104" latinLnBrk="0"/>
            <a:r>
              <a:rPr lang="ko-KR" altLang="en-US" dirty="0"/>
              <a:t>제품을 얻기 위해 지불하는 것</a:t>
            </a:r>
          </a:p>
        </p:txBody>
      </p:sp>
      <p:sp>
        <p:nvSpPr>
          <p:cNvPr id="23" name="양쪽 모서리가 둥근 사각형 22"/>
          <p:cNvSpPr/>
          <p:nvPr/>
        </p:nvSpPr>
        <p:spPr bwMode="auto">
          <a:xfrm flipH="1">
            <a:off x="3395931" y="1756229"/>
            <a:ext cx="2632908" cy="1204685"/>
          </a:xfrm>
          <a:prstGeom prst="round2SameRect">
            <a:avLst>
              <a:gd name="adj1" fmla="val 16564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6350" cap="flat" cmpd="sng" algn="ctr">
            <a:noFill/>
            <a:prstDash val="solid"/>
          </a:ln>
          <a:effectLst>
            <a:outerShdw blurRad="76200" dist="12700" dir="48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31" tIns="33231" rIns="33231" bIns="72000" anchor="ctr"/>
          <a:lstStyle/>
          <a:p>
            <a:pPr marL="167058" lvl="0" indent="-167058" algn="ctr" defTabSz="924861"/>
            <a:r>
              <a:rPr lang="ko-KR" altLang="en-US" dirty="0"/>
              <a:t>가격</a:t>
            </a:r>
            <a:endParaRPr lang="en-US" altLang="ko-KR" dirty="0"/>
          </a:p>
          <a:p>
            <a:pPr marL="167058" lvl="0" indent="-167058" algn="ctr" defTabSz="924861"/>
            <a:r>
              <a:rPr lang="en-US" altLang="ko-KR" dirty="0"/>
              <a:t>(Price)</a:t>
            </a:r>
          </a:p>
        </p:txBody>
      </p:sp>
      <p:sp>
        <p:nvSpPr>
          <p:cNvPr id="24" name="직사각형 16"/>
          <p:cNvSpPr/>
          <p:nvPr/>
        </p:nvSpPr>
        <p:spPr bwMode="auto">
          <a:xfrm rot="10800000" flipV="1">
            <a:off x="6204618" y="2516809"/>
            <a:ext cx="2632910" cy="330835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innerShdw blurRad="139700">
              <a:prstClr val="black">
                <a:alpha val="23000"/>
              </a:prstClr>
            </a:innerShdw>
          </a:effectLst>
        </p:spPr>
        <p:txBody>
          <a:bodyPr lIns="83443" tIns="41721" rIns="83443" bIns="41721" anchor="ctr"/>
          <a:lstStyle/>
          <a:p>
            <a:pPr algn="ctr" defTabSz="914104" latinLnBrk="0"/>
            <a:r>
              <a:rPr lang="ko-KR" altLang="en-US" dirty="0"/>
              <a:t>구매자와 판매자 사이의 커뮤니케이션</a:t>
            </a:r>
          </a:p>
        </p:txBody>
      </p:sp>
      <p:sp>
        <p:nvSpPr>
          <p:cNvPr id="25" name="양쪽 모서리가 둥근 사각형 24"/>
          <p:cNvSpPr/>
          <p:nvPr/>
        </p:nvSpPr>
        <p:spPr bwMode="auto">
          <a:xfrm flipH="1">
            <a:off x="6204618" y="1756229"/>
            <a:ext cx="2632910" cy="1204685"/>
          </a:xfrm>
          <a:prstGeom prst="round2SameRect">
            <a:avLst>
              <a:gd name="adj1" fmla="val 15359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6350" cap="flat" cmpd="sng" algn="ctr">
            <a:noFill/>
            <a:prstDash val="solid"/>
          </a:ln>
          <a:effectLst>
            <a:outerShdw blurRad="76200" dist="12700" dir="48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31" tIns="33231" rIns="33231" bIns="72000" anchor="ctr"/>
          <a:lstStyle/>
          <a:p>
            <a:pPr marL="167058" lvl="0" indent="-167058" algn="ctr" defTabSz="924861"/>
            <a:r>
              <a:rPr lang="ko-KR" altLang="en-US" dirty="0"/>
              <a:t>촉진</a:t>
            </a:r>
            <a:endParaRPr lang="en-US" altLang="ko-KR" dirty="0"/>
          </a:p>
          <a:p>
            <a:pPr marL="167058" lvl="0" indent="-167058" algn="ctr" defTabSz="924861"/>
            <a:r>
              <a:rPr lang="en-US" altLang="ko-KR" dirty="0"/>
              <a:t>(Promotion)</a:t>
            </a:r>
          </a:p>
        </p:txBody>
      </p:sp>
      <p:sp>
        <p:nvSpPr>
          <p:cNvPr id="26" name="직사각형 25"/>
          <p:cNvSpPr/>
          <p:nvPr/>
        </p:nvSpPr>
        <p:spPr bwMode="auto">
          <a:xfrm rot="10800000" flipV="1">
            <a:off x="9013304" y="2516809"/>
            <a:ext cx="2632908" cy="330835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innerShdw blurRad="139700">
              <a:prstClr val="black">
                <a:alpha val="23000"/>
              </a:prstClr>
            </a:innerShdw>
          </a:effectLst>
        </p:spPr>
        <p:txBody>
          <a:bodyPr lIns="83443" tIns="41721" rIns="83443" bIns="41721" anchor="ctr"/>
          <a:lstStyle/>
          <a:p>
            <a:pPr algn="ctr" defTabSz="914104" latinLnBrk="0"/>
            <a:r>
              <a:rPr lang="ko-KR" altLang="en-US" dirty="0"/>
              <a:t>소비자가 제품을 구매하는 장소</a:t>
            </a:r>
          </a:p>
        </p:txBody>
      </p:sp>
      <p:sp>
        <p:nvSpPr>
          <p:cNvPr id="27" name="양쪽 모서리가 둥근 사각형 26"/>
          <p:cNvSpPr/>
          <p:nvPr/>
        </p:nvSpPr>
        <p:spPr bwMode="auto">
          <a:xfrm flipH="1">
            <a:off x="9013303" y="1756229"/>
            <a:ext cx="2632908" cy="1204685"/>
          </a:xfrm>
          <a:prstGeom prst="round2SameRect">
            <a:avLst>
              <a:gd name="adj1" fmla="val 14154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6350" cap="flat" cmpd="sng" algn="ctr">
            <a:noFill/>
            <a:prstDash val="solid"/>
          </a:ln>
          <a:effectLst>
            <a:outerShdw blurRad="76200" dist="12700" dir="48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31" tIns="33231" rIns="33231" bIns="72000" anchor="ctr"/>
          <a:lstStyle/>
          <a:p>
            <a:pPr marL="167058" lvl="0" indent="-167058" algn="ctr" defTabSz="924861"/>
            <a:r>
              <a:rPr lang="ko-KR" altLang="en-US" dirty="0"/>
              <a:t>유통</a:t>
            </a:r>
            <a:endParaRPr lang="en-US" altLang="ko-KR" dirty="0"/>
          </a:p>
          <a:p>
            <a:pPr marL="167058" lvl="0" indent="-167058" algn="ctr" defTabSz="924861"/>
            <a:r>
              <a:rPr lang="en-US" altLang="ko-KR" dirty="0"/>
              <a:t>(Place)</a:t>
            </a:r>
          </a:p>
        </p:txBody>
      </p:sp>
      <p:sp>
        <p:nvSpPr>
          <p:cNvPr id="28" name="직사각형 27"/>
          <p:cNvSpPr/>
          <p:nvPr/>
        </p:nvSpPr>
        <p:spPr bwMode="auto">
          <a:xfrm rot="10800000" flipV="1">
            <a:off x="586729" y="2516809"/>
            <a:ext cx="2633424" cy="330835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>
            <a:innerShdw blurRad="139700">
              <a:prstClr val="black">
                <a:alpha val="23000"/>
              </a:prstClr>
            </a:innerShdw>
          </a:effectLst>
        </p:spPr>
        <p:txBody>
          <a:bodyPr lIns="83443" tIns="41721" rIns="83443" bIns="41721" anchor="ctr"/>
          <a:lstStyle/>
          <a:p>
            <a:pPr algn="ctr" defTabSz="914104" latinLnBrk="0"/>
            <a:r>
              <a:rPr lang="ko-KR" altLang="en-US" dirty="0"/>
              <a:t>고객의 필요와 욕구를 만족시키는 재화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/>
              <a:t>혹은 아이디어</a:t>
            </a:r>
          </a:p>
        </p:txBody>
      </p:sp>
      <p:sp>
        <p:nvSpPr>
          <p:cNvPr id="29" name="양쪽 모서리가 둥근 사각형 28"/>
          <p:cNvSpPr/>
          <p:nvPr/>
        </p:nvSpPr>
        <p:spPr bwMode="auto">
          <a:xfrm flipH="1">
            <a:off x="586729" y="1756229"/>
            <a:ext cx="2633424" cy="1204685"/>
          </a:xfrm>
          <a:prstGeom prst="round2SameRect">
            <a:avLst>
              <a:gd name="adj1" fmla="val 17768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6350" cap="flat" cmpd="sng" algn="ctr">
            <a:noFill/>
            <a:prstDash val="solid"/>
          </a:ln>
          <a:effectLst>
            <a:outerShdw blurRad="76200" dist="12700" dir="48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31" tIns="33231" rIns="33231" bIns="72000" anchor="ctr"/>
          <a:lstStyle/>
          <a:p>
            <a:pPr marL="167058" lvl="0" indent="-167058" algn="ctr" defTabSz="924861"/>
            <a:r>
              <a:rPr lang="ko-KR" altLang="en-US" dirty="0"/>
              <a:t>제품</a:t>
            </a:r>
            <a:endParaRPr lang="en-US" altLang="ko-KR" dirty="0"/>
          </a:p>
          <a:p>
            <a:pPr marL="167058" lvl="0" indent="-167058" algn="ctr" defTabSz="924861"/>
            <a:r>
              <a:rPr lang="en-US" altLang="ko-KR" dirty="0"/>
              <a:t>(Product)</a:t>
            </a:r>
          </a:p>
        </p:txBody>
      </p:sp>
    </p:spTree>
    <p:extLst>
      <p:ext uri="{BB962C8B-B14F-4D97-AF65-F5344CB8AC3E}">
        <p14:creationId xmlns:p14="http://schemas.microsoft.com/office/powerpoint/2010/main" val="2333342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마케팅믹스</a:t>
            </a:r>
            <a:r>
              <a:rPr lang="en-US" altLang="ko-KR" dirty="0"/>
              <a:t>(Marketing Mix) </a:t>
            </a:r>
            <a:r>
              <a:rPr lang="ko-KR" altLang="en-US" dirty="0" err="1"/>
              <a:t>변수로서의</a:t>
            </a:r>
            <a:r>
              <a:rPr lang="ko-KR" altLang="en-US" dirty="0"/>
              <a:t> </a:t>
            </a:r>
            <a:r>
              <a:rPr lang="en-US" altLang="ko-KR" dirty="0"/>
              <a:t>7P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제품</a:t>
            </a:r>
            <a:r>
              <a:rPr lang="en-US" altLang="ko-KR" dirty="0"/>
              <a:t>(Product)</a:t>
            </a:r>
            <a:endParaRPr lang="ko-KR" altLang="en-US" dirty="0"/>
          </a:p>
          <a:p>
            <a:r>
              <a:rPr lang="ko-KR" altLang="en-US" dirty="0"/>
              <a:t>가격</a:t>
            </a:r>
            <a:r>
              <a:rPr lang="en-US" altLang="ko-KR" dirty="0"/>
              <a:t>(Price )</a:t>
            </a:r>
          </a:p>
          <a:p>
            <a:r>
              <a:rPr lang="ko-KR" altLang="en-US" dirty="0"/>
              <a:t>촉진</a:t>
            </a:r>
            <a:r>
              <a:rPr lang="en-US" altLang="ko-KR" dirty="0"/>
              <a:t>(Promotion)</a:t>
            </a:r>
          </a:p>
          <a:p>
            <a:r>
              <a:rPr lang="ko-KR" altLang="en-US" dirty="0"/>
              <a:t>유통</a:t>
            </a:r>
            <a:r>
              <a:rPr lang="en-US" altLang="ko-KR" dirty="0"/>
              <a:t>(Place)</a:t>
            </a:r>
          </a:p>
          <a:p>
            <a:r>
              <a:rPr lang="ko-KR" altLang="en-US" dirty="0" err="1"/>
              <a:t>인적판매</a:t>
            </a:r>
            <a:r>
              <a:rPr lang="en-US" altLang="ko-KR" dirty="0"/>
              <a:t>(Personal Selling)</a:t>
            </a:r>
          </a:p>
          <a:p>
            <a:r>
              <a:rPr lang="ko-KR" altLang="en-US" dirty="0"/>
              <a:t>정치적 요소</a:t>
            </a:r>
            <a:r>
              <a:rPr lang="en-US" altLang="ko-KR" dirty="0"/>
              <a:t>(Politics)</a:t>
            </a:r>
          </a:p>
          <a:p>
            <a:r>
              <a:rPr lang="ko-KR" altLang="en-US" dirty="0"/>
              <a:t>홍보</a:t>
            </a:r>
            <a:r>
              <a:rPr lang="en-US" altLang="ko-KR" dirty="0"/>
              <a:t>(Publicity)</a:t>
            </a:r>
          </a:p>
        </p:txBody>
      </p:sp>
    </p:spTree>
    <p:extLst>
      <p:ext uri="{BB962C8B-B14F-4D97-AF65-F5344CB8AC3E}">
        <p14:creationId xmlns:p14="http://schemas.microsoft.com/office/powerpoint/2010/main" val="2091607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마케팅믹스</a:t>
            </a:r>
            <a:r>
              <a:rPr lang="en-US" altLang="ko-KR" dirty="0"/>
              <a:t>(Marketing Mix) </a:t>
            </a:r>
            <a:r>
              <a:rPr lang="ko-KR" altLang="en-US" dirty="0" err="1"/>
              <a:t>변수로서의</a:t>
            </a:r>
            <a:r>
              <a:rPr lang="ko-KR" altLang="en-US" dirty="0"/>
              <a:t> </a:t>
            </a:r>
            <a:r>
              <a:rPr lang="en-US" altLang="ko-KR" dirty="0"/>
              <a:t>4C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고객가치</a:t>
            </a:r>
            <a:r>
              <a:rPr lang="en-US" altLang="ko-KR" dirty="0"/>
              <a:t>(Customer Value)</a:t>
            </a:r>
          </a:p>
          <a:p>
            <a:pPr lvl="1"/>
            <a:r>
              <a:rPr lang="ko-KR" altLang="en-US" dirty="0"/>
              <a:t>소비자가 이 제품을 어떻게 바라볼 것인가</a:t>
            </a:r>
            <a:r>
              <a:rPr lang="en-US" altLang="ko-KR" dirty="0"/>
              <a:t>, </a:t>
            </a:r>
            <a:r>
              <a:rPr lang="ko-KR" altLang="en-US" dirty="0"/>
              <a:t>어떤 가치를 부여할 것인가를 먼저 파악</a:t>
            </a:r>
            <a:endParaRPr lang="en-US" altLang="ko-KR" dirty="0"/>
          </a:p>
          <a:p>
            <a:r>
              <a:rPr lang="ko-KR" altLang="en-US" dirty="0"/>
              <a:t>비용</a:t>
            </a:r>
            <a:r>
              <a:rPr lang="en-US" altLang="ko-KR" dirty="0"/>
              <a:t>(Cost)</a:t>
            </a:r>
          </a:p>
          <a:p>
            <a:pPr lvl="1"/>
            <a:r>
              <a:rPr lang="ko-KR" altLang="en-US" dirty="0"/>
              <a:t>고객의 입장에서 비용지출</a:t>
            </a:r>
            <a:r>
              <a:rPr lang="en-US" altLang="ko-KR" dirty="0"/>
              <a:t> </a:t>
            </a:r>
            <a:r>
              <a:rPr lang="ko-KR" altLang="en-US" dirty="0"/>
              <a:t>구매하는데 들어가는 노력과 시간</a:t>
            </a:r>
            <a:r>
              <a:rPr lang="en-US" altLang="ko-KR" dirty="0"/>
              <a:t>, </a:t>
            </a:r>
            <a:r>
              <a:rPr lang="ko-KR" altLang="en-US" dirty="0"/>
              <a:t>잘못 구매하거나 다른 대안을 포기해야만 하는 심리적 부담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편리성</a:t>
            </a:r>
            <a:r>
              <a:rPr lang="en-US" altLang="ko-KR" dirty="0"/>
              <a:t>(Convenience)</a:t>
            </a:r>
          </a:p>
          <a:p>
            <a:pPr lvl="1"/>
            <a:r>
              <a:rPr lang="ko-KR" altLang="en-US" dirty="0"/>
              <a:t>고객이 편리하게 구매할 수 있는 정도</a:t>
            </a:r>
          </a:p>
          <a:p>
            <a:r>
              <a:rPr lang="ko-KR" altLang="en-US" dirty="0"/>
              <a:t>커뮤니케이션</a:t>
            </a:r>
            <a:r>
              <a:rPr lang="en-US" altLang="ko-KR" dirty="0"/>
              <a:t>(Communication) </a:t>
            </a:r>
          </a:p>
          <a:p>
            <a:pPr lvl="1"/>
            <a:r>
              <a:rPr lang="en-US" altLang="ko-KR" dirty="0"/>
              <a:t>Promotion</a:t>
            </a:r>
            <a:r>
              <a:rPr lang="ko-KR" altLang="en-US" dirty="0"/>
              <a:t>은 기업이 고객에게 일방적으로 정보 전달과 소비 욕구 자극</a:t>
            </a:r>
          </a:p>
          <a:p>
            <a:pPr lvl="1"/>
            <a:r>
              <a:rPr lang="ko-KR" altLang="en-US" dirty="0"/>
              <a:t>일방적인 커뮤니케이션은 변화된 고객의 요구와 불만에</a:t>
            </a:r>
            <a:r>
              <a:rPr lang="en-US" altLang="ko-KR" dirty="0"/>
              <a:t> </a:t>
            </a:r>
            <a:r>
              <a:rPr lang="ko-KR" altLang="en-US" dirty="0"/>
              <a:t>대응하기 어려우며</a:t>
            </a:r>
            <a:r>
              <a:rPr lang="en-US" altLang="ko-KR" dirty="0"/>
              <a:t> </a:t>
            </a:r>
            <a:r>
              <a:rPr lang="ko-KR" altLang="en-US" dirty="0"/>
              <a:t>고객이 원하는 것은 쌍방향의 커뮤니케이션</a:t>
            </a:r>
          </a:p>
        </p:txBody>
      </p:sp>
    </p:spTree>
    <p:extLst>
      <p:ext uri="{BB962C8B-B14F-4D97-AF65-F5344CB8AC3E}">
        <p14:creationId xmlns:p14="http://schemas.microsoft.com/office/powerpoint/2010/main" val="2613916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마케팅믹스</a:t>
            </a:r>
            <a:r>
              <a:rPr lang="en-US" altLang="ko-KR" dirty="0"/>
              <a:t>(Marketing Mix) </a:t>
            </a:r>
            <a:r>
              <a:rPr lang="ko-KR" altLang="en-US" dirty="0" err="1"/>
              <a:t>변수로서의</a:t>
            </a:r>
            <a:r>
              <a:rPr lang="ko-KR" altLang="en-US" dirty="0"/>
              <a:t> </a:t>
            </a:r>
            <a:r>
              <a:rPr lang="en-US" altLang="ko-KR" dirty="0"/>
              <a:t>4C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Customer Value</a:t>
            </a:r>
          </a:p>
          <a:p>
            <a:r>
              <a:rPr lang="en-US" altLang="ko-KR"/>
              <a:t>Cost</a:t>
            </a:r>
          </a:p>
          <a:p>
            <a:r>
              <a:rPr lang="en-US" altLang="ko-KR"/>
              <a:t>Convenience</a:t>
            </a:r>
          </a:p>
          <a:p>
            <a:r>
              <a:rPr lang="en-US" altLang="ko-KR"/>
              <a:t>Communication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13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기업관점에서의 </a:t>
            </a:r>
            <a:r>
              <a:rPr lang="en-US" altLang="ko-KR"/>
              <a:t>4P</a:t>
            </a:r>
            <a:r>
              <a:rPr lang="ko-KR" altLang="en-US"/>
              <a:t>와 고객관점에서의 </a:t>
            </a:r>
            <a:r>
              <a:rPr lang="en-US" altLang="ko-KR"/>
              <a:t>4C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942658"/>
              </p:ext>
            </p:extLst>
          </p:nvPr>
        </p:nvGraphicFramePr>
        <p:xfrm>
          <a:off x="838200" y="1363663"/>
          <a:ext cx="10515600" cy="4601707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888850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4866403"/>
                    </a:ext>
                  </a:extLst>
                </a:gridCol>
              </a:tblGrid>
              <a:tr h="8093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latin typeface="+mj-ea"/>
                          <a:ea typeface="+mj-ea"/>
                        </a:rPr>
                        <a:t>기업관점에서의 </a:t>
                      </a:r>
                      <a:r>
                        <a:rPr lang="en-US" altLang="ko-KR" sz="2400" dirty="0">
                          <a:latin typeface="+mj-ea"/>
                          <a:ea typeface="+mj-ea"/>
                        </a:rPr>
                        <a:t>4P</a:t>
                      </a:r>
                      <a:endParaRPr lang="en-US" altLang="ko-KR" sz="24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32" marR="91432" marT="45708" marB="45708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latin typeface="+mj-ea"/>
                          <a:ea typeface="+mj-ea"/>
                        </a:rPr>
                        <a:t>고객관점에서의 </a:t>
                      </a:r>
                      <a:r>
                        <a:rPr lang="en-US" altLang="ko-KR" sz="2400" dirty="0">
                          <a:latin typeface="+mj-ea"/>
                          <a:ea typeface="+mj-ea"/>
                        </a:rPr>
                        <a:t>4C</a:t>
                      </a:r>
                      <a:endParaRPr lang="en-US" altLang="ko-KR" sz="24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32" marR="91432" marT="45708" marB="45708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865847"/>
                  </a:ext>
                </a:extLst>
              </a:tr>
              <a:tr h="9480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latin typeface="+mj-ea"/>
                          <a:ea typeface="+mj-ea"/>
                        </a:rPr>
                        <a:t>제품</a:t>
                      </a:r>
                      <a:r>
                        <a:rPr lang="en-US" altLang="ko-KR" sz="24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2400" dirty="0">
                          <a:latin typeface="+mj-ea"/>
                          <a:ea typeface="+mj-ea"/>
                        </a:rPr>
                        <a:t>Product)</a:t>
                      </a:r>
                      <a:endParaRPr lang="en-US" sz="24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32" marR="91432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latin typeface="+mj-ea"/>
                          <a:ea typeface="+mj-ea"/>
                        </a:rPr>
                        <a:t>고객가치</a:t>
                      </a:r>
                      <a:r>
                        <a:rPr lang="en-US" altLang="ko-KR" sz="24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2400" dirty="0">
                          <a:latin typeface="+mj-ea"/>
                          <a:ea typeface="+mj-ea"/>
                        </a:rPr>
                        <a:t>Customer Value)</a:t>
                      </a:r>
                      <a:endParaRPr lang="en-US" sz="24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32" marR="91432" marT="45708" marB="4570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83556"/>
                  </a:ext>
                </a:extLst>
              </a:tr>
              <a:tr h="9480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latin typeface="+mj-ea"/>
                          <a:ea typeface="+mj-ea"/>
                        </a:rPr>
                        <a:t>가격</a:t>
                      </a:r>
                      <a:r>
                        <a:rPr lang="en-US" altLang="ko-KR" sz="24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2400" dirty="0">
                          <a:latin typeface="+mj-ea"/>
                          <a:ea typeface="+mj-ea"/>
                        </a:rPr>
                        <a:t>Price)</a:t>
                      </a:r>
                      <a:endParaRPr lang="en-US" sz="24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32" marR="91432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latin typeface="+mj-ea"/>
                          <a:ea typeface="+mj-ea"/>
                        </a:rPr>
                        <a:t>고객비용</a:t>
                      </a:r>
                      <a:r>
                        <a:rPr lang="en-US" altLang="ko-KR" sz="24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2400" dirty="0">
                          <a:latin typeface="+mj-ea"/>
                          <a:ea typeface="+mj-ea"/>
                        </a:rPr>
                        <a:t>Cost to the Customer)</a:t>
                      </a:r>
                      <a:endParaRPr lang="en-US" sz="24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32" marR="91432" marT="45708" marB="4570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664316"/>
                  </a:ext>
                </a:extLst>
              </a:tr>
              <a:tr h="9480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>
                          <a:latin typeface="+mj-ea"/>
                          <a:ea typeface="+mj-ea"/>
                        </a:rPr>
                        <a:t>유통</a:t>
                      </a:r>
                      <a:r>
                        <a:rPr lang="en-US" altLang="ko-KR" sz="240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2400">
                          <a:latin typeface="+mj-ea"/>
                          <a:ea typeface="+mj-ea"/>
                        </a:rPr>
                        <a:t>Place)</a:t>
                      </a:r>
                      <a:endParaRPr lang="en-US" sz="24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32" marR="91432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latin typeface="+mj-ea"/>
                          <a:ea typeface="+mj-ea"/>
                        </a:rPr>
                        <a:t>편리성</a:t>
                      </a:r>
                      <a:r>
                        <a:rPr lang="en-US" altLang="ko-KR" sz="24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2400" dirty="0">
                          <a:latin typeface="+mj-ea"/>
                          <a:ea typeface="+mj-ea"/>
                        </a:rPr>
                        <a:t>Convenience)</a:t>
                      </a:r>
                      <a:endParaRPr lang="en-US" sz="24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32" marR="91432" marT="45708" marB="4570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991303"/>
                  </a:ext>
                </a:extLst>
              </a:tr>
              <a:tr h="9480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>
                          <a:latin typeface="+mj-ea"/>
                          <a:ea typeface="+mj-ea"/>
                        </a:rPr>
                        <a:t>촉진</a:t>
                      </a:r>
                      <a:r>
                        <a:rPr lang="en-US" altLang="ko-KR" sz="240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2400">
                          <a:latin typeface="+mj-ea"/>
                          <a:ea typeface="+mj-ea"/>
                        </a:rPr>
                        <a:t>Promotion)</a:t>
                      </a:r>
                      <a:endParaRPr lang="en-US" sz="240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32" marR="91432" marT="45708" marB="457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latin typeface="+mj-ea"/>
                          <a:ea typeface="+mj-ea"/>
                        </a:rPr>
                        <a:t>커뮤니케이션</a:t>
                      </a:r>
                      <a:r>
                        <a:rPr lang="en-US" altLang="ko-KR" sz="24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2400" dirty="0">
                          <a:latin typeface="+mj-ea"/>
                          <a:ea typeface="+mj-ea"/>
                        </a:rPr>
                        <a:t>Communication)</a:t>
                      </a:r>
                      <a:endParaRPr lang="en-US" sz="24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32" marR="91432" marT="45708" marB="4570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606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906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생산 개념의 마케팅 시대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ffectLst/>
              </a:rPr>
              <a:t>판매자 시장</a:t>
            </a:r>
            <a:endParaRPr lang="en-US" altLang="ko-KR" dirty="0">
              <a:effectLst/>
            </a:endParaRPr>
          </a:p>
          <a:p>
            <a:pPr lvl="1"/>
            <a:r>
              <a:rPr lang="ko-KR" altLang="en-US" dirty="0"/>
              <a:t>수요에 비해 공급이 부족한 상황</a:t>
            </a:r>
            <a:endParaRPr lang="en-US" altLang="ko-KR" dirty="0"/>
          </a:p>
          <a:p>
            <a:pPr lvl="1"/>
            <a:r>
              <a:rPr lang="ko-KR" altLang="en-US" dirty="0">
                <a:effectLst/>
              </a:rPr>
              <a:t>기업은 생산만 하면 쉽게 판매 가능</a:t>
            </a:r>
            <a:endParaRPr lang="en-US" altLang="ko-KR" dirty="0">
              <a:effectLst/>
            </a:endParaRPr>
          </a:p>
          <a:p>
            <a:pPr lvl="1"/>
            <a:r>
              <a:rPr lang="ko-KR" altLang="en-US" dirty="0"/>
              <a:t>생산성과 생산량에 주요 관심 집중</a:t>
            </a:r>
            <a:endParaRPr lang="en-US" altLang="ko-KR" dirty="0">
              <a:effectLst/>
            </a:endParaRPr>
          </a:p>
          <a:p>
            <a:pPr lvl="1"/>
            <a:r>
              <a:rPr lang="ko-KR" altLang="en-US" dirty="0">
                <a:effectLst/>
              </a:rPr>
              <a:t>생산 개념의 마케팅 시대</a:t>
            </a:r>
            <a:endParaRPr lang="en-US" altLang="ko-KR" dirty="0">
              <a:effectLst/>
            </a:endParaRPr>
          </a:p>
          <a:p>
            <a:pPr lvl="1"/>
            <a:r>
              <a:rPr lang="ko-KR" altLang="en-US" dirty="0">
                <a:effectLst/>
              </a:rPr>
              <a:t>가내 수공업이나 산업혁명 초기가 이에 해당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593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마케팅의 정의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마케팅의 주요 개념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마케팅 의사결정 변수</a:t>
            </a:r>
          </a:p>
        </p:txBody>
      </p:sp>
    </p:spTree>
    <p:extLst>
      <p:ext uri="{BB962C8B-B14F-4D97-AF65-F5344CB8AC3E}">
        <p14:creationId xmlns:p14="http://schemas.microsoft.com/office/powerpoint/2010/main" val="333056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마케팅의 정의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86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마케팅</a:t>
            </a:r>
            <a:r>
              <a:rPr lang="en-US" altLang="ko-KR" dirty="0"/>
              <a:t>(Marketing)</a:t>
            </a:r>
            <a:r>
              <a:rPr lang="ko-KR" altLang="en-US" dirty="0"/>
              <a:t>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ffectLst/>
              </a:rPr>
              <a:t>시장</a:t>
            </a:r>
            <a:r>
              <a:rPr lang="en-US" altLang="ko-KR" dirty="0">
                <a:effectLst/>
              </a:rPr>
              <a:t>(market)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+ </a:t>
            </a:r>
            <a:r>
              <a:rPr lang="ko-KR" altLang="en-US" dirty="0">
                <a:effectLst/>
              </a:rPr>
              <a:t>현재 진행형</a:t>
            </a:r>
            <a:r>
              <a:rPr lang="en-US" altLang="ko-KR" dirty="0">
                <a:effectLst/>
              </a:rPr>
              <a:t>(~</a:t>
            </a:r>
            <a:r>
              <a:rPr lang="en-US" altLang="ko-KR" dirty="0" err="1">
                <a:effectLst/>
              </a:rPr>
              <a:t>ing</a:t>
            </a:r>
            <a:r>
              <a:rPr lang="en-US" altLang="ko-KR" dirty="0">
                <a:effectLst/>
              </a:rPr>
              <a:t>)</a:t>
            </a:r>
          </a:p>
          <a:p>
            <a:r>
              <a:rPr lang="ko-KR" altLang="en-US" dirty="0"/>
              <a:t>생산자가 상품 또는 서비스를 소비자에게 유통시키는 데 관련된 모든 체계적 경영활동</a:t>
            </a:r>
            <a:endParaRPr lang="en-US" altLang="ko-KR" dirty="0"/>
          </a:p>
          <a:p>
            <a:r>
              <a:rPr lang="ko-KR" altLang="en-US" dirty="0">
                <a:effectLst/>
              </a:rPr>
              <a:t>자사의 제품이나 서비스가 경쟁사보다 소비자에게 우선적으로 선택될 수 있도록 하기 위해 행하는 모든 제반 활동들을 의미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소비자의 </a:t>
            </a:r>
            <a:r>
              <a:rPr lang="ko-KR" altLang="en-US" dirty="0" err="1">
                <a:effectLst/>
              </a:rPr>
              <a:t>니즈</a:t>
            </a:r>
            <a:r>
              <a:rPr lang="en-US" altLang="ko-KR" dirty="0">
                <a:effectLst/>
              </a:rPr>
              <a:t>(needs)</a:t>
            </a:r>
            <a:r>
              <a:rPr lang="ko-KR" altLang="en-US" dirty="0">
                <a:effectLst/>
              </a:rPr>
              <a:t>와 </a:t>
            </a:r>
            <a:r>
              <a:rPr lang="ko-KR" altLang="en-US" dirty="0" err="1">
                <a:effectLst/>
              </a:rPr>
              <a:t>원츠</a:t>
            </a:r>
            <a:r>
              <a:rPr lang="en-US" altLang="ko-KR" dirty="0">
                <a:effectLst/>
              </a:rPr>
              <a:t>(wants)</a:t>
            </a:r>
            <a:r>
              <a:rPr lang="ko-KR" altLang="en-US" dirty="0">
                <a:effectLst/>
              </a:rPr>
              <a:t>를 파악하고 이를 충족시켜주기 위한 기업의 제반 활동을 다루는 학문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803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마케팅</a:t>
            </a:r>
            <a:r>
              <a:rPr lang="en-US" altLang="ko-KR" dirty="0"/>
              <a:t>(Marketing)</a:t>
            </a:r>
            <a:r>
              <a:rPr lang="ko-KR" altLang="en-US" dirty="0"/>
              <a:t>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90000"/>
              </a:lnSpc>
              <a:spcAft>
                <a:spcPts val="1200"/>
              </a:spcAft>
            </a:pPr>
            <a:r>
              <a:rPr lang="ko-KR" altLang="en-US" dirty="0"/>
              <a:t>미국 마케팅학회의 정의</a:t>
            </a:r>
            <a:endParaRPr lang="en-US" altLang="ko-KR" dirty="0"/>
          </a:p>
          <a:p>
            <a:pPr lvl="1" latinLnBrk="0">
              <a:lnSpc>
                <a:spcPct val="90000"/>
              </a:lnSpc>
              <a:spcAft>
                <a:spcPts val="1200"/>
              </a:spcAft>
            </a:pPr>
            <a:r>
              <a:rPr lang="en-US" altLang="ko-KR" dirty="0"/>
              <a:t>1948</a:t>
            </a:r>
            <a:r>
              <a:rPr lang="ko-KR" altLang="en-US" dirty="0"/>
              <a:t>년 </a:t>
            </a:r>
            <a:r>
              <a:rPr lang="en-US" altLang="ko-KR" dirty="0"/>
              <a:t>: </a:t>
            </a:r>
            <a:r>
              <a:rPr lang="ko-KR" altLang="en-US" dirty="0"/>
              <a:t>마케팅은 생산자로부터 소비자 또는 사용자에게로 제품 및 서비스가 흐르도록 관리하는 제반 기업 활동의 수행이다</a:t>
            </a:r>
            <a:endParaRPr lang="en-US" altLang="ko-KR" dirty="0"/>
          </a:p>
          <a:p>
            <a:pPr lvl="1" latinLnBrk="0">
              <a:lnSpc>
                <a:spcPct val="90000"/>
              </a:lnSpc>
              <a:spcAft>
                <a:spcPts val="1200"/>
              </a:spcAft>
            </a:pPr>
            <a:r>
              <a:rPr lang="en-US" altLang="ko-KR" dirty="0"/>
              <a:t>1985</a:t>
            </a:r>
            <a:r>
              <a:rPr lang="ko-KR" altLang="en-US" dirty="0"/>
              <a:t>년 </a:t>
            </a:r>
            <a:r>
              <a:rPr lang="en-US" altLang="ko-KR" dirty="0"/>
              <a:t>: </a:t>
            </a:r>
            <a:r>
              <a:rPr lang="ko-KR" altLang="en-US" dirty="0"/>
              <a:t>마케팅은 개인이나 조직의 목표를 충족시켜 주는 교환을 창조하기 위해서 아이디어</a:t>
            </a:r>
            <a:r>
              <a:rPr lang="en-US" altLang="ko-KR" dirty="0"/>
              <a:t>, </a:t>
            </a:r>
            <a:r>
              <a:rPr lang="ko-KR" altLang="en-US" dirty="0"/>
              <a:t>제품</a:t>
            </a:r>
            <a:r>
              <a:rPr lang="en-US" altLang="ko-KR" dirty="0"/>
              <a:t>, </a:t>
            </a:r>
            <a:r>
              <a:rPr lang="ko-KR" altLang="en-US" dirty="0"/>
              <a:t>서비스의 창안</a:t>
            </a:r>
            <a:r>
              <a:rPr lang="en-US" altLang="ko-KR" dirty="0"/>
              <a:t>, </a:t>
            </a:r>
            <a:r>
              <a:rPr lang="ko-KR" altLang="en-US" dirty="0"/>
              <a:t>가격 결정</a:t>
            </a:r>
            <a:r>
              <a:rPr lang="en-US" altLang="ko-KR" dirty="0"/>
              <a:t>, </a:t>
            </a:r>
            <a:r>
              <a:rPr lang="ko-KR" altLang="en-US" dirty="0"/>
              <a:t>촉진</a:t>
            </a:r>
            <a:r>
              <a:rPr lang="en-US" altLang="ko-KR" dirty="0"/>
              <a:t>, </a:t>
            </a:r>
            <a:r>
              <a:rPr lang="ko-KR" altLang="en-US" dirty="0"/>
              <a:t>유통을 계획하고 실행하는 과정이다</a:t>
            </a:r>
            <a:endParaRPr lang="en-US" altLang="ko-KR" dirty="0"/>
          </a:p>
          <a:p>
            <a:pPr lvl="1" latinLnBrk="0">
              <a:lnSpc>
                <a:spcPct val="90000"/>
              </a:lnSpc>
              <a:spcAft>
                <a:spcPts val="1200"/>
              </a:spcAft>
            </a:pPr>
            <a:r>
              <a:rPr lang="en-US" altLang="ko-KR" dirty="0"/>
              <a:t>2004</a:t>
            </a:r>
            <a:r>
              <a:rPr lang="ko-KR" altLang="en-US" dirty="0"/>
              <a:t>년 </a:t>
            </a:r>
            <a:r>
              <a:rPr lang="en-US" altLang="ko-KR" dirty="0"/>
              <a:t>: </a:t>
            </a:r>
            <a:r>
              <a:rPr lang="ko-KR" altLang="en-US" dirty="0"/>
              <a:t>마케팅은 조직과 이해관계자들에게 이익이 되도록 고객 가치를 창출하고 의사소통을 전달하며</a:t>
            </a:r>
            <a:r>
              <a:rPr lang="en-US" altLang="ko-KR" dirty="0"/>
              <a:t>, </a:t>
            </a:r>
            <a:r>
              <a:rPr lang="ko-KR" altLang="en-US" dirty="0"/>
              <a:t>고객 관계를 관리하는 조직 기능이자 프로세스의 집합이다</a:t>
            </a:r>
            <a:endParaRPr lang="en-US" altLang="ko-KR" dirty="0"/>
          </a:p>
          <a:p>
            <a:pPr latinLnBrk="0">
              <a:lnSpc>
                <a:spcPct val="90000"/>
              </a:lnSpc>
              <a:spcAft>
                <a:spcPts val="1200"/>
              </a:spcAft>
            </a:pPr>
            <a:r>
              <a:rPr lang="ko-KR" altLang="en-US" dirty="0"/>
              <a:t>한국 마케팅학회의 정의</a:t>
            </a:r>
            <a:endParaRPr lang="en-US" altLang="ko-KR" dirty="0"/>
          </a:p>
          <a:p>
            <a:pPr lvl="1" latinLnBrk="0">
              <a:lnSpc>
                <a:spcPct val="90000"/>
              </a:lnSpc>
              <a:spcAft>
                <a:spcPts val="1200"/>
              </a:spcAft>
            </a:pPr>
            <a:r>
              <a:rPr lang="ko-KR" altLang="en-US" dirty="0"/>
              <a:t>마케팅은 조직이나 개인이 자신의 목적을 달성시키는 교환을 창출하고 유지할 수 있도록 시장을 정의하고 관리하는 과정이다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072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역사와 발전단계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생산 개념의 마케팅 시대</a:t>
            </a:r>
          </a:p>
          <a:p>
            <a:r>
              <a:rPr lang="ko-KR" altLang="en-US" dirty="0"/>
              <a:t>제품 개념의 마케팅 시대</a:t>
            </a:r>
          </a:p>
          <a:p>
            <a:r>
              <a:rPr lang="ko-KR" altLang="en-US" dirty="0"/>
              <a:t>판매 개념의 마케팅 시대</a:t>
            </a:r>
          </a:p>
          <a:p>
            <a:r>
              <a:rPr lang="ko-KR" altLang="en-US" dirty="0"/>
              <a:t>마케팅 개념의 마케팅 시대</a:t>
            </a:r>
          </a:p>
          <a:p>
            <a:r>
              <a:rPr lang="ko-KR" altLang="en-US" dirty="0"/>
              <a:t>사회적 마케팅 개념의 마케팅 시대</a:t>
            </a:r>
          </a:p>
        </p:txBody>
      </p:sp>
    </p:spTree>
    <p:extLst>
      <p:ext uri="{BB962C8B-B14F-4D97-AF65-F5344CB8AC3E}">
        <p14:creationId xmlns:p14="http://schemas.microsoft.com/office/powerpoint/2010/main" val="417613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마케팅의 주요 개념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2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마케팅의 주요개념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소비자의 필요</a:t>
            </a:r>
            <a:r>
              <a:rPr lang="en-US" altLang="ko-KR" dirty="0"/>
              <a:t>(Needs)</a:t>
            </a:r>
          </a:p>
          <a:p>
            <a:pPr lvl="1"/>
            <a:r>
              <a:rPr lang="ko-KR" altLang="en-US" dirty="0"/>
              <a:t>소비자가 기본적인 만족의 결핍을 느끼고 있는 상태</a:t>
            </a:r>
            <a:endParaRPr lang="en-US" altLang="ko-KR" dirty="0"/>
          </a:p>
          <a:p>
            <a:r>
              <a:rPr lang="ko-KR" altLang="en-US" dirty="0"/>
              <a:t>소비자의 욕구</a:t>
            </a:r>
            <a:r>
              <a:rPr lang="en-US" altLang="ko-KR" dirty="0"/>
              <a:t>(Want)</a:t>
            </a:r>
          </a:p>
          <a:p>
            <a:pPr lvl="1"/>
            <a:r>
              <a:rPr lang="ko-KR" altLang="en-US" dirty="0"/>
              <a:t>소비자가 필요들을 만족시킬 수 있는 구체적인 방법과</a:t>
            </a:r>
            <a:r>
              <a:rPr lang="en-US" altLang="ko-KR" dirty="0"/>
              <a:t> </a:t>
            </a:r>
            <a:r>
              <a:rPr lang="ko-KR" altLang="en-US" dirty="0"/>
              <a:t>대상</a:t>
            </a:r>
            <a:endParaRPr lang="en-US" altLang="ko-KR" dirty="0"/>
          </a:p>
          <a:p>
            <a:r>
              <a:rPr lang="ko-KR" altLang="en-US" dirty="0"/>
              <a:t>교환</a:t>
            </a:r>
            <a:r>
              <a:rPr lang="en-US" altLang="ko-KR" dirty="0"/>
              <a:t>(Exchange)</a:t>
            </a:r>
          </a:p>
          <a:p>
            <a:pPr lvl="1"/>
            <a:r>
              <a:rPr lang="ko-KR" altLang="en-US" dirty="0"/>
              <a:t>가치 있는 제품 및 서비스에 대하여 대가를 지불하고 획득하는 행위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717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마케팅의 주요개념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SzPct val="70000"/>
              <a:buFont typeface="맑은 고딕" panose="020B0503020000020004" pitchFamily="50" charset="-127"/>
              <a:buChar char="▶"/>
            </a:pPr>
            <a:r>
              <a:rPr lang="ko-KR" altLang="en-US" dirty="0"/>
              <a:t>가치 창조</a:t>
            </a:r>
            <a:r>
              <a:rPr lang="en-US" altLang="ko-KR" dirty="0"/>
              <a:t>(</a:t>
            </a:r>
            <a:r>
              <a:rPr lang="ko-KR" altLang="en-US" dirty="0"/>
              <a:t>價値 創造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기업의 가치 창조는 고객의 입장에서 느끼는 가치를 만들어내는 것</a:t>
            </a:r>
            <a:endParaRPr lang="en-US" altLang="ko-KR" dirty="0"/>
          </a:p>
          <a:p>
            <a:pPr lvl="1"/>
            <a:r>
              <a:rPr lang="ko-KR" altLang="en-US" dirty="0"/>
              <a:t>고객인식가치</a:t>
            </a:r>
            <a:r>
              <a:rPr lang="en-US" altLang="ko-KR" dirty="0"/>
              <a:t>(Customer Perceived Value: CPV) :</a:t>
            </a:r>
            <a:r>
              <a:rPr lang="ko-KR" altLang="en-US" dirty="0"/>
              <a:t>고객이 느끼는 주관적인 가치</a:t>
            </a:r>
            <a:endParaRPr lang="en-US" altLang="ko-KR" dirty="0"/>
          </a:p>
          <a:p>
            <a:pPr>
              <a:buClr>
                <a:schemeClr val="accent1"/>
              </a:buClr>
              <a:buSzPct val="70000"/>
              <a:buFont typeface="맑은 고딕" panose="020B0503020000020004" pitchFamily="50" charset="-127"/>
              <a:buChar char="▶"/>
            </a:pPr>
            <a:r>
              <a:rPr lang="ko-KR" altLang="en-US" dirty="0"/>
              <a:t>가치 실현</a:t>
            </a:r>
            <a:endParaRPr lang="en-US" altLang="ko-KR" dirty="0"/>
          </a:p>
          <a:p>
            <a:pPr lvl="1"/>
            <a:r>
              <a:rPr lang="ko-KR" altLang="en-US" dirty="0"/>
              <a:t>고객 가치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  <a:r>
              <a:rPr lang="en-US" altLang="ko-KR" dirty="0"/>
              <a:t>(Customer Value Triad) : Quality, Service, Price</a:t>
            </a:r>
            <a:endParaRPr lang="ko-KR" altLang="en-US" dirty="0"/>
          </a:p>
          <a:p>
            <a:pPr>
              <a:buClr>
                <a:schemeClr val="accent1"/>
              </a:buClr>
              <a:buSzPct val="70000"/>
              <a:buFont typeface="맑은 고딕" panose="020B0503020000020004" pitchFamily="50" charset="-127"/>
              <a:buChar char="▶"/>
            </a:pPr>
            <a:r>
              <a:rPr lang="ko-KR" altLang="en-US" dirty="0"/>
              <a:t>고객 만족</a:t>
            </a:r>
            <a:endParaRPr lang="en-US" altLang="ko-KR" dirty="0"/>
          </a:p>
          <a:p>
            <a:pPr lvl="1"/>
            <a:r>
              <a:rPr lang="ko-KR" altLang="en-US" dirty="0"/>
              <a:t>고객 만족 </a:t>
            </a:r>
            <a:r>
              <a:rPr lang="en-US" altLang="ko-KR" dirty="0"/>
              <a:t>= </a:t>
            </a:r>
            <a:r>
              <a:rPr lang="ko-KR" altLang="en-US" dirty="0"/>
              <a:t>평가된 제품 성과 </a:t>
            </a:r>
            <a:r>
              <a:rPr lang="en-US" altLang="ko-KR" dirty="0"/>
              <a:t>- </a:t>
            </a:r>
            <a:r>
              <a:rPr lang="ko-KR" altLang="en-US" dirty="0"/>
              <a:t>기대수준</a:t>
            </a:r>
          </a:p>
          <a:p>
            <a:pPr lvl="1"/>
            <a:r>
              <a:rPr lang="ko-KR" altLang="en-US" dirty="0"/>
              <a:t>고객 성공 단계</a:t>
            </a:r>
            <a:endParaRPr lang="en-US" altLang="ko-KR" dirty="0"/>
          </a:p>
          <a:p>
            <a:pPr lvl="2"/>
            <a:r>
              <a:rPr lang="ko-KR" altLang="en-US" dirty="0"/>
              <a:t>기업의 기피 </a:t>
            </a:r>
            <a:r>
              <a:rPr lang="en-US" altLang="ko-KR" dirty="0"/>
              <a:t>→ </a:t>
            </a:r>
            <a:r>
              <a:rPr lang="ko-KR" altLang="en-US" dirty="0"/>
              <a:t>불만족 </a:t>
            </a:r>
            <a:r>
              <a:rPr lang="en-US" altLang="ko-KR" dirty="0"/>
              <a:t>→</a:t>
            </a:r>
            <a:r>
              <a:rPr lang="ko-KR" altLang="en-US" dirty="0"/>
              <a:t> 만족 </a:t>
            </a:r>
            <a:r>
              <a:rPr lang="en-US" altLang="ko-KR" dirty="0"/>
              <a:t>→</a:t>
            </a:r>
            <a:r>
              <a:rPr lang="ko-KR" altLang="en-US" dirty="0"/>
              <a:t> 감동 </a:t>
            </a:r>
            <a:r>
              <a:rPr lang="en-US" altLang="ko-KR" dirty="0"/>
              <a:t>→</a:t>
            </a:r>
            <a:r>
              <a:rPr lang="ko-KR" altLang="en-US" dirty="0"/>
              <a:t> 고객 성공</a:t>
            </a:r>
          </a:p>
        </p:txBody>
      </p:sp>
    </p:spTree>
    <p:extLst>
      <p:ext uri="{BB962C8B-B14F-4D97-AF65-F5344CB8AC3E}">
        <p14:creationId xmlns:p14="http://schemas.microsoft.com/office/powerpoint/2010/main" val="331511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613</Words>
  <Application>Microsoft Macintosh PowerPoint</Application>
  <PresentationFormat>와이드스크린</PresentationFormat>
  <Paragraphs>107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Neo Sans Std</vt:lpstr>
      <vt:lpstr>Arial</vt:lpstr>
      <vt:lpstr>Office 테마</vt:lpstr>
      <vt:lpstr>마케팅 개념과 마케팅 전략</vt:lpstr>
      <vt:lpstr>목차</vt:lpstr>
      <vt:lpstr>마케팅의 정의</vt:lpstr>
      <vt:lpstr>마케팅(Marketing)의 정의</vt:lpstr>
      <vt:lpstr>마케팅(Marketing)의 정의</vt:lpstr>
      <vt:lpstr>역사와 발전단계</vt:lpstr>
      <vt:lpstr>마케팅의 주요 개념</vt:lpstr>
      <vt:lpstr>마케팅의 주요개념</vt:lpstr>
      <vt:lpstr>마케팅의 주요개념</vt:lpstr>
      <vt:lpstr>마케팅 의사결정 변수</vt:lpstr>
      <vt:lpstr>마케팅믹스(Marketing Mix) 변수로서의 4P</vt:lpstr>
      <vt:lpstr>마케팅믹스(Marketing Mix) 변수로서의 4P</vt:lpstr>
      <vt:lpstr>마케팅믹스(Marketing Mix) 변수로서의 7P</vt:lpstr>
      <vt:lpstr>마케팅믹스(Marketing Mix) 변수로서의 4C</vt:lpstr>
      <vt:lpstr>마케팅믹스(Marketing Mix) 변수로서의 4C</vt:lpstr>
      <vt:lpstr>기업관점에서의 4P와 고객관점에서의 4C</vt:lpstr>
      <vt:lpstr>생산 개념의 마케팅 시대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마케팅의 이해</dc:title>
  <dc:creator>박은진</dc:creator>
  <cp:lastModifiedBy>전 경안</cp:lastModifiedBy>
  <cp:revision>77</cp:revision>
  <dcterms:created xsi:type="dcterms:W3CDTF">2015-09-28T08:52:50Z</dcterms:created>
  <dcterms:modified xsi:type="dcterms:W3CDTF">2020-07-18T07:46:27Z</dcterms:modified>
</cp:coreProperties>
</file>