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72" r:id="rId14"/>
    <p:sldId id="271" r:id="rId1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054"/>
    <a:srgbClr val="235D46"/>
    <a:srgbClr val="293C79"/>
    <a:srgbClr val="9EC6A5"/>
    <a:srgbClr val="9ACA9D"/>
    <a:srgbClr val="8CD8B0"/>
    <a:srgbClr val="25634A"/>
    <a:srgbClr val="1F513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 autoAdjust="0"/>
  </p:normalViewPr>
  <p:slideViewPr>
    <p:cSldViewPr>
      <p:cViewPr varScale="1">
        <p:scale>
          <a:sx n="70" d="100"/>
          <a:sy n="70" d="100"/>
        </p:scale>
        <p:origin x="-438" y="-102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10.xml"/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0" y="685800"/>
            <a:ext cx="9144000" cy="1447800"/>
          </a:xfrm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defRPr sz="5400" b="0">
                <a:solidFill>
                  <a:srgbClr val="FFCC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0" y="5181600"/>
            <a:ext cx="9144000" cy="533400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600" b="1">
                <a:solidFill>
                  <a:srgbClr val="000099"/>
                </a:solidFill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0" y="6246813"/>
            <a:ext cx="9177338" cy="6111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ko-KR" altLang="ko-KR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0" y="88900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>
                <a:solidFill>
                  <a:srgbClr val="FFCC00"/>
                </a:solidFill>
              </a:rPr>
              <a:t>  </a:t>
            </a:r>
            <a:r>
              <a:rPr lang="ko-KR" altLang="en-US" sz="1400" b="1">
                <a:solidFill>
                  <a:srgbClr val="FFCC00"/>
                </a:solidFill>
              </a:rPr>
              <a:t>한국형 정통 미니밴 </a:t>
            </a:r>
            <a:r>
              <a:rPr lang="en-US" altLang="ko-KR" sz="1400" b="1">
                <a:solidFill>
                  <a:srgbClr val="FF6600"/>
                </a:solidFill>
              </a:rPr>
              <a:t>- CARNIVAN</a:t>
            </a:r>
            <a:endParaRPr lang="en-US" altLang="ko-KR" sz="1400" b="1">
              <a:solidFill>
                <a:schemeClr val="accent2"/>
              </a:solidFill>
            </a:endParaRPr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0" y="6246813"/>
            <a:ext cx="9177338" cy="6111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ko-KR" altLang="ko-KR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0" y="1143000"/>
            <a:ext cx="9139238" cy="719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accent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accent1"/>
          </a:solidFill>
          <a:effectLst>
            <a:outerShdw blurRad="38100" dist="38100" dir="2700000" algn="tl">
              <a:srgbClr val="000000"/>
            </a:outerShdw>
          </a:effectLst>
          <a:latin typeface="HY헤드라인M" pitchFamily="18" charset="-127"/>
          <a:ea typeface="HY헤드라인M" pitchFamily="18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accent1"/>
          </a:solidFill>
          <a:effectLst>
            <a:outerShdw blurRad="38100" dist="38100" dir="2700000" algn="tl">
              <a:srgbClr val="000000"/>
            </a:outerShdw>
          </a:effectLst>
          <a:latin typeface="HY헤드라인M" pitchFamily="18" charset="-127"/>
          <a:ea typeface="HY헤드라인M" pitchFamily="18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accent1"/>
          </a:solidFill>
          <a:effectLst>
            <a:outerShdw blurRad="38100" dist="38100" dir="2700000" algn="tl">
              <a:srgbClr val="000000"/>
            </a:outerShdw>
          </a:effectLst>
          <a:latin typeface="HY헤드라인M" pitchFamily="18" charset="-127"/>
          <a:ea typeface="HY헤드라인M" pitchFamily="18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accent1"/>
          </a:solidFill>
          <a:effectLst>
            <a:outerShdw blurRad="38100" dist="38100" dir="2700000" algn="tl">
              <a:srgbClr val="00000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accent1"/>
          </a:solidFill>
          <a:effectLst>
            <a:outerShdw blurRad="38100" dist="38100" dir="2700000" algn="tl">
              <a:srgbClr val="00000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accent1"/>
          </a:solidFill>
          <a:effectLst>
            <a:outerShdw blurRad="38100" dist="38100" dir="2700000" algn="tl">
              <a:srgbClr val="00000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accent1"/>
          </a:solidFill>
          <a:effectLst>
            <a:outerShdw blurRad="38100" dist="38100" dir="2700000" algn="tl">
              <a:srgbClr val="00000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accent1"/>
          </a:solidFill>
          <a:effectLst>
            <a:outerShdw blurRad="38100" dist="38100" dir="2700000" algn="tl">
              <a:srgbClr val="00000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hyperlink" Target="../../../WINDOWS/&#48148;&#53461;%20&#54868;&#47732;/Part5.ppt" TargetMode="External"/><Relationship Id="rId4" Type="http://schemas.openxmlformats.org/officeDocument/2006/relationships/hyperlink" Target="http://www.purun.co.kr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Rectangle 1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7000"/>
              <a:t>CARNIVAN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한국형 정통 미니밴</a:t>
            </a:r>
            <a:r>
              <a:rPr lang="en-US" altLang="ko-KR"/>
              <a:t>-</a:t>
            </a:r>
            <a:r>
              <a:rPr lang="ko-KR" altLang="en-US"/>
              <a:t>카니밴</a:t>
            </a:r>
          </a:p>
        </p:txBody>
      </p:sp>
      <p:pic>
        <p:nvPicPr>
          <p:cNvPr id="2069" name="Picture 21" descr="6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057400"/>
            <a:ext cx="7564438" cy="3238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4" descr="6-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338388"/>
            <a:ext cx="6305550" cy="2913062"/>
          </a:xfrm>
          <a:prstGeom prst="rect">
            <a:avLst/>
          </a:prstGeom>
          <a:noFill/>
        </p:spPr>
      </p:pic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0" y="974725"/>
            <a:ext cx="9144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5000" b="1" i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Cranberry Pearl Coat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0" y="53340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ko-KR" altLang="en-US" sz="1600" b="1">
                <a:solidFill>
                  <a:srgbClr val="4D4D4D"/>
                </a:solidFill>
                <a:latin typeface="Times New Roman" pitchFamily="18" charset="0"/>
              </a:rPr>
              <a:t>사진의 색상은 실제 색상과 약간 다를 수 있습니다</a:t>
            </a:r>
            <a:r>
              <a:rPr lang="en-US" altLang="ko-KR" sz="1600" b="1">
                <a:solidFill>
                  <a:srgbClr val="4D4D4D"/>
                </a:solidFill>
                <a:latin typeface="Times New Roman" pitchFamily="18" charset="0"/>
              </a:rPr>
              <a:t>.</a:t>
            </a:r>
            <a:r>
              <a:rPr lang="en-US" altLang="ko-KR" sz="1800" b="1">
                <a:latin typeface="Times New Roman" pitchFamily="18" charset="0"/>
              </a:rPr>
              <a:t> </a:t>
            </a:r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 descr="6-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338388"/>
            <a:ext cx="6305550" cy="2913062"/>
          </a:xfrm>
          <a:prstGeom prst="rect">
            <a:avLst/>
          </a:prstGeom>
          <a:noFill/>
        </p:spPr>
      </p:pic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0" y="974725"/>
            <a:ext cx="9144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5000" b="1" i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Flame Red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0" y="53340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ko-KR" altLang="en-US" sz="1600" b="1">
                <a:solidFill>
                  <a:srgbClr val="4D4D4D"/>
                </a:solidFill>
                <a:latin typeface="Times New Roman" pitchFamily="18" charset="0"/>
              </a:rPr>
              <a:t>사진의 색상은 실제 색상과 약간 다를 수 있습니다</a:t>
            </a:r>
            <a:r>
              <a:rPr lang="en-US" altLang="ko-KR" sz="1600" b="1">
                <a:solidFill>
                  <a:srgbClr val="4D4D4D"/>
                </a:solidFill>
                <a:latin typeface="Times New Roman" pitchFamily="18" charset="0"/>
              </a:rPr>
              <a:t>.</a:t>
            </a:r>
            <a:r>
              <a:rPr lang="en-US" altLang="ko-KR" sz="1800" b="1">
                <a:latin typeface="Times New Roman" pitchFamily="18" charset="0"/>
              </a:rPr>
              <a:t> </a:t>
            </a:r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2057400"/>
            <a:ext cx="9144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ko-KR" altLang="ko-KR" sz="4800" b="1" i="1">
              <a:solidFill>
                <a:srgbClr val="25634A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3012" name="Picture 4" descr="6-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338388"/>
            <a:ext cx="6305550" cy="2913062"/>
          </a:xfrm>
          <a:prstGeom prst="rect">
            <a:avLst/>
          </a:prstGeom>
          <a:noFill/>
        </p:spPr>
      </p:pic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0" y="974725"/>
            <a:ext cx="9144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5000" b="1" i="1">
                <a:solidFill>
                  <a:srgbClr val="25634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Aquamarine Metalic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0" y="53340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ko-KR" altLang="en-US" sz="1600" b="1">
                <a:solidFill>
                  <a:srgbClr val="4D4D4D"/>
                </a:solidFill>
                <a:latin typeface="Times New Roman" pitchFamily="18" charset="0"/>
              </a:rPr>
              <a:t>사진의 색상은 실제 색상과 약간 다를 수 있습니다</a:t>
            </a:r>
            <a:r>
              <a:rPr lang="en-US" altLang="ko-KR" sz="1600" b="1">
                <a:solidFill>
                  <a:srgbClr val="4D4D4D"/>
                </a:solidFill>
                <a:latin typeface="Times New Roman" pitchFamily="18" charset="0"/>
              </a:rPr>
              <a:t>.</a:t>
            </a:r>
            <a:r>
              <a:rPr lang="en-US" altLang="ko-KR" sz="1800" b="1">
                <a:latin typeface="Times New Roman" pitchFamily="18" charset="0"/>
              </a:rPr>
              <a:t> </a:t>
            </a:r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2057400"/>
            <a:ext cx="9144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ko-KR" altLang="ko-KR" sz="4800" b="1" i="1">
              <a:solidFill>
                <a:srgbClr val="25634A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0" y="974725"/>
            <a:ext cx="9144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5000" b="1" i="1">
                <a:solidFill>
                  <a:srgbClr val="9EC6A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Cypress Green Pearl Coat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0" y="53340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ko-KR" altLang="en-US" sz="1600" b="1">
                <a:solidFill>
                  <a:srgbClr val="4D4D4D"/>
                </a:solidFill>
                <a:latin typeface="Times New Roman" pitchFamily="18" charset="0"/>
              </a:rPr>
              <a:t>사진의 색상은 실제 색상과 약간 다를 수 있습니다</a:t>
            </a:r>
            <a:r>
              <a:rPr lang="en-US" altLang="ko-KR" sz="1600" b="1">
                <a:solidFill>
                  <a:srgbClr val="4D4D4D"/>
                </a:solidFill>
                <a:latin typeface="Times New Roman" pitchFamily="18" charset="0"/>
              </a:rPr>
              <a:t>.</a:t>
            </a:r>
            <a:r>
              <a:rPr lang="en-US" altLang="ko-KR" sz="1800" b="1">
                <a:latin typeface="Times New Roman" pitchFamily="18" charset="0"/>
              </a:rPr>
              <a:t> </a:t>
            </a:r>
            <a:endParaRPr lang="en-US" altLang="ko-KR"/>
          </a:p>
        </p:txBody>
      </p:sp>
      <p:pic>
        <p:nvPicPr>
          <p:cNvPr id="45062" name="Picture 6" descr="6-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338388"/>
            <a:ext cx="6305550" cy="291306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6-3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20200" cy="6862763"/>
          </a:xfrm>
          <a:prstGeom prst="rect">
            <a:avLst/>
          </a:prstGeom>
          <a:noFill/>
        </p:spPr>
      </p:pic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0" y="57912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Tx/>
              <a:buBlip>
                <a:blip r:embed="rId3"/>
              </a:buBlip>
            </a:pPr>
            <a:r>
              <a:rPr lang="en-US" altLang="ko-KR" sz="2200" b="1">
                <a:solidFill>
                  <a:srgbClr val="000000"/>
                </a:solidFill>
                <a:latin typeface="Times New Roman" pitchFamily="18" charset="0"/>
              </a:rPr>
              <a:t> Homepage</a:t>
            </a:r>
            <a:r>
              <a:rPr lang="en-US" altLang="ko-KR" sz="220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ko-KR" sz="2200" b="1">
                <a:latin typeface="Times New Roman" pitchFamily="18" charset="0"/>
                <a:hlinkClick r:id="rId4"/>
              </a:rPr>
              <a:t>http://www.purun.co.kr</a:t>
            </a:r>
            <a:endParaRPr lang="en-US" altLang="ko-KR" sz="2200" b="1">
              <a:latin typeface="Times New Roman" pitchFamily="18" charset="0"/>
            </a:endParaRPr>
          </a:p>
          <a:p>
            <a:pPr algn="ctr">
              <a:buClr>
                <a:schemeClr val="tx2"/>
              </a:buClr>
              <a:buFont typeface="Wingdings" pitchFamily="2" charset="2"/>
              <a:buBlip>
                <a:blip r:embed="rId3"/>
              </a:buBlip>
            </a:pPr>
            <a:r>
              <a:rPr lang="en-US" altLang="ko-KR" sz="2200" b="1">
                <a:solidFill>
                  <a:srgbClr val="000000"/>
                </a:solidFill>
                <a:latin typeface="Times New Roman" pitchFamily="18" charset="0"/>
              </a:rPr>
              <a:t> E-mail</a:t>
            </a:r>
            <a:r>
              <a:rPr lang="en-US" altLang="ko-KR" sz="220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ko-KR" sz="2200" b="1">
                <a:solidFill>
                  <a:schemeClr val="hlink"/>
                </a:solidFill>
                <a:latin typeface="Times New Roman" pitchFamily="18" charset="0"/>
              </a:rPr>
              <a:t>abc@purun.co.kr</a:t>
            </a:r>
          </a:p>
        </p:txBody>
      </p:sp>
      <p:sp>
        <p:nvSpPr>
          <p:cNvPr id="44036" name="WordArt 4"/>
          <p:cNvSpPr>
            <a:spLocks noChangeArrowheads="1" noChangeShapeType="1" noTextEdit="1"/>
          </p:cNvSpPr>
          <p:nvPr/>
        </p:nvSpPr>
        <p:spPr bwMode="auto">
          <a:xfrm>
            <a:off x="1824038" y="533400"/>
            <a:ext cx="5486400" cy="14065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  <a:scene3d>
              <a:camera prst="legacyPerspectiveBottom"/>
              <a:lightRig rig="legacyFlat3" dir="t"/>
            </a:scene3d>
            <a:sp3d extrusionH="887400" prstMaterial="legacyMatte">
              <a:extrusionClr>
                <a:srgbClr val="FFEEA7"/>
              </a:extrusionClr>
            </a:sp3d>
          </a:bodyPr>
          <a:lstStyle/>
          <a:p>
            <a:pPr algn="ctr"/>
            <a:r>
              <a:rPr lang="en-US" altLang="ko-KR" sz="7200" b="1" kern="10">
                <a:ln w="9525">
                  <a:noFill/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FFCC00"/>
                    </a:gs>
                    <a:gs pos="100000">
                      <a:srgbClr val="CC0000"/>
                    </a:gs>
                  </a:gsLst>
                  <a:lin ang="5400000" scaled="1"/>
                </a:gradFill>
                <a:latin typeface="HY각헤드라인M"/>
              </a:rPr>
              <a:t>CARNIVAN</a:t>
            </a:r>
            <a:endParaRPr lang="ko-KR" altLang="en-US" sz="7200" b="1" kern="10">
              <a:ln w="9525">
                <a:noFill/>
                <a:round/>
                <a:headEnd type="none" w="sm" len="sm"/>
                <a:tailEnd type="none" w="sm" len="sm"/>
              </a:ln>
              <a:gradFill rotWithShape="0">
                <a:gsLst>
                  <a:gs pos="0">
                    <a:srgbClr val="FFCC00"/>
                  </a:gs>
                  <a:gs pos="100000">
                    <a:srgbClr val="CC0000"/>
                  </a:gs>
                </a:gsLst>
                <a:lin ang="5400000" scaled="1"/>
              </a:gradFill>
              <a:latin typeface="HY각헤드라인M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4846638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/>
          <a:lstStyle/>
          <a:p>
            <a:pPr marL="342900" indent="-342900" algn="ctr">
              <a:spcBef>
                <a:spcPct val="10000"/>
              </a:spcBef>
              <a:buClr>
                <a:srgbClr val="008000"/>
              </a:buClr>
              <a:buSzPct val="90000"/>
              <a:buFont typeface="Wingdings" pitchFamily="2" charset="2"/>
              <a:buNone/>
            </a:pPr>
            <a:r>
              <a:rPr lang="ko-KR" altLang="en-US" sz="3200">
                <a:solidFill>
                  <a:srgbClr val="000099"/>
                </a:solidFill>
                <a:latin typeface="HY중고딕" pitchFamily="18" charset="-127"/>
                <a:ea typeface="HY중고딕" pitchFamily="18" charset="-127"/>
              </a:rPr>
              <a:t>한국형 전통 미니밴</a:t>
            </a:r>
            <a:r>
              <a:rPr lang="en-US" altLang="ko-KR" sz="3200">
                <a:solidFill>
                  <a:srgbClr val="000099"/>
                </a:solidFill>
                <a:latin typeface="HY중고딕" pitchFamily="18" charset="-127"/>
                <a:ea typeface="HY중고딕" pitchFamily="18" charset="-127"/>
              </a:rPr>
              <a:t>-</a:t>
            </a:r>
            <a:r>
              <a:rPr lang="ko-KR" altLang="en-US" sz="3200">
                <a:solidFill>
                  <a:srgbClr val="000099"/>
                </a:solidFill>
                <a:latin typeface="HY중고딕" pitchFamily="18" charset="-127"/>
                <a:ea typeface="HY중고딕" pitchFamily="18" charset="-127"/>
              </a:rPr>
              <a:t>카니밴</a:t>
            </a:r>
          </a:p>
          <a:p>
            <a:pPr marL="342900" indent="-342900" algn="ctr">
              <a:spcBef>
                <a:spcPct val="10000"/>
              </a:spcBef>
              <a:buClr>
                <a:srgbClr val="008000"/>
              </a:buClr>
              <a:buSzPct val="90000"/>
              <a:buFont typeface="Wingdings" pitchFamily="2" charset="2"/>
              <a:buNone/>
            </a:pPr>
            <a:r>
              <a:rPr lang="ko-KR" altLang="en-US">
                <a:solidFill>
                  <a:srgbClr val="CC0000"/>
                </a:solidFill>
                <a:latin typeface="HY중고딕" pitchFamily="18" charset="-127"/>
                <a:ea typeface="HY중고딕" pitchFamily="18" charset="-127"/>
              </a:rPr>
              <a:t>이제 만나실 수 있습니다</a:t>
            </a:r>
            <a:r>
              <a:rPr lang="en-US" altLang="ko-KR">
                <a:solidFill>
                  <a:srgbClr val="CC0000"/>
                </a:solidFill>
                <a:latin typeface="HY중고딕" pitchFamily="18" charset="-127"/>
                <a:ea typeface="HY중고딕" pitchFamily="18" charset="-127"/>
              </a:rPr>
              <a:t>!</a:t>
            </a:r>
          </a:p>
        </p:txBody>
      </p:sp>
      <p:pic>
        <p:nvPicPr>
          <p:cNvPr id="44038" name="Picture 6" descr="6-31">
            <a:hlinkClick r:id="rId5" action="ppaction://hlinkpres?slideindex=1&amp;slidetitle=PowerPoint 프레젠테이션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3600" y="1998663"/>
            <a:ext cx="4854575" cy="280193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6-0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16038"/>
            <a:ext cx="5521325" cy="4225925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넉넉한 실내 공간</a:t>
            </a:r>
            <a:r>
              <a:rPr lang="en-US" altLang="ko-KR"/>
              <a:t>!</a:t>
            </a:r>
            <a:br>
              <a:rPr lang="en-US" altLang="ko-KR"/>
            </a:br>
            <a:r>
              <a:rPr lang="ko-KR" altLang="en-US"/>
              <a:t>그 안에서 삶의 여유를 찾는다</a:t>
            </a:r>
          </a:p>
        </p:txBody>
      </p:sp>
      <p:grpSp>
        <p:nvGrpSpPr>
          <p:cNvPr id="4105" name="Group 9"/>
          <p:cNvGrpSpPr>
            <a:grpSpLocks noChangeAspect="1"/>
          </p:cNvGrpSpPr>
          <p:nvPr/>
        </p:nvGrpSpPr>
        <p:grpSpPr bwMode="auto">
          <a:xfrm>
            <a:off x="3446463" y="3997325"/>
            <a:ext cx="2573337" cy="1503363"/>
            <a:chOff x="2256" y="2016"/>
            <a:chExt cx="1551" cy="907"/>
          </a:xfrm>
        </p:grpSpPr>
        <p:sp>
          <p:nvSpPr>
            <p:cNvPr id="4106" name="AutoShape 10"/>
            <p:cNvSpPr>
              <a:spLocks noChangeAspect="1" noChangeArrowheads="1"/>
            </p:cNvSpPr>
            <p:nvPr/>
          </p:nvSpPr>
          <p:spPr bwMode="auto">
            <a:xfrm>
              <a:off x="2256" y="2016"/>
              <a:ext cx="1551" cy="907"/>
            </a:xfrm>
            <a:prstGeom prst="bevel">
              <a:avLst>
                <a:gd name="adj" fmla="val 4519"/>
              </a:avLst>
            </a:prstGeom>
            <a:solidFill>
              <a:srgbClr val="3366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7" name="AutoShape 11"/>
            <p:cNvSpPr>
              <a:spLocks noChangeAspect="1" noChangeArrowheads="1"/>
            </p:cNvSpPr>
            <p:nvPr/>
          </p:nvSpPr>
          <p:spPr bwMode="auto">
            <a:xfrm rot="-10800000">
              <a:off x="2296" y="2056"/>
              <a:ext cx="1463" cy="827"/>
            </a:xfrm>
            <a:prstGeom prst="bevel">
              <a:avLst>
                <a:gd name="adj" fmla="val 4519"/>
              </a:avLst>
            </a:prstGeom>
            <a:solidFill>
              <a:srgbClr val="3366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4108" name="Picture 12" descr="6-04b"/>
            <p:cNvPicPr preferRelativeResize="0"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31" y="2092"/>
              <a:ext cx="1394" cy="759"/>
            </a:xfrm>
            <a:prstGeom prst="rect">
              <a:avLst/>
            </a:prstGeom>
            <a:solidFill>
              <a:srgbClr val="3366CC"/>
            </a:solidFill>
            <a:ln w="12700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109" name="Group 13"/>
          <p:cNvGrpSpPr>
            <a:grpSpLocks noChangeAspect="1"/>
          </p:cNvGrpSpPr>
          <p:nvPr/>
        </p:nvGrpSpPr>
        <p:grpSpPr bwMode="auto">
          <a:xfrm>
            <a:off x="439738" y="3463925"/>
            <a:ext cx="1898650" cy="1447800"/>
            <a:chOff x="277" y="2160"/>
            <a:chExt cx="1259" cy="960"/>
          </a:xfrm>
        </p:grpSpPr>
        <p:sp>
          <p:nvSpPr>
            <p:cNvPr id="4110" name="AutoShape 14"/>
            <p:cNvSpPr>
              <a:spLocks noChangeAspect="1" noChangeArrowheads="1"/>
            </p:cNvSpPr>
            <p:nvPr/>
          </p:nvSpPr>
          <p:spPr bwMode="auto">
            <a:xfrm>
              <a:off x="277" y="2160"/>
              <a:ext cx="1259" cy="960"/>
            </a:xfrm>
            <a:prstGeom prst="bevel">
              <a:avLst>
                <a:gd name="adj" fmla="val 4519"/>
              </a:avLst>
            </a:prstGeom>
            <a:solidFill>
              <a:srgbClr val="3366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11" name="AutoShape 15"/>
            <p:cNvSpPr>
              <a:spLocks noChangeAspect="1" noChangeArrowheads="1"/>
            </p:cNvSpPr>
            <p:nvPr/>
          </p:nvSpPr>
          <p:spPr bwMode="auto">
            <a:xfrm rot="-10800000">
              <a:off x="321" y="2204"/>
              <a:ext cx="1167" cy="868"/>
            </a:xfrm>
            <a:prstGeom prst="bevel">
              <a:avLst>
                <a:gd name="adj" fmla="val 4519"/>
              </a:avLst>
            </a:prstGeom>
            <a:solidFill>
              <a:srgbClr val="3366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4112" name="Picture 16" descr="6-05b"/>
            <p:cNvPicPr preferRelativeResize="0"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4" y="2247"/>
              <a:ext cx="1076" cy="771"/>
            </a:xfrm>
            <a:prstGeom prst="rect">
              <a:avLst/>
            </a:prstGeom>
            <a:solidFill>
              <a:srgbClr val="3366CC"/>
            </a:solidFill>
            <a:ln w="12700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113" name="Group 17"/>
          <p:cNvGrpSpPr>
            <a:grpSpLocks noChangeAspect="1"/>
          </p:cNvGrpSpPr>
          <p:nvPr/>
        </p:nvGrpSpPr>
        <p:grpSpPr bwMode="auto">
          <a:xfrm>
            <a:off x="1828800" y="4225925"/>
            <a:ext cx="1504950" cy="1503363"/>
            <a:chOff x="1296" y="1440"/>
            <a:chExt cx="907" cy="907"/>
          </a:xfrm>
        </p:grpSpPr>
        <p:sp>
          <p:nvSpPr>
            <p:cNvPr id="4114" name="AutoShape 18"/>
            <p:cNvSpPr>
              <a:spLocks noChangeAspect="1" noChangeArrowheads="1"/>
            </p:cNvSpPr>
            <p:nvPr/>
          </p:nvSpPr>
          <p:spPr bwMode="auto">
            <a:xfrm>
              <a:off x="1296" y="1440"/>
              <a:ext cx="907" cy="907"/>
            </a:xfrm>
            <a:prstGeom prst="bevel">
              <a:avLst>
                <a:gd name="adj" fmla="val 4519"/>
              </a:avLst>
            </a:prstGeom>
            <a:solidFill>
              <a:srgbClr val="3366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15" name="AutoShape 19"/>
            <p:cNvSpPr>
              <a:spLocks noChangeAspect="1" noChangeArrowheads="1"/>
            </p:cNvSpPr>
            <p:nvPr/>
          </p:nvSpPr>
          <p:spPr bwMode="auto">
            <a:xfrm rot="-10800000">
              <a:off x="1336" y="1480"/>
              <a:ext cx="827" cy="827"/>
            </a:xfrm>
            <a:prstGeom prst="bevel">
              <a:avLst>
                <a:gd name="adj" fmla="val 4519"/>
              </a:avLst>
            </a:prstGeom>
            <a:solidFill>
              <a:srgbClr val="3366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4116" name="Picture 20" descr="6-05c"/>
            <p:cNvPicPr preferRelativeResize="0"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75" y="1519"/>
              <a:ext cx="748" cy="748"/>
            </a:xfrm>
            <a:prstGeom prst="rect">
              <a:avLst/>
            </a:prstGeom>
            <a:solidFill>
              <a:srgbClr val="3366CC"/>
            </a:solidFill>
            <a:ln w="12700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122" name="Group 26"/>
          <p:cNvGrpSpPr>
            <a:grpSpLocks/>
          </p:cNvGrpSpPr>
          <p:nvPr/>
        </p:nvGrpSpPr>
        <p:grpSpPr bwMode="auto">
          <a:xfrm>
            <a:off x="6235700" y="2105025"/>
            <a:ext cx="2908300" cy="3533775"/>
            <a:chOff x="3928" y="1326"/>
            <a:chExt cx="1832" cy="2226"/>
          </a:xfrm>
        </p:grpSpPr>
        <p:sp>
          <p:nvSpPr>
            <p:cNvPr id="4101" name="Text Box 5"/>
            <p:cNvSpPr txBox="1">
              <a:spLocks noChangeArrowheads="1"/>
            </p:cNvSpPr>
            <p:nvPr/>
          </p:nvSpPr>
          <p:spPr bwMode="auto">
            <a:xfrm>
              <a:off x="3928" y="1806"/>
              <a:ext cx="1832" cy="1746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buFontTx/>
                <a:buBlip>
                  <a:blip r:embed="rId6"/>
                </a:buBlip>
              </a:pPr>
              <a:r>
                <a:rPr lang="en-US" altLang="ko-KR" sz="2000" b="1">
                  <a:solidFill>
                    <a:srgbClr val="000000"/>
                  </a:solidFill>
                </a:rPr>
                <a:t> </a:t>
              </a:r>
              <a:r>
                <a:rPr lang="ko-KR" altLang="en-US" sz="2000" b="1">
                  <a:solidFill>
                    <a:srgbClr val="000000"/>
                  </a:solidFill>
                </a:rPr>
                <a:t>전장</a:t>
              </a:r>
              <a:r>
                <a:rPr lang="en-US" altLang="ko-KR" sz="1800" b="1">
                  <a:solidFill>
                    <a:srgbClr val="000000"/>
                  </a:solidFill>
                </a:rPr>
                <a:t>(mm)</a:t>
              </a:r>
              <a:r>
                <a:rPr lang="en-US" altLang="ko-KR" sz="2000" b="1">
                  <a:solidFill>
                    <a:srgbClr val="000000"/>
                  </a:solidFill>
                </a:rPr>
                <a:t> : 4,890</a:t>
              </a:r>
            </a:p>
            <a:p>
              <a:pPr>
                <a:lnSpc>
                  <a:spcPct val="110000"/>
                </a:lnSpc>
                <a:buFontTx/>
                <a:buBlip>
                  <a:blip r:embed="rId6"/>
                </a:buBlip>
              </a:pPr>
              <a:r>
                <a:rPr lang="en-US" altLang="ko-KR" sz="2000" b="1">
                  <a:solidFill>
                    <a:srgbClr val="000000"/>
                  </a:solidFill>
                </a:rPr>
                <a:t> </a:t>
              </a:r>
              <a:r>
                <a:rPr lang="ko-KR" altLang="en-US" sz="2000" b="1">
                  <a:solidFill>
                    <a:srgbClr val="000000"/>
                  </a:solidFill>
                </a:rPr>
                <a:t>전폭</a:t>
              </a:r>
              <a:r>
                <a:rPr lang="en-US" altLang="ko-KR" sz="1800" b="1">
                  <a:solidFill>
                    <a:srgbClr val="000000"/>
                  </a:solidFill>
                </a:rPr>
                <a:t>(mm)</a:t>
              </a:r>
              <a:r>
                <a:rPr lang="en-US" altLang="ko-KR" sz="2000" b="1">
                  <a:solidFill>
                    <a:srgbClr val="000000"/>
                  </a:solidFill>
                </a:rPr>
                <a:t> : 1,895</a:t>
              </a:r>
            </a:p>
            <a:p>
              <a:pPr>
                <a:lnSpc>
                  <a:spcPct val="110000"/>
                </a:lnSpc>
                <a:buFontTx/>
                <a:buBlip>
                  <a:blip r:embed="rId6"/>
                </a:buBlip>
              </a:pPr>
              <a:r>
                <a:rPr lang="en-US" altLang="ko-KR" sz="2000" b="1">
                  <a:solidFill>
                    <a:srgbClr val="000000"/>
                  </a:solidFill>
                </a:rPr>
                <a:t> </a:t>
              </a:r>
              <a:r>
                <a:rPr lang="ko-KR" altLang="en-US" sz="2000" b="1">
                  <a:solidFill>
                    <a:srgbClr val="000000"/>
                  </a:solidFill>
                </a:rPr>
                <a:t>전고</a:t>
              </a:r>
              <a:r>
                <a:rPr lang="en-US" altLang="ko-KR" sz="1800" b="1">
                  <a:solidFill>
                    <a:srgbClr val="000000"/>
                  </a:solidFill>
                </a:rPr>
                <a:t>(mm)</a:t>
              </a:r>
              <a:r>
                <a:rPr lang="en-US" altLang="ko-KR" sz="2000" b="1">
                  <a:solidFill>
                    <a:srgbClr val="000000"/>
                  </a:solidFill>
                </a:rPr>
                <a:t> : 1,730</a:t>
              </a:r>
            </a:p>
            <a:p>
              <a:pPr>
                <a:lnSpc>
                  <a:spcPct val="110000"/>
                </a:lnSpc>
                <a:buFontTx/>
                <a:buBlip>
                  <a:blip r:embed="rId6"/>
                </a:buBlip>
              </a:pPr>
              <a:r>
                <a:rPr lang="en-US" altLang="ko-KR" sz="2000" b="1">
                  <a:solidFill>
                    <a:srgbClr val="000000"/>
                  </a:solidFill>
                </a:rPr>
                <a:t> </a:t>
              </a:r>
              <a:r>
                <a:rPr lang="ko-KR" altLang="en-US" sz="2000" b="1">
                  <a:solidFill>
                    <a:srgbClr val="000000"/>
                  </a:solidFill>
                </a:rPr>
                <a:t>축간거리</a:t>
              </a:r>
              <a:r>
                <a:rPr lang="en-US" altLang="ko-KR" sz="1800" b="1">
                  <a:solidFill>
                    <a:srgbClr val="000000"/>
                  </a:solidFill>
                </a:rPr>
                <a:t>(mm)</a:t>
              </a:r>
              <a:r>
                <a:rPr lang="en-US" altLang="ko-KR" sz="2000" b="1">
                  <a:solidFill>
                    <a:srgbClr val="000000"/>
                  </a:solidFill>
                </a:rPr>
                <a:t> :    </a:t>
              </a:r>
            </a:p>
            <a:p>
              <a:pPr>
                <a:lnSpc>
                  <a:spcPct val="110000"/>
                </a:lnSpc>
              </a:pPr>
              <a:r>
                <a:rPr lang="en-US" altLang="ko-KR" sz="2000" b="1">
                  <a:solidFill>
                    <a:srgbClr val="000000"/>
                  </a:solidFill>
                </a:rPr>
                <a:t>                  2,910</a:t>
              </a:r>
            </a:p>
            <a:p>
              <a:pPr>
                <a:lnSpc>
                  <a:spcPct val="110000"/>
                </a:lnSpc>
                <a:buFontTx/>
                <a:buBlip>
                  <a:blip r:embed="rId6"/>
                </a:buBlip>
              </a:pPr>
              <a:r>
                <a:rPr lang="en-US" altLang="ko-KR" sz="2000" b="1">
                  <a:solidFill>
                    <a:srgbClr val="000000"/>
                  </a:solidFill>
                </a:rPr>
                <a:t> </a:t>
              </a:r>
              <a:r>
                <a:rPr lang="ko-KR" altLang="en-US" sz="2000" b="1">
                  <a:solidFill>
                    <a:srgbClr val="000000"/>
                  </a:solidFill>
                </a:rPr>
                <a:t>최저지상고</a:t>
              </a:r>
              <a:r>
                <a:rPr lang="en-US" altLang="ko-KR" sz="1800" b="1">
                  <a:solidFill>
                    <a:srgbClr val="000000"/>
                  </a:solidFill>
                </a:rPr>
                <a:t>(mm)</a:t>
              </a:r>
              <a:r>
                <a:rPr lang="en-US" altLang="ko-KR" sz="2000" b="1">
                  <a:solidFill>
                    <a:srgbClr val="000000"/>
                  </a:solidFill>
                </a:rPr>
                <a:t> : </a:t>
              </a:r>
            </a:p>
            <a:p>
              <a:pPr>
                <a:lnSpc>
                  <a:spcPct val="110000"/>
                </a:lnSpc>
              </a:pPr>
              <a:r>
                <a:rPr lang="en-US" altLang="ko-KR" sz="2000" b="1">
                  <a:solidFill>
                    <a:srgbClr val="000000"/>
                  </a:solidFill>
                </a:rPr>
                <a:t>                 190</a:t>
              </a:r>
            </a:p>
            <a:p>
              <a:pPr>
                <a:lnSpc>
                  <a:spcPct val="110000"/>
                </a:lnSpc>
                <a:buFontTx/>
                <a:buBlip>
                  <a:blip r:embed="rId6"/>
                </a:buBlip>
              </a:pPr>
              <a:r>
                <a:rPr lang="en-US" altLang="ko-KR" sz="2000" b="1">
                  <a:solidFill>
                    <a:srgbClr val="000000"/>
                  </a:solidFill>
                </a:rPr>
                <a:t> </a:t>
              </a:r>
              <a:r>
                <a:rPr lang="ko-KR" altLang="en-US" sz="2000" b="1">
                  <a:solidFill>
                    <a:srgbClr val="000000"/>
                  </a:solidFill>
                </a:rPr>
                <a:t>중량</a:t>
              </a:r>
              <a:r>
                <a:rPr lang="en-US" altLang="ko-KR" sz="1800" b="1">
                  <a:solidFill>
                    <a:srgbClr val="000000"/>
                  </a:solidFill>
                </a:rPr>
                <a:t>(kg)</a:t>
              </a:r>
              <a:r>
                <a:rPr lang="en-US" altLang="ko-KR" sz="2000" b="1">
                  <a:solidFill>
                    <a:srgbClr val="000000"/>
                  </a:solidFill>
                </a:rPr>
                <a:t> : 1,800</a:t>
              </a:r>
            </a:p>
          </p:txBody>
        </p:sp>
        <p:grpSp>
          <p:nvGrpSpPr>
            <p:cNvPr id="4121" name="Group 25"/>
            <p:cNvGrpSpPr>
              <a:grpSpLocks/>
            </p:cNvGrpSpPr>
            <p:nvPr/>
          </p:nvGrpSpPr>
          <p:grpSpPr bwMode="auto">
            <a:xfrm>
              <a:off x="3984" y="1326"/>
              <a:ext cx="1474" cy="453"/>
              <a:chOff x="4286" y="816"/>
              <a:chExt cx="1474" cy="453"/>
            </a:xfrm>
          </p:grpSpPr>
          <p:sp>
            <p:nvSpPr>
              <p:cNvPr id="4117" name="Oval 21"/>
              <p:cNvSpPr>
                <a:spLocks noChangeArrowheads="1"/>
              </p:cNvSpPr>
              <p:nvPr/>
            </p:nvSpPr>
            <p:spPr bwMode="auto">
              <a:xfrm>
                <a:off x="4286" y="816"/>
                <a:ext cx="1474" cy="453"/>
              </a:xfrm>
              <a:prstGeom prst="ellipse">
                <a:avLst/>
              </a:prstGeom>
              <a:gradFill rotWithShape="0">
                <a:gsLst>
                  <a:gs pos="0">
                    <a:srgbClr val="FFE15F"/>
                  </a:gs>
                  <a:gs pos="100000">
                    <a:srgbClr val="ECBF00"/>
                  </a:gs>
                </a:gsLst>
                <a:lin ang="0" scaled="1"/>
              </a:gra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18" name="Oval 22"/>
              <p:cNvSpPr>
                <a:spLocks noChangeArrowheads="1"/>
              </p:cNvSpPr>
              <p:nvPr/>
            </p:nvSpPr>
            <p:spPr bwMode="auto">
              <a:xfrm>
                <a:off x="4343" y="872"/>
                <a:ext cx="1360" cy="340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E67D"/>
                  </a:gs>
                </a:gsLst>
                <a:lin ang="0" scaled="1"/>
              </a:gra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ko-KR" altLang="en-US" sz="2200">
                    <a:solidFill>
                      <a:srgbClr val="CC33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Y헤드라인M" pitchFamily="18" charset="-127"/>
                    <a:ea typeface="HY헤드라인M" pitchFamily="18" charset="-127"/>
                  </a:rPr>
                  <a:t>제  원</a:t>
                </a:r>
              </a:p>
            </p:txBody>
          </p:sp>
        </p:grpSp>
      </p:grpSp>
      <p:grpSp>
        <p:nvGrpSpPr>
          <p:cNvPr id="4166" name="Group 70"/>
          <p:cNvGrpSpPr>
            <a:grpSpLocks/>
          </p:cNvGrpSpPr>
          <p:nvPr/>
        </p:nvGrpSpPr>
        <p:grpSpPr bwMode="auto">
          <a:xfrm>
            <a:off x="1184275" y="5915025"/>
            <a:ext cx="6775450" cy="835025"/>
            <a:chOff x="746" y="3726"/>
            <a:chExt cx="4268" cy="526"/>
          </a:xfrm>
        </p:grpSpPr>
        <p:pic>
          <p:nvPicPr>
            <p:cNvPr id="4138" name="Picture 42" descr="6-0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274" y="3726"/>
              <a:ext cx="545" cy="526"/>
            </a:xfrm>
            <a:prstGeom prst="rect">
              <a:avLst/>
            </a:prstGeom>
            <a:noFill/>
          </p:spPr>
        </p:pic>
        <p:pic>
          <p:nvPicPr>
            <p:cNvPr id="4139" name="Picture 43" descr="6-0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802" y="3726"/>
              <a:ext cx="545" cy="526"/>
            </a:xfrm>
            <a:prstGeom prst="rect">
              <a:avLst/>
            </a:prstGeom>
            <a:noFill/>
          </p:spPr>
        </p:pic>
        <p:pic>
          <p:nvPicPr>
            <p:cNvPr id="4140" name="Picture 44" descr="6-0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330" y="3726"/>
              <a:ext cx="545" cy="526"/>
            </a:xfrm>
            <a:prstGeom prst="rect">
              <a:avLst/>
            </a:prstGeom>
            <a:noFill/>
          </p:spPr>
        </p:pic>
        <p:pic>
          <p:nvPicPr>
            <p:cNvPr id="4141" name="Picture 45" descr="6-0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863" y="3726"/>
              <a:ext cx="545" cy="526"/>
            </a:xfrm>
            <a:prstGeom prst="rect">
              <a:avLst/>
            </a:prstGeom>
            <a:noFill/>
          </p:spPr>
        </p:pic>
        <p:pic>
          <p:nvPicPr>
            <p:cNvPr id="4142" name="Picture 46" descr="6-0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398" y="3726"/>
              <a:ext cx="545" cy="526"/>
            </a:xfrm>
            <a:prstGeom prst="rect">
              <a:avLst/>
            </a:prstGeom>
            <a:noFill/>
          </p:spPr>
        </p:pic>
        <p:pic>
          <p:nvPicPr>
            <p:cNvPr id="4143" name="Picture 47" descr="6-02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934" y="3726"/>
              <a:ext cx="545" cy="526"/>
            </a:xfrm>
            <a:prstGeom prst="rect">
              <a:avLst/>
            </a:prstGeom>
            <a:noFill/>
          </p:spPr>
        </p:pic>
        <p:pic>
          <p:nvPicPr>
            <p:cNvPr id="4144" name="Picture 48" descr="6-0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69" y="3726"/>
              <a:ext cx="545" cy="526"/>
            </a:xfrm>
            <a:prstGeom prst="rect">
              <a:avLst/>
            </a:prstGeom>
            <a:noFill/>
          </p:spPr>
        </p:pic>
        <p:sp>
          <p:nvSpPr>
            <p:cNvPr id="4145" name="Text Box 49"/>
            <p:cNvSpPr txBox="1">
              <a:spLocks noChangeArrowheads="1"/>
            </p:cNvSpPr>
            <p:nvPr/>
          </p:nvSpPr>
          <p:spPr bwMode="auto">
            <a:xfrm>
              <a:off x="4502" y="3869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ko-KR" altLang="en-US" sz="1900">
                  <a:solidFill>
                    <a:srgbClr val="F9B40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태백B" pitchFamily="18" charset="-127"/>
                  <a:ea typeface="HY태백B" pitchFamily="18" charset="-127"/>
                </a:rPr>
                <a:t>색상</a:t>
              </a:r>
            </a:p>
          </p:txBody>
        </p:sp>
        <p:sp>
          <p:nvSpPr>
            <p:cNvPr id="4146" name="Text Box 50"/>
            <p:cNvSpPr txBox="1">
              <a:spLocks noChangeArrowheads="1"/>
            </p:cNvSpPr>
            <p:nvPr/>
          </p:nvSpPr>
          <p:spPr bwMode="auto">
            <a:xfrm>
              <a:off x="1306" y="3869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ko-KR" altLang="en-US" sz="1900">
                  <a:solidFill>
                    <a:srgbClr val="F9B40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태백B" pitchFamily="18" charset="-127"/>
                  <a:ea typeface="HY태백B" pitchFamily="18" charset="-127"/>
                </a:rPr>
                <a:t>제원</a:t>
              </a:r>
            </a:p>
          </p:txBody>
        </p:sp>
        <p:sp>
          <p:nvSpPr>
            <p:cNvPr id="4147" name="Text Box 51"/>
            <p:cNvSpPr txBox="1">
              <a:spLocks noChangeArrowheads="1"/>
            </p:cNvSpPr>
            <p:nvPr/>
          </p:nvSpPr>
          <p:spPr bwMode="auto">
            <a:xfrm>
              <a:off x="1835" y="3869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ko-KR" altLang="en-US" sz="1900">
                  <a:solidFill>
                    <a:srgbClr val="F9B40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태백B" pitchFamily="18" charset="-127"/>
                  <a:ea typeface="HY태백B" pitchFamily="18" charset="-127"/>
                </a:rPr>
                <a:t>안전</a:t>
              </a:r>
            </a:p>
          </p:txBody>
        </p:sp>
        <p:sp>
          <p:nvSpPr>
            <p:cNvPr id="4148" name="Text Box 52"/>
            <p:cNvSpPr txBox="1">
              <a:spLocks noChangeArrowheads="1"/>
            </p:cNvSpPr>
            <p:nvPr/>
          </p:nvSpPr>
          <p:spPr bwMode="auto">
            <a:xfrm>
              <a:off x="2363" y="3869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ko-KR" altLang="en-US" sz="1900">
                  <a:solidFill>
                    <a:srgbClr val="F9B40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태백B" pitchFamily="18" charset="-127"/>
                  <a:ea typeface="HY태백B" pitchFamily="18" charset="-127"/>
                </a:rPr>
                <a:t>외관</a:t>
              </a:r>
            </a:p>
          </p:txBody>
        </p:sp>
        <p:sp>
          <p:nvSpPr>
            <p:cNvPr id="4149" name="Text Box 53"/>
            <p:cNvSpPr txBox="1">
              <a:spLocks noChangeArrowheads="1"/>
            </p:cNvSpPr>
            <p:nvPr/>
          </p:nvSpPr>
          <p:spPr bwMode="auto">
            <a:xfrm>
              <a:off x="2896" y="3869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ko-KR" altLang="en-US" sz="1900">
                  <a:solidFill>
                    <a:srgbClr val="F9B40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태백B" pitchFamily="18" charset="-127"/>
                  <a:ea typeface="HY태백B" pitchFamily="18" charset="-127"/>
                </a:rPr>
                <a:t>내관</a:t>
              </a:r>
            </a:p>
          </p:txBody>
        </p:sp>
        <p:sp>
          <p:nvSpPr>
            <p:cNvPr id="4150" name="Text Box 54"/>
            <p:cNvSpPr txBox="1">
              <a:spLocks noChangeArrowheads="1"/>
            </p:cNvSpPr>
            <p:nvPr/>
          </p:nvSpPr>
          <p:spPr bwMode="auto">
            <a:xfrm>
              <a:off x="3431" y="3869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ko-KR" altLang="en-US" sz="1900">
                  <a:solidFill>
                    <a:srgbClr val="F9B40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태백B" pitchFamily="18" charset="-127"/>
                  <a:ea typeface="HY태백B" pitchFamily="18" charset="-127"/>
                </a:rPr>
                <a:t>파워</a:t>
              </a:r>
            </a:p>
          </p:txBody>
        </p:sp>
        <p:sp>
          <p:nvSpPr>
            <p:cNvPr id="4151" name="Text Box 55"/>
            <p:cNvSpPr txBox="1">
              <a:spLocks noChangeArrowheads="1"/>
            </p:cNvSpPr>
            <p:nvPr/>
          </p:nvSpPr>
          <p:spPr bwMode="auto">
            <a:xfrm>
              <a:off x="3967" y="3869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ko-KR" altLang="en-US" sz="1900">
                  <a:solidFill>
                    <a:srgbClr val="F9B40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태백B" pitchFamily="18" charset="-127"/>
                  <a:ea typeface="HY태백B" pitchFamily="18" charset="-127"/>
                </a:rPr>
                <a:t>가격</a:t>
              </a:r>
            </a:p>
          </p:txBody>
        </p:sp>
        <p:pic>
          <p:nvPicPr>
            <p:cNvPr id="4152" name="Picture 56" descr="6-0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46" y="3726"/>
              <a:ext cx="545" cy="526"/>
            </a:xfrm>
            <a:prstGeom prst="rect">
              <a:avLst/>
            </a:prstGeom>
            <a:noFill/>
          </p:spPr>
        </p:pic>
        <p:sp>
          <p:nvSpPr>
            <p:cNvPr id="4153" name="Text Box 57"/>
            <p:cNvSpPr txBox="1">
              <a:spLocks noChangeArrowheads="1"/>
            </p:cNvSpPr>
            <p:nvPr/>
          </p:nvSpPr>
          <p:spPr bwMode="auto">
            <a:xfrm>
              <a:off x="778" y="3869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ko-KR" altLang="en-US" sz="1900">
                  <a:solidFill>
                    <a:srgbClr val="F9B40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태백B" pitchFamily="18" charset="-127"/>
                  <a:ea typeface="HY태백B" pitchFamily="18" charset="-127"/>
                </a:rPr>
                <a:t>홈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난 오직 카니밴</a:t>
            </a:r>
            <a:r>
              <a:rPr lang="en-US" altLang="ko-KR"/>
              <a:t>! </a:t>
            </a:r>
            <a:br>
              <a:rPr lang="en-US" altLang="ko-KR"/>
            </a:br>
            <a:r>
              <a:rPr lang="ko-KR" altLang="en-US"/>
              <a:t>나와 내 가족의 안전을 위해</a:t>
            </a:r>
            <a:r>
              <a:rPr lang="en-US" altLang="ko-KR"/>
              <a:t>!</a:t>
            </a:r>
          </a:p>
        </p:txBody>
      </p:sp>
      <p:grpSp>
        <p:nvGrpSpPr>
          <p:cNvPr id="19481" name="Group 25"/>
          <p:cNvGrpSpPr>
            <a:grpSpLocks/>
          </p:cNvGrpSpPr>
          <p:nvPr/>
        </p:nvGrpSpPr>
        <p:grpSpPr bwMode="auto">
          <a:xfrm>
            <a:off x="6235700" y="2105025"/>
            <a:ext cx="2908300" cy="3533775"/>
            <a:chOff x="3928" y="1326"/>
            <a:chExt cx="1832" cy="2226"/>
          </a:xfrm>
        </p:grpSpPr>
        <p:grpSp>
          <p:nvGrpSpPr>
            <p:cNvPr id="19473" name="Group 17"/>
            <p:cNvGrpSpPr>
              <a:grpSpLocks/>
            </p:cNvGrpSpPr>
            <p:nvPr/>
          </p:nvGrpSpPr>
          <p:grpSpPr bwMode="auto">
            <a:xfrm>
              <a:off x="3984" y="1326"/>
              <a:ext cx="1474" cy="453"/>
              <a:chOff x="4286" y="816"/>
              <a:chExt cx="1474" cy="453"/>
            </a:xfrm>
          </p:grpSpPr>
          <p:sp>
            <p:nvSpPr>
              <p:cNvPr id="19474" name="Oval 18"/>
              <p:cNvSpPr>
                <a:spLocks noChangeArrowheads="1"/>
              </p:cNvSpPr>
              <p:nvPr/>
            </p:nvSpPr>
            <p:spPr bwMode="auto">
              <a:xfrm>
                <a:off x="4286" y="816"/>
                <a:ext cx="1474" cy="453"/>
              </a:xfrm>
              <a:prstGeom prst="ellipse">
                <a:avLst/>
              </a:prstGeom>
              <a:gradFill rotWithShape="0">
                <a:gsLst>
                  <a:gs pos="0">
                    <a:srgbClr val="FFE15F"/>
                  </a:gs>
                  <a:gs pos="100000">
                    <a:srgbClr val="ECBF00"/>
                  </a:gs>
                </a:gsLst>
                <a:lin ang="0" scaled="1"/>
              </a:gra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475" name="Oval 19"/>
              <p:cNvSpPr>
                <a:spLocks noChangeArrowheads="1"/>
              </p:cNvSpPr>
              <p:nvPr/>
            </p:nvSpPr>
            <p:spPr bwMode="auto">
              <a:xfrm>
                <a:off x="4343" y="872"/>
                <a:ext cx="1360" cy="340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E67D"/>
                  </a:gs>
                </a:gsLst>
                <a:lin ang="0" scaled="1"/>
              </a:gra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ko-KR" altLang="en-US" sz="2200">
                    <a:solidFill>
                      <a:srgbClr val="CC33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Y헤드라인M" pitchFamily="18" charset="-127"/>
                    <a:ea typeface="HY헤드라인M" pitchFamily="18" charset="-127"/>
                  </a:rPr>
                  <a:t>안  전</a:t>
                </a:r>
              </a:p>
            </p:txBody>
          </p:sp>
        </p:grpSp>
        <p:sp>
          <p:nvSpPr>
            <p:cNvPr id="19476" name="Text Box 20"/>
            <p:cNvSpPr txBox="1">
              <a:spLocks noChangeArrowheads="1"/>
            </p:cNvSpPr>
            <p:nvPr/>
          </p:nvSpPr>
          <p:spPr bwMode="auto">
            <a:xfrm>
              <a:off x="3928" y="1806"/>
              <a:ext cx="1832" cy="1746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buFontTx/>
                <a:buBlip>
                  <a:blip r:embed="rId2"/>
                </a:buBlip>
              </a:pPr>
              <a:r>
                <a:rPr lang="en-US" altLang="ko-KR" sz="2000" b="1">
                  <a:solidFill>
                    <a:srgbClr val="000000"/>
                  </a:solidFill>
                  <a:latin typeface="HY태고딕" pitchFamily="18" charset="-127"/>
                  <a:ea typeface="HY태고딕" pitchFamily="18" charset="-127"/>
                </a:rPr>
                <a:t> </a:t>
              </a:r>
              <a:r>
                <a:rPr lang="ko-KR" altLang="en-US" sz="2000" b="1">
                  <a:solidFill>
                    <a:srgbClr val="000000"/>
                  </a:solidFill>
                </a:rPr>
                <a:t>미연방 자동차 안전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2000" b="1">
                  <a:solidFill>
                    <a:srgbClr val="000000"/>
                  </a:solidFill>
                </a:rPr>
                <a:t>   기준 만족</a:t>
              </a:r>
            </a:p>
            <a:p>
              <a:pPr>
                <a:lnSpc>
                  <a:spcPct val="110000"/>
                </a:lnSpc>
                <a:buFontTx/>
                <a:buBlip>
                  <a:blip r:embed="rId2"/>
                </a:buBlip>
              </a:pPr>
              <a:r>
                <a:rPr lang="ko-KR" altLang="en-US" sz="2000" b="1">
                  <a:solidFill>
                    <a:srgbClr val="000000"/>
                  </a:solidFill>
                </a:rPr>
                <a:t> 대용량 듀얼 에어백</a:t>
              </a:r>
            </a:p>
            <a:p>
              <a:pPr>
                <a:lnSpc>
                  <a:spcPct val="110000"/>
                </a:lnSpc>
                <a:buFontTx/>
                <a:buBlip>
                  <a:blip r:embed="rId2"/>
                </a:buBlip>
              </a:pPr>
              <a:r>
                <a:rPr lang="ko-KR" altLang="en-US" sz="2000" b="1">
                  <a:solidFill>
                    <a:srgbClr val="000000"/>
                  </a:solidFill>
                </a:rPr>
                <a:t> </a:t>
              </a:r>
              <a:r>
                <a:rPr lang="en-US" altLang="ko-KR" sz="2000" b="1">
                  <a:solidFill>
                    <a:srgbClr val="000000"/>
                  </a:solidFill>
                </a:rPr>
                <a:t>4</a:t>
              </a:r>
              <a:r>
                <a:rPr lang="ko-KR" altLang="en-US" sz="2000" b="1">
                  <a:solidFill>
                    <a:srgbClr val="000000"/>
                  </a:solidFill>
                </a:rPr>
                <a:t>륜 </a:t>
              </a:r>
              <a:r>
                <a:rPr lang="en-US" altLang="ko-KR" sz="2000" b="1">
                  <a:solidFill>
                    <a:srgbClr val="000000"/>
                  </a:solidFill>
                </a:rPr>
                <a:t>ABS System</a:t>
              </a:r>
            </a:p>
            <a:p>
              <a:pPr>
                <a:lnSpc>
                  <a:spcPct val="110000"/>
                </a:lnSpc>
                <a:buFontTx/>
                <a:buBlip>
                  <a:blip r:embed="rId2"/>
                </a:buBlip>
              </a:pPr>
              <a:r>
                <a:rPr lang="en-US" altLang="ko-KR" sz="2000" b="1">
                  <a:solidFill>
                    <a:srgbClr val="000000"/>
                  </a:solidFill>
                </a:rPr>
                <a:t> </a:t>
              </a:r>
              <a:r>
                <a:rPr lang="ko-KR" altLang="en-US" sz="2000" b="1">
                  <a:solidFill>
                    <a:srgbClr val="000000"/>
                  </a:solidFill>
                </a:rPr>
                <a:t>고강성 사다리꼴 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2000" b="1">
                  <a:solidFill>
                    <a:srgbClr val="000000"/>
                  </a:solidFill>
                </a:rPr>
                <a:t>   프레임 </a:t>
              </a:r>
            </a:p>
            <a:p>
              <a:pPr>
                <a:lnSpc>
                  <a:spcPct val="110000"/>
                </a:lnSpc>
                <a:buFontTx/>
                <a:buBlip>
                  <a:blip r:embed="rId2"/>
                </a:buBlip>
              </a:pPr>
              <a:r>
                <a:rPr lang="ko-KR" altLang="en-US" sz="2000" b="1">
                  <a:solidFill>
                    <a:srgbClr val="000000"/>
                  </a:solidFill>
                </a:rPr>
                <a:t> 헤드램프 내장형 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2000" b="1">
                  <a:solidFill>
                    <a:srgbClr val="000000"/>
                  </a:solidFill>
                </a:rPr>
                <a:t>   코너링 램프</a:t>
              </a:r>
            </a:p>
          </p:txBody>
        </p:sp>
      </p:grpSp>
      <p:pic>
        <p:nvPicPr>
          <p:cNvPr id="19477" name="Picture 21" descr="6-0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900" y="1866900"/>
            <a:ext cx="4559300" cy="1943100"/>
          </a:xfrm>
          <a:prstGeom prst="rect">
            <a:avLst/>
          </a:prstGeom>
          <a:noFill/>
        </p:spPr>
      </p:pic>
      <p:grpSp>
        <p:nvGrpSpPr>
          <p:cNvPr id="19478" name="Group 22"/>
          <p:cNvGrpSpPr>
            <a:grpSpLocks/>
          </p:cNvGrpSpPr>
          <p:nvPr/>
        </p:nvGrpSpPr>
        <p:grpSpPr bwMode="auto">
          <a:xfrm>
            <a:off x="1905000" y="3692525"/>
            <a:ext cx="4318000" cy="2251075"/>
            <a:chOff x="1200" y="2326"/>
            <a:chExt cx="2720" cy="1418"/>
          </a:xfrm>
        </p:grpSpPr>
        <p:pic>
          <p:nvPicPr>
            <p:cNvPr id="19479" name="Picture 23" descr="6-08a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00" y="2326"/>
              <a:ext cx="2720" cy="1418"/>
            </a:xfrm>
            <a:prstGeom prst="rect">
              <a:avLst/>
            </a:prstGeom>
            <a:noFill/>
          </p:spPr>
        </p:pic>
        <p:sp>
          <p:nvSpPr>
            <p:cNvPr id="19480" name="Rectangle 24"/>
            <p:cNvSpPr>
              <a:spLocks noChangeAspect="1" noChangeArrowheads="1"/>
            </p:cNvSpPr>
            <p:nvPr/>
          </p:nvSpPr>
          <p:spPr bwMode="auto">
            <a:xfrm>
              <a:off x="2992" y="3167"/>
              <a:ext cx="728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ko-KR" altLang="en-US" sz="20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태백B" pitchFamily="18" charset="-127"/>
                  <a:ea typeface="HY태백B" pitchFamily="18" charset="-127"/>
                </a:rPr>
                <a:t>에어백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또 하나의 나</a:t>
            </a:r>
            <a:r>
              <a:rPr lang="en-US" altLang="ko-KR"/>
              <a:t>!</a:t>
            </a:r>
            <a:br>
              <a:rPr lang="en-US" altLang="ko-KR"/>
            </a:br>
            <a:r>
              <a:rPr lang="ko-KR" altLang="en-US"/>
              <a:t>카니밴으로 나를 말한다</a:t>
            </a:r>
          </a:p>
        </p:txBody>
      </p:sp>
      <p:grpSp>
        <p:nvGrpSpPr>
          <p:cNvPr id="25631" name="Group 31"/>
          <p:cNvGrpSpPr>
            <a:grpSpLocks/>
          </p:cNvGrpSpPr>
          <p:nvPr/>
        </p:nvGrpSpPr>
        <p:grpSpPr bwMode="auto">
          <a:xfrm>
            <a:off x="6235700" y="2105025"/>
            <a:ext cx="2908300" cy="3533775"/>
            <a:chOff x="3928" y="1326"/>
            <a:chExt cx="1832" cy="2226"/>
          </a:xfrm>
        </p:grpSpPr>
        <p:grpSp>
          <p:nvGrpSpPr>
            <p:cNvPr id="25603" name="Group 3"/>
            <p:cNvGrpSpPr>
              <a:grpSpLocks/>
            </p:cNvGrpSpPr>
            <p:nvPr/>
          </p:nvGrpSpPr>
          <p:grpSpPr bwMode="auto">
            <a:xfrm>
              <a:off x="3984" y="1326"/>
              <a:ext cx="1474" cy="453"/>
              <a:chOff x="4286" y="816"/>
              <a:chExt cx="1474" cy="453"/>
            </a:xfrm>
          </p:grpSpPr>
          <p:sp>
            <p:nvSpPr>
              <p:cNvPr id="25604" name="Oval 4"/>
              <p:cNvSpPr>
                <a:spLocks noChangeArrowheads="1"/>
              </p:cNvSpPr>
              <p:nvPr/>
            </p:nvSpPr>
            <p:spPr bwMode="auto">
              <a:xfrm>
                <a:off x="4286" y="816"/>
                <a:ext cx="1474" cy="453"/>
              </a:xfrm>
              <a:prstGeom prst="ellipse">
                <a:avLst/>
              </a:prstGeom>
              <a:gradFill rotWithShape="0">
                <a:gsLst>
                  <a:gs pos="0">
                    <a:srgbClr val="FFE15F"/>
                  </a:gs>
                  <a:gs pos="100000">
                    <a:srgbClr val="ECBF00"/>
                  </a:gs>
                </a:gsLst>
                <a:lin ang="0" scaled="1"/>
              </a:gra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605" name="Oval 5"/>
              <p:cNvSpPr>
                <a:spLocks noChangeArrowheads="1"/>
              </p:cNvSpPr>
              <p:nvPr/>
            </p:nvSpPr>
            <p:spPr bwMode="auto">
              <a:xfrm>
                <a:off x="4343" y="872"/>
                <a:ext cx="1360" cy="340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E67D"/>
                  </a:gs>
                </a:gsLst>
                <a:lin ang="0" scaled="1"/>
              </a:gra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ko-KR" altLang="en-US" sz="2200">
                    <a:solidFill>
                      <a:srgbClr val="CC33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Y헤드라인M" pitchFamily="18" charset="-127"/>
                    <a:ea typeface="HY헤드라인M" pitchFamily="18" charset="-127"/>
                  </a:rPr>
                  <a:t>외  관</a:t>
                </a:r>
              </a:p>
            </p:txBody>
          </p:sp>
        </p:grp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3928" y="1806"/>
              <a:ext cx="1832" cy="1746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buFontTx/>
                <a:buBlip>
                  <a:blip r:embed="rId2"/>
                </a:buBlip>
              </a:pPr>
              <a:r>
                <a:rPr lang="en-US" altLang="ko-KR" sz="2000" b="1">
                  <a:solidFill>
                    <a:srgbClr val="000000"/>
                  </a:solidFill>
                </a:rPr>
                <a:t> </a:t>
              </a:r>
              <a:r>
                <a:rPr lang="ko-KR" altLang="en-US" sz="2000" b="1">
                  <a:solidFill>
                    <a:srgbClr val="000000"/>
                  </a:solidFill>
                </a:rPr>
                <a:t>좌우측의 듀얼 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2000" b="1">
                  <a:solidFill>
                    <a:srgbClr val="000000"/>
                  </a:solidFill>
                </a:rPr>
                <a:t>   슬라이딩 도어</a:t>
              </a:r>
            </a:p>
            <a:p>
              <a:pPr>
                <a:lnSpc>
                  <a:spcPct val="110000"/>
                </a:lnSpc>
                <a:buFontTx/>
                <a:buBlip>
                  <a:blip r:embed="rId2"/>
                </a:buBlip>
              </a:pPr>
              <a:r>
                <a:rPr lang="ko-KR" altLang="en-US" sz="2000" b="1">
                  <a:solidFill>
                    <a:srgbClr val="000000"/>
                  </a:solidFill>
                </a:rPr>
                <a:t> 열선 내장 전동식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2000" b="1">
                  <a:solidFill>
                    <a:srgbClr val="000000"/>
                  </a:solidFill>
                </a:rPr>
                <a:t>   백미러</a:t>
              </a:r>
            </a:p>
            <a:p>
              <a:pPr>
                <a:lnSpc>
                  <a:spcPct val="110000"/>
                </a:lnSpc>
                <a:buFontTx/>
                <a:buBlip>
                  <a:blip r:embed="rId2"/>
                </a:buBlip>
              </a:pPr>
              <a:r>
                <a:rPr lang="ko-KR" altLang="en-US" sz="2000" b="1">
                  <a:solidFill>
                    <a:srgbClr val="000000"/>
                  </a:solidFill>
                </a:rPr>
                <a:t> 쿼터글라스 일체형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2000" b="1">
                  <a:solidFill>
                    <a:srgbClr val="000000"/>
                  </a:solidFill>
                </a:rPr>
                <a:t>   센터레일</a:t>
              </a:r>
            </a:p>
            <a:p>
              <a:pPr>
                <a:lnSpc>
                  <a:spcPct val="110000"/>
                </a:lnSpc>
                <a:buFontTx/>
                <a:buBlip>
                  <a:blip r:embed="rId2"/>
                </a:buBlip>
              </a:pPr>
              <a:r>
                <a:rPr lang="ko-KR" altLang="en-US" sz="2000" b="1">
                  <a:solidFill>
                    <a:srgbClr val="000000"/>
                  </a:solidFill>
                </a:rPr>
                <a:t> 고감각 헤드램프</a:t>
              </a:r>
            </a:p>
            <a:p>
              <a:pPr>
                <a:lnSpc>
                  <a:spcPct val="110000"/>
                </a:lnSpc>
                <a:buFontTx/>
                <a:buBlip>
                  <a:blip r:embed="rId2"/>
                </a:buBlip>
              </a:pPr>
              <a:r>
                <a:rPr lang="ko-KR" altLang="en-US" sz="2000" b="1">
                  <a:solidFill>
                    <a:srgbClr val="000000"/>
                  </a:solidFill>
                </a:rPr>
                <a:t> 바디칼라 범퍼</a:t>
              </a:r>
            </a:p>
          </p:txBody>
        </p:sp>
      </p:grpSp>
      <p:pic>
        <p:nvPicPr>
          <p:cNvPr id="25618" name="Picture 18" descr="wheel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13" y="3581400"/>
            <a:ext cx="1079500" cy="1130300"/>
          </a:xfrm>
          <a:prstGeom prst="rect">
            <a:avLst/>
          </a:prstGeom>
          <a:noFill/>
        </p:spPr>
      </p:pic>
      <p:pic>
        <p:nvPicPr>
          <p:cNvPr id="25619" name="Picture 19" descr="wheel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7125" y="3624263"/>
            <a:ext cx="1082675" cy="1100137"/>
          </a:xfrm>
          <a:prstGeom prst="rect">
            <a:avLst/>
          </a:prstGeom>
          <a:noFill/>
        </p:spPr>
      </p:pic>
      <p:pic>
        <p:nvPicPr>
          <p:cNvPr id="25616" name="Picture 16" descr="whee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788" y="4716463"/>
            <a:ext cx="1062037" cy="1057275"/>
          </a:xfrm>
          <a:prstGeom prst="rect">
            <a:avLst/>
          </a:prstGeom>
          <a:noFill/>
        </p:spPr>
      </p:pic>
      <p:pic>
        <p:nvPicPr>
          <p:cNvPr id="25617" name="Picture 17" descr="wheel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81100" y="4716463"/>
            <a:ext cx="1104900" cy="1044575"/>
          </a:xfrm>
          <a:prstGeom prst="rect">
            <a:avLst/>
          </a:prstGeom>
          <a:noFill/>
        </p:spPr>
      </p:pic>
      <p:pic>
        <p:nvPicPr>
          <p:cNvPr id="25620" name="Picture 20" descr="wheel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52663" y="4640263"/>
            <a:ext cx="1176337" cy="1150937"/>
          </a:xfrm>
          <a:prstGeom prst="rect">
            <a:avLst/>
          </a:prstGeom>
          <a:noFill/>
        </p:spPr>
      </p:pic>
      <p:pic>
        <p:nvPicPr>
          <p:cNvPr id="25622" name="Picture 22" descr="6-10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47875" y="2532063"/>
            <a:ext cx="4505325" cy="2095500"/>
          </a:xfrm>
          <a:prstGeom prst="rect">
            <a:avLst/>
          </a:prstGeom>
          <a:noFill/>
        </p:spPr>
      </p:pic>
      <p:grpSp>
        <p:nvGrpSpPr>
          <p:cNvPr id="25623" name="Group 23"/>
          <p:cNvGrpSpPr>
            <a:grpSpLocks/>
          </p:cNvGrpSpPr>
          <p:nvPr/>
        </p:nvGrpSpPr>
        <p:grpSpPr bwMode="auto">
          <a:xfrm>
            <a:off x="528638" y="2133600"/>
            <a:ext cx="2900362" cy="1295400"/>
            <a:chOff x="216" y="1386"/>
            <a:chExt cx="1827" cy="816"/>
          </a:xfrm>
        </p:grpSpPr>
        <p:pic>
          <p:nvPicPr>
            <p:cNvPr id="25624" name="Picture 24" descr="6-10"/>
            <p:cNvPicPr preferRelativeResize="0">
              <a:picLocks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26" y="1401"/>
              <a:ext cx="1616" cy="646"/>
            </a:xfrm>
            <a:prstGeom prst="rect">
              <a:avLst/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</p:spPr>
        </p:pic>
        <p:sp>
          <p:nvSpPr>
            <p:cNvPr id="25625" name="Freeform 25"/>
            <p:cNvSpPr>
              <a:spLocks/>
            </p:cNvSpPr>
            <p:nvPr/>
          </p:nvSpPr>
          <p:spPr bwMode="auto">
            <a:xfrm>
              <a:off x="1851" y="1386"/>
              <a:ext cx="192" cy="8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72"/>
                </a:cxn>
                <a:cxn ang="0">
                  <a:pos x="192" y="816"/>
                </a:cxn>
                <a:cxn ang="0">
                  <a:pos x="0" y="0"/>
                </a:cxn>
              </a:cxnLst>
              <a:rect l="0" t="0" r="r" b="b"/>
              <a:pathLst>
                <a:path w="192" h="816">
                  <a:moveTo>
                    <a:pt x="0" y="0"/>
                  </a:moveTo>
                  <a:lnTo>
                    <a:pt x="0" y="672"/>
                  </a:lnTo>
                  <a:lnTo>
                    <a:pt x="192" y="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D9FF">
                <a:alpha val="50000"/>
              </a:srgbClr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6" name="Freeform 26"/>
            <p:cNvSpPr>
              <a:spLocks/>
            </p:cNvSpPr>
            <p:nvPr/>
          </p:nvSpPr>
          <p:spPr bwMode="auto">
            <a:xfrm>
              <a:off x="216" y="2055"/>
              <a:ext cx="1824" cy="144"/>
            </a:xfrm>
            <a:custGeom>
              <a:avLst/>
              <a:gdLst/>
              <a:ahLst/>
              <a:cxnLst>
                <a:cxn ang="0">
                  <a:pos x="1632" y="0"/>
                </a:cxn>
                <a:cxn ang="0">
                  <a:pos x="0" y="0"/>
                </a:cxn>
                <a:cxn ang="0">
                  <a:pos x="1824" y="144"/>
                </a:cxn>
                <a:cxn ang="0">
                  <a:pos x="1632" y="0"/>
                </a:cxn>
              </a:cxnLst>
              <a:rect l="0" t="0" r="r" b="b"/>
              <a:pathLst>
                <a:path w="1824" h="144">
                  <a:moveTo>
                    <a:pt x="1632" y="0"/>
                  </a:moveTo>
                  <a:lnTo>
                    <a:pt x="0" y="0"/>
                  </a:lnTo>
                  <a:lnTo>
                    <a:pt x="1824" y="144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rgbClr val="33B1FF">
                <a:alpha val="50000"/>
              </a:srgbClr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5627" name="Group 27"/>
          <p:cNvGrpSpPr>
            <a:grpSpLocks/>
          </p:cNvGrpSpPr>
          <p:nvPr/>
        </p:nvGrpSpPr>
        <p:grpSpPr bwMode="auto">
          <a:xfrm>
            <a:off x="2438400" y="3657600"/>
            <a:ext cx="3581400" cy="1828800"/>
            <a:chOff x="1542" y="2382"/>
            <a:chExt cx="2256" cy="1152"/>
          </a:xfrm>
        </p:grpSpPr>
        <p:sp>
          <p:nvSpPr>
            <p:cNvPr id="25628" name="Freeform 28"/>
            <p:cNvSpPr>
              <a:spLocks/>
            </p:cNvSpPr>
            <p:nvPr/>
          </p:nvSpPr>
          <p:spPr bwMode="auto">
            <a:xfrm>
              <a:off x="1542" y="2388"/>
              <a:ext cx="2256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6" y="480"/>
                </a:cxn>
                <a:cxn ang="0">
                  <a:pos x="624" y="480"/>
                </a:cxn>
                <a:cxn ang="0">
                  <a:pos x="0" y="0"/>
                </a:cxn>
              </a:cxnLst>
              <a:rect l="0" t="0" r="r" b="b"/>
              <a:pathLst>
                <a:path w="2256" h="480">
                  <a:moveTo>
                    <a:pt x="0" y="0"/>
                  </a:moveTo>
                  <a:lnTo>
                    <a:pt x="2256" y="480"/>
                  </a:lnTo>
                  <a:lnTo>
                    <a:pt x="624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7FF">
                <a:alpha val="50000"/>
              </a:srgbClr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9" name="Freeform 29"/>
            <p:cNvSpPr>
              <a:spLocks/>
            </p:cNvSpPr>
            <p:nvPr/>
          </p:nvSpPr>
          <p:spPr bwMode="auto">
            <a:xfrm>
              <a:off x="1542" y="2382"/>
              <a:ext cx="624" cy="11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4" y="480"/>
                </a:cxn>
                <a:cxn ang="0">
                  <a:pos x="624" y="1152"/>
                </a:cxn>
                <a:cxn ang="0">
                  <a:pos x="0" y="0"/>
                </a:cxn>
              </a:cxnLst>
              <a:rect l="0" t="0" r="r" b="b"/>
              <a:pathLst>
                <a:path w="624" h="1152">
                  <a:moveTo>
                    <a:pt x="0" y="0"/>
                  </a:moveTo>
                  <a:lnTo>
                    <a:pt x="624" y="480"/>
                  </a:lnTo>
                  <a:lnTo>
                    <a:pt x="624" y="1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AEFF">
                <a:alpha val="50000"/>
              </a:srgbClr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25630" name="Picture 30" descr="6-08a"/>
            <p:cNvPicPr preferRelativeResize="0">
              <a:picLocks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2176" y="2877"/>
              <a:ext cx="1616" cy="64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휴식 같은 친구가 있다</a:t>
            </a:r>
            <a:r>
              <a:rPr lang="en-US" altLang="ko-KR"/>
              <a:t>!</a:t>
            </a:r>
            <a:br>
              <a:rPr lang="en-US" altLang="ko-KR"/>
            </a:br>
            <a:r>
              <a:rPr lang="ko-KR" altLang="en-US"/>
              <a:t>카니밴이 있다</a:t>
            </a:r>
            <a:r>
              <a:rPr lang="en-US" altLang="ko-KR"/>
              <a:t>!</a:t>
            </a:r>
          </a:p>
        </p:txBody>
      </p:sp>
      <p:grpSp>
        <p:nvGrpSpPr>
          <p:cNvPr id="27668" name="Group 20"/>
          <p:cNvGrpSpPr>
            <a:grpSpLocks/>
          </p:cNvGrpSpPr>
          <p:nvPr/>
        </p:nvGrpSpPr>
        <p:grpSpPr bwMode="auto">
          <a:xfrm>
            <a:off x="6235700" y="2105025"/>
            <a:ext cx="2519363" cy="3533775"/>
            <a:chOff x="3928" y="1326"/>
            <a:chExt cx="1587" cy="2226"/>
          </a:xfrm>
        </p:grpSpPr>
        <p:grpSp>
          <p:nvGrpSpPr>
            <p:cNvPr id="27651" name="Group 3"/>
            <p:cNvGrpSpPr>
              <a:grpSpLocks/>
            </p:cNvGrpSpPr>
            <p:nvPr/>
          </p:nvGrpSpPr>
          <p:grpSpPr bwMode="auto">
            <a:xfrm>
              <a:off x="3984" y="1326"/>
              <a:ext cx="1474" cy="453"/>
              <a:chOff x="4286" y="816"/>
              <a:chExt cx="1474" cy="453"/>
            </a:xfrm>
          </p:grpSpPr>
          <p:sp>
            <p:nvSpPr>
              <p:cNvPr id="27652" name="Oval 4"/>
              <p:cNvSpPr>
                <a:spLocks noChangeArrowheads="1"/>
              </p:cNvSpPr>
              <p:nvPr/>
            </p:nvSpPr>
            <p:spPr bwMode="auto">
              <a:xfrm>
                <a:off x="4286" y="816"/>
                <a:ext cx="1474" cy="453"/>
              </a:xfrm>
              <a:prstGeom prst="ellipse">
                <a:avLst/>
              </a:prstGeom>
              <a:gradFill rotWithShape="0">
                <a:gsLst>
                  <a:gs pos="0">
                    <a:srgbClr val="FFE15F"/>
                  </a:gs>
                  <a:gs pos="100000">
                    <a:srgbClr val="ECBF00"/>
                  </a:gs>
                </a:gsLst>
                <a:lin ang="0" scaled="1"/>
              </a:gra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653" name="Oval 5"/>
              <p:cNvSpPr>
                <a:spLocks noChangeArrowheads="1"/>
              </p:cNvSpPr>
              <p:nvPr/>
            </p:nvSpPr>
            <p:spPr bwMode="auto">
              <a:xfrm>
                <a:off x="4343" y="872"/>
                <a:ext cx="1360" cy="340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E67D"/>
                  </a:gs>
                </a:gsLst>
                <a:lin ang="0" scaled="1"/>
              </a:gra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ko-KR" altLang="en-US" sz="2200">
                    <a:solidFill>
                      <a:srgbClr val="CC33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Y헤드라인M" pitchFamily="18" charset="-127"/>
                    <a:ea typeface="HY헤드라인M" pitchFamily="18" charset="-127"/>
                  </a:rPr>
                  <a:t>내  관</a:t>
                </a:r>
              </a:p>
            </p:txBody>
          </p:sp>
        </p:grp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3928" y="1806"/>
              <a:ext cx="1587" cy="1746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buFontTx/>
                <a:buBlip>
                  <a:blip r:embed="rId2"/>
                </a:buBlip>
              </a:pPr>
              <a:r>
                <a:rPr lang="en-US" altLang="ko-KR" sz="2000" b="1">
                  <a:solidFill>
                    <a:srgbClr val="000000"/>
                  </a:solidFill>
                </a:rPr>
                <a:t> </a:t>
              </a:r>
              <a:r>
                <a:rPr lang="ko-KR" altLang="en-US" sz="2000" b="1">
                  <a:solidFill>
                    <a:srgbClr val="000000"/>
                  </a:solidFill>
                </a:rPr>
                <a:t>운전석 파워시트</a:t>
              </a:r>
            </a:p>
            <a:p>
              <a:pPr>
                <a:lnSpc>
                  <a:spcPct val="110000"/>
                </a:lnSpc>
                <a:buFontTx/>
                <a:buBlip>
                  <a:blip r:embed="rId2"/>
                </a:buBlip>
              </a:pPr>
              <a:r>
                <a:rPr lang="ko-KR" altLang="en-US" sz="2000" b="1">
                  <a:solidFill>
                    <a:srgbClr val="000000"/>
                  </a:solidFill>
                </a:rPr>
                <a:t> 콘트롤식 듀얼 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2000" b="1">
                  <a:solidFill>
                    <a:srgbClr val="000000"/>
                  </a:solidFill>
                </a:rPr>
                <a:t>   에어컨</a:t>
              </a:r>
            </a:p>
            <a:p>
              <a:pPr>
                <a:lnSpc>
                  <a:spcPct val="110000"/>
                </a:lnSpc>
                <a:buFontTx/>
                <a:buBlip>
                  <a:blip r:embed="rId2"/>
                </a:buBlip>
              </a:pPr>
              <a:r>
                <a:rPr lang="ko-KR" altLang="en-US" sz="2000" b="1">
                  <a:solidFill>
                    <a:srgbClr val="000000"/>
                  </a:solidFill>
                </a:rPr>
                <a:t> </a:t>
              </a:r>
              <a:r>
                <a:rPr lang="en-US" altLang="ko-KR" sz="2000" b="1">
                  <a:solidFill>
                    <a:srgbClr val="000000"/>
                  </a:solidFill>
                </a:rPr>
                <a:t>2</a:t>
              </a:r>
              <a:r>
                <a:rPr lang="ko-KR" altLang="en-US" sz="2000" b="1">
                  <a:solidFill>
                    <a:srgbClr val="000000"/>
                  </a:solidFill>
                </a:rPr>
                <a:t>열 시트 </a:t>
              </a:r>
              <a:r>
                <a:rPr lang="en-US" altLang="ko-KR" sz="2000" b="1">
                  <a:solidFill>
                    <a:srgbClr val="000000"/>
                  </a:solidFill>
                </a:rPr>
                <a:t>180</a:t>
              </a:r>
              <a:r>
                <a:rPr lang="ko-KR" altLang="en-US" sz="2000" b="1">
                  <a:solidFill>
                    <a:srgbClr val="000000"/>
                  </a:solidFill>
                </a:rPr>
                <a:t>도 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2000" b="1">
                  <a:solidFill>
                    <a:srgbClr val="000000"/>
                  </a:solidFill>
                </a:rPr>
                <a:t>   회전기능</a:t>
              </a:r>
            </a:p>
            <a:p>
              <a:pPr>
                <a:lnSpc>
                  <a:spcPct val="110000"/>
                </a:lnSpc>
                <a:buFontTx/>
                <a:buBlip>
                  <a:blip r:embed="rId2"/>
                </a:buBlip>
              </a:pPr>
              <a:r>
                <a:rPr lang="ko-KR" altLang="en-US" sz="2000" b="1">
                  <a:solidFill>
                    <a:srgbClr val="000000"/>
                  </a:solidFill>
                </a:rPr>
                <a:t> </a:t>
              </a:r>
              <a:r>
                <a:rPr lang="en-US" altLang="ko-KR" sz="2000" b="1">
                  <a:solidFill>
                    <a:srgbClr val="000000"/>
                  </a:solidFill>
                </a:rPr>
                <a:t>4</a:t>
              </a:r>
              <a:r>
                <a:rPr lang="ko-KR" altLang="en-US" sz="2000" b="1">
                  <a:solidFill>
                    <a:srgbClr val="000000"/>
                  </a:solidFill>
                </a:rPr>
                <a:t>단 전자제어식  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2000" b="1">
                  <a:solidFill>
                    <a:srgbClr val="000000"/>
                  </a:solidFill>
                </a:rPr>
                <a:t>   오토매틱</a:t>
              </a:r>
            </a:p>
            <a:p>
              <a:pPr>
                <a:lnSpc>
                  <a:spcPct val="110000"/>
                </a:lnSpc>
                <a:buFontTx/>
                <a:buBlip>
                  <a:blip r:embed="rId2"/>
                </a:buBlip>
              </a:pPr>
              <a:r>
                <a:rPr lang="ko-KR" altLang="en-US" sz="2000" b="1">
                  <a:solidFill>
                    <a:srgbClr val="000000"/>
                  </a:solidFill>
                </a:rPr>
                <a:t> 시트백 테이블</a:t>
              </a:r>
            </a:p>
          </p:txBody>
        </p:sp>
      </p:grpSp>
      <p:pic>
        <p:nvPicPr>
          <p:cNvPr id="27655" name="Picture 7" descr="6-19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6775" y="2133600"/>
            <a:ext cx="4678363" cy="2879725"/>
          </a:xfrm>
          <a:prstGeom prst="rect">
            <a:avLst/>
          </a:prstGeom>
          <a:noFill/>
          <a:effectLst>
            <a:outerShdw dist="107763" dir="2700000" algn="ctr" rotWithShape="0">
              <a:srgbClr val="00CC99"/>
            </a:outerShdw>
          </a:effectLst>
        </p:spPr>
      </p:pic>
      <p:grpSp>
        <p:nvGrpSpPr>
          <p:cNvPr id="27656" name="Group 8"/>
          <p:cNvGrpSpPr>
            <a:grpSpLocks noChangeAspect="1"/>
          </p:cNvGrpSpPr>
          <p:nvPr/>
        </p:nvGrpSpPr>
        <p:grpSpPr bwMode="auto">
          <a:xfrm>
            <a:off x="4168775" y="2673350"/>
            <a:ext cx="1927225" cy="1504950"/>
            <a:chOff x="480" y="1584"/>
            <a:chExt cx="1344" cy="997"/>
          </a:xfrm>
        </p:grpSpPr>
        <p:sp>
          <p:nvSpPr>
            <p:cNvPr id="27657" name="AutoShape 9"/>
            <p:cNvSpPr>
              <a:spLocks noChangeAspect="1" noChangeArrowheads="1"/>
            </p:cNvSpPr>
            <p:nvPr/>
          </p:nvSpPr>
          <p:spPr bwMode="auto">
            <a:xfrm>
              <a:off x="480" y="1584"/>
              <a:ext cx="1344" cy="997"/>
            </a:xfrm>
            <a:prstGeom prst="bevel">
              <a:avLst>
                <a:gd name="adj" fmla="val 4519"/>
              </a:avLst>
            </a:prstGeom>
            <a:solidFill>
              <a:srgbClr val="3366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58" name="AutoShape 10"/>
            <p:cNvSpPr>
              <a:spLocks noChangeAspect="1" noChangeArrowheads="1"/>
            </p:cNvSpPr>
            <p:nvPr/>
          </p:nvSpPr>
          <p:spPr bwMode="auto">
            <a:xfrm rot="-10800000">
              <a:off x="524" y="1628"/>
              <a:ext cx="1252" cy="909"/>
            </a:xfrm>
            <a:prstGeom prst="bevel">
              <a:avLst>
                <a:gd name="adj" fmla="val 4519"/>
              </a:avLst>
            </a:prstGeom>
            <a:solidFill>
              <a:srgbClr val="3366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27659" name="Picture 11" descr="6-2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6" y="1672"/>
              <a:ext cx="1154" cy="823"/>
            </a:xfrm>
            <a:prstGeom prst="rect">
              <a:avLst/>
            </a:prstGeom>
            <a:noFill/>
          </p:spPr>
        </p:pic>
      </p:grpSp>
      <p:grpSp>
        <p:nvGrpSpPr>
          <p:cNvPr id="27660" name="Group 12"/>
          <p:cNvGrpSpPr>
            <a:grpSpLocks noChangeAspect="1"/>
          </p:cNvGrpSpPr>
          <p:nvPr/>
        </p:nvGrpSpPr>
        <p:grpSpPr bwMode="auto">
          <a:xfrm>
            <a:off x="3155950" y="4298950"/>
            <a:ext cx="2547938" cy="1504950"/>
            <a:chOff x="1872" y="2736"/>
            <a:chExt cx="1776" cy="997"/>
          </a:xfrm>
        </p:grpSpPr>
        <p:sp>
          <p:nvSpPr>
            <p:cNvPr id="27661" name="AutoShape 13"/>
            <p:cNvSpPr>
              <a:spLocks noChangeAspect="1" noChangeArrowheads="1"/>
            </p:cNvSpPr>
            <p:nvPr/>
          </p:nvSpPr>
          <p:spPr bwMode="auto">
            <a:xfrm>
              <a:off x="1872" y="2736"/>
              <a:ext cx="1776" cy="997"/>
            </a:xfrm>
            <a:prstGeom prst="bevel">
              <a:avLst>
                <a:gd name="adj" fmla="val 4519"/>
              </a:avLst>
            </a:prstGeom>
            <a:solidFill>
              <a:srgbClr val="3366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62" name="AutoShape 14"/>
            <p:cNvSpPr>
              <a:spLocks noChangeAspect="1" noChangeArrowheads="1"/>
            </p:cNvSpPr>
            <p:nvPr/>
          </p:nvSpPr>
          <p:spPr bwMode="auto">
            <a:xfrm rot="-10800000">
              <a:off x="1916" y="2780"/>
              <a:ext cx="1684" cy="909"/>
            </a:xfrm>
            <a:prstGeom prst="bevel">
              <a:avLst>
                <a:gd name="adj" fmla="val 4519"/>
              </a:avLst>
            </a:prstGeom>
            <a:solidFill>
              <a:srgbClr val="3366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27663" name="Picture 15" descr="6-2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959" y="2826"/>
              <a:ext cx="1593" cy="815"/>
            </a:xfrm>
            <a:prstGeom prst="rect">
              <a:avLst/>
            </a:prstGeom>
            <a:noFill/>
          </p:spPr>
        </p:pic>
      </p:grpSp>
      <p:grpSp>
        <p:nvGrpSpPr>
          <p:cNvPr id="27664" name="Group 16"/>
          <p:cNvGrpSpPr>
            <a:grpSpLocks noChangeAspect="1"/>
          </p:cNvGrpSpPr>
          <p:nvPr/>
        </p:nvGrpSpPr>
        <p:grpSpPr bwMode="auto">
          <a:xfrm>
            <a:off x="533400" y="4038600"/>
            <a:ext cx="2478088" cy="1504950"/>
            <a:chOff x="1200" y="2688"/>
            <a:chExt cx="1728" cy="997"/>
          </a:xfrm>
        </p:grpSpPr>
        <p:sp>
          <p:nvSpPr>
            <p:cNvPr id="27665" name="AutoShape 17"/>
            <p:cNvSpPr>
              <a:spLocks noChangeAspect="1" noChangeArrowheads="1"/>
            </p:cNvSpPr>
            <p:nvPr/>
          </p:nvSpPr>
          <p:spPr bwMode="auto">
            <a:xfrm>
              <a:off x="1200" y="2688"/>
              <a:ext cx="1728" cy="997"/>
            </a:xfrm>
            <a:prstGeom prst="bevel">
              <a:avLst>
                <a:gd name="adj" fmla="val 4519"/>
              </a:avLst>
            </a:prstGeom>
            <a:solidFill>
              <a:srgbClr val="3366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66" name="AutoShape 18"/>
            <p:cNvSpPr>
              <a:spLocks noChangeAspect="1" noChangeArrowheads="1"/>
            </p:cNvSpPr>
            <p:nvPr/>
          </p:nvSpPr>
          <p:spPr bwMode="auto">
            <a:xfrm rot="-10800000">
              <a:off x="1244" y="2732"/>
              <a:ext cx="1636" cy="909"/>
            </a:xfrm>
            <a:prstGeom prst="bevel">
              <a:avLst>
                <a:gd name="adj" fmla="val 4519"/>
              </a:avLst>
            </a:prstGeom>
            <a:solidFill>
              <a:srgbClr val="3366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27667" name="Picture 19" descr="6-2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281" y="2778"/>
              <a:ext cx="1564" cy="81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82" name="Group 10"/>
          <p:cNvGrpSpPr>
            <a:grpSpLocks/>
          </p:cNvGrpSpPr>
          <p:nvPr/>
        </p:nvGrpSpPr>
        <p:grpSpPr bwMode="auto">
          <a:xfrm>
            <a:off x="6235700" y="2105025"/>
            <a:ext cx="2908300" cy="4203700"/>
            <a:chOff x="3928" y="1326"/>
            <a:chExt cx="1832" cy="2648"/>
          </a:xfrm>
        </p:grpSpPr>
        <p:grpSp>
          <p:nvGrpSpPr>
            <p:cNvPr id="28675" name="Group 3"/>
            <p:cNvGrpSpPr>
              <a:grpSpLocks/>
            </p:cNvGrpSpPr>
            <p:nvPr/>
          </p:nvGrpSpPr>
          <p:grpSpPr bwMode="auto">
            <a:xfrm>
              <a:off x="3984" y="1326"/>
              <a:ext cx="1474" cy="453"/>
              <a:chOff x="4286" y="816"/>
              <a:chExt cx="1474" cy="453"/>
            </a:xfrm>
          </p:grpSpPr>
          <p:sp>
            <p:nvSpPr>
              <p:cNvPr id="28676" name="Oval 4"/>
              <p:cNvSpPr>
                <a:spLocks noChangeArrowheads="1"/>
              </p:cNvSpPr>
              <p:nvPr/>
            </p:nvSpPr>
            <p:spPr bwMode="auto">
              <a:xfrm>
                <a:off x="4286" y="816"/>
                <a:ext cx="1474" cy="453"/>
              </a:xfrm>
              <a:prstGeom prst="ellipse">
                <a:avLst/>
              </a:prstGeom>
              <a:gradFill rotWithShape="0">
                <a:gsLst>
                  <a:gs pos="0">
                    <a:srgbClr val="FFE15F"/>
                  </a:gs>
                  <a:gs pos="100000">
                    <a:srgbClr val="ECBF00"/>
                  </a:gs>
                </a:gsLst>
                <a:lin ang="0" scaled="1"/>
              </a:gra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677" name="Oval 5"/>
              <p:cNvSpPr>
                <a:spLocks noChangeArrowheads="1"/>
              </p:cNvSpPr>
              <p:nvPr/>
            </p:nvSpPr>
            <p:spPr bwMode="auto">
              <a:xfrm>
                <a:off x="4343" y="872"/>
                <a:ext cx="1360" cy="340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E67D"/>
                  </a:gs>
                </a:gsLst>
                <a:lin ang="0" scaled="1"/>
              </a:gra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ko-KR" altLang="en-US" sz="2200">
                    <a:solidFill>
                      <a:srgbClr val="CC33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Y헤드라인M" pitchFamily="18" charset="-127"/>
                    <a:ea typeface="HY헤드라인M" pitchFamily="18" charset="-127"/>
                  </a:rPr>
                  <a:t>파  워</a:t>
                </a:r>
              </a:p>
            </p:txBody>
          </p:sp>
        </p:grpSp>
        <p:sp>
          <p:nvSpPr>
            <p:cNvPr id="28678" name="Text Box 6"/>
            <p:cNvSpPr txBox="1">
              <a:spLocks noChangeArrowheads="1"/>
            </p:cNvSpPr>
            <p:nvPr/>
          </p:nvSpPr>
          <p:spPr bwMode="auto">
            <a:xfrm>
              <a:off x="3928" y="1806"/>
              <a:ext cx="1832" cy="216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buFontTx/>
                <a:buBlip>
                  <a:blip r:embed="rId2"/>
                </a:buBlip>
              </a:pPr>
              <a:r>
                <a:rPr lang="en-US" altLang="ko-KR" sz="2000" b="1">
                  <a:solidFill>
                    <a:srgbClr val="000000"/>
                  </a:solidFill>
                </a:rPr>
                <a:t> 2497cc DOHC V6 </a:t>
              </a:r>
            </a:p>
            <a:p>
              <a:pPr>
                <a:lnSpc>
                  <a:spcPct val="110000"/>
                </a:lnSpc>
              </a:pPr>
              <a:r>
                <a:rPr lang="en-US" altLang="ko-KR" sz="2000" b="1">
                  <a:solidFill>
                    <a:srgbClr val="000000"/>
                  </a:solidFill>
                </a:rPr>
                <a:t>   </a:t>
              </a:r>
              <a:r>
                <a:rPr lang="ko-KR" altLang="en-US" sz="2000" b="1">
                  <a:solidFill>
                    <a:srgbClr val="000000"/>
                  </a:solidFill>
                </a:rPr>
                <a:t>가솔린 엔진</a:t>
              </a:r>
            </a:p>
            <a:p>
              <a:pPr>
                <a:lnSpc>
                  <a:spcPct val="110000"/>
                </a:lnSpc>
                <a:buFontTx/>
                <a:buBlip>
                  <a:blip r:embed="rId2"/>
                </a:buBlip>
              </a:pPr>
              <a:r>
                <a:rPr lang="ko-KR" altLang="en-US" sz="2000" b="1">
                  <a:solidFill>
                    <a:srgbClr val="000000"/>
                  </a:solidFill>
                </a:rPr>
                <a:t> 최고 출력</a:t>
              </a:r>
              <a:r>
                <a:rPr lang="en-US" altLang="ko-KR" sz="1800" b="1">
                  <a:solidFill>
                    <a:srgbClr val="000000"/>
                  </a:solidFill>
                </a:rPr>
                <a:t>(ps/rpm)</a:t>
              </a:r>
              <a:r>
                <a:rPr lang="en-US" altLang="ko-KR" sz="2000" b="1">
                  <a:solidFill>
                    <a:srgbClr val="000000"/>
                  </a:solidFill>
                </a:rPr>
                <a:t> </a:t>
              </a:r>
            </a:p>
            <a:p>
              <a:pPr>
                <a:lnSpc>
                  <a:spcPct val="110000"/>
                </a:lnSpc>
              </a:pPr>
              <a:r>
                <a:rPr lang="en-US" altLang="ko-KR" sz="2000" b="1">
                  <a:solidFill>
                    <a:srgbClr val="000000"/>
                  </a:solidFill>
                </a:rPr>
                <a:t>   :150/5,000</a:t>
              </a:r>
            </a:p>
            <a:p>
              <a:pPr>
                <a:lnSpc>
                  <a:spcPct val="110000"/>
                </a:lnSpc>
                <a:buFontTx/>
                <a:buBlip>
                  <a:blip r:embed="rId2"/>
                </a:buBlip>
              </a:pPr>
              <a:r>
                <a:rPr lang="en-US" altLang="ko-KR" sz="2000" b="1">
                  <a:solidFill>
                    <a:srgbClr val="000000"/>
                  </a:solidFill>
                </a:rPr>
                <a:t> </a:t>
              </a:r>
              <a:r>
                <a:rPr lang="ko-KR" altLang="en-US" sz="2000" b="1">
                  <a:solidFill>
                    <a:srgbClr val="000000"/>
                  </a:solidFill>
                </a:rPr>
                <a:t>연료 </a:t>
              </a:r>
              <a:r>
                <a:rPr lang="en-US" altLang="ko-KR" sz="2000" b="1">
                  <a:solidFill>
                    <a:srgbClr val="000000"/>
                  </a:solidFill>
                </a:rPr>
                <a:t>: LPG(72</a:t>
              </a:r>
              <a:r>
                <a:rPr lang="en-US" altLang="ko-KR" sz="2000">
                  <a:solidFill>
                    <a:srgbClr val="000000"/>
                  </a:solidFill>
                </a:rPr>
                <a:t>l</a:t>
              </a:r>
              <a:r>
                <a:rPr lang="en-US" altLang="ko-KR" sz="2000" b="1">
                  <a:solidFill>
                    <a:srgbClr val="000000"/>
                  </a:solidFill>
                </a:rPr>
                <a:t>)</a:t>
              </a:r>
            </a:p>
            <a:p>
              <a:pPr>
                <a:lnSpc>
                  <a:spcPct val="110000"/>
                </a:lnSpc>
                <a:buFontTx/>
                <a:buBlip>
                  <a:blip r:embed="rId2"/>
                </a:buBlip>
              </a:pPr>
              <a:r>
                <a:rPr lang="en-US" altLang="ko-KR" sz="2000" b="1">
                  <a:solidFill>
                    <a:srgbClr val="000000"/>
                  </a:solidFill>
                </a:rPr>
                <a:t> </a:t>
              </a:r>
              <a:r>
                <a:rPr lang="ko-KR" altLang="en-US" sz="2000" b="1">
                  <a:solidFill>
                    <a:srgbClr val="000000"/>
                  </a:solidFill>
                </a:rPr>
                <a:t>정속주행연비</a:t>
              </a:r>
              <a:r>
                <a:rPr lang="en-US" altLang="ko-KR" sz="1800" b="1">
                  <a:solidFill>
                    <a:srgbClr val="000000"/>
                  </a:solidFill>
                </a:rPr>
                <a:t>(km/l)</a:t>
              </a:r>
            </a:p>
            <a:p>
              <a:pPr>
                <a:lnSpc>
                  <a:spcPct val="110000"/>
                </a:lnSpc>
              </a:pPr>
              <a:r>
                <a:rPr lang="en-US" altLang="ko-KR" sz="2000" b="1">
                  <a:solidFill>
                    <a:srgbClr val="000000"/>
                  </a:solidFill>
                </a:rPr>
                <a:t>   :12.5</a:t>
              </a:r>
              <a:r>
                <a:rPr lang="en-US" altLang="ko-KR" sz="1800" b="1">
                  <a:solidFill>
                    <a:srgbClr val="000000"/>
                  </a:solidFill>
                </a:rPr>
                <a:t>(M/T)</a:t>
              </a:r>
            </a:p>
            <a:p>
              <a:pPr>
                <a:lnSpc>
                  <a:spcPct val="110000"/>
                </a:lnSpc>
                <a:buFontTx/>
                <a:buBlip>
                  <a:blip r:embed="rId2"/>
                </a:buBlip>
              </a:pPr>
              <a:r>
                <a:rPr lang="en-US" altLang="ko-KR" sz="2000" b="1">
                  <a:solidFill>
                    <a:srgbClr val="000000"/>
                  </a:solidFill>
                </a:rPr>
                <a:t> </a:t>
              </a:r>
              <a:r>
                <a:rPr lang="ko-KR" altLang="en-US" sz="2000" b="1">
                  <a:solidFill>
                    <a:srgbClr val="000000"/>
                  </a:solidFill>
                </a:rPr>
                <a:t>최고 속도</a:t>
              </a:r>
              <a:r>
                <a:rPr lang="en-US" altLang="ko-KR" sz="1800" b="1">
                  <a:solidFill>
                    <a:srgbClr val="000000"/>
                  </a:solidFill>
                </a:rPr>
                <a:t>(km/h)</a:t>
              </a:r>
              <a:r>
                <a:rPr lang="en-US" altLang="ko-KR" sz="2000" b="1">
                  <a:solidFill>
                    <a:srgbClr val="000000"/>
                  </a:solidFill>
                </a:rPr>
                <a:t> </a:t>
              </a:r>
            </a:p>
            <a:p>
              <a:pPr>
                <a:lnSpc>
                  <a:spcPct val="110000"/>
                </a:lnSpc>
              </a:pPr>
              <a:r>
                <a:rPr lang="en-US" altLang="ko-KR" sz="2000" b="1">
                  <a:solidFill>
                    <a:srgbClr val="000000"/>
                  </a:solidFill>
                </a:rPr>
                <a:t>   :185</a:t>
              </a:r>
            </a:p>
            <a:p>
              <a:pPr>
                <a:lnSpc>
                  <a:spcPct val="110000"/>
                </a:lnSpc>
              </a:pPr>
              <a:endParaRPr lang="en-US" altLang="ko-KR" sz="2000" b="1">
                <a:solidFill>
                  <a:srgbClr val="000000"/>
                </a:solidFill>
              </a:endParaRPr>
            </a:p>
          </p:txBody>
        </p:sp>
      </p:grpSp>
      <p:pic>
        <p:nvPicPr>
          <p:cNvPr id="28679" name="Picture 7" descr="6-19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828675" y="1412875"/>
            <a:ext cx="7010400" cy="4633913"/>
          </a:xfrm>
          <a:prstGeom prst="rect">
            <a:avLst/>
          </a:prstGeom>
          <a:noFill/>
        </p:spPr>
      </p:pic>
      <p:pic>
        <p:nvPicPr>
          <p:cNvPr id="28680" name="Picture 8" descr="6-2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721100"/>
            <a:ext cx="2590800" cy="2084388"/>
          </a:xfrm>
          <a:prstGeom prst="rect">
            <a:avLst/>
          </a:prstGeom>
          <a:noFill/>
        </p:spPr>
      </p:pic>
      <p:sp>
        <p:nvSpPr>
          <p:cNvPr id="28681" name="Rectangle 9"/>
          <p:cNvSpPr>
            <a:spLocks noChangeAspect="1" noChangeArrowheads="1"/>
          </p:cNvSpPr>
          <p:nvPr/>
        </p:nvSpPr>
        <p:spPr bwMode="auto">
          <a:xfrm>
            <a:off x="1689100" y="5153025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ko-KR" altLang="en-US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태백B" pitchFamily="18" charset="-127"/>
                <a:ea typeface="HY태백B" pitchFamily="18" charset="-127"/>
              </a:rPr>
              <a:t>가솔린 엔진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소리 없이 느껴지는 강한 힘</a:t>
            </a:r>
            <a:r>
              <a:rPr lang="en-US" altLang="ko-KR"/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합리적인 삶</a:t>
            </a:r>
            <a:r>
              <a:rPr lang="en-US" altLang="ko-KR"/>
              <a:t>!</a:t>
            </a:r>
            <a:br>
              <a:rPr lang="en-US" altLang="ko-KR"/>
            </a:br>
            <a:r>
              <a:rPr lang="ko-KR" altLang="en-US"/>
              <a:t>그것은 결코 거품에 있지 않다</a:t>
            </a:r>
          </a:p>
        </p:txBody>
      </p:sp>
      <p:grpSp>
        <p:nvGrpSpPr>
          <p:cNvPr id="29704" name="Group 8"/>
          <p:cNvGrpSpPr>
            <a:grpSpLocks/>
          </p:cNvGrpSpPr>
          <p:nvPr/>
        </p:nvGrpSpPr>
        <p:grpSpPr bwMode="auto">
          <a:xfrm>
            <a:off x="6235700" y="2105025"/>
            <a:ext cx="2519363" cy="3198813"/>
            <a:chOff x="3928" y="1326"/>
            <a:chExt cx="1587" cy="2015"/>
          </a:xfrm>
        </p:grpSpPr>
        <p:grpSp>
          <p:nvGrpSpPr>
            <p:cNvPr id="29699" name="Group 3"/>
            <p:cNvGrpSpPr>
              <a:grpSpLocks/>
            </p:cNvGrpSpPr>
            <p:nvPr/>
          </p:nvGrpSpPr>
          <p:grpSpPr bwMode="auto">
            <a:xfrm>
              <a:off x="3984" y="1326"/>
              <a:ext cx="1474" cy="453"/>
              <a:chOff x="4286" y="816"/>
              <a:chExt cx="1474" cy="453"/>
            </a:xfrm>
          </p:grpSpPr>
          <p:sp>
            <p:nvSpPr>
              <p:cNvPr id="29700" name="Oval 4"/>
              <p:cNvSpPr>
                <a:spLocks noChangeArrowheads="1"/>
              </p:cNvSpPr>
              <p:nvPr/>
            </p:nvSpPr>
            <p:spPr bwMode="auto">
              <a:xfrm>
                <a:off x="4286" y="816"/>
                <a:ext cx="1474" cy="453"/>
              </a:xfrm>
              <a:prstGeom prst="ellipse">
                <a:avLst/>
              </a:prstGeom>
              <a:gradFill rotWithShape="0">
                <a:gsLst>
                  <a:gs pos="0">
                    <a:srgbClr val="FFE15F"/>
                  </a:gs>
                  <a:gs pos="100000">
                    <a:srgbClr val="ECBF00"/>
                  </a:gs>
                </a:gsLst>
                <a:lin ang="0" scaled="1"/>
              </a:gra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701" name="Oval 5"/>
              <p:cNvSpPr>
                <a:spLocks noChangeArrowheads="1"/>
              </p:cNvSpPr>
              <p:nvPr/>
            </p:nvSpPr>
            <p:spPr bwMode="auto">
              <a:xfrm>
                <a:off x="4343" y="872"/>
                <a:ext cx="1360" cy="340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E67D"/>
                  </a:gs>
                </a:gsLst>
                <a:lin ang="0" scaled="1"/>
              </a:gra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ko-KR" altLang="en-US" sz="2200">
                    <a:solidFill>
                      <a:srgbClr val="CC33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Y헤드라인M" pitchFamily="18" charset="-127"/>
                    <a:ea typeface="HY헤드라인M" pitchFamily="18" charset="-127"/>
                  </a:rPr>
                  <a:t>가  격</a:t>
                </a:r>
              </a:p>
            </p:txBody>
          </p:sp>
        </p:grpSp>
        <p:sp>
          <p:nvSpPr>
            <p:cNvPr id="29702" name="Text Box 6"/>
            <p:cNvSpPr txBox="1">
              <a:spLocks noChangeArrowheads="1"/>
            </p:cNvSpPr>
            <p:nvPr/>
          </p:nvSpPr>
          <p:spPr bwMode="auto">
            <a:xfrm>
              <a:off x="3928" y="1806"/>
              <a:ext cx="1587" cy="1535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buFontTx/>
                <a:buBlip>
                  <a:blip r:embed="rId2"/>
                </a:buBlip>
              </a:pPr>
              <a:r>
                <a:rPr lang="en-US" altLang="ko-KR" sz="2000" b="1">
                  <a:solidFill>
                    <a:srgbClr val="000000"/>
                  </a:solidFill>
                </a:rPr>
                <a:t> CARNIVAN   </a:t>
              </a:r>
            </a:p>
            <a:p>
              <a:pPr>
                <a:lnSpc>
                  <a:spcPct val="110000"/>
                </a:lnSpc>
              </a:pPr>
              <a:r>
                <a:rPr lang="en-US" altLang="ko-KR" sz="2000" b="1">
                  <a:solidFill>
                    <a:srgbClr val="000000"/>
                  </a:solidFill>
                </a:rPr>
                <a:t>   GOLD : 1790</a:t>
              </a:r>
            </a:p>
            <a:p>
              <a:pPr>
                <a:lnSpc>
                  <a:spcPct val="110000"/>
                </a:lnSpc>
                <a:buFontTx/>
                <a:buBlip>
                  <a:blip r:embed="rId2"/>
                </a:buBlip>
              </a:pPr>
              <a:r>
                <a:rPr lang="en-US" altLang="ko-KR" sz="2000" b="1">
                  <a:solidFill>
                    <a:srgbClr val="000000"/>
                  </a:solidFill>
                </a:rPr>
                <a:t> CARNIVAN</a:t>
              </a:r>
            </a:p>
            <a:p>
              <a:pPr>
                <a:lnSpc>
                  <a:spcPct val="110000"/>
                </a:lnSpc>
              </a:pPr>
              <a:r>
                <a:rPr lang="en-US" altLang="ko-KR" sz="2000" b="1">
                  <a:solidFill>
                    <a:srgbClr val="000000"/>
                  </a:solidFill>
                </a:rPr>
                <a:t>   LEISURE : 1560    </a:t>
              </a:r>
            </a:p>
            <a:p>
              <a:pPr>
                <a:lnSpc>
                  <a:spcPct val="110000"/>
                </a:lnSpc>
                <a:buFontTx/>
                <a:buBlip>
                  <a:blip r:embed="rId2"/>
                </a:buBlip>
              </a:pPr>
              <a:r>
                <a:rPr lang="en-US" altLang="ko-KR" sz="2000" b="1">
                  <a:solidFill>
                    <a:srgbClr val="000000"/>
                  </a:solidFill>
                </a:rPr>
                <a:t> CARNIVAN </a:t>
              </a:r>
            </a:p>
            <a:p>
              <a:pPr>
                <a:lnSpc>
                  <a:spcPct val="110000"/>
                </a:lnSpc>
              </a:pPr>
              <a:r>
                <a:rPr lang="en-US" altLang="ko-KR" sz="2000" b="1">
                  <a:solidFill>
                    <a:srgbClr val="000000"/>
                  </a:solidFill>
                </a:rPr>
                <a:t>   TOUR : 1410</a:t>
              </a:r>
            </a:p>
            <a:p>
              <a:pPr>
                <a:lnSpc>
                  <a:spcPct val="110000"/>
                </a:lnSpc>
              </a:pPr>
              <a:r>
                <a:rPr lang="en-US" altLang="ko-KR" sz="2000" b="1">
                  <a:solidFill>
                    <a:srgbClr val="000000"/>
                  </a:solidFill>
                </a:rPr>
                <a:t>   (</a:t>
              </a:r>
              <a:r>
                <a:rPr lang="ko-KR" altLang="en-US" sz="2000" b="1">
                  <a:solidFill>
                    <a:srgbClr val="000000"/>
                  </a:solidFill>
                </a:rPr>
                <a:t>단위</a:t>
              </a:r>
              <a:r>
                <a:rPr lang="en-US" altLang="ko-KR" sz="2000" b="1">
                  <a:solidFill>
                    <a:srgbClr val="000000"/>
                  </a:solidFill>
                </a:rPr>
                <a:t>:</a:t>
              </a:r>
              <a:r>
                <a:rPr lang="ko-KR" altLang="en-US" sz="2000" b="1">
                  <a:solidFill>
                    <a:srgbClr val="000000"/>
                  </a:solidFill>
                </a:rPr>
                <a:t>만원</a:t>
              </a:r>
              <a:r>
                <a:rPr lang="en-US" altLang="ko-KR" sz="2000" b="1">
                  <a:solidFill>
                    <a:srgbClr val="000000"/>
                  </a:solidFill>
                </a:rPr>
                <a:t>)</a:t>
              </a:r>
            </a:p>
          </p:txBody>
        </p:sp>
      </p:grpSp>
      <p:pic>
        <p:nvPicPr>
          <p:cNvPr id="29703" name="Picture 7" descr="6-2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851"/>
          <a:stretch>
            <a:fillRect/>
          </a:stretch>
        </p:blipFill>
        <p:spPr bwMode="auto">
          <a:xfrm>
            <a:off x="0" y="2362200"/>
            <a:ext cx="6477000" cy="3441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 descr="6-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0" y="2344738"/>
            <a:ext cx="6305550" cy="2913062"/>
          </a:xfrm>
          <a:prstGeom prst="rect">
            <a:avLst/>
          </a:prstGeom>
          <a:noFill/>
        </p:spPr>
      </p:pic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0" y="974725"/>
            <a:ext cx="9144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5000" b="1" i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Patriot Blue Pearl Coat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0" y="53340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ko-KR" altLang="en-US" sz="1600" b="1">
                <a:solidFill>
                  <a:srgbClr val="4D4D4D"/>
                </a:solidFill>
                <a:latin typeface="Times New Roman" pitchFamily="18" charset="0"/>
              </a:rPr>
              <a:t>사진의 색상은 실제 색상과 약간 다를 수 있습니다</a:t>
            </a:r>
            <a:r>
              <a:rPr lang="en-US" altLang="ko-KR" sz="1600" b="1">
                <a:solidFill>
                  <a:srgbClr val="4D4D4D"/>
                </a:solidFill>
                <a:latin typeface="Times New Roman" pitchFamily="18" charset="0"/>
              </a:rPr>
              <a:t>.</a:t>
            </a:r>
            <a:r>
              <a:rPr lang="en-US" altLang="ko-KR" sz="1800" b="1">
                <a:latin typeface="Times New Roman" pitchFamily="18" charset="0"/>
              </a:rPr>
              <a:t> </a:t>
            </a:r>
            <a:endParaRPr lang="en-US" altLang="ko-KR"/>
          </a:p>
        </p:txBody>
      </p:sp>
      <p:pic>
        <p:nvPicPr>
          <p:cNvPr id="30754" name="Picture 34" descr="6-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4538" y="5908675"/>
            <a:ext cx="865187" cy="835025"/>
          </a:xfrm>
          <a:prstGeom prst="rect">
            <a:avLst/>
          </a:prstGeom>
          <a:noFill/>
        </p:spPr>
      </p:pic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7146925" y="6135688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800">
                <a:solidFill>
                  <a:srgbClr val="F9B40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태백B" pitchFamily="18" charset="-127"/>
                <a:ea typeface="HY태백B" pitchFamily="18" charset="-127"/>
              </a:rPr>
              <a:t>www</a:t>
            </a:r>
            <a:r>
              <a:rPr lang="en-US" altLang="ko-KR" sz="1900">
                <a:solidFill>
                  <a:srgbClr val="F9B40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태백B" pitchFamily="18" charset="-127"/>
                <a:ea typeface="HY태백B" pitchFamily="18" charset="-127"/>
              </a:rPr>
              <a:t> </a:t>
            </a:r>
          </a:p>
        </p:txBody>
      </p:sp>
      <p:pic>
        <p:nvPicPr>
          <p:cNvPr id="30762" name="Picture 42" descr="6-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4275" y="5908675"/>
            <a:ext cx="865188" cy="835025"/>
          </a:xfrm>
          <a:prstGeom prst="rect">
            <a:avLst/>
          </a:prstGeom>
          <a:noFill/>
        </p:spPr>
      </p:pic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1235075" y="6135688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900">
                <a:solidFill>
                  <a:srgbClr val="F9B40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태백B" pitchFamily="18" charset="-127"/>
                <a:ea typeface="HY태백B" pitchFamily="18" charset="-127"/>
              </a:rPr>
              <a:t>홈</a:t>
            </a:r>
          </a:p>
        </p:txBody>
      </p:sp>
      <p:sp>
        <p:nvSpPr>
          <p:cNvPr id="30764" name="Oval 44"/>
          <p:cNvSpPr>
            <a:spLocks noChangeArrowheads="1"/>
          </p:cNvSpPr>
          <p:nvPr/>
        </p:nvSpPr>
        <p:spPr bwMode="auto">
          <a:xfrm>
            <a:off x="2252663" y="6062663"/>
            <a:ext cx="606425" cy="303212"/>
          </a:xfrm>
          <a:prstGeom prst="ellipse">
            <a:avLst/>
          </a:prstGeom>
          <a:solidFill>
            <a:srgbClr val="000080"/>
          </a:solidFill>
          <a:ln w="9525">
            <a:noFill/>
            <a:round/>
            <a:headEnd type="none" w="sm" len="sm"/>
            <a:tailEnd type="none" w="sm" len="sm"/>
          </a:ln>
          <a:effectLst/>
          <a:scene3d>
            <a:camera prst="legacyObliqueTopRight">
              <a:rot lat="18900000" lon="20699999" rev="0"/>
            </a:camera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rgbClr val="000080"/>
            </a:extrusionClr>
          </a:sp3d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30765" name="Oval 45"/>
          <p:cNvSpPr>
            <a:spLocks noChangeArrowheads="1"/>
          </p:cNvSpPr>
          <p:nvPr/>
        </p:nvSpPr>
        <p:spPr bwMode="auto">
          <a:xfrm>
            <a:off x="4679950" y="6062663"/>
            <a:ext cx="604838" cy="30321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 type="none" w="sm" len="sm"/>
            <a:tailEnd type="none" w="sm" len="sm"/>
          </a:ln>
          <a:effectLst/>
          <a:scene3d>
            <a:camera prst="legacyObliqueTopRight">
              <a:rot lat="18900000" lon="20699999" rev="0"/>
            </a:camera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30767" name="Oval 47"/>
          <p:cNvSpPr>
            <a:spLocks noChangeArrowheads="1"/>
          </p:cNvSpPr>
          <p:nvPr/>
        </p:nvSpPr>
        <p:spPr bwMode="auto">
          <a:xfrm>
            <a:off x="3870325" y="6062663"/>
            <a:ext cx="604838" cy="303212"/>
          </a:xfrm>
          <a:prstGeom prst="ellipse">
            <a:avLst/>
          </a:prstGeom>
          <a:solidFill>
            <a:srgbClr val="660033"/>
          </a:solidFill>
          <a:ln w="9525">
            <a:noFill/>
            <a:round/>
            <a:headEnd type="none" w="sm" len="sm"/>
            <a:tailEnd type="none" w="sm" len="sm"/>
          </a:ln>
          <a:effectLst/>
          <a:scene3d>
            <a:camera prst="legacyObliqueTopRight">
              <a:rot lat="18900000" lon="20699999" rev="0"/>
            </a:camera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rgbClr val="660033"/>
            </a:extrusionClr>
          </a:sp3d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30769" name="Oval 49"/>
          <p:cNvSpPr>
            <a:spLocks noChangeArrowheads="1"/>
          </p:cNvSpPr>
          <p:nvPr/>
        </p:nvSpPr>
        <p:spPr bwMode="auto">
          <a:xfrm>
            <a:off x="3062288" y="6062663"/>
            <a:ext cx="604837" cy="303212"/>
          </a:xfrm>
          <a:prstGeom prst="ellipse">
            <a:avLst/>
          </a:prstGeom>
          <a:solidFill>
            <a:srgbClr val="969696"/>
          </a:solidFill>
          <a:ln w="9525">
            <a:noFill/>
            <a:round/>
            <a:headEnd type="none" w="sm" len="sm"/>
            <a:tailEnd type="none" w="sm" len="sm"/>
          </a:ln>
          <a:effectLst/>
          <a:scene3d>
            <a:camera prst="legacyObliqueTopRight">
              <a:rot lat="18900000" lon="20699999" rev="0"/>
            </a:camera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30770" name="Oval 50"/>
          <p:cNvSpPr>
            <a:spLocks noChangeArrowheads="1"/>
          </p:cNvSpPr>
          <p:nvPr/>
        </p:nvSpPr>
        <p:spPr bwMode="auto">
          <a:xfrm>
            <a:off x="5487988" y="6062663"/>
            <a:ext cx="606425" cy="303212"/>
          </a:xfrm>
          <a:prstGeom prst="ellipse">
            <a:avLst/>
          </a:prstGeom>
          <a:solidFill>
            <a:srgbClr val="006600"/>
          </a:solidFill>
          <a:ln w="9525">
            <a:noFill/>
            <a:round/>
            <a:headEnd type="none" w="sm" len="sm"/>
            <a:tailEnd type="none" w="sm" len="sm"/>
          </a:ln>
          <a:effectLst/>
          <a:scene3d>
            <a:camera prst="legacyObliqueTopRight">
              <a:rot lat="18900000" lon="20699999" rev="0"/>
            </a:camera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rgbClr val="006600"/>
            </a:extrusionClr>
          </a:sp3d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30776" name="Oval 56"/>
          <p:cNvSpPr>
            <a:spLocks noChangeArrowheads="1"/>
          </p:cNvSpPr>
          <p:nvPr/>
        </p:nvSpPr>
        <p:spPr bwMode="auto">
          <a:xfrm>
            <a:off x="6297613" y="6054725"/>
            <a:ext cx="592137" cy="2968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 type="none" w="sm" len="sm"/>
            <a:tailEnd type="none" w="sm" len="sm"/>
          </a:ln>
          <a:effectLst/>
          <a:scene3d>
            <a:camera prst="legacyObliqueTopRight">
              <a:rot lat="18900000" lon="20699999" rev="0"/>
            </a:camera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9" name="Picture 5" descr="6-2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38250" y="2338388"/>
            <a:ext cx="6305550" cy="2913062"/>
          </a:xfrm>
          <a:prstGeom prst="rect">
            <a:avLst/>
          </a:prstGeom>
          <a:noFill/>
        </p:spPr>
      </p:pic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0" y="974725"/>
            <a:ext cx="9144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5000" b="1" i="1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Bright Silver Metalic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0" y="53340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ko-KR" altLang="en-US" sz="1600" b="1">
                <a:solidFill>
                  <a:srgbClr val="4D4D4D"/>
                </a:solidFill>
                <a:latin typeface="Times New Roman" pitchFamily="18" charset="0"/>
              </a:rPr>
              <a:t>사진의 색상은 실제 색상과 약간 다를 수 있습니다</a:t>
            </a:r>
            <a:r>
              <a:rPr lang="en-US" altLang="ko-KR" sz="1600" b="1">
                <a:solidFill>
                  <a:srgbClr val="4D4D4D"/>
                </a:solidFill>
                <a:latin typeface="Times New Roman" pitchFamily="18" charset="0"/>
              </a:rPr>
              <a:t>.</a:t>
            </a:r>
            <a:r>
              <a:rPr lang="en-US" altLang="ko-KR" sz="1800" b="1">
                <a:latin typeface="Times New Roman" pitchFamily="18" charset="0"/>
              </a:rPr>
              <a:t> </a:t>
            </a:r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CC"/>
      </a:lt1>
      <a:dk2>
        <a:srgbClr val="808000"/>
      </a:dk2>
      <a:lt2>
        <a:srgbClr val="80808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CC"/>
    </a:lt1>
    <a:dk2>
      <a:srgbClr val="808000"/>
    </a:dk2>
    <a:lt2>
      <a:srgbClr val="B2B2B2"/>
    </a:lt2>
    <a:accent1>
      <a:srgbClr val="339933"/>
    </a:accent1>
    <a:accent2>
      <a:srgbClr val="800000"/>
    </a:accent2>
    <a:accent3>
      <a:srgbClr val="FFFFE2"/>
    </a:accent3>
    <a:accent4>
      <a:srgbClr val="000000"/>
    </a:accent4>
    <a:accent5>
      <a:srgbClr val="ADCAAD"/>
    </a:accent5>
    <a:accent6>
      <a:srgbClr val="730000"/>
    </a:accent6>
    <a:hlink>
      <a:srgbClr val="0033CC"/>
    </a:hlink>
    <a:folHlink>
      <a:srgbClr val="FFCC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330</Words>
  <Application>Microsoft PowerPoint</Application>
  <PresentationFormat>화면 슬라이드 쇼(4:3)</PresentationFormat>
  <Paragraphs>91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굴림</vt:lpstr>
      <vt:lpstr>Times New Roman</vt:lpstr>
      <vt:lpstr>HY헤드라인M</vt:lpstr>
      <vt:lpstr>HY중고딕</vt:lpstr>
      <vt:lpstr>Arial Black</vt:lpstr>
      <vt:lpstr>HY태백B</vt:lpstr>
      <vt:lpstr>HY태고딕</vt:lpstr>
      <vt:lpstr>Brush Script MT</vt:lpstr>
      <vt:lpstr>Wingdings</vt:lpstr>
      <vt:lpstr>기본 디자인</vt:lpstr>
      <vt:lpstr>CARNIVAN</vt:lpstr>
      <vt:lpstr>넉넉한 실내 공간! 그 안에서 삶의 여유를 찾는다</vt:lpstr>
      <vt:lpstr>난 오직 카니밴!  나와 내 가족의 안전을 위해!</vt:lpstr>
      <vt:lpstr>또 하나의 나! 카니밴으로 나를 말한다</vt:lpstr>
      <vt:lpstr>휴식 같은 친구가 있다! 카니밴이 있다!</vt:lpstr>
      <vt:lpstr>소리 없이 느껴지는 강한 힘!</vt:lpstr>
      <vt:lpstr>합리적인 삶! 그것은 결코 거품에 있지 않다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Company>영진닷컴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문인수</dc:creator>
  <cp:lastModifiedBy>Windows XP</cp:lastModifiedBy>
  <cp:revision>35</cp:revision>
  <dcterms:created xsi:type="dcterms:W3CDTF">2000-03-24T06:28:38Z</dcterms:created>
  <dcterms:modified xsi:type="dcterms:W3CDTF">2009-07-02T01:03:35Z</dcterms:modified>
</cp:coreProperties>
</file>