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368" r:id="rId2"/>
    <p:sldId id="376" r:id="rId3"/>
    <p:sldId id="370" r:id="rId4"/>
    <p:sldId id="371" r:id="rId5"/>
    <p:sldId id="372" r:id="rId6"/>
    <p:sldId id="373" r:id="rId7"/>
    <p:sldId id="374" r:id="rId8"/>
    <p:sldId id="387" r:id="rId9"/>
    <p:sldId id="388" r:id="rId10"/>
    <p:sldId id="389" r:id="rId11"/>
    <p:sldId id="390" r:id="rId12"/>
    <p:sldId id="391" r:id="rId13"/>
    <p:sldId id="392" r:id="rId14"/>
    <p:sldId id="394" r:id="rId15"/>
    <p:sldId id="395" r:id="rId16"/>
    <p:sldId id="393" r:id="rId17"/>
    <p:sldId id="397" r:id="rId18"/>
    <p:sldId id="396" r:id="rId19"/>
    <p:sldId id="398" r:id="rId20"/>
    <p:sldId id="399" r:id="rId21"/>
    <p:sldId id="400" r:id="rId22"/>
    <p:sldId id="284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배달의민족 주아" panose="02020603020101020101" pitchFamily="18" charset="-127"/>
      <p:regular r:id="rId27"/>
    </p:embeddedFont>
    <p:embeddedFont>
      <p:font typeface="배달의민족 한나체 Pro" panose="020B0600000101010101" pitchFamily="50" charset="-127"/>
      <p:regular r:id="rId28"/>
    </p:embeddedFont>
    <p:embeddedFont>
      <p:font typeface="야놀자 야체 B" panose="02020603020101020101" pitchFamily="18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5" autoAdjust="0"/>
    <p:restoredTop sz="96344" autoAdjust="0"/>
  </p:normalViewPr>
  <p:slideViewPr>
    <p:cSldViewPr snapToGrid="0">
      <p:cViewPr varScale="1">
        <p:scale>
          <a:sx n="53" d="100"/>
          <a:sy n="53" d="100"/>
        </p:scale>
        <p:origin x="10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1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5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7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컴퓨터구조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7717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–g 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fno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-stack-protector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015B4B1D-129D-46DF-9CAF-8C9E4B50F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180847"/>
              </p:ext>
            </p:extLst>
          </p:nvPr>
        </p:nvGraphicFramePr>
        <p:xfrm>
          <a:off x="3727034" y="4524873"/>
          <a:ext cx="5085178" cy="123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9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4095069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1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0x1 </a:t>
                      </a: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-&gt; 0x0 -&gt; 0x1 -&gt; 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59740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0x0 </a:t>
                      </a: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-&gt; 0x1 -&gt; 0x2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128308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id="{4BA240CD-A95F-4E07-BA4F-FBEBA806F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" t="18011" r="-147" b="35769"/>
          <a:stretch/>
        </p:blipFill>
        <p:spPr>
          <a:xfrm>
            <a:off x="691439" y="1467172"/>
            <a:ext cx="5243346" cy="2006032"/>
          </a:xfrm>
          <a:prstGeom prst="rect">
            <a:avLst/>
          </a:prstGeom>
        </p:spPr>
      </p:pic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B495E7B4-EE80-4CEE-9680-EA904806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43417"/>
              </p:ext>
            </p:extLst>
          </p:nvPr>
        </p:nvGraphicFramePr>
        <p:xfrm>
          <a:off x="711557" y="3643751"/>
          <a:ext cx="2601552" cy="259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122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482430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0x7fffffffdf30</a:t>
                      </a:r>
                      <a:endParaRPr lang="en-US" altLang="ko-KR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98931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0x7fffffffdf40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334392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0x7fffffffdf50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0x7fffffffdf60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56587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trike="noStrike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초기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- 8)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54501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최초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565063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03648FA-5C3E-4FCD-B210-AE2DEB22521A}"/>
              </a:ext>
            </a:extLst>
          </p:cNvPr>
          <p:cNvCxnSpPr/>
          <p:nvPr/>
        </p:nvCxnSpPr>
        <p:spPr>
          <a:xfrm>
            <a:off x="3313112" y="2028825"/>
            <a:ext cx="151779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C331F0B-AEAB-42CF-A6F5-E4DE77FF16C9}"/>
              </a:ext>
            </a:extLst>
          </p:cNvPr>
          <p:cNvCxnSpPr>
            <a:cxnSpLocks/>
          </p:cNvCxnSpPr>
          <p:nvPr/>
        </p:nvCxnSpPr>
        <p:spPr>
          <a:xfrm>
            <a:off x="3313112" y="3295650"/>
            <a:ext cx="126841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9D79572-408D-4002-AC28-79086568A4A5}"/>
              </a:ext>
            </a:extLst>
          </p:cNvPr>
          <p:cNvCxnSpPr>
            <a:cxnSpLocks/>
          </p:cNvCxnSpPr>
          <p:nvPr/>
        </p:nvCxnSpPr>
        <p:spPr>
          <a:xfrm>
            <a:off x="3313112" y="3000375"/>
            <a:ext cx="151779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47462B-435E-4875-B880-A9E5BA2C7D96}"/>
              </a:ext>
            </a:extLst>
          </p:cNvPr>
          <p:cNvSpPr txBox="1"/>
          <p:nvPr/>
        </p:nvSpPr>
        <p:spPr>
          <a:xfrm>
            <a:off x="3046246" y="1847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27A544-BA68-4A89-9D69-9F871B5F61A1}"/>
              </a:ext>
            </a:extLst>
          </p:cNvPr>
          <p:cNvSpPr txBox="1"/>
          <p:nvPr/>
        </p:nvSpPr>
        <p:spPr>
          <a:xfrm>
            <a:off x="3083091" y="3104186"/>
            <a:ext cx="32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F8299-040D-45F9-ABBA-2BD6DE46CE83}"/>
              </a:ext>
            </a:extLst>
          </p:cNvPr>
          <p:cNvSpPr txBox="1"/>
          <p:nvPr/>
        </p:nvSpPr>
        <p:spPr>
          <a:xfrm>
            <a:off x="3046246" y="275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131480F-CC26-4233-BD72-AEC44B9BC56C}"/>
              </a:ext>
            </a:extLst>
          </p:cNvPr>
          <p:cNvCxnSpPr>
            <a:cxnSpLocks/>
          </p:cNvCxnSpPr>
          <p:nvPr/>
        </p:nvCxnSpPr>
        <p:spPr>
          <a:xfrm>
            <a:off x="3313109" y="3848100"/>
            <a:ext cx="222409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6BEABFD-617E-497D-9A7F-C85C3CDA0DD7}"/>
              </a:ext>
            </a:extLst>
          </p:cNvPr>
          <p:cNvCxnSpPr/>
          <p:nvPr/>
        </p:nvCxnSpPr>
        <p:spPr>
          <a:xfrm>
            <a:off x="5537200" y="3848100"/>
            <a:ext cx="0" cy="1206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1AA14A6-01C6-4403-8B64-EDC2710DFB02}"/>
              </a:ext>
            </a:extLst>
          </p:cNvPr>
          <p:cNvCxnSpPr>
            <a:cxnSpLocks/>
          </p:cNvCxnSpPr>
          <p:nvPr/>
        </p:nvCxnSpPr>
        <p:spPr>
          <a:xfrm>
            <a:off x="3313108" y="4305300"/>
            <a:ext cx="303689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8198BE4-9EE7-41CF-A0B0-8918D6B77B8C}"/>
              </a:ext>
            </a:extLst>
          </p:cNvPr>
          <p:cNvCxnSpPr>
            <a:cxnSpLocks/>
          </p:cNvCxnSpPr>
          <p:nvPr/>
        </p:nvCxnSpPr>
        <p:spPr>
          <a:xfrm>
            <a:off x="6350000" y="4305300"/>
            <a:ext cx="0" cy="749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A9FA918-29BE-4D31-AAEC-D86B8A151996}"/>
              </a:ext>
            </a:extLst>
          </p:cNvPr>
          <p:cNvCxnSpPr>
            <a:cxnSpLocks/>
          </p:cNvCxnSpPr>
          <p:nvPr/>
        </p:nvCxnSpPr>
        <p:spPr>
          <a:xfrm>
            <a:off x="3312464" y="4724400"/>
            <a:ext cx="30703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2B01F50-356D-4BB1-B354-3FE8C0DC0991}"/>
              </a:ext>
            </a:extLst>
          </p:cNvPr>
          <p:cNvCxnSpPr>
            <a:cxnSpLocks/>
          </p:cNvCxnSpPr>
          <p:nvPr/>
        </p:nvCxnSpPr>
        <p:spPr>
          <a:xfrm flipH="1" flipV="1">
            <a:off x="3597067" y="3923153"/>
            <a:ext cx="22433" cy="80124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A0B7A33-D696-49B8-9A75-6F03819A8698}"/>
              </a:ext>
            </a:extLst>
          </p:cNvPr>
          <p:cNvCxnSpPr>
            <a:cxnSpLocks/>
          </p:cNvCxnSpPr>
          <p:nvPr/>
        </p:nvCxnSpPr>
        <p:spPr>
          <a:xfrm>
            <a:off x="3597067" y="3935853"/>
            <a:ext cx="355303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D07B8D1-57EA-4E8D-AD29-A0F58AC81782}"/>
              </a:ext>
            </a:extLst>
          </p:cNvPr>
          <p:cNvCxnSpPr>
            <a:cxnSpLocks/>
          </p:cNvCxnSpPr>
          <p:nvPr/>
        </p:nvCxnSpPr>
        <p:spPr>
          <a:xfrm>
            <a:off x="7150100" y="3923153"/>
            <a:ext cx="0" cy="11086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32F2BA7-DD6B-4B7A-99C8-3AD5E635CBF9}"/>
              </a:ext>
            </a:extLst>
          </p:cNvPr>
          <p:cNvCxnSpPr>
            <a:cxnSpLocks/>
          </p:cNvCxnSpPr>
          <p:nvPr/>
        </p:nvCxnSpPr>
        <p:spPr>
          <a:xfrm>
            <a:off x="3351212" y="3429000"/>
            <a:ext cx="102076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707BDF7-E67D-44D7-B8A4-39651F7EB9E5}"/>
              </a:ext>
            </a:extLst>
          </p:cNvPr>
          <p:cNvCxnSpPr>
            <a:cxnSpLocks/>
          </p:cNvCxnSpPr>
          <p:nvPr/>
        </p:nvCxnSpPr>
        <p:spPr>
          <a:xfrm>
            <a:off x="3312464" y="5308600"/>
            <a:ext cx="46524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86D84B5-A2DD-4A29-804D-F500FFFFBE8F}"/>
              </a:ext>
            </a:extLst>
          </p:cNvPr>
          <p:cNvCxnSpPr>
            <a:cxnSpLocks/>
          </p:cNvCxnSpPr>
          <p:nvPr/>
        </p:nvCxnSpPr>
        <p:spPr>
          <a:xfrm flipV="1">
            <a:off x="7964941" y="5210175"/>
            <a:ext cx="0" cy="98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F9A01E4-122B-4453-BB81-D204039440F2}"/>
              </a:ext>
            </a:extLst>
          </p:cNvPr>
          <p:cNvSpPr txBox="1"/>
          <p:nvPr/>
        </p:nvSpPr>
        <p:spPr>
          <a:xfrm>
            <a:off x="5322493" y="1657551"/>
            <a:ext cx="697943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레지스터를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초기화 해주고</a:t>
            </a: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시켜 스택의 맨 위부터 아래로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꺼내줍니다</a:t>
            </a: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endParaRPr lang="en-US" altLang="ko-KR" sz="20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더해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사진의 </a:t>
            </a:r>
            <a:r>
              <a:rPr lang="en-US" altLang="ko-KR" sz="24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2 -&gt; 3</a:t>
            </a:r>
            <a:r>
              <a:rPr lang="ko-KR" altLang="en-US" sz="24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스택이</a:t>
            </a:r>
            <a:endParaRPr lang="en-US" altLang="ko-KR" sz="24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모두 빌 때까지 반복한 후</a:t>
            </a:r>
            <a:endParaRPr lang="en-US" altLang="ko-KR" sz="24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스택이 모두 비면 </a:t>
            </a:r>
            <a:r>
              <a:rPr lang="en-US" altLang="ko-KR" sz="2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반환하고</a:t>
            </a:r>
            <a:endParaRPr lang="en-US" altLang="ko-KR" sz="2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종료합니다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59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컴퓨터구조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20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55158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과제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3-9 : 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다중 배열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, 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다중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수준 배열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351181" y="1751323"/>
            <a:ext cx="96264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가상머신에서 앞의 다중 배열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다중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수준 배열을 아래와 같이 각각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C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프로그램을 작성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다중 배열 버전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	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int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pgh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[][5] = { { 1, 5, 2, 1, 3 }, { 0, 2, 1, 3, 9 },  { 9, 4, 7, 2, 0 } };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	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get_pgh_digit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 사용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다중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수준 배열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lvl="2"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int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cmu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[] = { 1, 5, 2, 1, 3 };</a:t>
            </a:r>
          </a:p>
          <a:p>
            <a:pPr lvl="2"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int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mit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[] = { 0, 2, 1, 3, 9 };</a:t>
            </a:r>
          </a:p>
          <a:p>
            <a:pPr lvl="2"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int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ucb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[] = { 9, 4, 7, 2, 0 };</a:t>
            </a:r>
          </a:p>
          <a:p>
            <a:pPr lvl="2"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int *univ[] = {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mit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cmu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ucb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get_univ_digit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 사용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각각 컴파일 한 후 실행파일을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gdbgui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로 실행하여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주요 단계 실행 및 상태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추적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캡쳐하고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설명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배열의 요소 값이  저장된 메모리 주소와 내용 확인하고 내용도 캡쳐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각 배열 요소 접근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어셈블리 코드를 분석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하고 비교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앞에서 소개된 코드와의 차이도 설명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4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F7AEB82-E62A-4E43-836F-71C20B3AA248}"/>
              </a:ext>
            </a:extLst>
          </p:cNvPr>
          <p:cNvSpPr/>
          <p:nvPr/>
        </p:nvSpPr>
        <p:spPr>
          <a:xfrm>
            <a:off x="1688010" y="2321081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DD8DF0-BC64-479F-BAF9-4148938C0CBC}"/>
              </a:ext>
            </a:extLst>
          </p:cNvPr>
          <p:cNvSpPr/>
          <p:nvPr/>
        </p:nvSpPr>
        <p:spPr>
          <a:xfrm>
            <a:off x="4775326" y="2321081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kumimoji="0" lang="en-US" altLang="ko-KR" sz="48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algn="ctr" latinLnBrk="0">
              <a:defRPr/>
            </a:pPr>
            <a:r>
              <a:rPr kumimoji="0" lang="en-US" altLang="ko-KR" sz="4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2.</a:t>
            </a:r>
          </a:p>
          <a:p>
            <a:pPr algn="ct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다중 배열 분석</a:t>
            </a:r>
            <a:endParaRPr lang="en-US" altLang="ko-KR" sz="4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F1A612-6EA0-433F-82E1-30392FDE66CC}"/>
              </a:ext>
            </a:extLst>
          </p:cNvPr>
          <p:cNvSpPr/>
          <p:nvPr/>
        </p:nvSpPr>
        <p:spPr>
          <a:xfrm>
            <a:off x="438786" y="600436"/>
            <a:ext cx="11260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목 차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2C822D-F4F5-4072-8AAF-395B0601265F}"/>
              </a:ext>
            </a:extLst>
          </p:cNvPr>
          <p:cNvSpPr/>
          <p:nvPr/>
        </p:nvSpPr>
        <p:spPr>
          <a:xfrm>
            <a:off x="7862642" y="2321081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다중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수준 배열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38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컴파일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37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컴파일 및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5D2531-5923-458C-8104-B25CA575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728" y="1870891"/>
            <a:ext cx="5400675" cy="657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3CDF8BA-01A5-4A6B-8F8C-686B7636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66" y="1584438"/>
            <a:ext cx="5262597" cy="40178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98737EB-28B7-4E18-9A42-47058FF3E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521" y="2585266"/>
            <a:ext cx="4952382" cy="35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44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87477" y="2890906"/>
            <a:ext cx="68796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다중 배열 버전</a:t>
            </a:r>
            <a:r>
              <a:rPr lang="en-US" altLang="ko-KR" sz="6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6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  <a:endParaRPr lang="en-US" altLang="ko-KR" sz="6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248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다중 배열 분석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BA1A3AA-7EDC-4BB4-9616-6E35CCA8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34" y="1459292"/>
            <a:ext cx="5262597" cy="401783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547A1FC-9E3B-4458-961D-7C42263D4F48}"/>
              </a:ext>
            </a:extLst>
          </p:cNvPr>
          <p:cNvCxnSpPr/>
          <p:nvPr/>
        </p:nvCxnSpPr>
        <p:spPr>
          <a:xfrm>
            <a:off x="2620042" y="3704565"/>
            <a:ext cx="115062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A68E73-281A-4F52-B1DA-BF0B68EFF93E}"/>
              </a:ext>
            </a:extLst>
          </p:cNvPr>
          <p:cNvCxnSpPr/>
          <p:nvPr/>
        </p:nvCxnSpPr>
        <p:spPr>
          <a:xfrm>
            <a:off x="2612422" y="3826485"/>
            <a:ext cx="115062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666BDD-A08F-43BE-8FD0-B055A90C883F}"/>
              </a:ext>
            </a:extLst>
          </p:cNvPr>
          <p:cNvSpPr txBox="1"/>
          <p:nvPr/>
        </p:nvSpPr>
        <p:spPr>
          <a:xfrm>
            <a:off x="1823219" y="3514236"/>
            <a:ext cx="6096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번째 배열의 두</a:t>
            </a:r>
            <a:r>
              <a:rPr lang="en-US" altLang="ko-KR" sz="11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(0,1)</a:t>
            </a:r>
            <a:r>
              <a:rPr lang="ko-KR" altLang="en-US" sz="11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요소는</a:t>
            </a:r>
            <a:endParaRPr lang="en-US" altLang="ko-KR" sz="11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esi</a:t>
            </a:r>
            <a:r>
              <a:rPr lang="ko-KR" altLang="en-US" sz="11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값이 </a:t>
            </a:r>
            <a:r>
              <a:rPr lang="en-US" altLang="ko-KR" sz="11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</a:t>
            </a:r>
            <a:r>
              <a:rPr lang="en-US" altLang="ko-KR" sz="1100" b="1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edi</a:t>
            </a:r>
            <a:r>
              <a:rPr lang="ko-KR" altLang="en-US" sz="11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값이 </a:t>
            </a:r>
            <a:r>
              <a:rPr lang="en-US" altLang="ko-KR" sz="11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11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endParaRPr lang="en-US" altLang="ko-KR" sz="11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설정되는 것을 알 수 있습니다</a:t>
            </a:r>
            <a:r>
              <a:rPr lang="en-US" altLang="ko-KR" sz="11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708C3F-FA89-48C3-B0F3-6C536EC82CBF}"/>
              </a:ext>
            </a:extLst>
          </p:cNvPr>
          <p:cNvCxnSpPr>
            <a:cxnSpLocks/>
          </p:cNvCxnSpPr>
          <p:nvPr/>
        </p:nvCxnSpPr>
        <p:spPr>
          <a:xfrm>
            <a:off x="3212567" y="2186007"/>
            <a:ext cx="6705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F7F5C7A-58FA-404F-A283-C8F503FC1DD7}"/>
              </a:ext>
            </a:extLst>
          </p:cNvPr>
          <p:cNvCxnSpPr>
            <a:cxnSpLocks/>
          </p:cNvCxnSpPr>
          <p:nvPr/>
        </p:nvCxnSpPr>
        <p:spPr>
          <a:xfrm>
            <a:off x="3182636" y="2304661"/>
            <a:ext cx="74077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BEA06B0-B7FD-481F-8674-B2D86C876308}"/>
              </a:ext>
            </a:extLst>
          </p:cNvPr>
          <p:cNvCxnSpPr>
            <a:cxnSpLocks/>
          </p:cNvCxnSpPr>
          <p:nvPr/>
        </p:nvCxnSpPr>
        <p:spPr>
          <a:xfrm>
            <a:off x="3190256" y="2409164"/>
            <a:ext cx="96719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44C544-4B84-47B9-A58E-9DDA25FC3DED}"/>
              </a:ext>
            </a:extLst>
          </p:cNvPr>
          <p:cNvCxnSpPr>
            <a:cxnSpLocks/>
          </p:cNvCxnSpPr>
          <p:nvPr/>
        </p:nvCxnSpPr>
        <p:spPr>
          <a:xfrm>
            <a:off x="3190256" y="2512578"/>
            <a:ext cx="5927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6CB78E-0218-42F6-87B7-265D7D0614ED}"/>
              </a:ext>
            </a:extLst>
          </p:cNvPr>
          <p:cNvCxnSpPr>
            <a:cxnSpLocks/>
          </p:cNvCxnSpPr>
          <p:nvPr/>
        </p:nvCxnSpPr>
        <p:spPr>
          <a:xfrm>
            <a:off x="3190256" y="2621435"/>
            <a:ext cx="17237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137307E-5383-4708-AC75-0822C30DBD14}"/>
              </a:ext>
            </a:extLst>
          </p:cNvPr>
          <p:cNvCxnSpPr>
            <a:cxnSpLocks/>
          </p:cNvCxnSpPr>
          <p:nvPr/>
        </p:nvCxnSpPr>
        <p:spPr>
          <a:xfrm>
            <a:off x="3212567" y="2740605"/>
            <a:ext cx="9587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68CCE2-E48E-4A8C-B7FE-A440FC16B2A4}"/>
              </a:ext>
            </a:extLst>
          </p:cNvPr>
          <p:cNvSpPr txBox="1"/>
          <p:nvPr/>
        </p:nvSpPr>
        <p:spPr>
          <a:xfrm>
            <a:off x="5842128" y="2690933"/>
            <a:ext cx="57652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비트로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쉬프트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하여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대입해줍니다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* 4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주소값을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복사합니다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배열의 시작 행 주소 찾기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</a:t>
            </a:r>
            <a:endParaRPr lang="en-US" altLang="ko-KR" sz="20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더해줍니다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인덱스 찾기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(6)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+ 0x2009a2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ax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복사해줍니다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이는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0x555…20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(6)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(6)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+ (r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*4)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대입하고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</a:t>
            </a:r>
          </a:p>
          <a:p>
            <a:pPr lvl="0" algn="ctr"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해당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반환합니다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1655179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다중 배열 분석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5CFAAF-FFA8-4A88-A801-F06ACE85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05" y="1635933"/>
            <a:ext cx="7380341" cy="13234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398ADA-3E73-40F7-9020-3FBDEDDCC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14" y="3349377"/>
            <a:ext cx="3205006" cy="262227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ADD314E-5B21-4414-8194-AD6996890FC6}"/>
              </a:ext>
            </a:extLst>
          </p:cNvPr>
          <p:cNvSpPr txBox="1"/>
          <p:nvPr/>
        </p:nvSpPr>
        <p:spPr>
          <a:xfrm>
            <a:off x="5594820" y="3484686"/>
            <a:ext cx="53378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예를 들어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인덱스를 가진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배열 중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배열의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요소라고 가정하면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번째 인덱스가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1,1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때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가상의 위치는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* 5(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두 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가로로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+ 3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됩니다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함수는 앞의 과정을 통해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배열에서의 찾고자 하는 위치를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찾아내어 호출합니다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EBB1FE0-3CF5-466F-8AE5-75022DB54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043" b="10021"/>
          <a:stretch/>
        </p:blipFill>
        <p:spPr>
          <a:xfrm>
            <a:off x="2023155" y="3073893"/>
            <a:ext cx="1480568" cy="15426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C471D91-FB1D-4859-B8F5-BB9301C3F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31" t="61477" r="39979" b="26864"/>
          <a:stretch/>
        </p:blipFill>
        <p:spPr>
          <a:xfrm>
            <a:off x="3830727" y="3075018"/>
            <a:ext cx="478964" cy="154269"/>
          </a:xfrm>
          <a:prstGeom prst="rect">
            <a:avLst/>
          </a:prstGeom>
        </p:spPr>
      </p:pic>
      <p:graphicFrame>
        <p:nvGraphicFramePr>
          <p:cNvPr id="60" name="표 4">
            <a:extLst>
              <a:ext uri="{FF2B5EF4-FFF2-40B4-BE49-F238E27FC236}">
                <a16:creationId xmlns:a16="http://schemas.microsoft.com/office/drawing/2014/main" id="{0E432DAE-002D-40EC-A9D1-F07344C29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39130"/>
              </p:ext>
            </p:extLst>
          </p:nvPr>
        </p:nvGraphicFramePr>
        <p:xfrm>
          <a:off x="5724296" y="5527768"/>
          <a:ext cx="466235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470">
                  <a:extLst>
                    <a:ext uri="{9D8B030D-6E8A-4147-A177-3AD203B41FA5}">
                      <a16:colId xmlns:a16="http://schemas.microsoft.com/office/drawing/2014/main" val="2422233326"/>
                    </a:ext>
                  </a:extLst>
                </a:gridCol>
                <a:gridCol w="932470">
                  <a:extLst>
                    <a:ext uri="{9D8B030D-6E8A-4147-A177-3AD203B41FA5}">
                      <a16:colId xmlns:a16="http://schemas.microsoft.com/office/drawing/2014/main" val="1041934835"/>
                    </a:ext>
                  </a:extLst>
                </a:gridCol>
                <a:gridCol w="932470">
                  <a:extLst>
                    <a:ext uri="{9D8B030D-6E8A-4147-A177-3AD203B41FA5}">
                      <a16:colId xmlns:a16="http://schemas.microsoft.com/office/drawing/2014/main" val="3209743699"/>
                    </a:ext>
                  </a:extLst>
                </a:gridCol>
                <a:gridCol w="932470">
                  <a:extLst>
                    <a:ext uri="{9D8B030D-6E8A-4147-A177-3AD203B41FA5}">
                      <a16:colId xmlns:a16="http://schemas.microsoft.com/office/drawing/2014/main" val="108017243"/>
                    </a:ext>
                  </a:extLst>
                </a:gridCol>
                <a:gridCol w="932470">
                  <a:extLst>
                    <a:ext uri="{9D8B030D-6E8A-4147-A177-3AD203B41FA5}">
                      <a16:colId xmlns:a16="http://schemas.microsoft.com/office/drawing/2014/main" val="214329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0x55..20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0x55..24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0x55..28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0x55..58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87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67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18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87477" y="2890906"/>
            <a:ext cx="68796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다중 수준 배열 버전</a:t>
            </a:r>
            <a:r>
              <a:rPr lang="en-US" altLang="ko-KR" sz="6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6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  <a:endParaRPr lang="en-US" altLang="ko-KR" sz="6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4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412637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과제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3-8 : </a:t>
            </a:r>
            <a:r>
              <a:rPr kumimoji="0" lang="en-US" altLang="ko-KR" sz="54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pcount_r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</a:t>
            </a:r>
            <a:r>
              <a:rPr kumimoji="0" lang="en-US" altLang="ko-KR" sz="54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351181" y="1751323"/>
            <a:ext cx="96264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가상머신에서 앞의 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incr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()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아래와 같이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C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프로그램을 작성하고 수행</a:t>
            </a:r>
            <a:endParaRPr lang="en-US" altLang="ko-KR" sz="3200" b="1" noProof="0" dirty="0">
              <a:solidFill>
                <a:srgbClr val="E7E6E6">
                  <a:lumMod val="75000"/>
                </a:srgb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실행파일 생성을 위해</a:t>
            </a:r>
            <a:r>
              <a:rPr lang="en-US" altLang="ko-KR" sz="28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main() </a:t>
            </a:r>
            <a:r>
              <a:rPr kumimoji="0" lang="ko-KR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 추가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아래와 같이 컴파일하고 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주요 단계 실행 및 상태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</a:t>
            </a:r>
            <a:endParaRPr kumimoji="0" lang="en-US" altLang="ko-KR" sz="28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추적 </a:t>
            </a:r>
            <a:r>
              <a:rPr kumimoji="0" lang="ko-KR" altLang="en-US" sz="280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캡쳐하고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설명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        -</a:t>
            </a: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Og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-g -</a:t>
            </a: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fno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-stack-protector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옵션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           –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스택 손상 검출 코드 생략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(p.273)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   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각 단계에서 스택 프레임 내용 도시하고 설명</a:t>
            </a:r>
            <a:endParaRPr kumimoji="0" lang="en-US" altLang="ko-KR" sz="28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         -</a:t>
            </a:r>
            <a:r>
              <a:rPr lang="ko-KR" altLang="en-US" sz="2400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최소한 </a:t>
            </a:r>
            <a:r>
              <a:rPr lang="en-US" altLang="ko-KR" sz="2400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r>
              <a:rPr lang="ko-KR" altLang="en-US" sz="2400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  이상의 재귀적 호출을 하도록 실행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다중 수준 배열 분석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8E0684F-F2A6-43B0-9F21-CB8BB03EE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35" y="1669896"/>
            <a:ext cx="4952382" cy="35182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F0226F-22B6-4DD0-9574-4D204E903B02}"/>
              </a:ext>
            </a:extLst>
          </p:cNvPr>
          <p:cNvSpPr txBox="1"/>
          <p:nvPr/>
        </p:nvSpPr>
        <p:spPr>
          <a:xfrm>
            <a:off x="5505565" y="2368179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(11)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+ 0x2009bf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ax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복사해줍니다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이는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0x555…70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배열의 시작 주소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(11)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(11)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 시작주소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+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* 8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복사합니다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배열의 시작 주소 찾기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(11)</a:t>
            </a:r>
            <a:endParaRPr lang="en-US" altLang="ko-KR" sz="20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(11)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복사하여 반환합니다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시작주소에서부터 인덱스 찾기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(11)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99F0E8C-7428-4767-A7F1-08925B88C4B2}"/>
              </a:ext>
            </a:extLst>
          </p:cNvPr>
          <p:cNvCxnSpPr/>
          <p:nvPr/>
        </p:nvCxnSpPr>
        <p:spPr>
          <a:xfrm>
            <a:off x="2461260" y="2770463"/>
            <a:ext cx="21793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01CA32F-1B2E-4945-B6B6-7832E3317428}"/>
              </a:ext>
            </a:extLst>
          </p:cNvPr>
          <p:cNvCxnSpPr>
            <a:cxnSpLocks/>
          </p:cNvCxnSpPr>
          <p:nvPr/>
        </p:nvCxnSpPr>
        <p:spPr>
          <a:xfrm>
            <a:off x="2461260" y="2861903"/>
            <a:ext cx="12496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229F8E-2692-438C-BF11-AD2F6A6451BD}"/>
              </a:ext>
            </a:extLst>
          </p:cNvPr>
          <p:cNvCxnSpPr>
            <a:cxnSpLocks/>
          </p:cNvCxnSpPr>
          <p:nvPr/>
        </p:nvCxnSpPr>
        <p:spPr>
          <a:xfrm>
            <a:off x="2461260" y="2945723"/>
            <a:ext cx="124968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05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다중 수준 배열 분석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8E0684F-F2A6-43B0-9F21-CB8BB03EE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079"/>
          <a:stretch/>
        </p:blipFill>
        <p:spPr>
          <a:xfrm>
            <a:off x="778365" y="1757465"/>
            <a:ext cx="4952382" cy="14045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A70ABA-7E24-4B04-80BB-9AFAE1E0D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65" y="3304664"/>
            <a:ext cx="2438400" cy="2686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DC1F77-97D5-4352-A068-F0C351701EE2}"/>
              </a:ext>
            </a:extLst>
          </p:cNvPr>
          <p:cNvSpPr txBox="1"/>
          <p:nvPr/>
        </p:nvSpPr>
        <p:spPr>
          <a:xfrm>
            <a:off x="6094246" y="1487834"/>
            <a:ext cx="533781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배열의 값이 들어있는 주소를 확인해볼 때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앞과는 다르게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0x20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떨어진 위치에 각 배열들이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역순으로 자리해 있는 것을 알 수 있습니다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것과 비슷하게 시작주소를 찾아내어 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배열의 위치를 찾는 것은 동일하지만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찾아내는 방식에 차이가 있습니다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다중 배열 방식은 첫 시작주소에 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열을 찾는 수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(20*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+ 4*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더해주어 가로로 찾아가는 방식이지만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다중 수준 배열은 포인터를 통해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((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*8) + 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*4)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같은 식으로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위치를 가리키는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방식입니다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1C58162E-6B79-4311-A328-9C93FCDF2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30828"/>
              </p:ext>
            </p:extLst>
          </p:nvPr>
        </p:nvGraphicFramePr>
        <p:xfrm>
          <a:off x="3805339" y="4087474"/>
          <a:ext cx="693783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566">
                  <a:extLst>
                    <a:ext uri="{9D8B030D-6E8A-4147-A177-3AD203B41FA5}">
                      <a16:colId xmlns:a16="http://schemas.microsoft.com/office/drawing/2014/main" val="3764179589"/>
                    </a:ext>
                  </a:extLst>
                </a:gridCol>
                <a:gridCol w="1387566">
                  <a:extLst>
                    <a:ext uri="{9D8B030D-6E8A-4147-A177-3AD203B41FA5}">
                      <a16:colId xmlns:a16="http://schemas.microsoft.com/office/drawing/2014/main" val="3111829564"/>
                    </a:ext>
                  </a:extLst>
                </a:gridCol>
                <a:gridCol w="4162698">
                  <a:extLst>
                    <a:ext uri="{9D8B030D-6E8A-4147-A177-3AD203B41FA5}">
                      <a16:colId xmlns:a16="http://schemas.microsoft.com/office/drawing/2014/main" val="2431066384"/>
                    </a:ext>
                  </a:extLst>
                </a:gridCol>
              </a:tblGrid>
              <a:tr h="23992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817949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zip_dig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386757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univ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902868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univ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/>
                        <a:t>zip_dig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980271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univ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091903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/>
                        <a:t>zip_dig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04174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A6C291-361F-4FF4-B7DF-D5909AD1A33F}"/>
              </a:ext>
            </a:extLst>
          </p:cNvPr>
          <p:cNvCxnSpPr>
            <a:cxnSpLocks/>
          </p:cNvCxnSpPr>
          <p:nvPr/>
        </p:nvCxnSpPr>
        <p:spPr>
          <a:xfrm>
            <a:off x="5197856" y="4679058"/>
            <a:ext cx="138430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047D22-0EC2-45F5-B228-6ACBF08F8F62}"/>
              </a:ext>
            </a:extLst>
          </p:cNvPr>
          <p:cNvCxnSpPr>
            <a:cxnSpLocks/>
          </p:cNvCxnSpPr>
          <p:nvPr/>
        </p:nvCxnSpPr>
        <p:spPr>
          <a:xfrm flipV="1">
            <a:off x="5197856" y="4482442"/>
            <a:ext cx="1384300" cy="49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AFFB070-45BD-4DF1-8954-9788A2FBAC0B}"/>
              </a:ext>
            </a:extLst>
          </p:cNvPr>
          <p:cNvCxnSpPr>
            <a:cxnSpLocks/>
          </p:cNvCxnSpPr>
          <p:nvPr/>
        </p:nvCxnSpPr>
        <p:spPr>
          <a:xfrm>
            <a:off x="5197856" y="5215679"/>
            <a:ext cx="1384300" cy="25673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76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F7AEB82-E62A-4E43-836F-71C20B3AA248}"/>
              </a:ext>
            </a:extLst>
          </p:cNvPr>
          <p:cNvSpPr/>
          <p:nvPr/>
        </p:nvSpPr>
        <p:spPr>
          <a:xfrm>
            <a:off x="3077113" y="2247929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컴파일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gdbgui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실행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DD8DF0-BC64-479F-BAF9-4148938C0CBC}"/>
              </a:ext>
            </a:extLst>
          </p:cNvPr>
          <p:cNvSpPr/>
          <p:nvPr/>
        </p:nvSpPr>
        <p:spPr>
          <a:xfrm>
            <a:off x="6702808" y="2247929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kumimoji="0" lang="en-US" altLang="ko-KR" sz="32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algn="ctr" latinLnBrk="0">
              <a:defRPr/>
            </a:pPr>
            <a:r>
              <a:rPr kumimoji="0" lang="en-US" altLang="ko-KR" sz="32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2.</a:t>
            </a:r>
          </a:p>
          <a:p>
            <a:pPr algn="ctr" latinLnBrk="0">
              <a:defRPr/>
            </a:pPr>
            <a:r>
              <a:rPr lang="en-US" altLang="ko-KR" sz="32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pcount_r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F1A612-6EA0-433F-82E1-30392FDE66CC}"/>
              </a:ext>
            </a:extLst>
          </p:cNvPr>
          <p:cNvSpPr/>
          <p:nvPr/>
        </p:nvSpPr>
        <p:spPr>
          <a:xfrm>
            <a:off x="438786" y="600436"/>
            <a:ext cx="11260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목 차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컴파일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32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컴파일 및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633378-2FB4-477F-8742-72440E1676D6}"/>
              </a:ext>
            </a:extLst>
          </p:cNvPr>
          <p:cNvSpPr txBox="1"/>
          <p:nvPr/>
        </p:nvSpPr>
        <p:spPr>
          <a:xfrm>
            <a:off x="653862" y="3531463"/>
            <a:ext cx="69879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</a:t>
            </a: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fno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-s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tack-protector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옵션을 사용하여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pcount_r.c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최적화된 실행 파일이 생성됩니다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A129D4-D41B-4874-BA23-5633928A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7" y="2692554"/>
            <a:ext cx="5200650" cy="828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C0F1F3-B8ED-4D56-9CA8-D8790C95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419" y="1575706"/>
            <a:ext cx="5329717" cy="43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9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87477" y="2890906"/>
            <a:ext cx="68796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kumimoji="0" lang="en-US" altLang="ko-KR" sz="6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pcount_r</a:t>
            </a:r>
            <a:r>
              <a:rPr lang="en-US" altLang="ko-KR" sz="6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6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  <a:endParaRPr lang="en-US" altLang="ko-KR" sz="6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84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–g 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fno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-stack-protector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id="{28529A42-B1A5-4FAF-AFA1-10A2B0BB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84660"/>
              </p:ext>
            </p:extLst>
          </p:nvPr>
        </p:nvGraphicFramePr>
        <p:xfrm>
          <a:off x="8770918" y="3942588"/>
          <a:ext cx="2601552" cy="129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122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482430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32404">
                <a:tc>
                  <a:txBody>
                    <a:bodyPr/>
                    <a:lstStyle/>
                    <a:p>
                      <a:pPr fontAlgn="t"/>
                      <a:r>
                        <a:rPr lang="en-US" b="1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0x7fffffffdf60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noStrike" dirty="0" err="1">
                          <a:solidFill>
                            <a:schemeClr val="accent1"/>
                          </a:solidFill>
                        </a:rPr>
                        <a:t>rsp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초기 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rsp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 - 8)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56587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최초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54501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015B4B1D-129D-46DF-9CAF-8C9E4B50F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75332"/>
              </p:ext>
            </p:extLst>
          </p:nvPr>
        </p:nvGraphicFramePr>
        <p:xfrm>
          <a:off x="9700149" y="5291576"/>
          <a:ext cx="1672321" cy="82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21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1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rdi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7030A0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rgbClr val="7030A0"/>
                          </a:solidFill>
                        </a:rPr>
                        <a:t>rbx</a:t>
                      </a:r>
                      <a:endParaRPr lang="ko-KR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7030A0"/>
                          </a:solidFill>
                        </a:rPr>
                        <a:t>0x5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59740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81B36F80-869E-46CA-AD7A-A174B7A0F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" t="65502"/>
          <a:stretch/>
        </p:blipFill>
        <p:spPr>
          <a:xfrm>
            <a:off x="764068" y="2084058"/>
            <a:ext cx="5243346" cy="149728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33B096-DCC4-4682-B9B3-B4750F8B23AF}"/>
              </a:ext>
            </a:extLst>
          </p:cNvPr>
          <p:cNvCxnSpPr>
            <a:cxnSpLocks/>
          </p:cNvCxnSpPr>
          <p:nvPr/>
        </p:nvCxnSpPr>
        <p:spPr>
          <a:xfrm>
            <a:off x="3384297" y="2284611"/>
            <a:ext cx="18022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51C0BEA-991C-4EAB-923B-568E4580ACD9}"/>
              </a:ext>
            </a:extLst>
          </p:cNvPr>
          <p:cNvCxnSpPr>
            <a:cxnSpLocks/>
          </p:cNvCxnSpPr>
          <p:nvPr/>
        </p:nvCxnSpPr>
        <p:spPr>
          <a:xfrm>
            <a:off x="3403347" y="2570361"/>
            <a:ext cx="15545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4BA240CD-A95F-4E07-BA4F-FBEBA806F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" t="18011" r="-147" b="35769"/>
          <a:stretch/>
        </p:blipFill>
        <p:spPr>
          <a:xfrm>
            <a:off x="6009168" y="1837568"/>
            <a:ext cx="5243346" cy="2006032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543C866-4228-4673-B250-E792EAC1077F}"/>
              </a:ext>
            </a:extLst>
          </p:cNvPr>
          <p:cNvCxnSpPr>
            <a:cxnSpLocks/>
          </p:cNvCxnSpPr>
          <p:nvPr/>
        </p:nvCxnSpPr>
        <p:spPr>
          <a:xfrm flipV="1">
            <a:off x="6195844" y="1948090"/>
            <a:ext cx="0" cy="76514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FB8206C-AE15-48DD-8B31-D395B56B7302}"/>
              </a:ext>
            </a:extLst>
          </p:cNvPr>
          <p:cNvCxnSpPr/>
          <p:nvPr/>
        </p:nvCxnSpPr>
        <p:spPr>
          <a:xfrm>
            <a:off x="6195844" y="1957614"/>
            <a:ext cx="1744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0BD399B-0304-43FE-85D1-695EAA75E6EC}"/>
              </a:ext>
            </a:extLst>
          </p:cNvPr>
          <p:cNvCxnSpPr>
            <a:cxnSpLocks/>
          </p:cNvCxnSpPr>
          <p:nvPr/>
        </p:nvCxnSpPr>
        <p:spPr>
          <a:xfrm>
            <a:off x="8655048" y="2099273"/>
            <a:ext cx="157162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2A53628-A496-4399-AA04-C1107E35139C}"/>
              </a:ext>
            </a:extLst>
          </p:cNvPr>
          <p:cNvCxnSpPr>
            <a:cxnSpLocks/>
          </p:cNvCxnSpPr>
          <p:nvPr/>
        </p:nvCxnSpPr>
        <p:spPr>
          <a:xfrm>
            <a:off x="8559798" y="2241460"/>
            <a:ext cx="26927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1F9560A-6ACF-484B-8AA0-26303D15BECA}"/>
              </a:ext>
            </a:extLst>
          </p:cNvPr>
          <p:cNvCxnSpPr>
            <a:cxnSpLocks/>
          </p:cNvCxnSpPr>
          <p:nvPr/>
        </p:nvCxnSpPr>
        <p:spPr>
          <a:xfrm flipV="1">
            <a:off x="8559798" y="1952753"/>
            <a:ext cx="0" cy="288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C3FCD41-E73F-4E4A-99C2-5C0E62FF6FF5}"/>
              </a:ext>
            </a:extLst>
          </p:cNvPr>
          <p:cNvCxnSpPr>
            <a:cxnSpLocks/>
          </p:cNvCxnSpPr>
          <p:nvPr/>
        </p:nvCxnSpPr>
        <p:spPr>
          <a:xfrm>
            <a:off x="8559798" y="1957614"/>
            <a:ext cx="14382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371501E-A60F-4999-92B8-214E201623DF}"/>
              </a:ext>
            </a:extLst>
          </p:cNvPr>
          <p:cNvCxnSpPr>
            <a:cxnSpLocks/>
          </p:cNvCxnSpPr>
          <p:nvPr/>
        </p:nvCxnSpPr>
        <p:spPr>
          <a:xfrm>
            <a:off x="8655048" y="2832698"/>
            <a:ext cx="157162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986A167-CC74-49FD-9D3E-399189C74F8B}"/>
              </a:ext>
            </a:extLst>
          </p:cNvPr>
          <p:cNvSpPr txBox="1"/>
          <p:nvPr/>
        </p:nvSpPr>
        <p:spPr>
          <a:xfrm>
            <a:off x="-105422" y="3698546"/>
            <a:ext cx="69794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0x8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빼줍니다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공간 할당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(12)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(14)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레지스터에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0x5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대입해줍니다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(14)</a:t>
            </a:r>
            <a:endParaRPr lang="en-US" altLang="ko-KR" sz="20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(14)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pcount_r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호출합니다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AA4E1EC-957B-461D-B261-B978ECFA0AC3}"/>
              </a:ext>
            </a:extLst>
          </p:cNvPr>
          <p:cNvCxnSpPr>
            <a:cxnSpLocks/>
          </p:cNvCxnSpPr>
          <p:nvPr/>
        </p:nvCxnSpPr>
        <p:spPr>
          <a:xfrm>
            <a:off x="3426161" y="2713236"/>
            <a:ext cx="276968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531347-76F8-47B9-A3A7-A53B0C659842}"/>
              </a:ext>
            </a:extLst>
          </p:cNvPr>
          <p:cNvSpPr txBox="1"/>
          <p:nvPr/>
        </p:nvSpPr>
        <p:spPr>
          <a:xfrm>
            <a:off x="1941926" y="4564653"/>
            <a:ext cx="68484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(8)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test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명령어를 통해 뒤의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jne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명령어를 위한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eflags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설정해주고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(13)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(4)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ZF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0x…675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점프해줍니다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(3)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(8)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앞서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푸시해준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rbx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대입해줍니다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(8)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6FA3FE9-3F32-43F8-A446-9CE7CF1D0F34}"/>
              </a:ext>
            </a:extLst>
          </p:cNvPr>
          <p:cNvCxnSpPr>
            <a:cxnSpLocks/>
          </p:cNvCxnSpPr>
          <p:nvPr/>
        </p:nvCxnSpPr>
        <p:spPr>
          <a:xfrm>
            <a:off x="10684554" y="5562375"/>
            <a:ext cx="0" cy="2540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–g 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fno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-stack-protector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015B4B1D-129D-46DF-9CAF-8C9E4B50F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69140"/>
              </p:ext>
            </p:extLst>
          </p:nvPr>
        </p:nvGraphicFramePr>
        <p:xfrm>
          <a:off x="9266310" y="3036792"/>
          <a:ext cx="1672321" cy="82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21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1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rdi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rbx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59740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id="{4BA240CD-A95F-4E07-BA4F-FBEBA806F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" t="18011" r="-147" b="35769"/>
          <a:stretch/>
        </p:blipFill>
        <p:spPr>
          <a:xfrm>
            <a:off x="691439" y="1467172"/>
            <a:ext cx="5243346" cy="20060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986A167-CC74-49FD-9D3E-399189C74F8B}"/>
              </a:ext>
            </a:extLst>
          </p:cNvPr>
          <p:cNvSpPr txBox="1"/>
          <p:nvPr/>
        </p:nvSpPr>
        <p:spPr>
          <a:xfrm>
            <a:off x="-105422" y="3698546"/>
            <a:ext cx="69794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&amp;&amp;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결과값을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오른쪽으로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쉬프트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(100-&gt;010)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endParaRPr lang="en-US" altLang="ko-KR" sz="20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자신을 재귀 호출하여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다시 수행합니다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531347-76F8-47B9-A3A7-A53B0C659842}"/>
              </a:ext>
            </a:extLst>
          </p:cNvPr>
          <p:cNvSpPr txBox="1"/>
          <p:nvPr/>
        </p:nvSpPr>
        <p:spPr>
          <a:xfrm>
            <a:off x="1941926" y="4564653"/>
            <a:ext cx="68484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(4)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앞과 동일하게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ZF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0x…675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점프해줍니다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(4)</a:t>
            </a:r>
          </a:p>
          <a:p>
            <a:pPr algn="ctr"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(3)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rbx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다시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push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해 스택에 저장해줍니다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(3)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035878F-A696-4CBC-9536-A219A745E4DF}"/>
              </a:ext>
            </a:extLst>
          </p:cNvPr>
          <p:cNvCxnSpPr>
            <a:cxnSpLocks/>
          </p:cNvCxnSpPr>
          <p:nvPr/>
        </p:nvCxnSpPr>
        <p:spPr>
          <a:xfrm>
            <a:off x="3322637" y="2589411"/>
            <a:ext cx="15541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709AE32-1467-496F-BA7C-3B92D34E48FD}"/>
              </a:ext>
            </a:extLst>
          </p:cNvPr>
          <p:cNvCxnSpPr>
            <a:cxnSpLocks/>
          </p:cNvCxnSpPr>
          <p:nvPr/>
        </p:nvCxnSpPr>
        <p:spPr>
          <a:xfrm>
            <a:off x="3351212" y="2722761"/>
            <a:ext cx="12207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0573DE4-D91F-4E27-B7C7-83C65E7D56A1}"/>
              </a:ext>
            </a:extLst>
          </p:cNvPr>
          <p:cNvCxnSpPr>
            <a:cxnSpLocks/>
          </p:cNvCxnSpPr>
          <p:nvPr/>
        </p:nvCxnSpPr>
        <p:spPr>
          <a:xfrm>
            <a:off x="3228975" y="2856111"/>
            <a:ext cx="260032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67E48F2-5192-4801-8E5A-2FFD5129CC4D}"/>
              </a:ext>
            </a:extLst>
          </p:cNvPr>
          <p:cNvCxnSpPr/>
          <p:nvPr/>
        </p:nvCxnSpPr>
        <p:spPr>
          <a:xfrm flipV="1">
            <a:off x="3219450" y="1733550"/>
            <a:ext cx="0" cy="11144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CCF852-FAAC-43B5-B116-7A89FD5AF46F}"/>
              </a:ext>
            </a:extLst>
          </p:cNvPr>
          <p:cNvCxnSpPr/>
          <p:nvPr/>
        </p:nvCxnSpPr>
        <p:spPr>
          <a:xfrm>
            <a:off x="3228975" y="1733550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40E1887-8504-4E30-AD5D-6296D6159F47}"/>
              </a:ext>
            </a:extLst>
          </p:cNvPr>
          <p:cNvCxnSpPr>
            <a:cxnSpLocks/>
          </p:cNvCxnSpPr>
          <p:nvPr/>
        </p:nvCxnSpPr>
        <p:spPr>
          <a:xfrm>
            <a:off x="3313112" y="1875036"/>
            <a:ext cx="262167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2725111-3345-47A8-B489-A3140F5496C1}"/>
              </a:ext>
            </a:extLst>
          </p:cNvPr>
          <p:cNvCxnSpPr>
            <a:cxnSpLocks/>
          </p:cNvCxnSpPr>
          <p:nvPr/>
        </p:nvCxnSpPr>
        <p:spPr>
          <a:xfrm flipV="1">
            <a:off x="3313112" y="1590675"/>
            <a:ext cx="0" cy="2843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E5567C-BB82-4567-8B2E-8E1B7ED96047}"/>
              </a:ext>
            </a:extLst>
          </p:cNvPr>
          <p:cNvCxnSpPr>
            <a:cxnSpLocks/>
          </p:cNvCxnSpPr>
          <p:nvPr/>
        </p:nvCxnSpPr>
        <p:spPr>
          <a:xfrm>
            <a:off x="3313112" y="1590675"/>
            <a:ext cx="13541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2E373114-1BD3-43AA-9C33-CA7D1F60C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175" y="2015026"/>
            <a:ext cx="2876550" cy="466725"/>
          </a:xfrm>
          <a:prstGeom prst="rect">
            <a:avLst/>
          </a:prstGeom>
        </p:spPr>
      </p:pic>
      <p:graphicFrame>
        <p:nvGraphicFramePr>
          <p:cNvPr id="53" name="표 9">
            <a:extLst>
              <a:ext uri="{FF2B5EF4-FFF2-40B4-BE49-F238E27FC236}">
                <a16:creationId xmlns:a16="http://schemas.microsoft.com/office/drawing/2014/main" id="{4B7D1913-8366-4B66-B4A8-B23564CD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88611"/>
              </p:ext>
            </p:extLst>
          </p:nvPr>
        </p:nvGraphicFramePr>
        <p:xfrm>
          <a:off x="6293680" y="2520395"/>
          <a:ext cx="2601552" cy="172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122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482430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32404"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 i="0" dirty="0">
                          <a:solidFill>
                            <a:schemeClr val="accent6"/>
                          </a:solidFill>
                          <a:effectLst/>
                          <a:latin typeface="Courier New" panose="02070309020205020404" pitchFamily="49" charset="0"/>
                        </a:rPr>
                        <a:t>0x7fffffffdf50</a:t>
                      </a:r>
                      <a:endParaRPr lang="en-US" b="1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0x7fffffffdf60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56587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trike="noStrike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초기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- 8)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54501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최초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565063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DF9203FF-8418-4AD8-9EDD-BEDC9749D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053" y="1994823"/>
            <a:ext cx="2238375" cy="447675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7CCB5A-5E61-4A24-8423-98786D6A2F81}"/>
              </a:ext>
            </a:extLst>
          </p:cNvPr>
          <p:cNvCxnSpPr/>
          <p:nvPr/>
        </p:nvCxnSpPr>
        <p:spPr>
          <a:xfrm>
            <a:off x="8220428" y="2218660"/>
            <a:ext cx="457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63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7717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–g 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fno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-stack-protector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015B4B1D-129D-46DF-9CAF-8C9E4B50F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91858"/>
              </p:ext>
            </p:extLst>
          </p:nvPr>
        </p:nvGraphicFramePr>
        <p:xfrm>
          <a:off x="9213182" y="3888255"/>
          <a:ext cx="2207750" cy="123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90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1418760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1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 </a:t>
                      </a: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-&gt; 0x1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rbx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0x2 </a:t>
                      </a: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-&gt; 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59740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93853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id="{4BA240CD-A95F-4E07-BA4F-FBEBA806F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" t="18011" r="-147" b="35769"/>
          <a:stretch/>
        </p:blipFill>
        <p:spPr>
          <a:xfrm>
            <a:off x="691439" y="1467172"/>
            <a:ext cx="5243346" cy="20060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986A167-CC74-49FD-9D3E-399189C74F8B}"/>
              </a:ext>
            </a:extLst>
          </p:cNvPr>
          <p:cNvSpPr txBox="1"/>
          <p:nvPr/>
        </p:nvSpPr>
        <p:spPr>
          <a:xfrm>
            <a:off x="250597" y="3519212"/>
            <a:ext cx="697943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대입합니다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&amp;&amp;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결과값을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endParaRPr lang="en-US" altLang="ko-KR" sz="20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오른쪽으로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쉬프트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(8)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함수 자신을 다시 호출합니다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(2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회차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(8)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(4)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test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명령을 수행하고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(4)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(3)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jne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통해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rbx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다시 한 번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push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해줍니다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(3)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과정을 </a:t>
            </a:r>
            <a:r>
              <a:rPr lang="en-US" altLang="ko-KR" sz="24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4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 동일하게 한 번 더 수행한 후에는</a:t>
            </a:r>
            <a:endParaRPr lang="en-US" altLang="ko-KR" sz="2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같은 결과가 나옵니다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035878F-A696-4CBC-9536-A219A745E4DF}"/>
              </a:ext>
            </a:extLst>
          </p:cNvPr>
          <p:cNvCxnSpPr>
            <a:cxnSpLocks/>
          </p:cNvCxnSpPr>
          <p:nvPr/>
        </p:nvCxnSpPr>
        <p:spPr>
          <a:xfrm>
            <a:off x="3323430" y="2463838"/>
            <a:ext cx="15541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709AE32-1467-496F-BA7C-3B92D34E48FD}"/>
              </a:ext>
            </a:extLst>
          </p:cNvPr>
          <p:cNvCxnSpPr>
            <a:cxnSpLocks/>
          </p:cNvCxnSpPr>
          <p:nvPr/>
        </p:nvCxnSpPr>
        <p:spPr>
          <a:xfrm>
            <a:off x="3352005" y="2597188"/>
            <a:ext cx="15255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0573DE4-D91F-4E27-B7C7-83C65E7D56A1}"/>
              </a:ext>
            </a:extLst>
          </p:cNvPr>
          <p:cNvCxnSpPr>
            <a:cxnSpLocks/>
          </p:cNvCxnSpPr>
          <p:nvPr/>
        </p:nvCxnSpPr>
        <p:spPr>
          <a:xfrm>
            <a:off x="3228975" y="2856111"/>
            <a:ext cx="26003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67E48F2-5192-4801-8E5A-2FFD5129CC4D}"/>
              </a:ext>
            </a:extLst>
          </p:cNvPr>
          <p:cNvCxnSpPr/>
          <p:nvPr/>
        </p:nvCxnSpPr>
        <p:spPr>
          <a:xfrm flipV="1">
            <a:off x="3219450" y="1733550"/>
            <a:ext cx="0" cy="1114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CCF852-FAAC-43B5-B116-7A89FD5AF46F}"/>
              </a:ext>
            </a:extLst>
          </p:cNvPr>
          <p:cNvCxnSpPr/>
          <p:nvPr/>
        </p:nvCxnSpPr>
        <p:spPr>
          <a:xfrm>
            <a:off x="3228975" y="1733550"/>
            <a:ext cx="174307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40E1887-8504-4E30-AD5D-6296D6159F47}"/>
              </a:ext>
            </a:extLst>
          </p:cNvPr>
          <p:cNvCxnSpPr>
            <a:cxnSpLocks/>
          </p:cNvCxnSpPr>
          <p:nvPr/>
        </p:nvCxnSpPr>
        <p:spPr>
          <a:xfrm>
            <a:off x="3313112" y="1875036"/>
            <a:ext cx="26216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2725111-3345-47A8-B489-A3140F5496C1}"/>
              </a:ext>
            </a:extLst>
          </p:cNvPr>
          <p:cNvCxnSpPr>
            <a:cxnSpLocks/>
          </p:cNvCxnSpPr>
          <p:nvPr/>
        </p:nvCxnSpPr>
        <p:spPr>
          <a:xfrm flipV="1">
            <a:off x="3313112" y="1590675"/>
            <a:ext cx="0" cy="2843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E5567C-BB82-4567-8B2E-8E1B7ED96047}"/>
              </a:ext>
            </a:extLst>
          </p:cNvPr>
          <p:cNvCxnSpPr>
            <a:cxnSpLocks/>
          </p:cNvCxnSpPr>
          <p:nvPr/>
        </p:nvCxnSpPr>
        <p:spPr>
          <a:xfrm>
            <a:off x="3313112" y="1590675"/>
            <a:ext cx="13541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CC52DC-691B-4296-A29A-F04591637AAC}"/>
              </a:ext>
            </a:extLst>
          </p:cNvPr>
          <p:cNvCxnSpPr>
            <a:cxnSpLocks/>
          </p:cNvCxnSpPr>
          <p:nvPr/>
        </p:nvCxnSpPr>
        <p:spPr>
          <a:xfrm>
            <a:off x="3337717" y="2719108"/>
            <a:ext cx="12247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632AE8D-F452-431B-A508-A9E3E934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203" y="1510590"/>
            <a:ext cx="2200275" cy="46672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93E78D-2CDE-4442-B32E-D3C91CF225F3}"/>
              </a:ext>
            </a:extLst>
          </p:cNvPr>
          <p:cNvCxnSpPr/>
          <p:nvPr/>
        </p:nvCxnSpPr>
        <p:spPr>
          <a:xfrm>
            <a:off x="8556459" y="1732855"/>
            <a:ext cx="5857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B495E7B4-EE80-4CEE-9680-EA904806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34418"/>
              </p:ext>
            </p:extLst>
          </p:nvPr>
        </p:nvGraphicFramePr>
        <p:xfrm>
          <a:off x="6287296" y="2808897"/>
          <a:ext cx="2601552" cy="216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122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482430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32404"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 i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0x7fffffffdf40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334392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0x7fffffffdf50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0x7fffffffdf60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56587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trike="noStrike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초기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- 8)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54501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최초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565063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168C252A-07CC-4491-92A8-E60E29350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322" y="1542261"/>
            <a:ext cx="2209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3155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1258</Words>
  <Application>Microsoft Office PowerPoint</Application>
  <PresentationFormat>와이드스크린</PresentationFormat>
  <Paragraphs>216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야놀자 야체 B</vt:lpstr>
      <vt:lpstr>Arial</vt:lpstr>
      <vt:lpstr>배달의민족 한나체 Pro</vt:lpstr>
      <vt:lpstr>배달의민족 주아</vt:lpstr>
      <vt:lpstr>맑은 고딕</vt:lpstr>
      <vt:lpstr>Courier New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67</cp:revision>
  <dcterms:created xsi:type="dcterms:W3CDTF">2021-09-22T03:36:31Z</dcterms:created>
  <dcterms:modified xsi:type="dcterms:W3CDTF">2021-11-04T11:21:50Z</dcterms:modified>
</cp:coreProperties>
</file>