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94" r:id="rId4"/>
    <p:sldId id="274" r:id="rId5"/>
    <p:sldId id="293" r:id="rId6"/>
    <p:sldId id="285" r:id="rId7"/>
    <p:sldId id="292" r:id="rId8"/>
    <p:sldId id="286" r:id="rId9"/>
    <p:sldId id="295" r:id="rId10"/>
    <p:sldId id="287" r:id="rId11"/>
    <p:sldId id="289" r:id="rId12"/>
    <p:sldId id="288" r:id="rId13"/>
    <p:sldId id="297" r:id="rId14"/>
    <p:sldId id="299" r:id="rId15"/>
    <p:sldId id="300" r:id="rId16"/>
    <p:sldId id="301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컴퓨터구조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- 1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A3C763-FA68-4C52-8B62-AEE8ACFA9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22899" r="45414" b="68901"/>
          <a:stretch/>
        </p:blipFill>
        <p:spPr>
          <a:xfrm>
            <a:off x="722487" y="1943533"/>
            <a:ext cx="6005689" cy="209761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38121B8-7808-45C1-9015-E0EA4687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5" t="41339" r="873" b="51155"/>
          <a:stretch/>
        </p:blipFill>
        <p:spPr>
          <a:xfrm>
            <a:off x="6728176" y="1934438"/>
            <a:ext cx="4623885" cy="2188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F785D9-6C23-4D9D-8D15-04979738D86C}"/>
              </a:ext>
            </a:extLst>
          </p:cNvPr>
          <p:cNvSpPr txBox="1"/>
          <p:nvPr/>
        </p:nvSpPr>
        <p:spPr>
          <a:xfrm>
            <a:off x="1617311" y="2305827"/>
            <a:ext cx="888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 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endbr64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 branch 64 bit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간접 호출 대상 주소를 표시하는 데 사용됩니다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명령의 위치를 가리키는 명령 포인터 레지스터입니다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0" name="그림 39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A75EFAD4-FE5B-43C1-8384-6566AEC93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7" y="3018041"/>
            <a:ext cx="4267241" cy="253544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54CF781-BEB4-4615-B7A5-1DE0192E10FF}"/>
              </a:ext>
            </a:extLst>
          </p:cNvPr>
          <p:cNvSpPr txBox="1"/>
          <p:nvPr/>
        </p:nvSpPr>
        <p:spPr>
          <a:xfrm>
            <a:off x="6395983" y="4189396"/>
            <a:ext cx="188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+mj-lt"/>
                <a:ea typeface="배달의민족 주아" panose="02020603020101020101" pitchFamily="18" charset="-127"/>
              </a:rPr>
              <a:t>←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rip</a:t>
            </a:r>
            <a:r>
              <a:rPr lang="ko-KR" altLang="en-US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메모리값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97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en-US" altLang="ko-KR" sz="2400" b="1" kern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06A0F5F-847B-4F3B-AA1C-FB3C5C00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8" t="29967" b="66511"/>
          <a:stretch/>
        </p:blipFill>
        <p:spPr>
          <a:xfrm>
            <a:off x="6724667" y="1383137"/>
            <a:ext cx="4657347" cy="263581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2895909-B0B7-4313-9216-8A22C22CD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32680" r="39238" b="58764"/>
          <a:stretch/>
        </p:blipFill>
        <p:spPr>
          <a:xfrm>
            <a:off x="809985" y="1627818"/>
            <a:ext cx="5916437" cy="21885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A57DA878-E415-4E91-83C6-4F4C8BB77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5" t="41339" r="873" b="51155"/>
          <a:stretch/>
        </p:blipFill>
        <p:spPr>
          <a:xfrm>
            <a:off x="6728176" y="1618111"/>
            <a:ext cx="4623885" cy="218857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C49B1A3-1C9D-45DE-B58B-0EDEE24EF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6" t="1341" r="10592" b="95150"/>
          <a:stretch/>
        </p:blipFill>
        <p:spPr>
          <a:xfrm>
            <a:off x="6726421" y="1861754"/>
            <a:ext cx="3373746" cy="27273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1F8F9F-AA00-43A7-9BCB-13561A997ECF}"/>
              </a:ext>
            </a:extLst>
          </p:cNvPr>
          <p:cNvCxnSpPr>
            <a:cxnSpLocks/>
          </p:cNvCxnSpPr>
          <p:nvPr/>
        </p:nvCxnSpPr>
        <p:spPr>
          <a:xfrm>
            <a:off x="5655734" y="1809034"/>
            <a:ext cx="497935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766F68-9EF0-4C0E-827E-9C9D90C67DFF}"/>
              </a:ext>
            </a:extLst>
          </p:cNvPr>
          <p:cNvSpPr txBox="1"/>
          <p:nvPr/>
        </p:nvSpPr>
        <p:spPr>
          <a:xfrm>
            <a:off x="1615381" y="2060868"/>
            <a:ext cx="9528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 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요소의 값을 우측으로 복사하는 명령어입니다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보통의 의미는 데이터 복사의 목적지입니다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 보이는 것처럼 레지스터에 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괄호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붙으면 레지스터에 저장된 메모리의 주소를 의미합니다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지닙니다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반환되는 값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반환값에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주로 사용되는 레지스터입니다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지닙니다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레지스터의 메모리에 대해서는 다시 다루도록 하겠습니다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CE86BB3-1D6F-4418-A2AF-2F65AF31D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53" y="3965554"/>
            <a:ext cx="3862416" cy="2288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18650E-41CF-482E-B452-D8570E039BB1}"/>
              </a:ext>
            </a:extLst>
          </p:cNvPr>
          <p:cNvSpPr txBox="1"/>
          <p:nvPr/>
        </p:nvSpPr>
        <p:spPr>
          <a:xfrm>
            <a:off x="6153669" y="5037736"/>
            <a:ext cx="188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+mj-lt"/>
                <a:ea typeface="배달의민족 주아" panose="02020603020101020101" pitchFamily="18" charset="-127"/>
              </a:rPr>
              <a:t>←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메모리값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28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- 3</a:t>
            </a: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03CD0EAE-B164-4434-92D5-43CD4C117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t="8885" r="39942" b="87299"/>
          <a:stretch/>
        </p:blipFill>
        <p:spPr>
          <a:xfrm>
            <a:off x="747821" y="1879387"/>
            <a:ext cx="6005689" cy="260560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F9FA7714-C795-444F-A355-AB940C4650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0" t="24772" r="27" b="72686"/>
          <a:stretch/>
        </p:blipFill>
        <p:spPr>
          <a:xfrm>
            <a:off x="6770240" y="1679278"/>
            <a:ext cx="4704280" cy="193558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5644C0DA-67E5-42A8-8F95-C2A38E4A6B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5" t="41339" r="873" b="51155"/>
          <a:stretch/>
        </p:blipFill>
        <p:spPr>
          <a:xfrm>
            <a:off x="6758951" y="1884124"/>
            <a:ext cx="4623885" cy="218857"/>
          </a:xfrm>
          <a:prstGeom prst="rect">
            <a:avLst/>
          </a:prstGeom>
        </p:spPr>
      </p:pic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3FBB2179-796E-4334-BB7E-3E575E0B09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18835" r="-35" b="78623"/>
          <a:stretch/>
        </p:blipFill>
        <p:spPr>
          <a:xfrm>
            <a:off x="6774506" y="2083650"/>
            <a:ext cx="4704280" cy="19355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704B0D-DAF2-465E-87AD-6AE23CACEBD1}"/>
              </a:ext>
            </a:extLst>
          </p:cNvPr>
          <p:cNvSpPr txBox="1"/>
          <p:nvPr/>
        </p:nvSpPr>
        <p:spPr>
          <a:xfrm>
            <a:off x="1646153" y="2296871"/>
            <a:ext cx="95282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동일한 역할을 하는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함수에서 받아오는 인자 *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x, *y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경우는 보통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레지스터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해당 코드에서는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지닙니다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산술 연산 및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I/O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명령에서 사용됩니다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코드에서는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지닙니다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CC07A9-6FCE-4C9A-A60C-1125AEE2317E}"/>
              </a:ext>
            </a:extLst>
          </p:cNvPr>
          <p:cNvSpPr txBox="1"/>
          <p:nvPr/>
        </p:nvSpPr>
        <p:spPr>
          <a:xfrm>
            <a:off x="6153669" y="4966016"/>
            <a:ext cx="188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+mj-lt"/>
                <a:ea typeface="배달의민족 주아" panose="02020603020101020101" pitchFamily="18" charset="-127"/>
              </a:rPr>
              <a:t>←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메모리값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3" name="그림 62" descr="테이블이(가) 표시된 사진&#10;&#10;자동 생성된 설명">
            <a:extLst>
              <a:ext uri="{FF2B5EF4-FFF2-40B4-BE49-F238E27FC236}">
                <a16:creationId xmlns:a16="http://schemas.microsoft.com/office/drawing/2014/main" id="{608A7A33-3307-48F3-BEB5-35BD9AB2C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45" y="3893206"/>
            <a:ext cx="3894572" cy="22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- 4</a:t>
            </a:r>
          </a:p>
        </p:txBody>
      </p: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3ED7FF3E-9C47-4AAD-92AB-83DACB6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53117" r="39205" b="38683"/>
          <a:stretch/>
        </p:blipFill>
        <p:spPr>
          <a:xfrm>
            <a:off x="720733" y="2394517"/>
            <a:ext cx="6005689" cy="209761"/>
          </a:xfrm>
          <a:prstGeom prst="rect">
            <a:avLst/>
          </a:prstGeom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6F6E1713-777C-4689-8095-2BAB64E5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5" t="41339" r="873" b="51155"/>
          <a:stretch/>
        </p:blipFill>
        <p:spPr>
          <a:xfrm>
            <a:off x="6728176" y="2637970"/>
            <a:ext cx="4623885" cy="218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4AA4148-52A1-4A01-88AA-967FA840514A}"/>
              </a:ext>
            </a:extLst>
          </p:cNvPr>
          <p:cNvSpPr txBox="1"/>
          <p:nvPr/>
        </p:nvSpPr>
        <p:spPr>
          <a:xfrm>
            <a:off x="1687494" y="3137947"/>
            <a:ext cx="888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중복되는 레지스터와 명령어가 많아 해당 부분은 생략하겠습니다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296D1BFB-9829-4A55-B96D-6F63F22EE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8" t="29967" b="66511"/>
          <a:stretch/>
        </p:blipFill>
        <p:spPr>
          <a:xfrm>
            <a:off x="6728176" y="2359322"/>
            <a:ext cx="4657347" cy="263581"/>
          </a:xfrm>
          <a:prstGeom prst="rect">
            <a:avLst/>
          </a:prstGeom>
        </p:spPr>
      </p:pic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B23502B4-50F2-4F14-AE6D-E0B6BEFEC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18835" r="-35" b="78623"/>
          <a:stretch/>
        </p:blipFill>
        <p:spPr>
          <a:xfrm>
            <a:off x="6739899" y="2155212"/>
            <a:ext cx="4704280" cy="193558"/>
          </a:xfrm>
          <a:prstGeom prst="rect">
            <a:avLst/>
          </a:prstGeom>
        </p:spPr>
      </p:pic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1D18A679-138E-4778-937B-8675AB4D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t="62888" r="39491" b="18910"/>
          <a:stretch/>
        </p:blipFill>
        <p:spPr>
          <a:xfrm>
            <a:off x="720732" y="3884125"/>
            <a:ext cx="6005689" cy="465623"/>
          </a:xfrm>
          <a:prstGeom prst="rect">
            <a:avLst/>
          </a:prstGeom>
        </p:spPr>
      </p:pic>
      <p:pic>
        <p:nvPicPr>
          <p:cNvPr id="56" name="그림 55" descr="텍스트이(가) 표시된 사진&#10;&#10;자동 생성된 설명">
            <a:extLst>
              <a:ext uri="{FF2B5EF4-FFF2-40B4-BE49-F238E27FC236}">
                <a16:creationId xmlns:a16="http://schemas.microsoft.com/office/drawing/2014/main" id="{DCA79D77-F597-4A72-A840-A9A78EC1D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6" t="1341" r="10592" b="95150"/>
          <a:stretch/>
        </p:blipFill>
        <p:spPr>
          <a:xfrm>
            <a:off x="6724923" y="3806345"/>
            <a:ext cx="3373746" cy="272733"/>
          </a:xfrm>
          <a:prstGeom prst="rect">
            <a:avLst/>
          </a:prstGeom>
        </p:spPr>
      </p:pic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FC28AA87-2186-4631-92A2-F6410E756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0" t="24772" r="27" b="72686"/>
          <a:stretch/>
        </p:blipFill>
        <p:spPr>
          <a:xfrm>
            <a:off x="6751188" y="4004256"/>
            <a:ext cx="4704280" cy="193558"/>
          </a:xfrm>
          <a:prstGeom prst="rect">
            <a:avLst/>
          </a:prstGeom>
        </p:spPr>
      </p:pic>
      <p:pic>
        <p:nvPicPr>
          <p:cNvPr id="58" name="그림 57" descr="텍스트이(가) 표시된 사진&#10;&#10;자동 생성된 설명">
            <a:extLst>
              <a:ext uri="{FF2B5EF4-FFF2-40B4-BE49-F238E27FC236}">
                <a16:creationId xmlns:a16="http://schemas.microsoft.com/office/drawing/2014/main" id="{25921875-57B1-4659-85A1-134630639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5" t="41339" r="873" b="51155"/>
          <a:stretch/>
        </p:blipFill>
        <p:spPr>
          <a:xfrm>
            <a:off x="6739899" y="4209102"/>
            <a:ext cx="4623885" cy="2188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3E6F39B-64A8-4504-BB58-F8FD2E4F76F9}"/>
              </a:ext>
            </a:extLst>
          </p:cNvPr>
          <p:cNvSpPr txBox="1"/>
          <p:nvPr/>
        </p:nvSpPr>
        <p:spPr>
          <a:xfrm>
            <a:off x="1687494" y="4507627"/>
            <a:ext cx="952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retq</a:t>
            </a:r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 0;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의미를 지닙니다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DAC9B52-16E1-4AE6-99B1-66065F2DA553}"/>
              </a:ext>
            </a:extLst>
          </p:cNvPr>
          <p:cNvSpPr/>
          <p:nvPr/>
        </p:nvSpPr>
        <p:spPr>
          <a:xfrm>
            <a:off x="5193323" y="4124137"/>
            <a:ext cx="507527" cy="21388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4256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3C202A-A2CF-4C87-945D-B86D25813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" t="40290" r="47347" b="12766"/>
          <a:stretch/>
        </p:blipFill>
        <p:spPr>
          <a:xfrm>
            <a:off x="1532097" y="1438357"/>
            <a:ext cx="9127805" cy="4715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938241-2967-42A1-9B28-CC7CF2F51987}"/>
              </a:ext>
            </a:extLst>
          </p:cNvPr>
          <p:cNvSpPr txBox="1"/>
          <p:nvPr/>
        </p:nvSpPr>
        <p:spPr>
          <a:xfrm>
            <a:off x="2104010" y="1693510"/>
            <a:ext cx="5774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swap()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어셈블리 코드만 보아서는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해석에 어려움이 있어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main()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간략하게 분석해주었습니다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어셈블리 코드의 메인 부분입니다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267943-3386-4D25-BBD2-C9F1FB7BE8B5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- 5</a:t>
            </a:r>
          </a:p>
        </p:txBody>
      </p:sp>
    </p:spTree>
    <p:extLst>
      <p:ext uri="{BB962C8B-B14F-4D97-AF65-F5344CB8AC3E}">
        <p14:creationId xmlns:p14="http://schemas.microsoft.com/office/powerpoint/2010/main" val="17530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3C202A-A2CF-4C87-945D-B86D25813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" t="55133" r="47347" b="42427"/>
          <a:stretch/>
        </p:blipFill>
        <p:spPr>
          <a:xfrm>
            <a:off x="736410" y="1681228"/>
            <a:ext cx="9458771" cy="25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EC1DA7-5370-4ED3-BCBD-DF2B018E220F}"/>
              </a:ext>
            </a:extLst>
          </p:cNvPr>
          <p:cNvSpPr txBox="1"/>
          <p:nvPr/>
        </p:nvSpPr>
        <p:spPr>
          <a:xfrm>
            <a:off x="1547739" y="1944834"/>
            <a:ext cx="78361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b="1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스택 주소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스택에 있는 데이터의 주소를 지정합니다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전송에는 거의 사용되지 않습니다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코드를 분석하면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정수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대입한다는 의미입니다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위치에는 정수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포함되어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4816AB-D06A-44C8-BB2D-61C38803C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57653" r="48525" b="39906"/>
          <a:stretch/>
        </p:blipFill>
        <p:spPr>
          <a:xfrm>
            <a:off x="736410" y="3181114"/>
            <a:ext cx="9229034" cy="25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E4C897-45D6-4B2D-936F-E8155CBC77D2}"/>
              </a:ext>
            </a:extLst>
          </p:cNvPr>
          <p:cNvSpPr txBox="1"/>
          <p:nvPr/>
        </p:nvSpPr>
        <p:spPr>
          <a:xfrm>
            <a:off x="1547739" y="3461451"/>
            <a:ext cx="803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코드를 분석하면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정수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대입한다는 의미입니다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위치에는 정수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포함되어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C37F8E17-7C1E-4A6F-9FF1-996185C51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52693"/>
              </p:ext>
            </p:extLst>
          </p:nvPr>
        </p:nvGraphicFramePr>
        <p:xfrm>
          <a:off x="7416800" y="3806865"/>
          <a:ext cx="39725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86">
                  <a:extLst>
                    <a:ext uri="{9D8B030D-6E8A-4147-A177-3AD203B41FA5}">
                      <a16:colId xmlns:a16="http://schemas.microsoft.com/office/drawing/2014/main" val="417411432"/>
                    </a:ext>
                  </a:extLst>
                </a:gridCol>
                <a:gridCol w="1324186">
                  <a:extLst>
                    <a:ext uri="{9D8B030D-6E8A-4147-A177-3AD203B41FA5}">
                      <a16:colId xmlns:a16="http://schemas.microsoft.com/office/drawing/2014/main" val="780356705"/>
                    </a:ext>
                  </a:extLst>
                </a:gridCol>
                <a:gridCol w="1324186">
                  <a:extLst>
                    <a:ext uri="{9D8B030D-6E8A-4147-A177-3AD203B41FA5}">
                      <a16:colId xmlns:a16="http://schemas.microsoft.com/office/drawing/2014/main" val="3463736637"/>
                    </a:ext>
                  </a:extLst>
                </a:gridCol>
              </a:tblGrid>
              <a:tr h="3624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05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D90B86F-DC4C-4B23-8D79-3AF187F65A36}"/>
              </a:ext>
            </a:extLst>
          </p:cNvPr>
          <p:cNvSpPr txBox="1"/>
          <p:nvPr/>
        </p:nvSpPr>
        <p:spPr>
          <a:xfrm>
            <a:off x="7498243" y="4140978"/>
            <a:ext cx="3972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+ 8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+ 10 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9C2C65-0EC0-4D66-9092-564CAC30F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2" t="69354" r="48211" b="28663"/>
          <a:stretch/>
        </p:blipFill>
        <p:spPr>
          <a:xfrm>
            <a:off x="736410" y="4551322"/>
            <a:ext cx="9309025" cy="20616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2132-1533-4E72-AA64-97CD3BFBED8F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8D72E-B9EF-42C8-B6C7-D49D86BF9D3D}"/>
              </a:ext>
            </a:extLst>
          </p:cNvPr>
          <p:cNvSpPr txBox="1"/>
          <p:nvPr/>
        </p:nvSpPr>
        <p:spPr>
          <a:xfrm>
            <a:off x="1547738" y="4767718"/>
            <a:ext cx="783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</a:t>
            </a:r>
            <a:r>
              <a:rPr lang="en-US" altLang="ko-KR" sz="2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가져오는 명령어입니다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코드를 분석하면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+ 10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대입한다는 의미입니다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+ 10)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포함되어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B1C4652A-3583-481F-AF89-9BB5A623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02084"/>
              </p:ext>
            </p:extLst>
          </p:nvPr>
        </p:nvGraphicFramePr>
        <p:xfrm>
          <a:off x="6963398" y="5538945"/>
          <a:ext cx="21744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25">
                  <a:extLst>
                    <a:ext uri="{9D8B030D-6E8A-4147-A177-3AD203B41FA5}">
                      <a16:colId xmlns:a16="http://schemas.microsoft.com/office/drawing/2014/main" val="417411432"/>
                    </a:ext>
                  </a:extLst>
                </a:gridCol>
                <a:gridCol w="1456153">
                  <a:extLst>
                    <a:ext uri="{9D8B030D-6E8A-4147-A177-3AD203B41FA5}">
                      <a16:colId xmlns:a16="http://schemas.microsoft.com/office/drawing/2014/main" val="780356705"/>
                    </a:ext>
                  </a:extLst>
                </a:gridCol>
              </a:tblGrid>
              <a:tr h="36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(%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+ 10)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6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13C202A-A2CF-4C87-945D-B86D25813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9" t="71101" r="48028" b="26803"/>
          <a:stretch/>
        </p:blipFill>
        <p:spPr>
          <a:xfrm>
            <a:off x="743273" y="1415203"/>
            <a:ext cx="4383661" cy="218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EC1DA7-5370-4ED3-BCBD-DF2B018E220F}"/>
              </a:ext>
            </a:extLst>
          </p:cNvPr>
          <p:cNvSpPr txBox="1"/>
          <p:nvPr/>
        </p:nvSpPr>
        <p:spPr>
          <a:xfrm>
            <a:off x="743273" y="1694180"/>
            <a:ext cx="783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코드를 분석하면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대입한다는 의미입니다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+ 8)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포함되어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2132-1533-4E72-AA64-97CD3BFBED8F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 레지스터 및 메모리 추적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- 7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42C72D-6BC0-480E-A2B4-915A19AC0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2" t="72818" r="48265" b="25086"/>
          <a:stretch/>
        </p:blipFill>
        <p:spPr>
          <a:xfrm>
            <a:off x="743272" y="2374093"/>
            <a:ext cx="4383661" cy="2181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31125D-688A-4413-BBFD-28C307FB5D28}"/>
              </a:ext>
            </a:extLst>
          </p:cNvPr>
          <p:cNvSpPr txBox="1"/>
          <p:nvPr/>
        </p:nvSpPr>
        <p:spPr>
          <a:xfrm>
            <a:off x="743272" y="2634132"/>
            <a:ext cx="7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swap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호출합니다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B8D05E59-6590-4CB8-96BD-E95624DED6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32680" r="39238" b="27355"/>
          <a:stretch/>
        </p:blipFill>
        <p:spPr>
          <a:xfrm>
            <a:off x="739764" y="2979284"/>
            <a:ext cx="5916437" cy="10222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86467C-C213-4C6B-A501-CDB9868CC221}"/>
              </a:ext>
            </a:extLst>
          </p:cNvPr>
          <p:cNvSpPr txBox="1"/>
          <p:nvPr/>
        </p:nvSpPr>
        <p:spPr>
          <a:xfrm>
            <a:off x="738609" y="4058710"/>
            <a:ext cx="8776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분석한 레지스터들과 명령어들을 토대로 해당 코드를 빠르게 분석해보자면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== 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+ 8)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값인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복사하고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== 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+ 10)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값인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복사합니다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값인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저장된 값인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(%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할당합니다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이리하여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%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0x2, $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0x3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값을 가지게 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4A69DAD7-1E02-48E4-A6E6-C0D37244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45020"/>
              </p:ext>
            </p:extLst>
          </p:nvPr>
        </p:nvGraphicFramePr>
        <p:xfrm>
          <a:off x="8319286" y="1393362"/>
          <a:ext cx="21744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325">
                  <a:extLst>
                    <a:ext uri="{9D8B030D-6E8A-4147-A177-3AD203B41FA5}">
                      <a16:colId xmlns:a16="http://schemas.microsoft.com/office/drawing/2014/main" val="417411432"/>
                    </a:ext>
                  </a:extLst>
                </a:gridCol>
                <a:gridCol w="1456153">
                  <a:extLst>
                    <a:ext uri="{9D8B030D-6E8A-4147-A177-3AD203B41FA5}">
                      <a16:colId xmlns:a16="http://schemas.microsoft.com/office/drawing/2014/main" val="780356705"/>
                    </a:ext>
                  </a:extLst>
                </a:gridCol>
              </a:tblGrid>
              <a:tr h="36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(%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+ 10)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0566"/>
                  </a:ext>
                </a:extLst>
              </a:tr>
              <a:tr h="362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(%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rsp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+ 8)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64716"/>
                  </a:ext>
                </a:extLst>
              </a:tr>
            </a:tbl>
          </a:graphicData>
        </a:graphic>
      </p:graphicFrame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5DDD8E2B-9E5B-41C0-AE3C-0C5442DD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31180"/>
              </p:ext>
            </p:extLst>
          </p:nvPr>
        </p:nvGraphicFramePr>
        <p:xfrm>
          <a:off x="7271296" y="5396956"/>
          <a:ext cx="39725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86">
                  <a:extLst>
                    <a:ext uri="{9D8B030D-6E8A-4147-A177-3AD203B41FA5}">
                      <a16:colId xmlns:a16="http://schemas.microsoft.com/office/drawing/2014/main" val="417411432"/>
                    </a:ext>
                  </a:extLst>
                </a:gridCol>
                <a:gridCol w="1324186">
                  <a:extLst>
                    <a:ext uri="{9D8B030D-6E8A-4147-A177-3AD203B41FA5}">
                      <a16:colId xmlns:a16="http://schemas.microsoft.com/office/drawing/2014/main" val="780356705"/>
                    </a:ext>
                  </a:extLst>
                </a:gridCol>
                <a:gridCol w="1324186">
                  <a:extLst>
                    <a:ext uri="{9D8B030D-6E8A-4147-A177-3AD203B41FA5}">
                      <a16:colId xmlns:a16="http://schemas.microsoft.com/office/drawing/2014/main" val="3463736637"/>
                    </a:ext>
                  </a:extLst>
                </a:gridCol>
              </a:tblGrid>
              <a:tr h="3624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056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562D711-B6D5-4DF8-92F6-59D6DB5CFA60}"/>
              </a:ext>
            </a:extLst>
          </p:cNvPr>
          <p:cNvSpPr txBox="1"/>
          <p:nvPr/>
        </p:nvSpPr>
        <p:spPr>
          <a:xfrm>
            <a:off x="7352739" y="5731069"/>
            <a:ext cx="3972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+ 8   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rsp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+ 10  </a:t>
            </a:r>
          </a:p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      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17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562579" y="678894"/>
            <a:ext cx="8929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 : swap()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</a:t>
            </a:r>
            <a:r>
              <a:rPr lang="en-US" altLang="ko-KR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386588" y="1906583"/>
            <a:ext cx="9555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가상머신에서 앞의 </a:t>
            </a:r>
            <a:r>
              <a:rPr lang="en-US" altLang="ko-KR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swap()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아래와 같이</a:t>
            </a:r>
            <a:endParaRPr lang="en-US" altLang="ko-KR" sz="2800" b="1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 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작성하고 컴파일 한 후 실행파일을 </a:t>
            </a:r>
            <a:r>
              <a:rPr lang="en-US" altLang="ko-KR" sz="28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gdbgui</a:t>
            </a: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실행하여</a:t>
            </a:r>
          </a:p>
          <a:p>
            <a:r>
              <a:rPr lang="ko-KR" altLang="en-US" sz="2800" b="1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메모리 및 레지스터 등의 상태 추적</a:t>
            </a: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실행파일 생성을 위해 </a:t>
            </a:r>
            <a:r>
              <a:rPr lang="en-US" altLang="ko-KR" sz="2400" b="0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main() </a:t>
            </a:r>
            <a:r>
              <a:rPr lang="ko-KR" altLang="en-US" sz="2400" b="0" i="0" u="sng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 추가</a:t>
            </a: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</a:t>
            </a:r>
            <a:r>
              <a:rPr lang="ko-KR" altLang="en-US" sz="2400" b="0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 가지 버전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컴파일하여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swap()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 코드도 비교 분석</a:t>
            </a: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- </a:t>
            </a:r>
            <a:r>
              <a:rPr lang="ko-KR" altLang="en-US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최적화 버전 </a:t>
            </a:r>
            <a:r>
              <a:rPr lang="en-US" altLang="ko-KR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-</a:t>
            </a:r>
            <a:r>
              <a:rPr lang="en-US" altLang="ko-KR" sz="20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Og</a:t>
            </a:r>
            <a:r>
              <a:rPr lang="en-US" altLang="ko-KR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–-g </a:t>
            </a:r>
            <a:r>
              <a:rPr lang="ko-KR" altLang="en-US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옵션으로 컴파일</a:t>
            </a:r>
          </a:p>
          <a:p>
            <a:r>
              <a:rPr lang="en-US" altLang="ko-KR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•    - </a:t>
            </a:r>
            <a:r>
              <a:rPr lang="ko-KR" altLang="en-US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비최적화 버전 </a:t>
            </a:r>
            <a:r>
              <a:rPr lang="en-US" altLang="ko-KR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-g </a:t>
            </a:r>
            <a:r>
              <a:rPr lang="ko-KR" altLang="en-US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옵션</a:t>
            </a: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•</a:t>
            </a:r>
            <a:r>
              <a:rPr lang="ko-KR" altLang="en-US" sz="2400" b="0" i="0" dirty="0"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최적화 버전의 주요 단계 실행 및 상태를 추적 </a:t>
            </a:r>
            <a:r>
              <a:rPr lang="ko-KR" altLang="en-US" sz="24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캡쳐하고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설명 </a:t>
            </a: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•  - </a:t>
            </a:r>
            <a:r>
              <a:rPr lang="ko-KR" altLang="en-US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함수의 어셈블리 언어는 실행 후 함수 진입하면 나타남</a:t>
            </a:r>
            <a:endParaRPr lang="ko-KR" altLang="en-US" sz="24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•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실습 강의노트 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</a:t>
            </a:r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참조</a:t>
            </a:r>
            <a:endParaRPr lang="en-US" altLang="ko-KR" sz="24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9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A54E97-0D7A-441E-9FF3-46024157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94" y="1354694"/>
            <a:ext cx="6222294" cy="49836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688C10-C1F1-47EA-AE78-8438878757D5}"/>
              </a:ext>
            </a:extLst>
          </p:cNvPr>
          <p:cNvSpPr txBox="1"/>
          <p:nvPr/>
        </p:nvSpPr>
        <p:spPr>
          <a:xfrm>
            <a:off x="8288394" y="3584724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swap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이용하여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코드를 작성해주었습니다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9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컴파일 및 </a:t>
            </a:r>
            <a:r>
              <a:rPr lang="en-US" altLang="ko-KR" sz="2400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gdbgui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A0CD2A-A70A-4EF0-A43E-90951EEE3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68"/>
          <a:stretch/>
        </p:blipFill>
        <p:spPr>
          <a:xfrm>
            <a:off x="529912" y="2478673"/>
            <a:ext cx="11011031" cy="3538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CB6821-98BE-44C9-8140-FE1FB88A71FF}"/>
              </a:ext>
            </a:extLst>
          </p:cNvPr>
          <p:cNvSpPr txBox="1"/>
          <p:nvPr/>
        </p:nvSpPr>
        <p:spPr>
          <a:xfrm>
            <a:off x="3467784" y="2832488"/>
            <a:ext cx="10688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gcc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컴파일러에서 최적화 옵션 </a:t>
            </a:r>
            <a:r>
              <a:rPr lang="en-US" altLang="ko-KR" b="1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b="1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디버깅시에 문제를 일으키는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이동 등을 제외한 최적화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 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디버깅 옵션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-g(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제공하는 정보를 바이너리에 삽입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이름의 최적화된 실행파일을 생성합니다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	           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9751C2-F88D-4D13-A778-CA328FD6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35" y="1492994"/>
            <a:ext cx="4198984" cy="97544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EFEC43-0684-41A0-B8C2-DA256A32C19B}"/>
              </a:ext>
            </a:extLst>
          </p:cNvPr>
          <p:cNvCxnSpPr>
            <a:cxnSpLocks/>
          </p:cNvCxnSpPr>
          <p:nvPr/>
        </p:nvCxnSpPr>
        <p:spPr>
          <a:xfrm>
            <a:off x="3935935" y="1624404"/>
            <a:ext cx="37647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28B01611-8228-439E-B437-C3B772020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3" b="71485"/>
          <a:stretch/>
        </p:blipFill>
        <p:spPr>
          <a:xfrm>
            <a:off x="529911" y="3719595"/>
            <a:ext cx="11011031" cy="3538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FC3D4A-9360-4CDE-AFA3-61D1DBF1F5C1}"/>
              </a:ext>
            </a:extLst>
          </p:cNvPr>
          <p:cNvSpPr txBox="1"/>
          <p:nvPr/>
        </p:nvSpPr>
        <p:spPr>
          <a:xfrm>
            <a:off x="3467784" y="4083644"/>
            <a:ext cx="1068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디버깅 옵션 </a:t>
            </a:r>
            <a:r>
              <a:rPr lang="en-US" altLang="ko-KR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-g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제공하는 정보를 바이너리에 삽입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만을 사용하여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이름의 실행파일을 생성합니다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	          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729E46-3B44-4098-A214-B309BB78A1A8}"/>
              </a:ext>
            </a:extLst>
          </p:cNvPr>
          <p:cNvCxnSpPr/>
          <p:nvPr/>
        </p:nvCxnSpPr>
        <p:spPr>
          <a:xfrm>
            <a:off x="3953865" y="1767840"/>
            <a:ext cx="343305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1325F-6608-4F93-81A6-D3F89A31B9D8}"/>
              </a:ext>
            </a:extLst>
          </p:cNvPr>
          <p:cNvSpPr/>
          <p:nvPr/>
        </p:nvSpPr>
        <p:spPr>
          <a:xfrm>
            <a:off x="538322" y="2468439"/>
            <a:ext cx="225470" cy="2254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48B09C-48B7-4970-AE6C-BF23BF27E107}"/>
              </a:ext>
            </a:extLst>
          </p:cNvPr>
          <p:cNvSpPr/>
          <p:nvPr/>
        </p:nvSpPr>
        <p:spPr>
          <a:xfrm>
            <a:off x="538322" y="3718628"/>
            <a:ext cx="225470" cy="22547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A0993B47-6C32-454A-AA4B-B4A81033A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t="29301" r="-32" b="56867"/>
          <a:stretch/>
        </p:blipFill>
        <p:spPr>
          <a:xfrm>
            <a:off x="529910" y="4695021"/>
            <a:ext cx="11011031" cy="353815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5D3093-8C0C-465A-8579-24E859C9BE95}"/>
              </a:ext>
            </a:extLst>
          </p:cNvPr>
          <p:cNvCxnSpPr/>
          <p:nvPr/>
        </p:nvCxnSpPr>
        <p:spPr>
          <a:xfrm>
            <a:off x="3935935" y="1902310"/>
            <a:ext cx="33703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D39212-0260-4643-A515-BCADE806EC60}"/>
              </a:ext>
            </a:extLst>
          </p:cNvPr>
          <p:cNvSpPr/>
          <p:nvPr/>
        </p:nvSpPr>
        <p:spPr>
          <a:xfrm>
            <a:off x="538322" y="4695021"/>
            <a:ext cx="225470" cy="22547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1FB4607-D369-4AA9-A796-7B007E1235FE}"/>
              </a:ext>
            </a:extLst>
          </p:cNvPr>
          <p:cNvCxnSpPr>
            <a:cxnSpLocks/>
          </p:cNvCxnSpPr>
          <p:nvPr/>
        </p:nvCxnSpPr>
        <p:spPr>
          <a:xfrm flipV="1">
            <a:off x="3944900" y="2034506"/>
            <a:ext cx="29937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50C8F37-CE63-4571-9DD6-A35C315484A2}"/>
              </a:ext>
            </a:extLst>
          </p:cNvPr>
          <p:cNvSpPr txBox="1"/>
          <p:nvPr/>
        </p:nvSpPr>
        <p:spPr>
          <a:xfrm>
            <a:off x="3467784" y="5040202"/>
            <a:ext cx="1068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conda</a:t>
            </a:r>
            <a:r>
              <a:rPr lang="en-US" altLang="ko-KR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activate arch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가상환경에 진입합니다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A620AABD-9314-459D-8E04-F472728ED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t="42795" r="-32" b="42766"/>
          <a:stretch/>
        </p:blipFill>
        <p:spPr>
          <a:xfrm>
            <a:off x="529909" y="5393174"/>
            <a:ext cx="11011031" cy="3693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752E88-D3C6-4970-B9C2-FF656B8D31F8}"/>
              </a:ext>
            </a:extLst>
          </p:cNvPr>
          <p:cNvSpPr/>
          <p:nvPr/>
        </p:nvSpPr>
        <p:spPr>
          <a:xfrm>
            <a:off x="538322" y="5389710"/>
            <a:ext cx="225470" cy="2254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C8FBAD-375C-43D5-AF81-513F574030C4}"/>
              </a:ext>
            </a:extLst>
          </p:cNvPr>
          <p:cNvSpPr txBox="1"/>
          <p:nvPr/>
        </p:nvSpPr>
        <p:spPr>
          <a:xfrm>
            <a:off x="3467784" y="5779682"/>
            <a:ext cx="1068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가상환경에서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gdbgui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실행합니다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39951" y="27402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swap()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endParaRPr lang="en-US" altLang="ko-KR" sz="4000" b="1" kern="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</a:t>
            </a:r>
          </a:p>
        </p:txBody>
      </p:sp>
    </p:spTree>
    <p:extLst>
      <p:ext uri="{BB962C8B-B14F-4D97-AF65-F5344CB8AC3E}">
        <p14:creationId xmlns:p14="http://schemas.microsoft.com/office/powerpoint/2010/main" val="8592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3-1</a:t>
            </a:r>
          </a:p>
          <a:p>
            <a:pPr algn="ctr" latinLnBrk="0">
              <a:defRPr/>
            </a:pP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swap()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함수의 어셈블리 코드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</a:t>
            </a:r>
            <a:r>
              <a:rPr lang="en-US" altLang="ko-KR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2400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비최적화 버전</a:t>
            </a:r>
            <a:endParaRPr lang="en-US" altLang="ko-KR" sz="2400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F0ED540-21E0-4191-983C-077A45E1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3" y="2095200"/>
            <a:ext cx="5776222" cy="1916368"/>
          </a:xfrm>
          <a:prstGeom prst="rect">
            <a:avLst/>
          </a:prstGeom>
        </p:spPr>
      </p:pic>
      <p:pic>
        <p:nvPicPr>
          <p:cNvPr id="9" name="그림 8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C573D9F-5226-4315-A9F2-8393689A6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89" y="1397151"/>
            <a:ext cx="5113463" cy="33988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726CAA-850F-475B-846A-6C1051DFFD28}"/>
              </a:ext>
            </a:extLst>
          </p:cNvPr>
          <p:cNvSpPr txBox="1"/>
          <p:nvPr/>
        </p:nvSpPr>
        <p:spPr>
          <a:xfrm>
            <a:off x="3473291" y="3982730"/>
            <a:ext cx="303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↑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 버전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   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비최적화 버전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배달의민족 주아" panose="02020603020101020101" pitchFamily="18" charset="-127"/>
              </a:rPr>
              <a:t>→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87945-C242-4D66-A617-77FB84185A3F}"/>
              </a:ext>
            </a:extLst>
          </p:cNvPr>
          <p:cNvSpPr txBox="1"/>
          <p:nvPr/>
        </p:nvSpPr>
        <p:spPr>
          <a:xfrm>
            <a:off x="585532" y="4540607"/>
            <a:ext cx="57685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최적화 여부에 따라 굉장히 큰 차이점이 있습니다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5F800A8-6641-4DBE-99DB-98A90D1EAD51}"/>
              </a:ext>
            </a:extLst>
          </p:cNvPr>
          <p:cNvCxnSpPr/>
          <p:nvPr/>
        </p:nvCxnSpPr>
        <p:spPr>
          <a:xfrm>
            <a:off x="9318977" y="2776807"/>
            <a:ext cx="2010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BF588F2-9079-4489-A7EC-C20D9AE8AB4A}"/>
              </a:ext>
            </a:extLst>
          </p:cNvPr>
          <p:cNvCxnSpPr/>
          <p:nvPr/>
        </p:nvCxnSpPr>
        <p:spPr>
          <a:xfrm>
            <a:off x="9318976" y="2929207"/>
            <a:ext cx="2010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7AF31E-379C-40BE-987F-C34ACFB96AD1}"/>
              </a:ext>
            </a:extLst>
          </p:cNvPr>
          <p:cNvCxnSpPr/>
          <p:nvPr/>
        </p:nvCxnSpPr>
        <p:spPr>
          <a:xfrm>
            <a:off x="9318976" y="3068075"/>
            <a:ext cx="2010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93FE4C-D50C-4FD0-8FCF-FCFF2BD08177}"/>
              </a:ext>
            </a:extLst>
          </p:cNvPr>
          <p:cNvSpPr txBox="1"/>
          <p:nvPr/>
        </p:nvSpPr>
        <p:spPr>
          <a:xfrm>
            <a:off x="949876" y="4980499"/>
            <a:ext cx="10171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상단에 첨부한 어셈블리 코드에서 예를 들어 보자면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최적화된 코드에서는 </a:t>
            </a:r>
            <a:r>
              <a:rPr lang="en-US" altLang="ko-KR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 (%</a:t>
            </a:r>
            <a:r>
              <a:rPr lang="en-US" altLang="ko-KR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%</a:t>
            </a:r>
            <a:r>
              <a:rPr lang="en-US" altLang="ko-KR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짧게 표현될 수 있는 코드 한 줄이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 되지 않은 코드에서는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-0x18(%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)m ~ 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// (%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// 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0x10(%</a:t>
            </a:r>
            <a:r>
              <a:rPr lang="en-US" altLang="ko-KR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rbp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줄이 나옵니다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함수에서는 약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 이상의 효율 차이를 알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C77D246-2986-4538-8390-170D34CB535C}"/>
              </a:ext>
            </a:extLst>
          </p:cNvPr>
          <p:cNvCxnSpPr>
            <a:cxnSpLocks/>
          </p:cNvCxnSpPr>
          <p:nvPr/>
        </p:nvCxnSpPr>
        <p:spPr>
          <a:xfrm>
            <a:off x="4120444" y="3096558"/>
            <a:ext cx="20106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7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C6552-EC18-4394-9503-19E9FED12F98}"/>
              </a:ext>
            </a:extLst>
          </p:cNvPr>
          <p:cNvSpPr/>
          <p:nvPr/>
        </p:nvSpPr>
        <p:spPr>
          <a:xfrm>
            <a:off x="3192351" y="289263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최적화 버전 어셈블리 코드의</a:t>
            </a:r>
          </a:p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레지스터 및 메모리 추적</a:t>
            </a:r>
          </a:p>
        </p:txBody>
      </p:sp>
    </p:spTree>
    <p:extLst>
      <p:ext uri="{BB962C8B-B14F-4D97-AF65-F5344CB8AC3E}">
        <p14:creationId xmlns:p14="http://schemas.microsoft.com/office/powerpoint/2010/main" val="9063103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926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17</cp:revision>
  <dcterms:created xsi:type="dcterms:W3CDTF">2021-09-22T03:36:31Z</dcterms:created>
  <dcterms:modified xsi:type="dcterms:W3CDTF">2021-10-08T16:44:58Z</dcterms:modified>
</cp:coreProperties>
</file>