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26" r:id="rId9"/>
    <p:sldId id="327" r:id="rId10"/>
    <p:sldId id="330" r:id="rId11"/>
    <p:sldId id="375" r:id="rId12"/>
    <p:sldId id="334" r:id="rId13"/>
    <p:sldId id="331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35" r:id="rId24"/>
    <p:sldId id="363" r:id="rId25"/>
    <p:sldId id="336" r:id="rId26"/>
    <p:sldId id="337" r:id="rId27"/>
    <p:sldId id="328" r:id="rId28"/>
    <p:sldId id="342" r:id="rId29"/>
    <p:sldId id="364" r:id="rId30"/>
    <p:sldId id="365" r:id="rId31"/>
    <p:sldId id="366" r:id="rId32"/>
    <p:sldId id="367" r:id="rId33"/>
    <p:sldId id="257" r:id="rId34"/>
    <p:sldId id="262" r:id="rId35"/>
    <p:sldId id="324" r:id="rId36"/>
    <p:sldId id="293" r:id="rId37"/>
    <p:sldId id="285" r:id="rId38"/>
    <p:sldId id="292" r:id="rId39"/>
    <p:sldId id="339" r:id="rId40"/>
    <p:sldId id="286" r:id="rId41"/>
    <p:sldId id="352" r:id="rId42"/>
    <p:sldId id="343" r:id="rId43"/>
    <p:sldId id="340" r:id="rId44"/>
    <p:sldId id="344" r:id="rId45"/>
    <p:sldId id="341" r:id="rId46"/>
    <p:sldId id="345" r:id="rId47"/>
    <p:sldId id="346" r:id="rId48"/>
    <p:sldId id="347" r:id="rId49"/>
    <p:sldId id="348" r:id="rId50"/>
    <p:sldId id="350" r:id="rId51"/>
    <p:sldId id="351" r:id="rId52"/>
    <p:sldId id="353" r:id="rId53"/>
    <p:sldId id="349" r:id="rId54"/>
    <p:sldId id="284" r:id="rId55"/>
  </p:sldIdLst>
  <p:sldSz cx="12192000" cy="6858000"/>
  <p:notesSz cx="6858000" cy="9144000"/>
  <p:embeddedFontLst>
    <p:embeddedFont>
      <p:font typeface="맑은 고딕" panose="020B0503020000020004" pitchFamily="50" charset="-127"/>
      <p:regular r:id="rId56"/>
      <p:bold r:id="rId57"/>
    </p:embeddedFont>
    <p:embeddedFont>
      <p:font typeface="배달의민족 주아" panose="02020603020101020101" pitchFamily="18" charset="-127"/>
      <p:regular r:id="rId58"/>
    </p:embeddedFont>
    <p:embeddedFont>
      <p:font typeface="배달의민족 한나체 Pro" panose="020B0600000101010101" pitchFamily="50" charset="-127"/>
      <p:regular r:id="rId59"/>
    </p:embeddedFont>
    <p:embeddedFont>
      <p:font typeface="야놀자 야체 B" panose="02020603020101020101" pitchFamily="18" charset="-127"/>
      <p:bold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absdiff.c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29373" y="2159449"/>
            <a:ext cx="80695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결과값을 백업하기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위함입니다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%0x0,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esi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32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비트 레지스터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상수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0x4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값을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레지스터를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값으로 초기화합니다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add %0x8,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rsp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레지스터에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0x8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더합니다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앞서 공간을 비워준 스택을 다시 채워주는 과정입니다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3" name="그림 2" descr="텍스트, 스크린샷, 모니터, 여러개이(가) 표시된 사진&#10;&#10;자동 생성된 설명">
            <a:extLst>
              <a:ext uri="{FF2B5EF4-FFF2-40B4-BE49-F238E27FC236}">
                <a16:creationId xmlns:a16="http://schemas.microsoft.com/office/drawing/2014/main" id="{62194715-F84C-49BA-BC3F-B52D207F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1864808"/>
            <a:ext cx="5715495" cy="2225233"/>
          </a:xfrm>
          <a:prstGeom prst="rect">
            <a:avLst/>
          </a:prstGeom>
        </p:spPr>
      </p:pic>
      <p:graphicFrame>
        <p:nvGraphicFramePr>
          <p:cNvPr id="19" name="표 21">
            <a:extLst>
              <a:ext uri="{FF2B5EF4-FFF2-40B4-BE49-F238E27FC236}">
                <a16:creationId xmlns:a16="http://schemas.microsoft.com/office/drawing/2014/main" id="{358390B5-1830-41CD-AC97-EEF1C6F30A01}"/>
              </a:ext>
            </a:extLst>
          </p:cNvPr>
          <p:cNvGraphicFramePr>
            <a:graphicFrameLocks noGrp="1"/>
          </p:cNvGraphicFramePr>
          <p:nvPr/>
        </p:nvGraphicFramePr>
        <p:xfrm>
          <a:off x="2858528" y="4166703"/>
          <a:ext cx="3345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07901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3E6849-7EDC-40B3-B7B5-40A9308F7AF9}"/>
              </a:ext>
            </a:extLst>
          </p:cNvPr>
          <p:cNvCxnSpPr/>
          <p:nvPr/>
        </p:nvCxnSpPr>
        <p:spPr>
          <a:xfrm>
            <a:off x="2720051" y="3148314"/>
            <a:ext cx="17940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2C9068-32F6-46EE-B0E1-1252A7507FED}"/>
              </a:ext>
            </a:extLst>
          </p:cNvPr>
          <p:cNvCxnSpPr/>
          <p:nvPr/>
        </p:nvCxnSpPr>
        <p:spPr>
          <a:xfrm>
            <a:off x="2720051" y="3622876"/>
            <a:ext cx="17940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BAFBBB-A62F-4327-9BBD-754F0DA94F38}"/>
              </a:ext>
            </a:extLst>
          </p:cNvPr>
          <p:cNvCxnSpPr/>
          <p:nvPr/>
        </p:nvCxnSpPr>
        <p:spPr>
          <a:xfrm>
            <a:off x="2710404" y="3775276"/>
            <a:ext cx="179407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39951" y="27402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fif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-conversion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버전</a:t>
            </a:r>
          </a:p>
        </p:txBody>
      </p:sp>
    </p:spTree>
    <p:extLst>
      <p:ext uri="{BB962C8B-B14F-4D97-AF65-F5344CB8AC3E}">
        <p14:creationId xmlns:p14="http://schemas.microsoft.com/office/powerpoint/2010/main" val="356907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absdiff.c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fif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-conversion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86732" y="1866347"/>
            <a:ext cx="55474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&lt;main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은 앞의 버전과 완전히 똑같으므로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			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분석하지 않겠습니다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빼주는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연산을 실행하고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그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저장합니다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x - 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연산을 해주는 부분입니다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복사해줍니다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/>
        </p:nvGraphicFramePr>
        <p:xfrm>
          <a:off x="2905682" y="4224829"/>
          <a:ext cx="3345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8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118952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0xfffffffe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4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0x4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1064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D5BD303-8C8B-4813-BE2F-9F165260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4" y="1882753"/>
            <a:ext cx="5753599" cy="227095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503AAF-FD1B-42EF-A296-BB37513DC0AB}"/>
              </a:ext>
            </a:extLst>
          </p:cNvPr>
          <p:cNvCxnSpPr/>
          <p:nvPr/>
        </p:nvCxnSpPr>
        <p:spPr>
          <a:xfrm>
            <a:off x="2581154" y="2384385"/>
            <a:ext cx="174777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F4676D-511B-4090-9D67-3D63B1B701F2}"/>
              </a:ext>
            </a:extLst>
          </p:cNvPr>
          <p:cNvCxnSpPr/>
          <p:nvPr/>
        </p:nvCxnSpPr>
        <p:spPr>
          <a:xfrm>
            <a:off x="2606232" y="2536785"/>
            <a:ext cx="174777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743735-F9F9-4988-99A8-335BDD7B6208}"/>
              </a:ext>
            </a:extLst>
          </p:cNvPr>
          <p:cNvCxnSpPr/>
          <p:nvPr/>
        </p:nvCxnSpPr>
        <p:spPr>
          <a:xfrm>
            <a:off x="2606232" y="2700760"/>
            <a:ext cx="174777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59860FE-FED6-4916-9CE3-B1EC769A2261}"/>
              </a:ext>
            </a:extLst>
          </p:cNvPr>
          <p:cNvCxnSpPr>
            <a:cxnSpLocks/>
          </p:cNvCxnSpPr>
          <p:nvPr/>
        </p:nvCxnSpPr>
        <p:spPr>
          <a:xfrm>
            <a:off x="2760596" y="4933286"/>
            <a:ext cx="1443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1F1C1F6-246A-46D3-9F1D-9096459876D7}"/>
              </a:ext>
            </a:extLst>
          </p:cNvPr>
          <p:cNvCxnSpPr>
            <a:cxnSpLocks/>
          </p:cNvCxnSpPr>
          <p:nvPr/>
        </p:nvCxnSpPr>
        <p:spPr>
          <a:xfrm flipV="1">
            <a:off x="2760596" y="4923126"/>
            <a:ext cx="0" cy="5195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5E188A-637C-4027-940C-A8467B6C344D}"/>
              </a:ext>
            </a:extLst>
          </p:cNvPr>
          <p:cNvCxnSpPr/>
          <p:nvPr/>
        </p:nvCxnSpPr>
        <p:spPr>
          <a:xfrm>
            <a:off x="2760596" y="5442688"/>
            <a:ext cx="144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4EC870-54C9-4583-AAFC-A47FFD0B5ACB}"/>
              </a:ext>
            </a:extLst>
          </p:cNvPr>
          <p:cNvCxnSpPr>
            <a:cxnSpLocks/>
          </p:cNvCxnSpPr>
          <p:nvPr/>
        </p:nvCxnSpPr>
        <p:spPr>
          <a:xfrm>
            <a:off x="2430684" y="4419599"/>
            <a:ext cx="4021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AACAD5-73F2-4C75-8FBA-98AF9359B40B}"/>
              </a:ext>
            </a:extLst>
          </p:cNvPr>
          <p:cNvCxnSpPr>
            <a:cxnSpLocks/>
          </p:cNvCxnSpPr>
          <p:nvPr/>
        </p:nvCxnSpPr>
        <p:spPr>
          <a:xfrm flipV="1">
            <a:off x="2430684" y="4419599"/>
            <a:ext cx="0" cy="14719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AA56F0D-EF58-4C1F-9BBB-EA3CBEC49EBD}"/>
              </a:ext>
            </a:extLst>
          </p:cNvPr>
          <p:cNvCxnSpPr>
            <a:cxnSpLocks/>
          </p:cNvCxnSpPr>
          <p:nvPr/>
        </p:nvCxnSpPr>
        <p:spPr>
          <a:xfrm>
            <a:off x="2436761" y="5891514"/>
            <a:ext cx="468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9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absdiff.c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fif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-conversion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64167" y="1808171"/>
            <a:ext cx="55474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빼준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저장합니다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y - 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연산을 해주는 부분입니다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cmp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비교하고 앞의 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(y)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 뒤의 항보다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작을 경우 다음의 명령을 수행합니다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cmovg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cmovg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이용하여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greater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조건부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수행합니다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해당 코드에서는 수행되지 않습니다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eflag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추적해보면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ZF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retq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반환합니다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/>
        </p:nvGraphicFramePr>
        <p:xfrm>
          <a:off x="2905682" y="4224829"/>
          <a:ext cx="3345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8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118952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0x2 -&gt; 0xfffffffe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  -&gt; </a:t>
                      </a:r>
                      <a:r>
                        <a:rPr lang="en-US" altLang="ko-KR" b="1" dirty="0">
                          <a:solidFill>
                            <a:srgbClr val="92D050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1064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D5BD303-8C8B-4813-BE2F-9F165260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4" y="1882753"/>
            <a:ext cx="5753599" cy="2270957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2E6152D-4622-45D0-A943-06542633E003}"/>
              </a:ext>
            </a:extLst>
          </p:cNvPr>
          <p:cNvCxnSpPr/>
          <p:nvPr/>
        </p:nvCxnSpPr>
        <p:spPr>
          <a:xfrm>
            <a:off x="2606232" y="2853160"/>
            <a:ext cx="17477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643A38D-AB46-4E29-A141-D98D69AFA9BC}"/>
              </a:ext>
            </a:extLst>
          </p:cNvPr>
          <p:cNvCxnSpPr/>
          <p:nvPr/>
        </p:nvCxnSpPr>
        <p:spPr>
          <a:xfrm>
            <a:off x="2581154" y="2993985"/>
            <a:ext cx="1747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7AE2FF9-83BA-4273-9E1F-21F5FD6436E4}"/>
              </a:ext>
            </a:extLst>
          </p:cNvPr>
          <p:cNvCxnSpPr>
            <a:cxnSpLocks/>
          </p:cNvCxnSpPr>
          <p:nvPr/>
        </p:nvCxnSpPr>
        <p:spPr>
          <a:xfrm>
            <a:off x="2606232" y="3146385"/>
            <a:ext cx="185002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128EC29-C6D7-4851-BFE3-D2DEB8A2E5FA}"/>
              </a:ext>
            </a:extLst>
          </p:cNvPr>
          <p:cNvCxnSpPr>
            <a:cxnSpLocks/>
          </p:cNvCxnSpPr>
          <p:nvPr/>
        </p:nvCxnSpPr>
        <p:spPr>
          <a:xfrm>
            <a:off x="2581154" y="3326363"/>
            <a:ext cx="11690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0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36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75619" y="635860"/>
            <a:ext cx="109011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 : </a:t>
            </a:r>
            <a:r>
              <a:rPr kumimoji="0" lang="en-US" altLang="ko-KR" sz="48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 </a:t>
            </a:r>
            <a:r>
              <a:rPr kumimoji="0" lang="ko-KR" altLang="en-US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</a:t>
            </a:r>
            <a:endParaRPr kumimoji="0" lang="en-US" altLang="ko-KR" sz="48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역어셈블 및 </a:t>
            </a:r>
            <a:r>
              <a:rPr kumimoji="0" lang="en-US" altLang="ko-KR" sz="48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48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4261" y="2437836"/>
            <a:ext cx="8660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가상머신에서 앞의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pcount_while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아래와 같이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프로그램을 작성하고 수행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실행파일 생성을 위해 </a:t>
            </a:r>
            <a:r>
              <a:rPr kumimoji="0" lang="en-US" altLang="ko-KR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main() </a:t>
            </a:r>
            <a:r>
              <a:rPr kumimoji="0" lang="ko-KR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 추가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아래와 같이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가지 방식 컴파일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 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-g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(Jump-to-middle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버전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-O1 -g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(Do-while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버전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objdump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명령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역어셈블하여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pcount_while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함수의 어셈블리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코드를 분석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gdbgui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 주요 단계 실행 및 상태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추적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캡쳐하고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198339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283759" y="20066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gdbgui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2408" y="20066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</a:t>
            </a: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while()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어셈블리 코드  </a:t>
            </a: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8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8261054" y="2074013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</a:t>
            </a: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while()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어셈블리 코드  </a:t>
            </a: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-O1 -g 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12234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00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및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1036015" y="3385677"/>
            <a:ext cx="99990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컴파일러에서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Og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-g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옵션을 사용하여 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jump-to-middle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버전의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jumpto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라는 파일을 생성하고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-O1 -g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옵션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코드 크기와 실행시간 감소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사용하여 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dowhile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버전의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dowhile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파일을 생성합니다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91E0BDF-9FC1-4F80-9301-3F12F69C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86" y="1602739"/>
            <a:ext cx="8127427" cy="1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47213" y="24186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어셈블리 코드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-g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버전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(jump-to-middle)</a:t>
            </a:r>
            <a:endParaRPr kumimoji="0" lang="ko-KR" altLang="en-US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51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738691" y="703840"/>
            <a:ext cx="9601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 : </a:t>
            </a:r>
            <a:r>
              <a:rPr kumimoji="0" lang="en-US" altLang="ko-KR" sz="54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</a:t>
            </a:r>
            <a:r>
              <a:rPr kumimoji="0" lang="en-US" altLang="ko-KR" sz="54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738691" y="1820275"/>
            <a:ext cx="8660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가상머신에서 앞의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absdiff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아래와 같이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프로그램을 작성하고 컴파일 한 후 실행파일을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gdbgui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실행하여메모리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및 레지스터 등의 상태 추적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실행파일 생성을 위해 </a:t>
            </a:r>
            <a:r>
              <a:rPr kumimoji="0" lang="en-US" altLang="ko-KR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main() </a:t>
            </a:r>
            <a:r>
              <a:rPr kumimoji="0" lang="ko-KR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 추가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아래와 같이 컴파일하고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주요 단계 실행 및 상태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추적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캡쳐하고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설명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 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-g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아래와 같이 컴파일하고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주요 단계 실행 및 상태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추적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캡쳐하고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설명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     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-g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fif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-conversion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89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3F8628-454B-4FB4-83D4-1B8F9982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21" y="1780005"/>
            <a:ext cx="6378493" cy="17832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D937C6-8985-44C9-B83A-6975C73B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814" y="1772905"/>
            <a:ext cx="2354784" cy="195851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F0BE35A-59F7-4E0D-A8EC-3F8BBB65C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59932" r="32481" b="-1"/>
          <a:stretch/>
        </p:blipFill>
        <p:spPr>
          <a:xfrm>
            <a:off x="1863321" y="3940756"/>
            <a:ext cx="6378494" cy="178323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94FF0DB-D810-497F-851D-FB9D3CBF85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8" t="294" r="-144" b="55697"/>
          <a:stretch/>
        </p:blipFill>
        <p:spPr>
          <a:xfrm>
            <a:off x="8241814" y="3945761"/>
            <a:ext cx="246682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objdump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92090" y="1790264"/>
            <a:ext cx="34825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 $0x8,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rsp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스택을 지칭하는 레지스터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0x8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만큼 감산을 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스택을 비워주는 역할을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%0x6,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32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비트 레지스터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상수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0x6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값을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callq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1149 &lt;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pcount_while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pcount_while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함수를 호출합니다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/>
        </p:nvGraphicFramePr>
        <p:xfrm>
          <a:off x="1385456" y="4528473"/>
          <a:ext cx="5861020" cy="94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653531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0x7fffffffdee8 -&gt;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0x7fffffffdee0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accent1"/>
                          </a:solidFill>
                        </a:rPr>
                        <a:t>%rdi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0x1 -&gt; 0x6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95B6FD4-BE6A-4ECE-9222-E51CD5B03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3"/>
          <a:stretch/>
        </p:blipFill>
        <p:spPr>
          <a:xfrm>
            <a:off x="611292" y="1534560"/>
            <a:ext cx="6797629" cy="203004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38FA59-A0A9-404E-8EFD-0808BF8B0907}"/>
              </a:ext>
            </a:extLst>
          </p:cNvPr>
          <p:cNvCxnSpPr/>
          <p:nvPr/>
        </p:nvCxnSpPr>
        <p:spPr>
          <a:xfrm>
            <a:off x="3394488" y="1977355"/>
            <a:ext cx="10926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87181F-CC24-4498-80BD-311DA249C3F9}"/>
              </a:ext>
            </a:extLst>
          </p:cNvPr>
          <p:cNvCxnSpPr/>
          <p:nvPr/>
        </p:nvCxnSpPr>
        <p:spPr>
          <a:xfrm>
            <a:off x="3394488" y="2120519"/>
            <a:ext cx="10926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533FE5-75B4-4B0F-A2BE-D692D75A8C3D}"/>
              </a:ext>
            </a:extLst>
          </p:cNvPr>
          <p:cNvCxnSpPr>
            <a:cxnSpLocks/>
          </p:cNvCxnSpPr>
          <p:nvPr/>
        </p:nvCxnSpPr>
        <p:spPr>
          <a:xfrm>
            <a:off x="3385252" y="2269954"/>
            <a:ext cx="178536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9A3CF9A-9151-4673-A6BC-E1E2ED6D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63" y="3597542"/>
            <a:ext cx="2990850" cy="847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B55DA0-7CEF-4016-ADB5-EDDDB4DC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573" y="4193036"/>
            <a:ext cx="3009900" cy="24765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89AA95-98F8-4C2D-9DE3-40122081E6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04659" y="4316861"/>
            <a:ext cx="431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F34251-C2F2-480B-8D36-91E66C8E2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5" b="41737"/>
          <a:stretch/>
        </p:blipFill>
        <p:spPr>
          <a:xfrm>
            <a:off x="1620911" y="1445788"/>
            <a:ext cx="8950177" cy="2445434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CAE34BA-27AF-402B-8F73-82639759E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r="123" b="41437"/>
          <a:stretch/>
        </p:blipFill>
        <p:spPr>
          <a:xfrm>
            <a:off x="1617403" y="3891222"/>
            <a:ext cx="8953685" cy="24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002903" y="1461066"/>
            <a:ext cx="39995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$0x0,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상수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0x0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복사하여 레지스터를 초기화 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연산을 실행해서 나온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이라면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같지 않다면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ZF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세팅합니다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이는 뒤의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명령어에 영향을 줍니다</a:t>
            </a:r>
            <a:r>
              <a:rPr lang="en-US" altLang="ko-KR" noProof="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부분에서는 나온 값이 </a:t>
            </a:r>
            <a:r>
              <a:rPr lang="en-US" altLang="ko-KR" noProof="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noProof="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</a:t>
            </a:r>
            <a:r>
              <a:rPr lang="en-US" altLang="ko-KR" noProof="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noProof="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je 1165 &lt;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pcount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while+0x1c&gt;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수행 후에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ZF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세팅됐다면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1165(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retq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점프합니다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반복문을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종료합니다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해당 부분에선 아직 수행되지 않습니다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89AA95-98F8-4C2D-9DE3-40122081E689}"/>
              </a:ext>
            </a:extLst>
          </p:cNvPr>
          <p:cNvCxnSpPr>
            <a:cxnSpLocks/>
          </p:cNvCxnSpPr>
          <p:nvPr/>
        </p:nvCxnSpPr>
        <p:spPr>
          <a:xfrm>
            <a:off x="3620568" y="3683478"/>
            <a:ext cx="420060" cy="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D8A37AC-9C52-451E-8F09-17AA4867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607783" y="1516622"/>
            <a:ext cx="6275607" cy="20237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6810DC-6923-4819-8AF0-94168F1D3D86}"/>
              </a:ext>
            </a:extLst>
          </p:cNvPr>
          <p:cNvCxnSpPr>
            <a:cxnSpLocks/>
          </p:cNvCxnSpPr>
          <p:nvPr/>
        </p:nvCxnSpPr>
        <p:spPr>
          <a:xfrm>
            <a:off x="4156364" y="2078181"/>
            <a:ext cx="1385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101D2D63-6433-4E71-A370-C0177207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3" y="3572141"/>
            <a:ext cx="2962275" cy="2095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AD9D71B-CF2A-4948-930C-D17E48EE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12" y="3536285"/>
            <a:ext cx="2000250" cy="22860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4AF653-91B3-4804-B430-03C06B47FD30}"/>
              </a:ext>
            </a:extLst>
          </p:cNvPr>
          <p:cNvCxnSpPr/>
          <p:nvPr/>
        </p:nvCxnSpPr>
        <p:spPr>
          <a:xfrm>
            <a:off x="4156364" y="2253673"/>
            <a:ext cx="13854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466680-BEC7-4AB9-9DA3-6776FBCB23F6}"/>
              </a:ext>
            </a:extLst>
          </p:cNvPr>
          <p:cNvCxnSpPr>
            <a:cxnSpLocks/>
          </p:cNvCxnSpPr>
          <p:nvPr/>
        </p:nvCxnSpPr>
        <p:spPr>
          <a:xfrm>
            <a:off x="4040628" y="2424546"/>
            <a:ext cx="284276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7EFC481-564E-4F01-BBFF-4E51812EE04F}"/>
              </a:ext>
            </a:extLst>
          </p:cNvPr>
          <p:cNvCxnSpPr>
            <a:cxnSpLocks/>
          </p:cNvCxnSpPr>
          <p:nvPr/>
        </p:nvCxnSpPr>
        <p:spPr>
          <a:xfrm>
            <a:off x="4040628" y="2429164"/>
            <a:ext cx="0" cy="107017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77B231-1092-4E0B-9B61-08F7610AD91F}"/>
              </a:ext>
            </a:extLst>
          </p:cNvPr>
          <p:cNvCxnSpPr/>
          <p:nvPr/>
        </p:nvCxnSpPr>
        <p:spPr>
          <a:xfrm>
            <a:off x="4040628" y="3499341"/>
            <a:ext cx="559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6" name="표 21">
            <a:extLst>
              <a:ext uri="{FF2B5EF4-FFF2-40B4-BE49-F238E27FC236}">
                <a16:creationId xmlns:a16="http://schemas.microsoft.com/office/drawing/2014/main" id="{AB6F5D61-03FA-44B6-A0E9-AEB11F15C46F}"/>
              </a:ext>
            </a:extLst>
          </p:cNvPr>
          <p:cNvGraphicFramePr>
            <a:graphicFrameLocks noGrp="1"/>
          </p:cNvGraphicFramePr>
          <p:nvPr/>
        </p:nvGraphicFramePr>
        <p:xfrm>
          <a:off x="1110118" y="3811802"/>
          <a:ext cx="5861020" cy="14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708949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25367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511B75-2B5A-42EE-8969-AC65F2DBE189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objdump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57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6A36E1D-6099-4D0D-879E-B06563F86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5"/>
          <a:stretch/>
        </p:blipFill>
        <p:spPr>
          <a:xfrm>
            <a:off x="1479852" y="1427567"/>
            <a:ext cx="8935755" cy="2415823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0B7B85C-2966-4A95-8617-785BE99FE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7"/>
          <a:stretch/>
        </p:blipFill>
        <p:spPr>
          <a:xfrm>
            <a:off x="1479852" y="3842248"/>
            <a:ext cx="8935755" cy="24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991117" y="1452517"/>
            <a:ext cx="4606913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 $0x1,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0x1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첫번째 비트에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연산을 실행하여 두개의 오퍼랜드의 비트가 같을 경우에만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반환합니다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이외의 경우에는 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반환합니다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add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이후 해당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더해줍니다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shr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우측으로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한칸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비트쉬프트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0000 0110 -&gt; 0000 0011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 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jmp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1152 &lt;pcount_while+0x9&gt;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jmp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1152(test)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점프합니다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D8A37AC-9C52-451E-8F09-17AA4867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607783" y="1516622"/>
            <a:ext cx="6275607" cy="20237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6810DC-6923-4819-8AF0-94168F1D3D86}"/>
              </a:ext>
            </a:extLst>
          </p:cNvPr>
          <p:cNvCxnSpPr>
            <a:cxnSpLocks/>
          </p:cNvCxnSpPr>
          <p:nvPr/>
        </p:nvCxnSpPr>
        <p:spPr>
          <a:xfrm>
            <a:off x="4165600" y="2613891"/>
            <a:ext cx="1385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4AF653-91B3-4804-B430-03C06B47FD30}"/>
              </a:ext>
            </a:extLst>
          </p:cNvPr>
          <p:cNvCxnSpPr/>
          <p:nvPr/>
        </p:nvCxnSpPr>
        <p:spPr>
          <a:xfrm>
            <a:off x="4165600" y="2780147"/>
            <a:ext cx="13854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466680-BEC7-4AB9-9DA3-6776FBCB23F6}"/>
              </a:ext>
            </a:extLst>
          </p:cNvPr>
          <p:cNvCxnSpPr>
            <a:cxnSpLocks/>
          </p:cNvCxnSpPr>
          <p:nvPr/>
        </p:nvCxnSpPr>
        <p:spPr>
          <a:xfrm>
            <a:off x="4165600" y="2960256"/>
            <a:ext cx="13854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754F6B-DA19-494E-A255-B0E6AAA75C56}"/>
              </a:ext>
            </a:extLst>
          </p:cNvPr>
          <p:cNvCxnSpPr>
            <a:cxnSpLocks/>
          </p:cNvCxnSpPr>
          <p:nvPr/>
        </p:nvCxnSpPr>
        <p:spPr>
          <a:xfrm>
            <a:off x="803564" y="4324732"/>
            <a:ext cx="2424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4C526E-2537-468D-A106-1F576399041C}"/>
              </a:ext>
            </a:extLst>
          </p:cNvPr>
          <p:cNvCxnSpPr>
            <a:cxnSpLocks/>
          </p:cNvCxnSpPr>
          <p:nvPr/>
        </p:nvCxnSpPr>
        <p:spPr>
          <a:xfrm flipV="1">
            <a:off x="803564" y="4324733"/>
            <a:ext cx="0" cy="943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817DEA-E668-4D71-ACCF-94164EF0A565}"/>
              </a:ext>
            </a:extLst>
          </p:cNvPr>
          <p:cNvCxnSpPr/>
          <p:nvPr/>
        </p:nvCxnSpPr>
        <p:spPr>
          <a:xfrm>
            <a:off x="803564" y="5268611"/>
            <a:ext cx="251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28474D1D-6FD9-4BB4-91D9-E18058B268A5}"/>
              </a:ext>
            </a:extLst>
          </p:cNvPr>
          <p:cNvGraphicFramePr>
            <a:graphicFrameLocks noGrp="1"/>
          </p:cNvGraphicFramePr>
          <p:nvPr/>
        </p:nvGraphicFramePr>
        <p:xfrm>
          <a:off x="1110118" y="3657564"/>
          <a:ext cx="5861020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394568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67212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 0x3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2536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-&gt; 0x0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1035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42608E-448E-4F8E-88DD-F014B71CFB28}"/>
              </a:ext>
            </a:extLst>
          </p:cNvPr>
          <p:cNvCxnSpPr/>
          <p:nvPr/>
        </p:nvCxnSpPr>
        <p:spPr>
          <a:xfrm>
            <a:off x="4165600" y="3137647"/>
            <a:ext cx="9668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0BF729-5B8D-4ED0-AAF3-957CDF41521C}"/>
              </a:ext>
            </a:extLst>
          </p:cNvPr>
          <p:cNvCxnSpPr>
            <a:cxnSpLocks/>
          </p:cNvCxnSpPr>
          <p:nvPr/>
        </p:nvCxnSpPr>
        <p:spPr>
          <a:xfrm>
            <a:off x="4040628" y="3343743"/>
            <a:ext cx="27456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4BC3C95-3640-4463-AE9E-EFD2EE64CC35}"/>
              </a:ext>
            </a:extLst>
          </p:cNvPr>
          <p:cNvCxnSpPr>
            <a:cxnSpLocks/>
          </p:cNvCxnSpPr>
          <p:nvPr/>
        </p:nvCxnSpPr>
        <p:spPr>
          <a:xfrm>
            <a:off x="4040628" y="2268072"/>
            <a:ext cx="0" cy="107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B3B220F-0E6B-4C09-8D5E-0DFDCBACAFD0}"/>
              </a:ext>
            </a:extLst>
          </p:cNvPr>
          <p:cNvCxnSpPr>
            <a:cxnSpLocks/>
          </p:cNvCxnSpPr>
          <p:nvPr/>
        </p:nvCxnSpPr>
        <p:spPr>
          <a:xfrm>
            <a:off x="4040628" y="2268072"/>
            <a:ext cx="15104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25B53AE-71F2-4913-BEA6-86B35D3A8F72}"/>
              </a:ext>
            </a:extLst>
          </p:cNvPr>
          <p:cNvCxnSpPr/>
          <p:nvPr/>
        </p:nvCxnSpPr>
        <p:spPr>
          <a:xfrm>
            <a:off x="3046246" y="4788722"/>
            <a:ext cx="0" cy="38389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DCDAA1D-F840-4BEC-9A68-991DF1CBF195}"/>
              </a:ext>
            </a:extLst>
          </p:cNvPr>
          <p:cNvCxnSpPr/>
          <p:nvPr/>
        </p:nvCxnSpPr>
        <p:spPr>
          <a:xfrm flipH="1">
            <a:off x="2805953" y="4797687"/>
            <a:ext cx="240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35DECA71-B1A0-4B58-A8C8-BA1DB24E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4" y="4031912"/>
            <a:ext cx="1735846" cy="18628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900EB2F-3984-4D59-97F9-BC14F1DB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797" y="5414181"/>
            <a:ext cx="2028825" cy="2286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B0AA713-A64F-4BB4-8869-C72B3BC50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350" y="4421042"/>
            <a:ext cx="2038350" cy="27622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80E1FA6-C21B-4F8B-8E6B-D2C17FBCB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214" y="3954005"/>
            <a:ext cx="2047875" cy="24765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0EC168-2C73-4E9E-B334-F05A573C8589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objdump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62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161494" y="1594065"/>
            <a:ext cx="46069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수행합니다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 입력될 때까지 계속 진행합니다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&lt;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중간의 반복되는 과정은 생략하고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값이 최종적으로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 되었다고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가정하고 진행하도록 하겠습니다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 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je 1165&lt;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pcount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while+0x1c&gt;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&amp; 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값을 반환했으니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(AND </a:t>
            </a:r>
            <a:r>
              <a:rPr lang="ko-KR" altLang="en-US" sz="1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연산에서 두개의 오퍼랜드가 </a:t>
            </a:r>
            <a:r>
              <a:rPr lang="en-US" altLang="ko-KR" sz="1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이어도 </a:t>
            </a:r>
            <a:r>
              <a:rPr lang="en-US" altLang="ko-KR" sz="1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</a:t>
            </a:r>
            <a:r>
              <a:rPr lang="en-US" altLang="ko-KR" sz="1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1165(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retq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점프합니다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retq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(0x2)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반환하고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함수를 종료합니다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D8A37AC-9C52-451E-8F09-17AA48676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607783" y="1516622"/>
            <a:ext cx="6275607" cy="20237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6810DC-6923-4819-8AF0-94168F1D3D86}"/>
              </a:ext>
            </a:extLst>
          </p:cNvPr>
          <p:cNvCxnSpPr>
            <a:cxnSpLocks/>
          </p:cNvCxnSpPr>
          <p:nvPr/>
        </p:nvCxnSpPr>
        <p:spPr>
          <a:xfrm>
            <a:off x="4165600" y="2258291"/>
            <a:ext cx="1385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4AF653-91B3-4804-B430-03C06B47FD30}"/>
              </a:ext>
            </a:extLst>
          </p:cNvPr>
          <p:cNvCxnSpPr>
            <a:cxnSpLocks/>
          </p:cNvCxnSpPr>
          <p:nvPr/>
        </p:nvCxnSpPr>
        <p:spPr>
          <a:xfrm>
            <a:off x="4165600" y="2424547"/>
            <a:ext cx="27177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466680-BEC7-4AB9-9DA3-6776FBCB23F6}"/>
              </a:ext>
            </a:extLst>
          </p:cNvPr>
          <p:cNvCxnSpPr>
            <a:cxnSpLocks/>
          </p:cNvCxnSpPr>
          <p:nvPr/>
        </p:nvCxnSpPr>
        <p:spPr>
          <a:xfrm>
            <a:off x="4165600" y="2624976"/>
            <a:ext cx="13854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3" name="표 21">
            <a:extLst>
              <a:ext uri="{FF2B5EF4-FFF2-40B4-BE49-F238E27FC236}">
                <a16:creationId xmlns:a16="http://schemas.microsoft.com/office/drawing/2014/main" id="{28474D1D-6FD9-4BB4-91D9-E18058B268A5}"/>
              </a:ext>
            </a:extLst>
          </p:cNvPr>
          <p:cNvGraphicFramePr>
            <a:graphicFrameLocks noGrp="1"/>
          </p:cNvGraphicFramePr>
          <p:nvPr/>
        </p:nvGraphicFramePr>
        <p:xfrm>
          <a:off x="593970" y="3640779"/>
          <a:ext cx="6564016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79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193574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rdi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       |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rdi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altLang="ko-KR" b="1" dirty="0">
                        <a:solidFill>
                          <a:srgbClr val="703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 </a:t>
                      </a:r>
                      <a:r>
                        <a:rPr lang="en-US" altLang="ko-KR" b="1" dirty="0">
                          <a:solidFill>
                            <a:srgbClr val="7030A0"/>
                          </a:solidFill>
                        </a:rPr>
                        <a:t>-&gt; 0x1 -&gt; 0x0</a:t>
                      </a:r>
                      <a:endParaRPr lang="ko-KR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|add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|add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kumimoji="0" lang="en-US" altLang="ko-KR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rax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-&gt; 0x1 -&gt; 0x2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2536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|mov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rdi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,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rdx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|and $0x1, %</a:t>
                      </a:r>
                      <a:r>
                        <a:rPr lang="en-US" altLang="ko-KR" sz="800" b="1" dirty="0" err="1">
                          <a:solidFill>
                            <a:schemeClr val="accent6"/>
                          </a:solidFill>
                        </a:rPr>
                        <a:t>edx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 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|mov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rdi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, %</a:t>
                      </a:r>
                      <a:r>
                        <a:rPr lang="en-US" altLang="ko-KR" sz="800" b="1" dirty="0" err="1">
                          <a:solidFill>
                            <a:schemeClr val="accent4"/>
                          </a:solidFill>
                        </a:rPr>
                        <a:t>rdx</a:t>
                      </a:r>
                      <a:r>
                        <a:rPr lang="en-US" altLang="ko-KR" sz="800" b="1" dirty="0">
                          <a:solidFill>
                            <a:schemeClr val="accent4"/>
                          </a:solidFill>
                        </a:rPr>
                        <a:t>| 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|and $0x1, %</a:t>
                      </a:r>
                      <a:r>
                        <a:rPr lang="en-US" altLang="ko-KR" sz="800" b="1" dirty="0" err="1">
                          <a:solidFill>
                            <a:schemeClr val="accent6"/>
                          </a:solidFill>
                        </a:rPr>
                        <a:t>edx</a:t>
                      </a:r>
                      <a:r>
                        <a:rPr lang="en-US" altLang="ko-KR" sz="800" b="1" dirty="0">
                          <a:solidFill>
                            <a:schemeClr val="accent6"/>
                          </a:solidFill>
                        </a:rPr>
                        <a:t>|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 0x1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1035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42608E-448E-4F8E-88DD-F014B71CFB28}"/>
              </a:ext>
            </a:extLst>
          </p:cNvPr>
          <p:cNvCxnSpPr/>
          <p:nvPr/>
        </p:nvCxnSpPr>
        <p:spPr>
          <a:xfrm>
            <a:off x="4165600" y="3137647"/>
            <a:ext cx="96683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8ED20DD-544A-42F2-97D4-CD923B7A170A}"/>
              </a:ext>
            </a:extLst>
          </p:cNvPr>
          <p:cNvCxnSpPr>
            <a:cxnSpLocks/>
          </p:cNvCxnSpPr>
          <p:nvPr/>
        </p:nvCxnSpPr>
        <p:spPr>
          <a:xfrm>
            <a:off x="4165600" y="2807856"/>
            <a:ext cx="138545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FB7EC48-EFB9-42E2-A38A-DF552B57EB7A}"/>
              </a:ext>
            </a:extLst>
          </p:cNvPr>
          <p:cNvCxnSpPr>
            <a:cxnSpLocks/>
          </p:cNvCxnSpPr>
          <p:nvPr/>
        </p:nvCxnSpPr>
        <p:spPr>
          <a:xfrm>
            <a:off x="4165600" y="2950096"/>
            <a:ext cx="1385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84C709-F1F5-48BE-84FF-9A79DF690749}"/>
              </a:ext>
            </a:extLst>
          </p:cNvPr>
          <p:cNvCxnSpPr>
            <a:cxnSpLocks/>
          </p:cNvCxnSpPr>
          <p:nvPr/>
        </p:nvCxnSpPr>
        <p:spPr>
          <a:xfrm flipV="1">
            <a:off x="3324224" y="4958080"/>
            <a:ext cx="0" cy="34544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FE88A6A-1845-4EC3-9156-484026FC73BC}"/>
              </a:ext>
            </a:extLst>
          </p:cNvPr>
          <p:cNvCxnSpPr>
            <a:cxnSpLocks/>
          </p:cNvCxnSpPr>
          <p:nvPr/>
        </p:nvCxnSpPr>
        <p:spPr>
          <a:xfrm flipH="1">
            <a:off x="4297680" y="4876800"/>
            <a:ext cx="834757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D77E89-F7DF-4F1A-83D2-0C5E1D77C339}"/>
              </a:ext>
            </a:extLst>
          </p:cNvPr>
          <p:cNvCxnSpPr>
            <a:cxnSpLocks/>
          </p:cNvCxnSpPr>
          <p:nvPr/>
        </p:nvCxnSpPr>
        <p:spPr>
          <a:xfrm flipV="1">
            <a:off x="5132437" y="4876800"/>
            <a:ext cx="0" cy="528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E812CD0-9ACC-4271-AC53-EDB03F00C4DD}"/>
              </a:ext>
            </a:extLst>
          </p:cNvPr>
          <p:cNvCxnSpPr>
            <a:cxnSpLocks/>
          </p:cNvCxnSpPr>
          <p:nvPr/>
        </p:nvCxnSpPr>
        <p:spPr>
          <a:xfrm>
            <a:off x="2123440" y="4419599"/>
            <a:ext cx="1778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16505CF-4DD8-41DA-BBA9-B358CB7540C3}"/>
              </a:ext>
            </a:extLst>
          </p:cNvPr>
          <p:cNvCxnSpPr>
            <a:cxnSpLocks/>
          </p:cNvCxnSpPr>
          <p:nvPr/>
        </p:nvCxnSpPr>
        <p:spPr>
          <a:xfrm>
            <a:off x="2123440" y="4419599"/>
            <a:ext cx="0" cy="60960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9FADCF-AC80-4C22-BDDF-15EA5264E290}"/>
              </a:ext>
            </a:extLst>
          </p:cNvPr>
          <p:cNvCxnSpPr>
            <a:cxnSpLocks/>
          </p:cNvCxnSpPr>
          <p:nvPr/>
        </p:nvCxnSpPr>
        <p:spPr>
          <a:xfrm>
            <a:off x="2123440" y="5029200"/>
            <a:ext cx="30617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80C0375-4B1E-4682-B1F7-AC656184312F}"/>
              </a:ext>
            </a:extLst>
          </p:cNvPr>
          <p:cNvCxnSpPr>
            <a:cxnSpLocks/>
          </p:cNvCxnSpPr>
          <p:nvPr/>
        </p:nvCxnSpPr>
        <p:spPr>
          <a:xfrm>
            <a:off x="2429611" y="502920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A3BA39C-82E6-44B0-ACC2-4BCE8EB98D9F}"/>
              </a:ext>
            </a:extLst>
          </p:cNvPr>
          <p:cNvCxnSpPr/>
          <p:nvPr/>
        </p:nvCxnSpPr>
        <p:spPr>
          <a:xfrm>
            <a:off x="3313112" y="4531360"/>
            <a:ext cx="13300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63448B2-3457-48A2-833F-ADAA57395AD6}"/>
              </a:ext>
            </a:extLst>
          </p:cNvPr>
          <p:cNvCxnSpPr>
            <a:cxnSpLocks/>
          </p:cNvCxnSpPr>
          <p:nvPr/>
        </p:nvCxnSpPr>
        <p:spPr>
          <a:xfrm flipV="1">
            <a:off x="4643120" y="4531360"/>
            <a:ext cx="0" cy="49784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82D0103-5379-4824-B488-EFE68BA65136}"/>
              </a:ext>
            </a:extLst>
          </p:cNvPr>
          <p:cNvCxnSpPr>
            <a:cxnSpLocks/>
          </p:cNvCxnSpPr>
          <p:nvPr/>
        </p:nvCxnSpPr>
        <p:spPr>
          <a:xfrm>
            <a:off x="4196080" y="5029200"/>
            <a:ext cx="4470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92AE63-B203-4CA1-A1FD-63CD18D1E670}"/>
              </a:ext>
            </a:extLst>
          </p:cNvPr>
          <p:cNvCxnSpPr>
            <a:cxnSpLocks/>
          </p:cNvCxnSpPr>
          <p:nvPr/>
        </p:nvCxnSpPr>
        <p:spPr>
          <a:xfrm>
            <a:off x="4196080" y="502920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34F3DBB-76E6-43B5-A32B-12B4B3DB523E}"/>
              </a:ext>
            </a:extLst>
          </p:cNvPr>
          <p:cNvCxnSpPr/>
          <p:nvPr/>
        </p:nvCxnSpPr>
        <p:spPr>
          <a:xfrm>
            <a:off x="4155440" y="3499751"/>
            <a:ext cx="39624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objdump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384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CF1090-ACDD-47E2-AB2F-64866D441862}"/>
              </a:ext>
            </a:extLst>
          </p:cNvPr>
          <p:cNvSpPr/>
          <p:nvPr/>
        </p:nvSpPr>
        <p:spPr>
          <a:xfrm>
            <a:off x="3047213" y="24186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어셈블리 코드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-O1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-g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버전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(do-while)</a:t>
            </a:r>
            <a:endParaRPr kumimoji="0" lang="ko-KR" altLang="en-US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60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-O1 -g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64160-F4C9-4795-83D1-A9D7F4CE5DC0}"/>
              </a:ext>
            </a:extLst>
          </p:cNvPr>
          <p:cNvSpPr txBox="1"/>
          <p:nvPr/>
        </p:nvSpPr>
        <p:spPr>
          <a:xfrm>
            <a:off x="2888909" y="1386995"/>
            <a:ext cx="629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이번 과제도 앞과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메인함수가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동일하므로 생략하도록 하겠습니다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870634-6A95-4314-96D2-03FE8B2A4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28"/>
          <a:stretch/>
        </p:blipFill>
        <p:spPr>
          <a:xfrm>
            <a:off x="2029517" y="1843540"/>
            <a:ext cx="7389557" cy="212786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92C96F0-0461-4CB8-981F-0DDE05684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21"/>
          <a:stretch/>
        </p:blipFill>
        <p:spPr>
          <a:xfrm>
            <a:off x="2011596" y="4028555"/>
            <a:ext cx="7407478" cy="21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-O1 -g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objdump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65551" y="1431039"/>
            <a:ext cx="40810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앞과 동일하게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사용하지만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해당 버전에서는 함수의 시작과 동시에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수행하고 해당 결과에 따라 다음 분기문이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실행됩니다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je 1166&lt;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pcount_while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{&lt;+0x1d&gt;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반환되었을 경우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두 개의 레지스터가 둘 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이거나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하나라도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일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ZF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켜짐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1166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$0x0,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점프합니다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$0x0,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값을 복사합니다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복사합니다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BBC886-124F-4621-9315-9262021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5"/>
          <a:stretch/>
        </p:blipFill>
        <p:spPr>
          <a:xfrm>
            <a:off x="622367" y="1884997"/>
            <a:ext cx="6866215" cy="189260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38FA59-A0A9-404E-8EFD-0808BF8B0907}"/>
              </a:ext>
            </a:extLst>
          </p:cNvPr>
          <p:cNvCxnSpPr>
            <a:cxnSpLocks/>
          </p:cNvCxnSpPr>
          <p:nvPr/>
        </p:nvCxnSpPr>
        <p:spPr>
          <a:xfrm>
            <a:off x="3394216" y="2309049"/>
            <a:ext cx="10702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87181F-CC24-4498-80BD-311DA249C3F9}"/>
              </a:ext>
            </a:extLst>
          </p:cNvPr>
          <p:cNvCxnSpPr>
            <a:cxnSpLocks/>
          </p:cNvCxnSpPr>
          <p:nvPr/>
        </p:nvCxnSpPr>
        <p:spPr>
          <a:xfrm>
            <a:off x="3394216" y="2443247"/>
            <a:ext cx="2092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533FE5-75B4-4B0F-A2BE-D692D75A8C3D}"/>
              </a:ext>
            </a:extLst>
          </p:cNvPr>
          <p:cNvCxnSpPr>
            <a:cxnSpLocks/>
          </p:cNvCxnSpPr>
          <p:nvPr/>
        </p:nvCxnSpPr>
        <p:spPr>
          <a:xfrm>
            <a:off x="3394216" y="2583719"/>
            <a:ext cx="10702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0FAFAB27-2F29-4659-941A-3048567C66D9}"/>
              </a:ext>
            </a:extLst>
          </p:cNvPr>
          <p:cNvGraphicFramePr>
            <a:graphicFrameLocks noGrp="1"/>
          </p:cNvGraphicFramePr>
          <p:nvPr/>
        </p:nvGraphicFramePr>
        <p:xfrm>
          <a:off x="1602777" y="3910192"/>
          <a:ext cx="5861020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653531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0x7fffffffdee8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4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329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6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0x6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84571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A9A0F3-A0BF-43F3-A003-58A885E27E64}"/>
              </a:ext>
            </a:extLst>
          </p:cNvPr>
          <p:cNvCxnSpPr/>
          <p:nvPr/>
        </p:nvCxnSpPr>
        <p:spPr>
          <a:xfrm>
            <a:off x="3394216" y="2716306"/>
            <a:ext cx="10702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FB308A-C304-4705-B0E4-5687703B51A1}"/>
              </a:ext>
            </a:extLst>
          </p:cNvPr>
          <p:cNvCxnSpPr/>
          <p:nvPr/>
        </p:nvCxnSpPr>
        <p:spPr>
          <a:xfrm>
            <a:off x="1341120" y="4572000"/>
            <a:ext cx="25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E94D01-A463-45EA-B8E6-BB0D555C9AB6}"/>
              </a:ext>
            </a:extLst>
          </p:cNvPr>
          <p:cNvCxnSpPr>
            <a:cxnSpLocks/>
          </p:cNvCxnSpPr>
          <p:nvPr/>
        </p:nvCxnSpPr>
        <p:spPr>
          <a:xfrm>
            <a:off x="1341120" y="4572000"/>
            <a:ext cx="0" cy="9956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8C120F-28F0-4BB2-BCA4-8E1A16E66C01}"/>
              </a:ext>
            </a:extLst>
          </p:cNvPr>
          <p:cNvCxnSpPr/>
          <p:nvPr/>
        </p:nvCxnSpPr>
        <p:spPr>
          <a:xfrm>
            <a:off x="1341120" y="555752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283759" y="20066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gdbgui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2408" y="20066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2.absdiff()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</a:t>
            </a:r>
            <a:endParaRPr kumimoji="0" lang="en-US" altLang="ko-KR" sz="28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어셈블리 코드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8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8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8261054" y="2074013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3.absdiff()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</a:t>
            </a:r>
            <a:endParaRPr kumimoji="0" lang="en-US" altLang="ko-KR" sz="2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fif</a:t>
            </a:r>
            <a:r>
              <a:rPr kumimoji="0" lang="en-US" altLang="ko-KR" sz="2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-conversion</a:t>
            </a:r>
            <a:r>
              <a:rPr kumimoji="0" lang="ko-KR" altLang="en-US" sz="2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150857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-O1 -g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35FD85-D374-4C4C-B334-514E1EE6D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95"/>
          <a:stretch/>
        </p:blipFill>
        <p:spPr>
          <a:xfrm>
            <a:off x="1821178" y="1370417"/>
            <a:ext cx="8334556" cy="239685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32BABA2-760C-4E87-A89C-2AAEBF90D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481" r="108" b="39810"/>
          <a:stretch/>
        </p:blipFill>
        <p:spPr>
          <a:xfrm>
            <a:off x="1811018" y="3782373"/>
            <a:ext cx="8334556" cy="24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-O1 -g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objdump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63797" y="1308914"/>
            <a:ext cx="40810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 $0x1,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앞과 동일하게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and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사용하여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복사해준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첫자리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비트가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인지를 확인하고 해당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저장합니다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add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더한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저장합니다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shr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오른쪽으로 하나만큼 비트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쉬프트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해줍니다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jne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1157 &lt;pcount_while+0xe&gt;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jne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jnz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ZF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일때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점프합니다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ZF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 아니라면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test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반환된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이라면 점프하지 않고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1165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retq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통해 함수를 종료합니다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BBC886-124F-4621-9315-9262021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5"/>
          <a:stretch/>
        </p:blipFill>
        <p:spPr>
          <a:xfrm>
            <a:off x="622367" y="1884997"/>
            <a:ext cx="6866215" cy="189260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A38FA59-A0A9-404E-8EFD-0808BF8B0907}"/>
              </a:ext>
            </a:extLst>
          </p:cNvPr>
          <p:cNvCxnSpPr>
            <a:cxnSpLocks/>
          </p:cNvCxnSpPr>
          <p:nvPr/>
        </p:nvCxnSpPr>
        <p:spPr>
          <a:xfrm>
            <a:off x="3414536" y="2878009"/>
            <a:ext cx="10702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87181F-CC24-4498-80BD-311DA249C3F9}"/>
              </a:ext>
            </a:extLst>
          </p:cNvPr>
          <p:cNvCxnSpPr>
            <a:cxnSpLocks/>
          </p:cNvCxnSpPr>
          <p:nvPr/>
        </p:nvCxnSpPr>
        <p:spPr>
          <a:xfrm>
            <a:off x="3414536" y="3012207"/>
            <a:ext cx="11473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533FE5-75B4-4B0F-A2BE-D692D75A8C3D}"/>
              </a:ext>
            </a:extLst>
          </p:cNvPr>
          <p:cNvCxnSpPr>
            <a:cxnSpLocks/>
          </p:cNvCxnSpPr>
          <p:nvPr/>
        </p:nvCxnSpPr>
        <p:spPr>
          <a:xfrm>
            <a:off x="3414536" y="3152679"/>
            <a:ext cx="10702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0FAFAB27-2F29-4659-941A-3048567C66D9}"/>
              </a:ext>
            </a:extLst>
          </p:cNvPr>
          <p:cNvGraphicFramePr>
            <a:graphicFrameLocks noGrp="1"/>
          </p:cNvGraphicFramePr>
          <p:nvPr/>
        </p:nvGraphicFramePr>
        <p:xfrm>
          <a:off x="1602777" y="3910192"/>
          <a:ext cx="5861020" cy="192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317137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2749557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6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0x7fffffffdee8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0x3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 </a:t>
                      </a:r>
                      <a:r>
                        <a:rPr lang="en-US" altLang="ko-KR" b="0" dirty="0">
                          <a:solidFill>
                            <a:schemeClr val="accent1"/>
                          </a:solidFill>
                        </a:rPr>
                        <a:t>+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0x0 -&gt; 0x0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0x55555555516c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329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0x6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84571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A9A0F3-A0BF-43F3-A003-58A885E27E64}"/>
              </a:ext>
            </a:extLst>
          </p:cNvPr>
          <p:cNvCxnSpPr/>
          <p:nvPr/>
        </p:nvCxnSpPr>
        <p:spPr>
          <a:xfrm>
            <a:off x="3414536" y="3285266"/>
            <a:ext cx="10702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36FF621-005B-4E48-83CA-A0262F1A70E4}"/>
              </a:ext>
            </a:extLst>
          </p:cNvPr>
          <p:cNvCxnSpPr>
            <a:cxnSpLocks/>
          </p:cNvCxnSpPr>
          <p:nvPr/>
        </p:nvCxnSpPr>
        <p:spPr>
          <a:xfrm>
            <a:off x="3411936" y="3429000"/>
            <a:ext cx="28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5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pcount_while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-O1 -g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objdump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endParaRPr kumimoji="0" lang="ko-KR" altLang="en-US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60868" y="3885054"/>
            <a:ext cx="10800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이번 버전도 앞의 버전과 완전히 똑같은 과정을 통해 같은 값이 나오기에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반복하는 부분은 생략하도록 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O1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앞의 버전과의 가장 큰 차이는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초기에 조건 테스트를 위한 부분으로 바로 점프하는가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테스트를 반복적으로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실행하는가의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여부입니다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BBC886-124F-4621-9315-9262021D5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5" b="54845"/>
          <a:stretch/>
        </p:blipFill>
        <p:spPr>
          <a:xfrm>
            <a:off x="881374" y="1668082"/>
            <a:ext cx="4681729" cy="17609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34561F4-30D1-4D3C-8EF0-C03ADC36E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2" r="28056" b="57496"/>
          <a:stretch/>
        </p:blipFill>
        <p:spPr>
          <a:xfrm>
            <a:off x="5727788" y="1668082"/>
            <a:ext cx="5460519" cy="17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29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75619" y="635860"/>
            <a:ext cx="109011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 : </a:t>
            </a:r>
            <a:r>
              <a:rPr lang="en-US" altLang="ko-KR" sz="48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 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</a:t>
            </a:r>
            <a:endParaRPr lang="en-US" altLang="ko-KR" sz="4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 latinLnBrk="0">
              <a:defRPr/>
            </a:pP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역어셈블 및 </a:t>
            </a:r>
            <a:r>
              <a:rPr lang="en-US" altLang="ko-KR" sz="48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4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4261" y="2437836"/>
            <a:ext cx="8660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가상머신에서 앞의 </a:t>
            </a:r>
            <a:r>
              <a:rPr lang="en-US" altLang="ko-KR" sz="28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pcount_for</a:t>
            </a:r>
            <a:r>
              <a:rPr lang="en-US" altLang="ko-KR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() </a:t>
            </a:r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아래와 같이 </a:t>
            </a:r>
            <a:r>
              <a:rPr lang="en-US" altLang="ko-KR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프로그램을 작성하고 수행</a:t>
            </a: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실행파일 생성을 위해 </a:t>
            </a:r>
            <a:r>
              <a:rPr lang="en-US" altLang="ko-KR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main() </a:t>
            </a:r>
            <a:r>
              <a:rPr lang="ko-KR" altLang="en-US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 추가</a:t>
            </a:r>
          </a:p>
          <a:p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아래와 같이 </a:t>
            </a:r>
            <a:r>
              <a:rPr lang="en-US" altLang="ko-KR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가지 방식 컴파일</a:t>
            </a:r>
            <a:endParaRPr lang="en-US" altLang="ko-KR" sz="2400" b="1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Og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-g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(Jump-to-middle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버전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    -O1 -g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(Do-while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버전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2400" b="1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objdump</a:t>
            </a:r>
            <a:r>
              <a:rPr lang="en-US" altLang="ko-KR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명령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으로 </a:t>
            </a:r>
            <a:r>
              <a:rPr lang="ko-KR" altLang="en-US" sz="2400" b="1" dirty="0" err="1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역어셈블하여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pcount_while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함수의 어셈블리</a:t>
            </a:r>
            <a:endParaRPr lang="en-US" altLang="ko-KR" sz="2400" b="1" dirty="0">
              <a:solidFill>
                <a:schemeClr val="bg2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코드를 분석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24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gdbgui</a:t>
            </a:r>
            <a:r>
              <a:rPr lang="ko-KR" altLang="en-US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주요 단계 </a:t>
            </a:r>
            <a:r>
              <a:rPr lang="ko-KR" altLang="en-US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 및 상태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추적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캡쳐하고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설명</a:t>
            </a:r>
            <a:endParaRPr lang="ko-KR" altLang="en-US" sz="2400" b="1" i="0" dirty="0">
              <a:solidFill>
                <a:schemeClr val="bg1">
                  <a:lumMod val="6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283759" y="20066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컴파일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gdbgui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2408" y="20066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</a:t>
            </a:r>
          </a:p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for()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  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8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 차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8261054" y="2074013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8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_</a:t>
            </a:r>
          </a:p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for()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  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3688698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781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및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3541951" y="3294727"/>
            <a:ext cx="9999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컴파일러에서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사용하여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jump-to-middle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forjtm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파일을 생성하고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-O1 -g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크기와 실행시간 감소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dowhile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fordow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생성합니다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objdump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역어셈블해줍니다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D2D83E8-10EA-4822-88A9-4F136545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6" y="1802464"/>
            <a:ext cx="7376646" cy="1298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671BA-4BC8-49FD-B59C-D7EE1E95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66" y="3100113"/>
            <a:ext cx="4498577" cy="12079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636366-A2F8-4E64-BD03-4478A31DF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058" y="4275856"/>
            <a:ext cx="4498576" cy="11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47213" y="24186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</a:t>
            </a: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버전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(jump-to-middle)</a:t>
            </a:r>
            <a:endParaRPr lang="ko-KR" altLang="en-US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23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22AB9A-35C9-4969-86FF-6C81DD09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86" y="2070317"/>
            <a:ext cx="10407028" cy="28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2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537216" y="1291737"/>
            <a:ext cx="40464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$0x0,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$0x0,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각각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 초기화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$0x1f(16</a:t>
            </a:r>
            <a:r>
              <a:rPr lang="ko-KR" altLang="en-US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 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31),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compare(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뒤의 오퍼랜드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오퍼랜드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해서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뒤의 오퍼랜드가 작다면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앞이 작을 경우에는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둘이 같다면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 역시 뒤에 올 명령에 영향을 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뒤에 올 과정들을 통해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넘으면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116f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 116f &lt;pcount_for+0x26&gt;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명령에서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모두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116f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상황에는 수행되지 않습니다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70997"/>
              </p:ext>
            </p:extLst>
          </p:nvPr>
        </p:nvGraphicFramePr>
        <p:xfrm>
          <a:off x="1564395" y="3659504"/>
          <a:ext cx="5861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653531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앞선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main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함수에서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0x3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입력해주었습니다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4466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rcx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0x5555555551b0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59549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36D47EA-8F83-4CD3-A2C6-73848685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19"/>
          <a:stretch/>
        </p:blipFill>
        <p:spPr>
          <a:xfrm>
            <a:off x="653503" y="1582028"/>
            <a:ext cx="6805250" cy="19864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CD9145-97C7-4F7F-BF1B-AB266071C322}"/>
              </a:ext>
            </a:extLst>
          </p:cNvPr>
          <p:cNvCxnSpPr/>
          <p:nvPr/>
        </p:nvCxnSpPr>
        <p:spPr>
          <a:xfrm>
            <a:off x="3424519" y="2008094"/>
            <a:ext cx="10757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F12431-1D36-4E37-83EC-554CCCDD4877}"/>
              </a:ext>
            </a:extLst>
          </p:cNvPr>
          <p:cNvCxnSpPr/>
          <p:nvPr/>
        </p:nvCxnSpPr>
        <p:spPr>
          <a:xfrm>
            <a:off x="3424519" y="2142564"/>
            <a:ext cx="10757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B5B4EBF-D286-451B-B103-EF4130D05271}"/>
              </a:ext>
            </a:extLst>
          </p:cNvPr>
          <p:cNvCxnSpPr>
            <a:cxnSpLocks/>
          </p:cNvCxnSpPr>
          <p:nvPr/>
        </p:nvCxnSpPr>
        <p:spPr>
          <a:xfrm>
            <a:off x="3424519" y="2285999"/>
            <a:ext cx="11385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CF8B70-05C7-4025-BDFF-18C520BCD579}"/>
              </a:ext>
            </a:extLst>
          </p:cNvPr>
          <p:cNvCxnSpPr>
            <a:cxnSpLocks/>
          </p:cNvCxnSpPr>
          <p:nvPr/>
        </p:nvCxnSpPr>
        <p:spPr>
          <a:xfrm>
            <a:off x="3313112" y="2420471"/>
            <a:ext cx="209085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1F8F91-52F6-4F16-BE9D-CC4964F7CB82}"/>
              </a:ext>
            </a:extLst>
          </p:cNvPr>
          <p:cNvCxnSpPr>
            <a:cxnSpLocks/>
          </p:cNvCxnSpPr>
          <p:nvPr/>
        </p:nvCxnSpPr>
        <p:spPr>
          <a:xfrm>
            <a:off x="3313112" y="2420471"/>
            <a:ext cx="0" cy="9637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D81680-A738-40B4-83FA-ABEF6910E18B}"/>
              </a:ext>
            </a:extLst>
          </p:cNvPr>
          <p:cNvCxnSpPr>
            <a:cxnSpLocks/>
          </p:cNvCxnSpPr>
          <p:nvPr/>
        </p:nvCxnSpPr>
        <p:spPr>
          <a:xfrm>
            <a:off x="3313112" y="3384175"/>
            <a:ext cx="1357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75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ja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명령어가 해당 부분에서 수행되지 않는 이유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5989086" y="3158522"/>
            <a:ext cx="6666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$0x1f, %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(0x0) - 0x1f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음수의 값이 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캐리플래그가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발생합니다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수행조건은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모두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이어야 하는데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플래그를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진수로 변환하여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분석했을때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실행될 수 없습니다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F0ED7-F77B-451E-92A0-8A9452F1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08" y="2103095"/>
            <a:ext cx="2200275" cy="285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503F91-4BFE-4043-A833-E8595ECC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32" y="1951604"/>
            <a:ext cx="4312955" cy="35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9E2E62-7354-43C2-8CB9-62213696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397" y="2453672"/>
            <a:ext cx="1400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1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28B05-3634-40D0-8634-55B146BA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8" y="1955438"/>
            <a:ext cx="9934575" cy="32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7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72254" y="1425045"/>
            <a:ext cx="404640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rgbClr val="92D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%cl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레지스터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루프가 반복되는 </a:t>
            </a:r>
            <a:r>
              <a:rPr lang="ko-KR" altLang="en-US" sz="2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횟수등을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제어합니다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shr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%cl,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우측으로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비트쉬프트를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수행해줍니다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실행에서는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비트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쉬프트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해주므로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그대로 유지됩니다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$0x1, 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연산하여 그 결과를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 %</a:t>
            </a:r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20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더해줍니다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03238"/>
              </p:ext>
            </p:extLst>
          </p:nvPr>
        </p:nvGraphicFramePr>
        <p:xfrm>
          <a:off x="1564395" y="3659504"/>
          <a:ext cx="586102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2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365679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2701015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0x1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4466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0x5555555551b0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5954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0x3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0x3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0x1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70236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36D47EA-8F83-4CD3-A2C6-73848685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19"/>
          <a:stretch/>
        </p:blipFill>
        <p:spPr>
          <a:xfrm>
            <a:off x="653503" y="1582028"/>
            <a:ext cx="6805250" cy="19864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CD9145-97C7-4F7F-BF1B-AB266071C322}"/>
              </a:ext>
            </a:extLst>
          </p:cNvPr>
          <p:cNvCxnSpPr/>
          <p:nvPr/>
        </p:nvCxnSpPr>
        <p:spPr>
          <a:xfrm>
            <a:off x="3424519" y="2563906"/>
            <a:ext cx="10757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F12431-1D36-4E37-83EC-554CCCDD4877}"/>
              </a:ext>
            </a:extLst>
          </p:cNvPr>
          <p:cNvCxnSpPr/>
          <p:nvPr/>
        </p:nvCxnSpPr>
        <p:spPr>
          <a:xfrm>
            <a:off x="3421011" y="2698375"/>
            <a:ext cx="107576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B5B4EBF-D286-451B-B103-EF4130D05271}"/>
              </a:ext>
            </a:extLst>
          </p:cNvPr>
          <p:cNvCxnSpPr>
            <a:cxnSpLocks/>
          </p:cNvCxnSpPr>
          <p:nvPr/>
        </p:nvCxnSpPr>
        <p:spPr>
          <a:xfrm>
            <a:off x="3421011" y="2832846"/>
            <a:ext cx="113851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CF8B70-05C7-4025-BDFF-18C520BCD579}"/>
              </a:ext>
            </a:extLst>
          </p:cNvPr>
          <p:cNvCxnSpPr>
            <a:cxnSpLocks/>
          </p:cNvCxnSpPr>
          <p:nvPr/>
        </p:nvCxnSpPr>
        <p:spPr>
          <a:xfrm>
            <a:off x="3421011" y="2976282"/>
            <a:ext cx="107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20C0DD-0875-4710-B7DE-47631DE91BF2}"/>
              </a:ext>
            </a:extLst>
          </p:cNvPr>
          <p:cNvCxnSpPr>
            <a:cxnSpLocks/>
          </p:cNvCxnSpPr>
          <p:nvPr/>
        </p:nvCxnSpPr>
        <p:spPr>
          <a:xfrm>
            <a:off x="1407459" y="3881718"/>
            <a:ext cx="1434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CEE610-E446-4FD3-8AC3-4CF558FD5627}"/>
              </a:ext>
            </a:extLst>
          </p:cNvPr>
          <p:cNvCxnSpPr/>
          <p:nvPr/>
        </p:nvCxnSpPr>
        <p:spPr>
          <a:xfrm>
            <a:off x="1407459" y="3881717"/>
            <a:ext cx="0" cy="14253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24B024-2E03-4855-8C9E-2595DD2B0B07}"/>
              </a:ext>
            </a:extLst>
          </p:cNvPr>
          <p:cNvCxnSpPr>
            <a:cxnSpLocks/>
          </p:cNvCxnSpPr>
          <p:nvPr/>
        </p:nvCxnSpPr>
        <p:spPr>
          <a:xfrm>
            <a:off x="1407459" y="5316071"/>
            <a:ext cx="156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1510CA-DA2A-4939-8A69-38E4E456A7D8}"/>
              </a:ext>
            </a:extLst>
          </p:cNvPr>
          <p:cNvSpPr/>
          <p:nvPr/>
        </p:nvSpPr>
        <p:spPr>
          <a:xfrm>
            <a:off x="3870960" y="2563906"/>
            <a:ext cx="274320" cy="12423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50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515D9-FFDB-4E89-8D11-F3EBE38C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03" y="1930076"/>
            <a:ext cx="10182235" cy="34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1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537216" y="1440691"/>
            <a:ext cx="40464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 $0x1,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더해줍니다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jmp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1157 &lt;pcount_for+0xe&gt;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1157(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조건 없이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여기부터 반복이 시작되어</a:t>
            </a:r>
            <a:endParaRPr lang="en-US" altLang="ko-KR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좌측의 과정을 통해</a:t>
            </a:r>
            <a:endParaRPr lang="en-US" altLang="ko-KR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최종적인 값을 얻게 됩니다</a:t>
            </a:r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8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4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sz="24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4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4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복사해줍니다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b="1" dirty="0" err="1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endParaRPr lang="en-US" altLang="ko-KR" sz="2400" b="1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반환하고 함수를 종료합니다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29800"/>
              </p:ext>
            </p:extLst>
          </p:nvPr>
        </p:nvGraphicFramePr>
        <p:xfrm>
          <a:off x="1564394" y="3659504"/>
          <a:ext cx="56252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94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4849905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0x1 </a:t>
                      </a:r>
                      <a:r>
                        <a:rPr lang="en-US" altLang="ko-KR" b="1" dirty="0">
                          <a:solidFill>
                            <a:schemeClr val="accent3"/>
                          </a:solidFill>
                        </a:rPr>
                        <a:t>-&gt; 0x2</a:t>
                      </a:r>
                      <a:endParaRPr lang="ko-KR" alt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4466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0x1 -&gt; 0x2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-&gt;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0x3 … 0x1f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5954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0x1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 0x3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-&gt; 0x0)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반복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0x2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70236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36D47EA-8F83-4CD3-A2C6-73848685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19"/>
          <a:stretch/>
        </p:blipFill>
        <p:spPr>
          <a:xfrm>
            <a:off x="653503" y="1582028"/>
            <a:ext cx="6805250" cy="19864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CD9145-97C7-4F7F-BF1B-AB266071C322}"/>
              </a:ext>
            </a:extLst>
          </p:cNvPr>
          <p:cNvCxnSpPr/>
          <p:nvPr/>
        </p:nvCxnSpPr>
        <p:spPr>
          <a:xfrm>
            <a:off x="3404232" y="3102756"/>
            <a:ext cx="10757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F12431-1D36-4E37-83EC-554CCCDD4877}"/>
              </a:ext>
            </a:extLst>
          </p:cNvPr>
          <p:cNvCxnSpPr>
            <a:cxnSpLocks/>
          </p:cNvCxnSpPr>
          <p:nvPr/>
        </p:nvCxnSpPr>
        <p:spPr>
          <a:xfrm>
            <a:off x="3313112" y="3254671"/>
            <a:ext cx="19612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8572438-C6AE-4D5A-AB4F-EA79A6E0A144}"/>
              </a:ext>
            </a:extLst>
          </p:cNvPr>
          <p:cNvCxnSpPr>
            <a:cxnSpLocks/>
          </p:cNvCxnSpPr>
          <p:nvPr/>
        </p:nvCxnSpPr>
        <p:spPr>
          <a:xfrm>
            <a:off x="3404232" y="3380178"/>
            <a:ext cx="113851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A577FB4-C036-45D9-8979-6387942503AE}"/>
              </a:ext>
            </a:extLst>
          </p:cNvPr>
          <p:cNvCxnSpPr>
            <a:cxnSpLocks/>
          </p:cNvCxnSpPr>
          <p:nvPr/>
        </p:nvCxnSpPr>
        <p:spPr>
          <a:xfrm>
            <a:off x="3404232" y="3523664"/>
            <a:ext cx="24440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BEA4CE-8F0D-4AE1-9A12-D6600F6FDAC0}"/>
              </a:ext>
            </a:extLst>
          </p:cNvPr>
          <p:cNvCxnSpPr/>
          <p:nvPr/>
        </p:nvCxnSpPr>
        <p:spPr>
          <a:xfrm>
            <a:off x="3404232" y="2550160"/>
            <a:ext cx="10757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06F928-A905-4BB6-90ED-F564E87CB02D}"/>
              </a:ext>
            </a:extLst>
          </p:cNvPr>
          <p:cNvCxnSpPr/>
          <p:nvPr/>
        </p:nvCxnSpPr>
        <p:spPr>
          <a:xfrm>
            <a:off x="3404232" y="2692400"/>
            <a:ext cx="107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4ED4E5-0E5C-4609-B49A-34ECEB463575}"/>
              </a:ext>
            </a:extLst>
          </p:cNvPr>
          <p:cNvCxnSpPr/>
          <p:nvPr/>
        </p:nvCxnSpPr>
        <p:spPr>
          <a:xfrm>
            <a:off x="3404232" y="2834640"/>
            <a:ext cx="107576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382BF1-D4CC-4013-B443-9049C05BC35C}"/>
              </a:ext>
            </a:extLst>
          </p:cNvPr>
          <p:cNvCxnSpPr/>
          <p:nvPr/>
        </p:nvCxnSpPr>
        <p:spPr>
          <a:xfrm>
            <a:off x="3404232" y="2976880"/>
            <a:ext cx="10757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7D94A3-D6F0-40B1-8932-ABD0DA9584CC}"/>
              </a:ext>
            </a:extLst>
          </p:cNvPr>
          <p:cNvCxnSpPr/>
          <p:nvPr/>
        </p:nvCxnSpPr>
        <p:spPr>
          <a:xfrm>
            <a:off x="5405718" y="4338918"/>
            <a:ext cx="99530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61F03E1-6B5F-4D7C-8DE0-23C74234DFDD}"/>
              </a:ext>
            </a:extLst>
          </p:cNvPr>
          <p:cNvCxnSpPr>
            <a:cxnSpLocks/>
          </p:cNvCxnSpPr>
          <p:nvPr/>
        </p:nvCxnSpPr>
        <p:spPr>
          <a:xfrm>
            <a:off x="6401025" y="4312024"/>
            <a:ext cx="0" cy="896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219D07-1C14-4E97-B60B-5700D83743D5}"/>
              </a:ext>
            </a:extLst>
          </p:cNvPr>
          <p:cNvCxnSpPr>
            <a:cxnSpLocks/>
          </p:cNvCxnSpPr>
          <p:nvPr/>
        </p:nvCxnSpPr>
        <p:spPr>
          <a:xfrm>
            <a:off x="4096869" y="3854824"/>
            <a:ext cx="0" cy="1416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F3FF378-90BB-42FA-8F0B-7D6D34A5CA5E}"/>
              </a:ext>
            </a:extLst>
          </p:cNvPr>
          <p:cNvCxnSpPr>
            <a:cxnSpLocks/>
          </p:cNvCxnSpPr>
          <p:nvPr/>
        </p:nvCxnSpPr>
        <p:spPr>
          <a:xfrm>
            <a:off x="4096869" y="3854824"/>
            <a:ext cx="44587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D4D2E7D-898D-48AF-82B8-1DDAAA563E09}"/>
              </a:ext>
            </a:extLst>
          </p:cNvPr>
          <p:cNvCxnSpPr>
            <a:cxnSpLocks/>
          </p:cNvCxnSpPr>
          <p:nvPr/>
        </p:nvCxnSpPr>
        <p:spPr>
          <a:xfrm>
            <a:off x="4930589" y="4518212"/>
            <a:ext cx="0" cy="69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262178B-15BF-4D0A-88F1-E9603E39F192}"/>
              </a:ext>
            </a:extLst>
          </p:cNvPr>
          <p:cNvCxnSpPr>
            <a:cxnSpLocks/>
          </p:cNvCxnSpPr>
          <p:nvPr/>
        </p:nvCxnSpPr>
        <p:spPr>
          <a:xfrm>
            <a:off x="4930589" y="4518212"/>
            <a:ext cx="143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5436E8-AC94-4666-8631-EA5E2E5D1689}"/>
              </a:ext>
            </a:extLst>
          </p:cNvPr>
          <p:cNvSpPr txBox="1"/>
          <p:nvPr/>
        </p:nvSpPr>
        <p:spPr>
          <a:xfrm>
            <a:off x="4972406" y="43120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091EE11-1377-46A3-85C3-F04FD2F525BD}"/>
              </a:ext>
            </a:extLst>
          </p:cNvPr>
          <p:cNvCxnSpPr>
            <a:cxnSpLocks/>
          </p:cNvCxnSpPr>
          <p:nvPr/>
        </p:nvCxnSpPr>
        <p:spPr>
          <a:xfrm>
            <a:off x="3313112" y="2277632"/>
            <a:ext cx="0" cy="9681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A3ED721-70CB-4123-A2F7-E66A8874C43C}"/>
              </a:ext>
            </a:extLst>
          </p:cNvPr>
          <p:cNvCxnSpPr/>
          <p:nvPr/>
        </p:nvCxnSpPr>
        <p:spPr>
          <a:xfrm>
            <a:off x="3313112" y="2277632"/>
            <a:ext cx="134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51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D541BA-AC74-4CF8-B2DD-451C811F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73" y="1753721"/>
            <a:ext cx="10558669" cy="35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23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47213" y="24186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-O1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버전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(Do-While)</a:t>
            </a:r>
            <a:endParaRPr lang="ko-KR" altLang="en-US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270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DCD268-FF07-41B7-AC99-61A6D22C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43" y="2185281"/>
            <a:ext cx="10631146" cy="24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0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72254" y="1425045"/>
            <a:ext cx="404640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0x0,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0x0,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18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18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18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18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shr</a:t>
            </a:r>
            <a:r>
              <a:rPr lang="en-US" altLang="ko-KR" sz="18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%cl, %</a:t>
            </a:r>
            <a:r>
              <a:rPr lang="en-US" altLang="ko-KR" sz="18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18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$0x1, %</a:t>
            </a:r>
            <a:r>
              <a:rPr lang="en-US" altLang="ko-KR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en-US" altLang="ko-KR" sz="18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ax</a:t>
            </a:r>
            <a:endParaRPr lang="en-US" altLang="ko-KR" sz="1800" b="1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 %</a:t>
            </a:r>
            <a:r>
              <a:rPr lang="en-US" altLang="ko-KR" sz="1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1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18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1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더해줍니다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$0x1, %</a:t>
            </a:r>
            <a:r>
              <a:rPr lang="en-US" altLang="ko-KR" b="1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</a:t>
            </a:r>
            <a:r>
              <a:rPr lang="en-US" altLang="ko-KR" sz="1800" b="1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ax</a:t>
            </a:r>
            <a:endParaRPr lang="en-US" altLang="ko-KR" sz="1800" b="1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더해줍니다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20275"/>
              </p:ext>
            </p:extLst>
          </p:nvPr>
        </p:nvGraphicFramePr>
        <p:xfrm>
          <a:off x="673339" y="3696321"/>
          <a:ext cx="673224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0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717329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102511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0x0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-&gt; 0x1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4466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0x0 </a:t>
                      </a:r>
                      <a:r>
                        <a:rPr lang="en-US" altLang="ko-KR" b="1" dirty="0">
                          <a:solidFill>
                            <a:srgbClr val="7030A0"/>
                          </a:solidFill>
                        </a:rPr>
                        <a:t>-&gt; 0x1</a:t>
                      </a:r>
                      <a:endParaRPr lang="ko-KR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0x5555555551b0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5954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0x3 </a:t>
                      </a: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-&gt; 0x3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-&gt; 0x1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70236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FC1505-08B7-439E-BEDC-085B4E54C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30"/>
          <a:stretch/>
        </p:blipFill>
        <p:spPr>
          <a:xfrm>
            <a:off x="634768" y="1724492"/>
            <a:ext cx="6835732" cy="184219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6DE939-66CD-4E14-A704-513DE7FB8545}"/>
              </a:ext>
            </a:extLst>
          </p:cNvPr>
          <p:cNvCxnSpPr/>
          <p:nvPr/>
        </p:nvCxnSpPr>
        <p:spPr>
          <a:xfrm>
            <a:off x="3406588" y="2142565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7DED3B-6FD5-46B0-A6EE-1D9D17FA783C}"/>
              </a:ext>
            </a:extLst>
          </p:cNvPr>
          <p:cNvCxnSpPr/>
          <p:nvPr/>
        </p:nvCxnSpPr>
        <p:spPr>
          <a:xfrm>
            <a:off x="3406588" y="2294965"/>
            <a:ext cx="1066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B2D22E1-5B24-4E9A-AB5D-13BC8B9B74B1}"/>
              </a:ext>
            </a:extLst>
          </p:cNvPr>
          <p:cNvCxnSpPr/>
          <p:nvPr/>
        </p:nvCxnSpPr>
        <p:spPr>
          <a:xfrm>
            <a:off x="3406588" y="2420471"/>
            <a:ext cx="10668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C8B671-5599-461C-8644-A59EDBE99E58}"/>
              </a:ext>
            </a:extLst>
          </p:cNvPr>
          <p:cNvCxnSpPr/>
          <p:nvPr/>
        </p:nvCxnSpPr>
        <p:spPr>
          <a:xfrm>
            <a:off x="3406588" y="2554940"/>
            <a:ext cx="10668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1183B1-8565-43BE-BC91-541457081A2A}"/>
              </a:ext>
            </a:extLst>
          </p:cNvPr>
          <p:cNvCxnSpPr>
            <a:cxnSpLocks/>
          </p:cNvCxnSpPr>
          <p:nvPr/>
        </p:nvCxnSpPr>
        <p:spPr>
          <a:xfrm>
            <a:off x="1995581" y="3864747"/>
            <a:ext cx="7530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F5B449-F37E-4444-B2A8-EB947610416E}"/>
              </a:ext>
            </a:extLst>
          </p:cNvPr>
          <p:cNvCxnSpPr/>
          <p:nvPr/>
        </p:nvCxnSpPr>
        <p:spPr>
          <a:xfrm>
            <a:off x="3406588" y="2707340"/>
            <a:ext cx="1066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4F02CF4-DB39-42F6-84E1-B7B79F6F317F}"/>
              </a:ext>
            </a:extLst>
          </p:cNvPr>
          <p:cNvCxnSpPr/>
          <p:nvPr/>
        </p:nvCxnSpPr>
        <p:spPr>
          <a:xfrm>
            <a:off x="1995581" y="3864747"/>
            <a:ext cx="0" cy="1398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23819A7-B63E-42AF-929F-78805FD20160}"/>
              </a:ext>
            </a:extLst>
          </p:cNvPr>
          <p:cNvCxnSpPr/>
          <p:nvPr/>
        </p:nvCxnSpPr>
        <p:spPr>
          <a:xfrm>
            <a:off x="3415553" y="2841813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FA70649-CF2A-4123-835D-70A64BB816C2}"/>
              </a:ext>
            </a:extLst>
          </p:cNvPr>
          <p:cNvCxnSpPr/>
          <p:nvPr/>
        </p:nvCxnSpPr>
        <p:spPr>
          <a:xfrm>
            <a:off x="3397623" y="2976283"/>
            <a:ext cx="10668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9A97A66-1627-4C5E-B0FD-BDB3E80DFA86}"/>
              </a:ext>
            </a:extLst>
          </p:cNvPr>
          <p:cNvCxnSpPr>
            <a:cxnSpLocks/>
          </p:cNvCxnSpPr>
          <p:nvPr/>
        </p:nvCxnSpPr>
        <p:spPr>
          <a:xfrm>
            <a:off x="2949388" y="4625789"/>
            <a:ext cx="824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2C53E27-0CBA-453D-BDDE-A92FD0A4FF7F}"/>
              </a:ext>
            </a:extLst>
          </p:cNvPr>
          <p:cNvCxnSpPr>
            <a:cxnSpLocks/>
          </p:cNvCxnSpPr>
          <p:nvPr/>
        </p:nvCxnSpPr>
        <p:spPr>
          <a:xfrm flipV="1">
            <a:off x="3774140" y="4625789"/>
            <a:ext cx="1" cy="637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D3FADBE-97DC-403C-A7C6-B03DA82DA2AB}"/>
              </a:ext>
            </a:extLst>
          </p:cNvPr>
          <p:cNvSpPr txBox="1"/>
          <p:nvPr/>
        </p:nvSpPr>
        <p:spPr>
          <a:xfrm>
            <a:off x="2764690" y="4356845"/>
            <a:ext cx="2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8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및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5854391" y="3330221"/>
            <a:ext cx="54534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컴파일러에서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Og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옵션을 사용하여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optiabs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라는 이름의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최적화된 실행 파일을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생성하고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동일한 옵션에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fif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-conversion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옵션을 추가하여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분기문을 제거한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convabs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실행 파일을 생성합니다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677BB-6A04-4AE8-90F2-37BB251A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9" y="2466830"/>
            <a:ext cx="6551951" cy="7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9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57248-7101-4DB1-9AD5-B7B260C0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23" y="1941456"/>
            <a:ext cx="9543770" cy="29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4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objdump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7472254" y="1425045"/>
            <a:ext cx="404640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$0x20,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빼주어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 결과값에 따라 플래그를 설정합니다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분기문에서 가장 중요한 역할을 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8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en-US" altLang="ko-KR" sz="18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1157&lt;pcount_for+0xe&gt;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(jump not equal)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앞의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비교결과에서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경우에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1157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7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1947"/>
              </p:ext>
            </p:extLst>
          </p:nvPr>
        </p:nvGraphicFramePr>
        <p:xfrm>
          <a:off x="673339" y="3696321"/>
          <a:ext cx="673224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0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717329">
                  <a:extLst>
                    <a:ext uri="{9D8B030D-6E8A-4147-A177-3AD203B41FA5}">
                      <a16:colId xmlns:a16="http://schemas.microsoft.com/office/drawing/2014/main" val="1066170750"/>
                    </a:ext>
                  </a:extLst>
                </a:gridCol>
                <a:gridCol w="3102511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24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0x7fffffffdfe8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4466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0x5555555551b0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5954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0x555555555171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70236"/>
                  </a:ext>
                </a:extLst>
              </a:tr>
            </a:tbl>
          </a:graphicData>
        </a:graphic>
      </p:graphicFrame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FC1505-08B7-439E-BEDC-085B4E54C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30"/>
          <a:stretch/>
        </p:blipFill>
        <p:spPr>
          <a:xfrm>
            <a:off x="634768" y="1724492"/>
            <a:ext cx="6835732" cy="184219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6DE939-66CD-4E14-A704-513DE7FB8545}"/>
              </a:ext>
            </a:extLst>
          </p:cNvPr>
          <p:cNvCxnSpPr>
            <a:cxnSpLocks/>
          </p:cNvCxnSpPr>
          <p:nvPr/>
        </p:nvCxnSpPr>
        <p:spPr>
          <a:xfrm>
            <a:off x="3397623" y="3110753"/>
            <a:ext cx="11923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B2D22E1-5B24-4E9A-AB5D-13BC8B9B74B1}"/>
              </a:ext>
            </a:extLst>
          </p:cNvPr>
          <p:cNvCxnSpPr>
            <a:cxnSpLocks/>
          </p:cNvCxnSpPr>
          <p:nvPr/>
        </p:nvCxnSpPr>
        <p:spPr>
          <a:xfrm>
            <a:off x="3388658" y="3254188"/>
            <a:ext cx="191844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93B2C3-BA51-4FEF-B88D-B23B0CBFE231}"/>
              </a:ext>
            </a:extLst>
          </p:cNvPr>
          <p:cNvSpPr txBox="1"/>
          <p:nvPr/>
        </p:nvSpPr>
        <p:spPr>
          <a:xfrm>
            <a:off x="7405579" y="4137655"/>
            <a:ext cx="4256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이후의 과정과 결과는 앞과 완전히 동일하므로 생략하도록 하겠습니다</a:t>
            </a:r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239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jne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명령어가 해당 부분에서 수행되는 이유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5989086" y="2745519"/>
            <a:ext cx="6666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$0x20, %</a:t>
            </a:r>
            <a:r>
              <a:rPr lang="en-US" altLang="ko-KR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(0x0) - 0x20 -&gt;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음수의 값이 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개의 값이 같지 않기에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모습을 확인할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수행조건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(jump not equal,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오퍼랜드 두 개의 값이 다르면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이어야 하는데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플래그를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진수로 변환하여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분석했을때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CF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ZF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실행됩니다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반복문을 거쳐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0x20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되면 </a:t>
            </a:r>
            <a:r>
              <a:rPr lang="en-US" altLang="ko-KR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결과가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세팅되므로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jne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실행되지 않고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반복문이 종료됩니다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503F91-4BFE-4043-A833-E8595ECC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32" y="1951604"/>
            <a:ext cx="4312955" cy="35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240D5E-F806-4A07-84F8-DD8E22F1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782" y="2321302"/>
            <a:ext cx="1343025" cy="419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CF2B0C-84C2-400D-B4C7-0FB67A07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105" y="1879030"/>
            <a:ext cx="21907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1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C42A7C-C654-46B0-A558-2F53F2D7836D}"/>
              </a:ext>
            </a:extLst>
          </p:cNvPr>
          <p:cNvSpPr/>
          <p:nvPr/>
        </p:nvSpPr>
        <p:spPr>
          <a:xfrm>
            <a:off x="1479852" y="354754"/>
            <a:ext cx="9228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3-5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pcount_for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-O1 -g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6B5BB-FB6A-4C43-A2CD-158AEEACDABB}"/>
              </a:ext>
            </a:extLst>
          </p:cNvPr>
          <p:cNvSpPr txBox="1"/>
          <p:nvPr/>
        </p:nvSpPr>
        <p:spPr>
          <a:xfrm>
            <a:off x="1100904" y="3981860"/>
            <a:ext cx="9986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버전과 뒤의 버전의 구성은 완전히 같고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분기문의 위치와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 명령어의 종류가 다릅니다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jump-to-middle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버전은 시작과 동시에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-&gt; ja(jump above)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특정 조건이 충족되었을 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반복을 끝내고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jmp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무조건 점프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위의 조건문으로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그에 반해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-O1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버전은 조건문이 아래에 있어 명령들을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실행하고 분기문을 통해 다시 위로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30B3F5B-2BAC-4261-B490-20553219E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30"/>
          <a:stretch/>
        </p:blipFill>
        <p:spPr>
          <a:xfrm>
            <a:off x="5931494" y="2203782"/>
            <a:ext cx="5563309" cy="149928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9488B73-68A6-42DF-A5CA-82A470001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50"/>
          <a:stretch/>
        </p:blipFill>
        <p:spPr>
          <a:xfrm>
            <a:off x="553076" y="2203782"/>
            <a:ext cx="5234298" cy="153657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B21BFD0-19A1-4D4D-881F-8C480DB313BB}"/>
              </a:ext>
            </a:extLst>
          </p:cNvPr>
          <p:cNvCxnSpPr/>
          <p:nvPr/>
        </p:nvCxnSpPr>
        <p:spPr>
          <a:xfrm>
            <a:off x="2689411" y="2850775"/>
            <a:ext cx="15419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7692E30-CA3D-4CC7-9935-D864A165B9A2}"/>
              </a:ext>
            </a:extLst>
          </p:cNvPr>
          <p:cNvCxnSpPr/>
          <p:nvPr/>
        </p:nvCxnSpPr>
        <p:spPr>
          <a:xfrm>
            <a:off x="2689411" y="3478304"/>
            <a:ext cx="15419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A98911-83AE-4ED8-9BC1-72960119FBEE}"/>
              </a:ext>
            </a:extLst>
          </p:cNvPr>
          <p:cNvCxnSpPr>
            <a:cxnSpLocks/>
          </p:cNvCxnSpPr>
          <p:nvPr/>
        </p:nvCxnSpPr>
        <p:spPr>
          <a:xfrm>
            <a:off x="2689411" y="2743198"/>
            <a:ext cx="92336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832F823-A074-4DAA-BAAE-E10555B76359}"/>
              </a:ext>
            </a:extLst>
          </p:cNvPr>
          <p:cNvCxnSpPr>
            <a:cxnSpLocks/>
          </p:cNvCxnSpPr>
          <p:nvPr/>
        </p:nvCxnSpPr>
        <p:spPr>
          <a:xfrm>
            <a:off x="8211670" y="3334868"/>
            <a:ext cx="92336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36757B-FB7F-46CF-A211-CC1EF5F6E870}"/>
              </a:ext>
            </a:extLst>
          </p:cNvPr>
          <p:cNvCxnSpPr/>
          <p:nvPr/>
        </p:nvCxnSpPr>
        <p:spPr>
          <a:xfrm>
            <a:off x="8193740" y="3442443"/>
            <a:ext cx="154193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51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39951" y="27402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 어셈블리 코드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-g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버전</a:t>
            </a:r>
          </a:p>
        </p:txBody>
      </p:sp>
    </p:spTree>
    <p:extLst>
      <p:ext uri="{BB962C8B-B14F-4D97-AF65-F5344CB8AC3E}">
        <p14:creationId xmlns:p14="http://schemas.microsoft.com/office/powerpoint/2010/main" val="7868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absdiff.c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286529" y="1959762"/>
            <a:ext cx="80695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 $0x8,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rsp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스택을 지칭하는 레지스터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0x8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만큼 감산을 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스택을 비워주는 역할을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%0x4,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esi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esi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32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비트 레지스터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상수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0x4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값을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%0x2,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edi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32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비트 레지스터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상수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0x2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값을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callq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0x555555555149 &lt;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absdiff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absdiff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함수를 호출합니다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3" name="그림 2" descr="텍스트, 스크린샷, 모니터, 여러개이(가) 표시된 사진&#10;&#10;자동 생성된 설명">
            <a:extLst>
              <a:ext uri="{FF2B5EF4-FFF2-40B4-BE49-F238E27FC236}">
                <a16:creationId xmlns:a16="http://schemas.microsoft.com/office/drawing/2014/main" id="{62194715-F84C-49BA-BC3F-B52D207F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1864808"/>
            <a:ext cx="5715495" cy="222523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CC0542-A453-44F6-B376-7587F7BB9551}"/>
              </a:ext>
            </a:extLst>
          </p:cNvPr>
          <p:cNvCxnSpPr/>
          <p:nvPr/>
        </p:nvCxnSpPr>
        <p:spPr>
          <a:xfrm>
            <a:off x="2712028" y="2187451"/>
            <a:ext cx="18663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077097-A90C-4BFD-9B0F-68D6969C1D87}"/>
              </a:ext>
            </a:extLst>
          </p:cNvPr>
          <p:cNvCxnSpPr/>
          <p:nvPr/>
        </p:nvCxnSpPr>
        <p:spPr>
          <a:xfrm>
            <a:off x="2712028" y="2668289"/>
            <a:ext cx="17627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/>
        </p:nvGraphicFramePr>
        <p:xfrm>
          <a:off x="2846953" y="4232717"/>
          <a:ext cx="3345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rsi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4"/>
                          </a:solidFill>
                        </a:rPr>
                        <a:t>rdi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6827F8-F8BF-4D89-BDCE-B18BED289503}"/>
              </a:ext>
            </a:extLst>
          </p:cNvPr>
          <p:cNvCxnSpPr/>
          <p:nvPr/>
        </p:nvCxnSpPr>
        <p:spPr>
          <a:xfrm>
            <a:off x="2693556" y="2818701"/>
            <a:ext cx="186631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3D9C0E-3FA9-4B02-B5AD-71145B52E01C}"/>
              </a:ext>
            </a:extLst>
          </p:cNvPr>
          <p:cNvCxnSpPr>
            <a:cxnSpLocks/>
          </p:cNvCxnSpPr>
          <p:nvPr/>
        </p:nvCxnSpPr>
        <p:spPr>
          <a:xfrm>
            <a:off x="2712028" y="2980338"/>
            <a:ext cx="28619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absdiff.c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232117" y="1357222"/>
            <a:ext cx="5547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복사해줍니다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cmp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cmp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명령어를 사용하여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비교합니다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뒤의 레지스터가 앞보다 작을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carry flag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설정되고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반대의 경우에는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 설정되어 뒤의 명령을 이어서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수행합니다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두개의 항이 같을 경우는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carry flag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으로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zero flag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로 설정됩니다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jle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0x555555555159 &lt;absdiff+16&gt;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뒤의 오퍼랜드가 작거나 같을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absdiff+16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으로 점프합니다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&lt;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위의 명령어가 동작하지 않았을 때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이번 코드에서는 실행되지 않으므로 레지스터는 추적하지 않도록 하겠습니다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-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(x - y)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저장합니다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retq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해당 값을 반환합니다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함수의 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/>
        </p:nvGraphicFramePr>
        <p:xfrm>
          <a:off x="2858690" y="3887822"/>
          <a:ext cx="3345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</a:tbl>
          </a:graphicData>
        </a:graphic>
      </p:graphicFrame>
      <p:pic>
        <p:nvPicPr>
          <p:cNvPr id="10" name="그림 9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CB8FBE31-08FC-4D49-AE81-3D411046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7" y="1875217"/>
            <a:ext cx="5776461" cy="19204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2FEF4E-92CC-4ED2-9192-F14B18DC84DA}"/>
              </a:ext>
            </a:extLst>
          </p:cNvPr>
          <p:cNvCxnSpPr/>
          <p:nvPr/>
        </p:nvCxnSpPr>
        <p:spPr>
          <a:xfrm>
            <a:off x="2572057" y="2187852"/>
            <a:ext cx="17586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95C0C5-2911-404D-8240-B77F3EF25A2A}"/>
              </a:ext>
            </a:extLst>
          </p:cNvPr>
          <p:cNvCxnSpPr/>
          <p:nvPr/>
        </p:nvCxnSpPr>
        <p:spPr>
          <a:xfrm>
            <a:off x="2572057" y="2501227"/>
            <a:ext cx="17586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3CBD-96D8-449E-A99F-C3AA3B88E028}"/>
              </a:ext>
            </a:extLst>
          </p:cNvPr>
          <p:cNvCxnSpPr>
            <a:cxnSpLocks/>
          </p:cNvCxnSpPr>
          <p:nvPr/>
        </p:nvCxnSpPr>
        <p:spPr>
          <a:xfrm>
            <a:off x="2572057" y="2673947"/>
            <a:ext cx="287528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0B1F69A-B794-46A2-9D8C-7875C7885D84}"/>
              </a:ext>
            </a:extLst>
          </p:cNvPr>
          <p:cNvCxnSpPr>
            <a:cxnSpLocks/>
          </p:cNvCxnSpPr>
          <p:nvPr/>
        </p:nvCxnSpPr>
        <p:spPr>
          <a:xfrm flipV="1">
            <a:off x="5132377" y="2673947"/>
            <a:ext cx="0" cy="6400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287EAA-D839-4881-A559-2EDCE3E4C1E6}"/>
              </a:ext>
            </a:extLst>
          </p:cNvPr>
          <p:cNvCxnSpPr>
            <a:cxnSpLocks/>
          </p:cNvCxnSpPr>
          <p:nvPr/>
        </p:nvCxnSpPr>
        <p:spPr>
          <a:xfrm>
            <a:off x="2490777" y="3303867"/>
            <a:ext cx="26416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38B363-3B5B-4ED5-AC62-5A231E59D2E8}"/>
              </a:ext>
            </a:extLst>
          </p:cNvPr>
          <p:cNvCxnSpPr/>
          <p:nvPr/>
        </p:nvCxnSpPr>
        <p:spPr>
          <a:xfrm>
            <a:off x="2572057" y="2823807"/>
            <a:ext cx="18135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40A707F-E260-4F50-8C44-53E64BA1C271}"/>
              </a:ext>
            </a:extLst>
          </p:cNvPr>
          <p:cNvCxnSpPr/>
          <p:nvPr/>
        </p:nvCxnSpPr>
        <p:spPr>
          <a:xfrm>
            <a:off x="2572057" y="2978747"/>
            <a:ext cx="12081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595AEE7-B705-4755-AB43-82122A20CB44}"/>
              </a:ext>
            </a:extLst>
          </p:cNvPr>
          <p:cNvCxnSpPr>
            <a:cxnSpLocks/>
          </p:cNvCxnSpPr>
          <p:nvPr/>
        </p:nvCxnSpPr>
        <p:spPr>
          <a:xfrm>
            <a:off x="2714297" y="4597620"/>
            <a:ext cx="1443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B9B167D-F425-4D5B-9C3B-E2C1C8A0963B}"/>
              </a:ext>
            </a:extLst>
          </p:cNvPr>
          <p:cNvCxnSpPr>
            <a:cxnSpLocks/>
          </p:cNvCxnSpPr>
          <p:nvPr/>
        </p:nvCxnSpPr>
        <p:spPr>
          <a:xfrm flipV="1">
            <a:off x="2714297" y="4587460"/>
            <a:ext cx="0" cy="5195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4C97F9-BE9B-4614-99AA-E63462142675}"/>
              </a:ext>
            </a:extLst>
          </p:cNvPr>
          <p:cNvCxnSpPr/>
          <p:nvPr/>
        </p:nvCxnSpPr>
        <p:spPr>
          <a:xfrm>
            <a:off x="2714297" y="5107022"/>
            <a:ext cx="144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9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absdiff.c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의 어셈블리 코드 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75971" y="2051503"/>
            <a:ext cx="55474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뺀 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(y - x)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저장합니다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mov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 %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rsi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으로 복사합니다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(return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쓰이는 레지스터가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이므로 옮겨주는 것으로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보입니다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retq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해당 값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을 반환합니다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/>
        </p:nvGraphicFramePr>
        <p:xfrm>
          <a:off x="2858528" y="3888910"/>
          <a:ext cx="3345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</a:tbl>
          </a:graphicData>
        </a:graphic>
      </p:graphicFrame>
      <p:pic>
        <p:nvPicPr>
          <p:cNvPr id="10" name="그림 9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CB8FBE31-08FC-4D49-AE81-3D411046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5" y="1876305"/>
            <a:ext cx="5776461" cy="19204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2FEF4E-92CC-4ED2-9192-F14B18DC84DA}"/>
              </a:ext>
            </a:extLst>
          </p:cNvPr>
          <p:cNvCxnSpPr/>
          <p:nvPr/>
        </p:nvCxnSpPr>
        <p:spPr>
          <a:xfrm>
            <a:off x="2571895" y="3300021"/>
            <a:ext cx="17586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95C0C5-2911-404D-8240-B77F3EF25A2A}"/>
              </a:ext>
            </a:extLst>
          </p:cNvPr>
          <p:cNvCxnSpPr/>
          <p:nvPr/>
        </p:nvCxnSpPr>
        <p:spPr>
          <a:xfrm>
            <a:off x="2571895" y="3452574"/>
            <a:ext cx="17586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3CBD-96D8-449E-A99F-C3AA3B88E028}"/>
              </a:ext>
            </a:extLst>
          </p:cNvPr>
          <p:cNvCxnSpPr>
            <a:cxnSpLocks/>
          </p:cNvCxnSpPr>
          <p:nvPr/>
        </p:nvCxnSpPr>
        <p:spPr>
          <a:xfrm>
            <a:off x="2571895" y="3616330"/>
            <a:ext cx="120811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5549C9-E944-4F7B-B3F2-10DDB35C1912}"/>
              </a:ext>
            </a:extLst>
          </p:cNvPr>
          <p:cNvCxnSpPr>
            <a:cxnSpLocks/>
          </p:cNvCxnSpPr>
          <p:nvPr/>
        </p:nvCxnSpPr>
        <p:spPr>
          <a:xfrm>
            <a:off x="4638993" y="4217508"/>
            <a:ext cx="9203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A4E051A-A1A1-45DC-8A90-7FFDAA68462D}"/>
              </a:ext>
            </a:extLst>
          </p:cNvPr>
          <p:cNvCxnSpPr>
            <a:cxnSpLocks/>
          </p:cNvCxnSpPr>
          <p:nvPr/>
        </p:nvCxnSpPr>
        <p:spPr>
          <a:xfrm flipV="1">
            <a:off x="5559355" y="4217508"/>
            <a:ext cx="0" cy="8101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64FCF8E-D395-4894-8978-67F5F6B9A936}"/>
              </a:ext>
            </a:extLst>
          </p:cNvPr>
          <p:cNvCxnSpPr>
            <a:cxnSpLocks/>
          </p:cNvCxnSpPr>
          <p:nvPr/>
        </p:nvCxnSpPr>
        <p:spPr>
          <a:xfrm flipH="1">
            <a:off x="5134482" y="5027619"/>
            <a:ext cx="42487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508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3099</Words>
  <Application>Microsoft Office PowerPoint</Application>
  <PresentationFormat>와이드스크린</PresentationFormat>
  <Paragraphs>575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맑은 고딕</vt:lpstr>
      <vt:lpstr>야놀자 야체 B</vt:lpstr>
      <vt:lpstr>배달의민족 한나체 Pro</vt:lpstr>
      <vt:lpstr>배달의민족 주아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49</cp:revision>
  <dcterms:created xsi:type="dcterms:W3CDTF">2021-09-22T03:36:31Z</dcterms:created>
  <dcterms:modified xsi:type="dcterms:W3CDTF">2021-10-15T20:13:01Z</dcterms:modified>
</cp:coreProperties>
</file>