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68" r:id="rId2"/>
    <p:sldId id="376" r:id="rId3"/>
    <p:sldId id="370" r:id="rId4"/>
    <p:sldId id="371" r:id="rId5"/>
    <p:sldId id="372" r:id="rId6"/>
    <p:sldId id="373" r:id="rId7"/>
    <p:sldId id="374" r:id="rId8"/>
    <p:sldId id="377" r:id="rId9"/>
    <p:sldId id="378" r:id="rId10"/>
    <p:sldId id="379" r:id="rId11"/>
    <p:sldId id="381" r:id="rId12"/>
    <p:sldId id="382" r:id="rId13"/>
    <p:sldId id="383" r:id="rId14"/>
    <p:sldId id="284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배달의민족 주아" panose="02020603020101020101" pitchFamily="18" charset="-127"/>
      <p:regular r:id="rId18"/>
    </p:embeddedFont>
    <p:embeddedFont>
      <p:font typeface="배달의민족 한나체 Pro" panose="020B0600000101010101" pitchFamily="50" charset="-127"/>
      <p:regular r:id="rId19"/>
    </p:embeddedFont>
    <p:embeddedFont>
      <p:font typeface="야놀자 야체 B" panose="02020603020101020101" pitchFamily="18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컴퓨터구조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E8E0CD3-B43D-4388-B6A8-F2B7FD48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27396"/>
              </p:ext>
            </p:extLst>
          </p:nvPr>
        </p:nvGraphicFramePr>
        <p:xfrm>
          <a:off x="6672258" y="4458376"/>
          <a:ext cx="24699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94">
                  <a:extLst>
                    <a:ext uri="{9D8B030D-6E8A-4147-A177-3AD203B41FA5}">
                      <a16:colId xmlns:a16="http://schemas.microsoft.com/office/drawing/2014/main" val="2956252866"/>
                    </a:ext>
                  </a:extLst>
                </a:gridCol>
                <a:gridCol w="1234994">
                  <a:extLst>
                    <a:ext uri="{9D8B030D-6E8A-4147-A177-3AD203B41FA5}">
                      <a16:colId xmlns:a16="http://schemas.microsoft.com/office/drawing/2014/main" val="4000403611"/>
                    </a:ext>
                  </a:extLst>
                </a:gridCol>
              </a:tblGrid>
              <a:tr h="278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 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6147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9621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51015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97278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791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7DA254-5474-46BE-AAAC-7478674C9FD1}"/>
              </a:ext>
            </a:extLst>
          </p:cNvPr>
          <p:cNvGrpSpPr/>
          <p:nvPr/>
        </p:nvGrpSpPr>
        <p:grpSpPr>
          <a:xfrm>
            <a:off x="3090246" y="1488554"/>
            <a:ext cx="5686686" cy="4223559"/>
            <a:chOff x="1162349" y="1149661"/>
            <a:chExt cx="5936279" cy="4545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CC737C-5913-4438-9580-48C69B27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349" y="1149661"/>
              <a:ext cx="5936279" cy="313319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6CBE10E-4E76-427A-B802-80980ADF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806" y="4005377"/>
              <a:ext cx="3664170" cy="1689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46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E8E0CD3-B43D-4388-B6A8-F2B7FD48758C}"/>
              </a:ext>
            </a:extLst>
          </p:cNvPr>
          <p:cNvGraphicFramePr>
            <a:graphicFrameLocks noGrp="1"/>
          </p:cNvGraphicFramePr>
          <p:nvPr/>
        </p:nvGraphicFramePr>
        <p:xfrm>
          <a:off x="4397115" y="4419599"/>
          <a:ext cx="24699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94">
                  <a:extLst>
                    <a:ext uri="{9D8B030D-6E8A-4147-A177-3AD203B41FA5}">
                      <a16:colId xmlns:a16="http://schemas.microsoft.com/office/drawing/2014/main" val="2956252866"/>
                    </a:ext>
                  </a:extLst>
                </a:gridCol>
                <a:gridCol w="1234994">
                  <a:extLst>
                    <a:ext uri="{9D8B030D-6E8A-4147-A177-3AD203B41FA5}">
                      <a16:colId xmlns:a16="http://schemas.microsoft.com/office/drawing/2014/main" val="4000403611"/>
                    </a:ext>
                  </a:extLst>
                </a:gridCol>
              </a:tblGrid>
              <a:tr h="278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 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6147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9621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51015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97278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791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7DA254-5474-46BE-AAAC-7478674C9FD1}"/>
              </a:ext>
            </a:extLst>
          </p:cNvPr>
          <p:cNvGrpSpPr/>
          <p:nvPr/>
        </p:nvGrpSpPr>
        <p:grpSpPr>
          <a:xfrm>
            <a:off x="828762" y="1450846"/>
            <a:ext cx="5686686" cy="4223559"/>
            <a:chOff x="1162349" y="1149661"/>
            <a:chExt cx="5936279" cy="45450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CC737C-5913-4438-9580-48C69B27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349" y="1149661"/>
              <a:ext cx="5936279" cy="313319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6CBE10E-4E76-427A-B802-80980ADF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7806" y="4005377"/>
              <a:ext cx="3664170" cy="1689286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907479-DF33-4BBE-BE33-AC2973A9C462}"/>
              </a:ext>
            </a:extLst>
          </p:cNvPr>
          <p:cNvSpPr/>
          <p:nvPr/>
        </p:nvSpPr>
        <p:spPr>
          <a:xfrm>
            <a:off x="2716306" y="1963271"/>
            <a:ext cx="2052918" cy="717176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B235C2-5830-46DA-BBF3-06F81750DFFC}"/>
              </a:ext>
            </a:extLst>
          </p:cNvPr>
          <p:cNvSpPr txBox="1"/>
          <p:nvPr/>
        </p:nvSpPr>
        <p:spPr>
          <a:xfrm>
            <a:off x="6515448" y="1908174"/>
            <a:ext cx="5022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초록색 박스 전체가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통한 오퍼랜드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비교</a:t>
            </a:r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플래그의 설정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해당하는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case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찾아 갑니다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레지스터에 저장된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이기에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$0x1, %</a:t>
            </a:r>
            <a:r>
              <a:rPr lang="en-US" altLang="ko-KR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에서는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ZF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설정되고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0x555555555186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점프하게 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BAC6B4-7AD0-4101-9B74-C5D410A4BB65}"/>
              </a:ext>
            </a:extLst>
          </p:cNvPr>
          <p:cNvCxnSpPr>
            <a:cxnSpLocks/>
          </p:cNvCxnSpPr>
          <p:nvPr/>
        </p:nvCxnSpPr>
        <p:spPr>
          <a:xfrm>
            <a:off x="2563906" y="2465294"/>
            <a:ext cx="22053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A5F7AE8-32CB-434F-92A4-2B8C1ACC4AD5}"/>
              </a:ext>
            </a:extLst>
          </p:cNvPr>
          <p:cNvCxnSpPr>
            <a:cxnSpLocks/>
          </p:cNvCxnSpPr>
          <p:nvPr/>
        </p:nvCxnSpPr>
        <p:spPr>
          <a:xfrm>
            <a:off x="2716306" y="2375647"/>
            <a:ext cx="126402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66688CD-53EA-41C9-945A-17842B89BC40}"/>
              </a:ext>
            </a:extLst>
          </p:cNvPr>
          <p:cNvCxnSpPr>
            <a:cxnSpLocks/>
          </p:cNvCxnSpPr>
          <p:nvPr/>
        </p:nvCxnSpPr>
        <p:spPr>
          <a:xfrm>
            <a:off x="2563906" y="2465294"/>
            <a:ext cx="0" cy="4123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3AF72F-3818-4D4A-AF6E-239E8DA60EA5}"/>
              </a:ext>
            </a:extLst>
          </p:cNvPr>
          <p:cNvCxnSpPr/>
          <p:nvPr/>
        </p:nvCxnSpPr>
        <p:spPr>
          <a:xfrm>
            <a:off x="2563906" y="2877670"/>
            <a:ext cx="1416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0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E8E0CD3-B43D-4388-B6A8-F2B7FD48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80182"/>
              </p:ext>
            </p:extLst>
          </p:nvPr>
        </p:nvGraphicFramePr>
        <p:xfrm>
          <a:off x="4043706" y="3589476"/>
          <a:ext cx="2469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994">
                  <a:extLst>
                    <a:ext uri="{9D8B030D-6E8A-4147-A177-3AD203B41FA5}">
                      <a16:colId xmlns:a16="http://schemas.microsoft.com/office/drawing/2014/main" val="2956252866"/>
                    </a:ext>
                  </a:extLst>
                </a:gridCol>
                <a:gridCol w="1234994">
                  <a:extLst>
                    <a:ext uri="{9D8B030D-6E8A-4147-A177-3AD203B41FA5}">
                      <a16:colId xmlns:a16="http://schemas.microsoft.com/office/drawing/2014/main" val="4000403611"/>
                    </a:ext>
                  </a:extLst>
                </a:gridCol>
              </a:tblGrid>
              <a:tr h="2789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레지스터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6147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rcx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69621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rdx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51015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rsi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97278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rdi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279151"/>
                  </a:ext>
                </a:extLst>
              </a:tr>
              <a:tr h="278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accent4"/>
                          </a:solidFill>
                        </a:rPr>
                        <a:t>rax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4"/>
                          </a:solidFill>
                        </a:rPr>
                        <a:t>0x6</a:t>
                      </a:r>
                      <a:endParaRPr lang="ko-KR" alt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361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B235C2-5830-46DA-BBF3-06F81750DFFC}"/>
              </a:ext>
            </a:extLst>
          </p:cNvPr>
          <p:cNvSpPr txBox="1"/>
          <p:nvPr/>
        </p:nvSpPr>
        <p:spPr>
          <a:xfrm>
            <a:off x="6609984" y="2921168"/>
            <a:ext cx="5022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rsi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(y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rdx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(z)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값을 가져온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imul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곱셈연산을 해준 후 </a:t>
            </a:r>
            <a:r>
              <a:rPr lang="en-US" altLang="ko-KR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저장하고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값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반환합니다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F6B50-D12C-4DA1-A569-E1967636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08" y="1968073"/>
            <a:ext cx="5735486" cy="15461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1AA2B27-BE40-4F10-AA8D-7E3384BCED6C}"/>
              </a:ext>
            </a:extLst>
          </p:cNvPr>
          <p:cNvSpPr/>
          <p:nvPr/>
        </p:nvSpPr>
        <p:spPr>
          <a:xfrm>
            <a:off x="2554941" y="3209365"/>
            <a:ext cx="1165412" cy="3150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5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-g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F6498-61E4-4175-A47B-01C1CB763A50}"/>
              </a:ext>
            </a:extLst>
          </p:cNvPr>
          <p:cNvSpPr txBox="1"/>
          <p:nvPr/>
        </p:nvSpPr>
        <p:spPr>
          <a:xfrm>
            <a:off x="7290590" y="3398700"/>
            <a:ext cx="51507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cqto</a:t>
            </a:r>
            <a:r>
              <a:rPr lang="ko-KR" altLang="en-US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비트를 </a:t>
            </a:r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비트로 변환하는 명령어</a:t>
            </a:r>
            <a:endParaRPr lang="en-US" altLang="ko-KR" sz="1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idiv</a:t>
            </a:r>
            <a:r>
              <a:rPr lang="en-US" altLang="ko-KR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부호 있는 나눗셈</a:t>
            </a:r>
            <a:endParaRPr lang="en-US" altLang="ko-KR" sz="16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AB7A-EBE9-4145-9625-61400CC0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11" y="1395792"/>
            <a:ext cx="5372371" cy="4947648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DE7F4D-FC40-4279-8AFF-0319AE8E6EEC}"/>
              </a:ext>
            </a:extLst>
          </p:cNvPr>
          <p:cNvCxnSpPr/>
          <p:nvPr/>
        </p:nvCxnSpPr>
        <p:spPr>
          <a:xfrm>
            <a:off x="4521436" y="3766603"/>
            <a:ext cx="10725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BD2CD0-0516-4A11-BA9B-5ACCE6B66413}"/>
              </a:ext>
            </a:extLst>
          </p:cNvPr>
          <p:cNvCxnSpPr/>
          <p:nvPr/>
        </p:nvCxnSpPr>
        <p:spPr>
          <a:xfrm>
            <a:off x="4498530" y="3914772"/>
            <a:ext cx="107253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C7AD22-5156-4B7F-A53D-B9BA520F2F9F}"/>
              </a:ext>
            </a:extLst>
          </p:cNvPr>
          <p:cNvSpPr txBox="1"/>
          <p:nvPr/>
        </p:nvSpPr>
        <p:spPr>
          <a:xfrm>
            <a:off x="7676072" y="2046686"/>
            <a:ext cx="51507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프로그램의 실행 과정과 별개로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코드에서는 수행되지는 않지만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앞선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과제들에서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나오지 않았던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두 명령어가 있습니다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명령어는 각각의 설명과 같은 역할을 합니다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57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0" y="583308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과제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 :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switch_eg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()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함수의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어셈블리 코드 생성 및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834261" y="1468060"/>
            <a:ext cx="86603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q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가상머신에서 앞의 </a:t>
            </a: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switch_eg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()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아래와 같이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C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프로그램을 작성하고 수행</a:t>
            </a:r>
            <a:endParaRPr lang="en-US" altLang="ko-KR" sz="2800" b="1" dirty="0">
              <a:solidFill>
                <a:srgbClr val="E7E6E6">
                  <a:lumMod val="75000"/>
                </a:srgb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실행파일 생성을 위해 </a:t>
            </a:r>
            <a:r>
              <a:rPr kumimoji="0" lang="en-US" altLang="ko-KR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main() </a:t>
            </a:r>
            <a:r>
              <a:rPr kumimoji="0" lang="ko-KR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함수 추가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-S -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옵션으로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어셈블리 코드를 생성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한 후 분석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앞의 예와 다른 점을 분석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힌트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어셈블리 준비 과정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(setup)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중 점프 테이블의 유효 주소 계산 과정이 다름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점프 테이블에 저장된 값은 타겟 주소가 아닌 테이블 시작으로 부터의 오프셋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       –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테이블의 시작 주소가 저장된 레지스터는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아래의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gdbdui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 후에 분석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•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아래와 컴파일한 후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gdbgui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로 주요 단계 실행 및 상태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를 추적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캡쳐하고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설명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-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Og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-g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옵션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t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BF7AEB82-E62A-4E43-836F-71C20B3AA248}"/>
              </a:ext>
            </a:extLst>
          </p:cNvPr>
          <p:cNvSpPr/>
          <p:nvPr/>
        </p:nvSpPr>
        <p:spPr>
          <a:xfrm>
            <a:off x="1283759" y="2006629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컴파일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gdbgui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실행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DD8DF0-BC64-479F-BAF9-4148938C0CBC}"/>
              </a:ext>
            </a:extLst>
          </p:cNvPr>
          <p:cNvSpPr/>
          <p:nvPr/>
        </p:nvSpPr>
        <p:spPr>
          <a:xfrm>
            <a:off x="4772408" y="2006629"/>
            <a:ext cx="2647184" cy="2647184"/>
          </a:xfrm>
          <a:prstGeom prst="ellipse">
            <a:avLst/>
          </a:prstGeom>
          <a:solidFill>
            <a:srgbClr val="FCC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2.-S -</a:t>
            </a:r>
            <a:r>
              <a:rPr kumimoji="0" lang="en-US" altLang="ko-KR" sz="36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F1A612-6EA0-433F-82E1-30392FDE66CC}"/>
              </a:ext>
            </a:extLst>
          </p:cNvPr>
          <p:cNvSpPr/>
          <p:nvPr/>
        </p:nvSpPr>
        <p:spPr>
          <a:xfrm>
            <a:off x="438786" y="600436"/>
            <a:ext cx="11260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목 차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B85B79-5AE7-4D31-895F-4E7D04B1E29E}"/>
              </a:ext>
            </a:extLst>
          </p:cNvPr>
          <p:cNvSpPr/>
          <p:nvPr/>
        </p:nvSpPr>
        <p:spPr>
          <a:xfrm>
            <a:off x="8261054" y="2074013"/>
            <a:ext cx="2647184" cy="2647184"/>
          </a:xfrm>
          <a:prstGeom prst="ellipse">
            <a:avLst/>
          </a:prstGeom>
          <a:solidFill>
            <a:srgbClr val="E5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3.-Og -g 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</p:spTree>
    <p:extLst>
      <p:ext uri="{BB962C8B-B14F-4D97-AF65-F5344CB8AC3E}">
        <p14:creationId xmlns:p14="http://schemas.microsoft.com/office/powerpoint/2010/main" val="15085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/ 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3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컴파일 및 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gdbgui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실행</a:t>
            </a:r>
            <a:endParaRPr kumimoji="0" lang="en-US" altLang="ko-KR" sz="2400" b="1" i="0" u="none" strike="noStrike" kern="0" cap="none" spc="0" normalizeH="0" baseline="0" noProof="0" dirty="0">
              <a:ln w="19050"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633378-2FB4-477F-8742-72440E1676D6}"/>
              </a:ext>
            </a:extLst>
          </p:cNvPr>
          <p:cNvSpPr txBox="1"/>
          <p:nvPr/>
        </p:nvSpPr>
        <p:spPr>
          <a:xfrm>
            <a:off x="5850704" y="2829622"/>
            <a:ext cx="54534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컴파일러에서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 -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옵션을 사용하여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링커가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붙기 전 단계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컴파일만 한 상태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생성하고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-g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이용하여 정상적인 실행 파일을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생성해주었습니다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이후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-g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를 사용한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switopt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objdump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사용하여 역어셈블 해주어 어셈블리어 코드를 분석하였습니다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B3DA7-75C4-4018-8604-E08D1FE8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2" y="2281658"/>
            <a:ext cx="5931610" cy="4753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DBC3A0-0DC1-4E68-9257-51C6E6D0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12" y="2710751"/>
            <a:ext cx="4757908" cy="6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7213" y="289090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 -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78684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9769448-F114-4BAA-8DA5-D0413C567A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48"/>
          <a:stretch/>
        </p:blipFill>
        <p:spPr>
          <a:xfrm>
            <a:off x="782025" y="728791"/>
            <a:ext cx="3939654" cy="531715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31F8E-8973-46B0-9BDC-574F209F8D7C}"/>
              </a:ext>
            </a:extLst>
          </p:cNvPr>
          <p:cNvSpPr txBox="1"/>
          <p:nvPr/>
        </p:nvSpPr>
        <p:spPr>
          <a:xfrm>
            <a:off x="4721679" y="1365544"/>
            <a:ext cx="64692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cmpq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$6, %</a:t>
            </a:r>
            <a:r>
              <a:rPr lang="en-US" altLang="ko-KR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ja .L8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cmpq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통해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비교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감산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하여 플래그를 설정해주고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rdi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6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보다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 경우엔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L8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ko-KR" altLang="en-US" sz="2000" b="1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 점프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실행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leaq</a:t>
            </a:r>
            <a:r>
              <a:rPr lang="en-US" altLang="ko-KR" sz="20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.L4(%rip), %</a:t>
            </a:r>
            <a:r>
              <a:rPr lang="en-US" altLang="ko-KR" sz="2000" dirty="0" err="1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endParaRPr lang="en-US" altLang="ko-KR" sz="2000" dirty="0">
              <a:solidFill>
                <a:srgbClr val="7030A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rcx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rip+L4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저장해줍니다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L4(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테이블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주소가 담겨있습니다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movslq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(%</a:t>
            </a:r>
            <a:r>
              <a:rPr lang="en-US" altLang="ko-KR" sz="20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4), %</a:t>
            </a:r>
            <a:r>
              <a:rPr lang="en-US" altLang="ko-KR" sz="20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movslq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명령어를 사용하여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sign extension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해준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(rip+L4) + (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rdi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(1)*4)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주소값을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복사하고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addq</a:t>
            </a:r>
            <a:r>
              <a:rPr lang="en-US" altLang="ko-KR" sz="20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%</a:t>
            </a:r>
            <a:r>
              <a:rPr lang="en-US" altLang="ko-KR" sz="2000" dirty="0" err="1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rcx</a:t>
            </a:r>
            <a:r>
              <a:rPr lang="en-US" altLang="ko-KR" sz="20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%</a:t>
            </a:r>
            <a:r>
              <a:rPr lang="en-US" altLang="ko-KR" sz="2000" dirty="0" err="1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endParaRPr lang="en-US" altLang="ko-KR" sz="2000" dirty="0">
              <a:solidFill>
                <a:srgbClr val="00B0F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rax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(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L4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주소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+ 4)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에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rcx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의 값을 더해줍니다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=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테이블의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시작값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+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오프셋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주아" panose="02020603020101020101" pitchFamily="18" charset="-127"/>
              <a:ea typeface="배달의민족 주아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오프셋 </a:t>
            </a:r>
            <a:r>
              <a:rPr lang="en-US" altLang="ko-KR" sz="2000" dirty="0" err="1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rax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 주소를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간접참조하여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점프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하기 </a:t>
            </a:r>
            <a:r>
              <a:rPr lang="ko-KR" altLang="en-US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위함입니다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B4DE0C-3745-49D1-811F-2DD80D51BCCB}"/>
              </a:ext>
            </a:extLst>
          </p:cNvPr>
          <p:cNvCxnSpPr/>
          <p:nvPr/>
        </p:nvCxnSpPr>
        <p:spPr>
          <a:xfrm>
            <a:off x="1863524" y="2581155"/>
            <a:ext cx="15973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90A4685-BC18-4E63-B999-5C5C9573C1A0}"/>
              </a:ext>
            </a:extLst>
          </p:cNvPr>
          <p:cNvCxnSpPr/>
          <p:nvPr/>
        </p:nvCxnSpPr>
        <p:spPr>
          <a:xfrm>
            <a:off x="1863524" y="2803003"/>
            <a:ext cx="15973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B4E2E45-18D8-4291-8870-772684355CC4}"/>
              </a:ext>
            </a:extLst>
          </p:cNvPr>
          <p:cNvCxnSpPr>
            <a:cxnSpLocks/>
          </p:cNvCxnSpPr>
          <p:nvPr/>
        </p:nvCxnSpPr>
        <p:spPr>
          <a:xfrm>
            <a:off x="1863524" y="2966977"/>
            <a:ext cx="226863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FF9027-966A-4BE3-BC76-E9352F9F1C5B}"/>
              </a:ext>
            </a:extLst>
          </p:cNvPr>
          <p:cNvCxnSpPr>
            <a:cxnSpLocks/>
          </p:cNvCxnSpPr>
          <p:nvPr/>
        </p:nvCxnSpPr>
        <p:spPr>
          <a:xfrm>
            <a:off x="1875099" y="3186898"/>
            <a:ext cx="269690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AC84ADE-5E99-47E1-B8EB-8595211EB42C}"/>
              </a:ext>
            </a:extLst>
          </p:cNvPr>
          <p:cNvCxnSpPr>
            <a:cxnSpLocks/>
          </p:cNvCxnSpPr>
          <p:nvPr/>
        </p:nvCxnSpPr>
        <p:spPr>
          <a:xfrm>
            <a:off x="1851949" y="3374023"/>
            <a:ext cx="181722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F59DA6-18B0-417D-86B2-1424FC598BFC}"/>
              </a:ext>
            </a:extLst>
          </p:cNvPr>
          <p:cNvCxnSpPr/>
          <p:nvPr/>
        </p:nvCxnSpPr>
        <p:spPr>
          <a:xfrm>
            <a:off x="1851949" y="3576918"/>
            <a:ext cx="13215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7089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</a:t>
            </a:r>
            <a:r>
              <a:rPr kumimoji="0" lang="ko-KR" altLang="en-US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3-6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-S -</a:t>
            </a:r>
            <a:r>
              <a:rPr kumimoji="0" lang="en-US" altLang="ko-KR" sz="2400" b="1" i="0" u="none" strike="noStrike" kern="0" cap="none" spc="0" normalizeH="0" baseline="0" noProof="0" dirty="0" err="1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kumimoji="0" lang="en-US" altLang="ko-KR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 w="19050"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코드와 예제의 차이 분석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829D384-8FC3-49F1-B642-0F617A953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" t="56166" r="-148" b="510"/>
          <a:stretch/>
        </p:blipFill>
        <p:spPr>
          <a:xfrm>
            <a:off x="1467364" y="1406271"/>
            <a:ext cx="4513036" cy="46745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772A49-59D5-4FDE-841A-6C782229E176}"/>
              </a:ext>
            </a:extLst>
          </p:cNvPr>
          <p:cNvSpPr txBox="1"/>
          <p:nvPr/>
        </p:nvSpPr>
        <p:spPr>
          <a:xfrm>
            <a:off x="5472116" y="2767280"/>
            <a:ext cx="64692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대부분의 과정은 동일하기에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직관적 해석이 가능한 중복되었던 명령어들을 제외하였습니다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부분에 대해서는</a:t>
            </a:r>
            <a:endParaRPr lang="en-US" altLang="ko-KR" sz="2000" dirty="0">
              <a:solidFill>
                <a:schemeClr val="accen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en-US" altLang="ko-KR" sz="2000" dirty="0" err="1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-g </a:t>
            </a:r>
            <a:r>
              <a:rPr lang="ko-KR" altLang="en-US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분석에서 이어가도록 하겠습니다</a:t>
            </a:r>
            <a:r>
              <a:rPr lang="en-US" altLang="ko-KR" sz="20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30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47213" y="289090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-</a:t>
            </a:r>
            <a:r>
              <a:rPr kumimoji="0" lang="en-US" altLang="ko-KR" sz="40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Og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-g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 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739024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584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야놀자 야체 B</vt:lpstr>
      <vt:lpstr>배달의민족 한나체 Pro</vt:lpstr>
      <vt:lpstr>배달의민족 주아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 주용</cp:lastModifiedBy>
  <cp:revision>52</cp:revision>
  <dcterms:created xsi:type="dcterms:W3CDTF">2021-09-22T03:36:31Z</dcterms:created>
  <dcterms:modified xsi:type="dcterms:W3CDTF">2021-10-20T20:28:36Z</dcterms:modified>
</cp:coreProperties>
</file>