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0"/>
  </p:notesMasterIdLst>
  <p:sldIdLst>
    <p:sldId id="368" r:id="rId2"/>
    <p:sldId id="376" r:id="rId3"/>
    <p:sldId id="370" r:id="rId4"/>
    <p:sldId id="407" r:id="rId5"/>
    <p:sldId id="372" r:id="rId6"/>
    <p:sldId id="408" r:id="rId7"/>
    <p:sldId id="409" r:id="rId8"/>
    <p:sldId id="284" r:id="rId9"/>
  </p:sldIdLst>
  <p:sldSz cx="12192000" cy="6858000"/>
  <p:notesSz cx="6858000" cy="9144000"/>
  <p:embeddedFontLst>
    <p:embeddedFont>
      <p:font typeface="맑은 고딕" panose="020B0503020000020004" pitchFamily="50" charset="-127"/>
      <p:regular r:id="rId11"/>
      <p:bold r:id="rId12"/>
    </p:embeddedFont>
    <p:embeddedFont>
      <p:font typeface="배달의민족 한나체 Pro" panose="020B0600000101010101" pitchFamily="50" charset="-127"/>
      <p:regular r:id="rId13"/>
    </p:embeddedFont>
    <p:embeddedFont>
      <p:font typeface="야놀자 야체 B" panose="02020603020101020101" pitchFamily="18" charset="-127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27" autoAdjust="0"/>
    <p:restoredTop sz="96344" autoAdjust="0"/>
  </p:normalViewPr>
  <p:slideViewPr>
    <p:cSldViewPr snapToGrid="0">
      <p:cViewPr varScale="1">
        <p:scale>
          <a:sx n="68" d="100"/>
          <a:sy n="68" d="100"/>
        </p:scale>
        <p:origin x="9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41C39-B02F-4092-8F03-8D83AE9ADC88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EA18F-5FD4-4E63-97B1-C45497BE9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575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69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49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5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1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80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5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09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11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94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78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6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0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52652" y="2765788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컴퓨터구조 </a:t>
            </a: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</a:t>
            </a: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4-2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순천향대학교 컴퓨터공학과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20184102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신주용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6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1" y="688494"/>
            <a:ext cx="12191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과제 </a:t>
            </a:r>
            <a:r>
              <a:rPr kumimoji="0" lang="en-US" altLang="ko-KR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4-2 : </a:t>
            </a:r>
            <a:r>
              <a:rPr kumimoji="0" lang="ko-KR" altLang="en-US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명령어 처리 단계 추적</a:t>
            </a:r>
            <a:endParaRPr kumimoji="0" lang="en-US" altLang="ko-KR" sz="5400" b="1" i="0" u="none" strike="noStrike" kern="0" cap="none" spc="0" normalizeH="0" baseline="0" noProof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B2F51A-BB2E-4825-8563-7498C89C4055}"/>
              </a:ext>
            </a:extLst>
          </p:cNvPr>
          <p:cNvSpPr txBox="1"/>
          <p:nvPr/>
        </p:nvSpPr>
        <p:spPr>
          <a:xfrm>
            <a:off x="2689964" y="2479430"/>
            <a:ext cx="67577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연습문제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4.13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•p.370 &lt;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그림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4.17&gt;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의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irmovq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명령어 처리 단계 추적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연습문제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4.18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•p.370 &lt;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그림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4.17&gt;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의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call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명령어 처리 단계 추적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245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t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BF7AEB82-E62A-4E43-836F-71C20B3AA248}"/>
              </a:ext>
            </a:extLst>
          </p:cNvPr>
          <p:cNvSpPr/>
          <p:nvPr/>
        </p:nvSpPr>
        <p:spPr>
          <a:xfrm>
            <a:off x="2790426" y="2178405"/>
            <a:ext cx="2647184" cy="2647184"/>
          </a:xfrm>
          <a:prstGeom prst="ellipse">
            <a:avLst/>
          </a:prstGeom>
          <a:solidFill>
            <a:srgbClr val="E5F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1. </a:t>
            </a:r>
            <a:r>
              <a:rPr kumimoji="0" lang="en-US" altLang="ko-KR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</a:rPr>
              <a:t>irmovq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7DD8DF0-BC64-479F-BAF9-4148938C0CBC}"/>
              </a:ext>
            </a:extLst>
          </p:cNvPr>
          <p:cNvSpPr/>
          <p:nvPr/>
        </p:nvSpPr>
        <p:spPr>
          <a:xfrm>
            <a:off x="6877276" y="2168171"/>
            <a:ext cx="2647184" cy="2647184"/>
          </a:xfrm>
          <a:prstGeom prst="ellipse">
            <a:avLst/>
          </a:prstGeom>
          <a:solidFill>
            <a:srgbClr val="FCC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kumimoji="0" lang="en-US" altLang="ko-KR" sz="6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2. call</a:t>
            </a:r>
            <a:endParaRPr kumimoji="0" lang="ko-KR" altLang="en-US" sz="6000" b="1" i="0" u="none" strike="noStrike" kern="0" cap="none" spc="0" normalizeH="0" baseline="0" noProof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F1A612-6EA0-433F-82E1-30392FDE66CC}"/>
              </a:ext>
            </a:extLst>
          </p:cNvPr>
          <p:cNvSpPr/>
          <p:nvPr/>
        </p:nvSpPr>
        <p:spPr>
          <a:xfrm>
            <a:off x="438786" y="600436"/>
            <a:ext cx="112601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목 차</a:t>
            </a:r>
            <a:endParaRPr kumimoji="0" lang="en-US" altLang="ko-KR" sz="5400" b="1" i="0" u="none" strike="noStrike" kern="0" cap="none" spc="0" normalizeH="0" baseline="0" noProof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857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irmovq</a:t>
            </a: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명령어 처리 단계 추적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2536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4-2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irmovq</a:t>
            </a:r>
            <a:r>
              <a:rPr lang="en-US" altLang="ko-KR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명령어 처리 단계 추적</a:t>
            </a:r>
            <a:endParaRPr lang="en-US" altLang="ko-KR" sz="24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35605ACF-E14F-48CA-BB15-13AAEEB59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852497"/>
              </p:ext>
            </p:extLst>
          </p:nvPr>
        </p:nvGraphicFramePr>
        <p:xfrm>
          <a:off x="529913" y="1591410"/>
          <a:ext cx="11027087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2887">
                  <a:extLst>
                    <a:ext uri="{9D8B030D-6E8A-4147-A177-3AD203B41FA5}">
                      <a16:colId xmlns:a16="http://schemas.microsoft.com/office/drawing/2014/main" val="1072308743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3661085"/>
                    </a:ext>
                  </a:extLst>
                </a:gridCol>
                <a:gridCol w="6883400">
                  <a:extLst>
                    <a:ext uri="{9D8B030D-6E8A-4147-A177-3AD203B41FA5}">
                      <a16:colId xmlns:a16="http://schemas.microsoft.com/office/drawing/2014/main" val="3974499558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0x016  :  30f48000000000000000  </a:t>
                      </a:r>
                      <a:r>
                        <a:rPr lang="en-US" altLang="ko-KR" sz="2000" b="1" dirty="0" err="1"/>
                        <a:t>irmovq</a:t>
                      </a:r>
                      <a:r>
                        <a:rPr lang="en-US" altLang="ko-KR" sz="2000" b="1" dirty="0"/>
                        <a:t> $128, %</a:t>
                      </a:r>
                      <a:r>
                        <a:rPr lang="en-US" altLang="ko-KR" sz="2000" b="1" dirty="0" err="1"/>
                        <a:t>rsp</a:t>
                      </a:r>
                      <a:endParaRPr lang="en-US" altLang="ko-K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13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Stage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Generic</a:t>
                      </a:r>
                    </a:p>
                    <a:p>
                      <a:pPr algn="ctr" latinLnBrk="1"/>
                      <a:r>
                        <a:rPr lang="en-US" altLang="ko-KR" sz="2000" dirty="0" err="1"/>
                        <a:t>irmovq</a:t>
                      </a:r>
                      <a:r>
                        <a:rPr lang="en-US" altLang="ko-KR" sz="2000" dirty="0"/>
                        <a:t> V, </a:t>
                      </a:r>
                      <a:r>
                        <a:rPr lang="en-US" altLang="ko-KR" sz="2000" dirty="0" err="1"/>
                        <a:t>rB</a:t>
                      </a:r>
                      <a:endParaRPr lang="en-US" altLang="ko-KR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Specific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/>
                        <a:t>irmovq</a:t>
                      </a:r>
                      <a:r>
                        <a:rPr lang="en-US" altLang="ko-KR" sz="2000" dirty="0"/>
                        <a:t> $128, %</a:t>
                      </a:r>
                      <a:r>
                        <a:rPr lang="en-US" altLang="ko-KR" sz="2000" dirty="0" err="1"/>
                        <a:t>rsp</a:t>
                      </a:r>
                      <a:endParaRPr lang="en-US" altLang="ko-KR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7287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1" dirty="0"/>
                    </a:p>
                    <a:p>
                      <a:pPr algn="ctr" latinLnBrk="1"/>
                      <a:r>
                        <a:rPr lang="en-US" altLang="ko-KR" sz="2000" b="1" dirty="0"/>
                        <a:t>Fetch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/>
                        <a:t>icode:ifun</a:t>
                      </a:r>
                      <a:r>
                        <a:rPr lang="en-US" altLang="ko-KR" sz="2000" dirty="0"/>
                        <a:t> &lt;- M</a:t>
                      </a:r>
                      <a:r>
                        <a:rPr lang="ko-KR" altLang="en-US" sz="2000" dirty="0"/>
                        <a:t>₁</a:t>
                      </a:r>
                      <a:r>
                        <a:rPr lang="en-US" altLang="ko-KR" sz="2000" dirty="0"/>
                        <a:t>[PC]</a:t>
                      </a:r>
                    </a:p>
                    <a:p>
                      <a:pPr latinLnBrk="1"/>
                      <a:r>
                        <a:rPr lang="en-US" altLang="ko-KR" sz="2000" dirty="0" err="1"/>
                        <a:t>rA:rB</a:t>
                      </a:r>
                      <a:r>
                        <a:rPr lang="en-US" altLang="ko-KR" sz="2000" dirty="0"/>
                        <a:t> &lt;- M</a:t>
                      </a:r>
                      <a:r>
                        <a:rPr lang="ko-KR" altLang="en-US" sz="2000" dirty="0"/>
                        <a:t>₁</a:t>
                      </a:r>
                      <a:r>
                        <a:rPr lang="en-US" altLang="ko-KR" sz="2000" dirty="0"/>
                        <a:t>[PC+1]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/>
                        <a:t>valC</a:t>
                      </a:r>
                      <a:r>
                        <a:rPr lang="en-US" altLang="ko-KR" sz="2000" dirty="0"/>
                        <a:t> &lt;- M</a:t>
                      </a:r>
                      <a:r>
                        <a:rPr lang="ko-KR" altLang="en-US" sz="2000" dirty="0"/>
                        <a:t>₈</a:t>
                      </a:r>
                      <a:r>
                        <a:rPr lang="en-US" altLang="ko-KR" sz="2000" dirty="0"/>
                        <a:t>[PC+2]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/>
                        <a:t>valP</a:t>
                      </a:r>
                      <a:r>
                        <a:rPr lang="en-US" altLang="ko-KR" sz="2000" dirty="0"/>
                        <a:t> &lt;- PC+10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/>
                        <a:t>icode:ifun</a:t>
                      </a:r>
                      <a:r>
                        <a:rPr lang="en-US" altLang="ko-KR" sz="2000" dirty="0"/>
                        <a:t> &lt;- M</a:t>
                      </a:r>
                      <a:r>
                        <a:rPr lang="ko-KR" altLang="en-US" sz="2000" dirty="0"/>
                        <a:t>₁</a:t>
                      </a:r>
                      <a:r>
                        <a:rPr lang="en-US" altLang="ko-KR" sz="2000" dirty="0"/>
                        <a:t>[0x016</a:t>
                      </a: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인스트럭션</a:t>
                      </a: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주소</a:t>
                      </a: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2000" dirty="0"/>
                        <a:t>] = 3:0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첫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바이트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0x30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/>
                        <a:t>rA:rB</a:t>
                      </a:r>
                      <a:r>
                        <a:rPr lang="en-US" altLang="ko-KR" sz="2000" dirty="0"/>
                        <a:t> &lt;- M</a:t>
                      </a:r>
                      <a:r>
                        <a:rPr lang="ko-KR" altLang="en-US" sz="2000" dirty="0"/>
                        <a:t>₁</a:t>
                      </a:r>
                      <a:r>
                        <a:rPr lang="en-US" altLang="ko-KR" sz="2000" dirty="0"/>
                        <a:t>[0x017] = f:4                                     </a:t>
                      </a: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0xf4)</a:t>
                      </a:r>
                      <a:endParaRPr lang="en-US" altLang="ko-KR" sz="2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/>
                        <a:t>valC</a:t>
                      </a:r>
                      <a:r>
                        <a:rPr lang="en-US" altLang="ko-KR" sz="2000" dirty="0"/>
                        <a:t> &lt;- M</a:t>
                      </a:r>
                      <a:r>
                        <a:rPr lang="ko-KR" altLang="en-US" sz="2000" dirty="0"/>
                        <a:t>₈</a:t>
                      </a:r>
                      <a:r>
                        <a:rPr lang="en-US" altLang="ko-KR" sz="2000" dirty="0"/>
                        <a:t>[0x018] = 128</a:t>
                      </a: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나머지 </a:t>
                      </a: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바이트</a:t>
                      </a: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/>
                        <a:t>valP</a:t>
                      </a:r>
                      <a:r>
                        <a:rPr lang="en-US" altLang="ko-KR" sz="2000" dirty="0"/>
                        <a:t> &lt;- 0x016+10 = 0x020</a:t>
                      </a: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주소 </a:t>
                      </a: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+ 10)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404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Decode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8405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Execute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/>
                        <a:t>valE</a:t>
                      </a:r>
                      <a:r>
                        <a:rPr lang="en-US" altLang="ko-KR" sz="2000" dirty="0"/>
                        <a:t> &lt;- 0 + </a:t>
                      </a:r>
                      <a:r>
                        <a:rPr lang="en-US" altLang="ko-KR" sz="2000" dirty="0" err="1"/>
                        <a:t>valC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/>
                        <a:t>valE</a:t>
                      </a:r>
                      <a:r>
                        <a:rPr lang="en-US" altLang="ko-KR" sz="2000" dirty="0"/>
                        <a:t> &lt;- 0 + 128 = 128</a:t>
                      </a: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(ALU</a:t>
                      </a: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연산 실행</a:t>
                      </a: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2643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Memory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7558514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Write back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R[</a:t>
                      </a:r>
                      <a:r>
                        <a:rPr lang="en-US" altLang="ko-KR" sz="2000" dirty="0" err="1"/>
                        <a:t>rB</a:t>
                      </a:r>
                      <a:r>
                        <a:rPr lang="en-US" altLang="ko-KR" sz="2000" dirty="0"/>
                        <a:t>] &lt;- </a:t>
                      </a:r>
                      <a:r>
                        <a:rPr lang="en-US" altLang="ko-KR" sz="2000" dirty="0" err="1"/>
                        <a:t>valE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R[%</a:t>
                      </a:r>
                      <a:r>
                        <a:rPr lang="en-US" altLang="ko-KR" sz="2000" dirty="0" err="1"/>
                        <a:t>rsp</a:t>
                      </a:r>
                      <a:r>
                        <a:rPr lang="en-US" altLang="ko-KR" sz="2000" dirty="0"/>
                        <a:t>] &lt;- </a:t>
                      </a:r>
                      <a:r>
                        <a:rPr lang="en-US" altLang="ko-KR" sz="2000" dirty="0" err="1"/>
                        <a:t>valE</a:t>
                      </a:r>
                      <a:r>
                        <a:rPr lang="en-US" altLang="ko-KR" sz="2000" dirty="0"/>
                        <a:t> = 128</a:t>
                      </a: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재기록</a:t>
                      </a: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레지스터 갱신</a:t>
                      </a: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2283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PC update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PC &lt;- </a:t>
                      </a:r>
                      <a:r>
                        <a:rPr lang="en-US" altLang="ko-KR" sz="2000" dirty="0" err="1"/>
                        <a:t>valP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PC &lt;- </a:t>
                      </a:r>
                      <a:r>
                        <a:rPr lang="en-US" altLang="ko-KR" sz="2000" dirty="0" err="1"/>
                        <a:t>valP</a:t>
                      </a:r>
                      <a:r>
                        <a:rPr lang="en-US" altLang="ko-KR" sz="2000" dirty="0"/>
                        <a:t> = 0x020</a:t>
                      </a: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주소 업데이트</a:t>
                      </a: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279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39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call </a:t>
            </a: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명령어 처리 단계 추적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6321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4-2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call </a:t>
            </a:r>
            <a:r>
              <a:rPr lang="ko-KR" altLang="en-US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명령어 처리 단계 추적</a:t>
            </a:r>
            <a:endParaRPr lang="en-US" altLang="ko-KR" sz="24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aphicFrame>
        <p:nvGraphicFramePr>
          <p:cNvPr id="16" name="표 3">
            <a:extLst>
              <a:ext uri="{FF2B5EF4-FFF2-40B4-BE49-F238E27FC236}">
                <a16:creationId xmlns:a16="http://schemas.microsoft.com/office/drawing/2014/main" id="{9BECA9B4-AAC3-4812-8B50-10CB67AE2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796578"/>
              </p:ext>
            </p:extLst>
          </p:nvPr>
        </p:nvGraphicFramePr>
        <p:xfrm>
          <a:off x="529913" y="1591410"/>
          <a:ext cx="11027087" cy="432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2887">
                  <a:extLst>
                    <a:ext uri="{9D8B030D-6E8A-4147-A177-3AD203B41FA5}">
                      <a16:colId xmlns:a16="http://schemas.microsoft.com/office/drawing/2014/main" val="1072308743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3661085"/>
                    </a:ext>
                  </a:extLst>
                </a:gridCol>
                <a:gridCol w="6883400">
                  <a:extLst>
                    <a:ext uri="{9D8B030D-6E8A-4147-A177-3AD203B41FA5}">
                      <a16:colId xmlns:a16="http://schemas.microsoft.com/office/drawing/2014/main" val="3974499558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0x037  :  80410000000000000  call</a:t>
                      </a:r>
                      <a:r>
                        <a:rPr lang="ko-KR" altLang="en-US" sz="2000" b="1" dirty="0"/>
                        <a:t> </a:t>
                      </a:r>
                      <a:r>
                        <a:rPr lang="en-US" altLang="ko-KR" sz="2000" b="1" dirty="0"/>
                        <a:t>proc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13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Stage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Generic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call </a:t>
                      </a:r>
                      <a:r>
                        <a:rPr lang="en-US" altLang="ko-KR" sz="2000" dirty="0" err="1"/>
                        <a:t>Dest</a:t>
                      </a:r>
                      <a:endParaRPr lang="en-US" altLang="ko-KR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Specific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call 0x041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7287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1" dirty="0"/>
                    </a:p>
                    <a:p>
                      <a:pPr algn="ctr" latinLnBrk="1"/>
                      <a:r>
                        <a:rPr lang="en-US" altLang="ko-KR" sz="2000" b="1" dirty="0"/>
                        <a:t>Fetch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/>
                        <a:t>icode:ifun</a:t>
                      </a:r>
                      <a:r>
                        <a:rPr lang="en-US" altLang="ko-KR" sz="2000" dirty="0"/>
                        <a:t> &lt;- M</a:t>
                      </a:r>
                      <a:r>
                        <a:rPr lang="ko-KR" altLang="en-US" sz="2000" dirty="0"/>
                        <a:t>₁</a:t>
                      </a:r>
                      <a:r>
                        <a:rPr lang="en-US" altLang="ko-KR" sz="2000" dirty="0"/>
                        <a:t>[PC]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/>
                        <a:t>valC</a:t>
                      </a:r>
                      <a:r>
                        <a:rPr lang="en-US" altLang="ko-KR" sz="2000" dirty="0"/>
                        <a:t> &lt;- M</a:t>
                      </a:r>
                      <a:r>
                        <a:rPr lang="ko-KR" altLang="en-US" sz="2000" dirty="0"/>
                        <a:t>₈</a:t>
                      </a:r>
                      <a:r>
                        <a:rPr lang="en-US" altLang="ko-KR" sz="2000" dirty="0"/>
                        <a:t>[PC+1]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/>
                        <a:t>valP</a:t>
                      </a:r>
                      <a:r>
                        <a:rPr lang="en-US" altLang="ko-KR" sz="2000" dirty="0"/>
                        <a:t> &lt;- PC+9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/>
                        <a:t>icode:ifun</a:t>
                      </a:r>
                      <a:r>
                        <a:rPr lang="en-US" altLang="ko-KR" sz="2000" dirty="0"/>
                        <a:t> &lt;- M</a:t>
                      </a:r>
                      <a:r>
                        <a:rPr lang="ko-KR" altLang="en-US" sz="2000" dirty="0"/>
                        <a:t>₁</a:t>
                      </a:r>
                      <a:r>
                        <a:rPr lang="en-US" altLang="ko-KR" sz="2000" dirty="0"/>
                        <a:t>[0x037</a:t>
                      </a: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인스트럭션</a:t>
                      </a: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주소</a:t>
                      </a: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2000" dirty="0"/>
                        <a:t>] = 8:0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첫 바이트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0x80)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/>
                        <a:t>valC</a:t>
                      </a:r>
                      <a:r>
                        <a:rPr lang="en-US" altLang="ko-KR" sz="2000" dirty="0"/>
                        <a:t> &lt;- M</a:t>
                      </a:r>
                      <a:r>
                        <a:rPr lang="ko-KR" altLang="en-US" sz="2000" dirty="0"/>
                        <a:t>₈</a:t>
                      </a:r>
                      <a:r>
                        <a:rPr lang="en-US" altLang="ko-KR" sz="2000" dirty="0"/>
                        <a:t>[0x038] = 0x041</a:t>
                      </a: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나머지 </a:t>
                      </a: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바이트</a:t>
                      </a: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목적지</a:t>
                      </a: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/>
                        <a:t>valP</a:t>
                      </a:r>
                      <a:r>
                        <a:rPr lang="en-US" altLang="ko-KR" sz="2000" dirty="0"/>
                        <a:t> &lt;- 0x037+9 = 0x041</a:t>
                      </a: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주소 </a:t>
                      </a: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+ 9)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404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Decode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/>
                        <a:t>valB</a:t>
                      </a:r>
                      <a:r>
                        <a:rPr lang="en-US" altLang="ko-KR" sz="2000" dirty="0"/>
                        <a:t> &lt;- R[%</a:t>
                      </a:r>
                      <a:r>
                        <a:rPr lang="en-US" altLang="ko-KR" sz="2000" dirty="0" err="1"/>
                        <a:t>rsp</a:t>
                      </a:r>
                      <a:r>
                        <a:rPr lang="en-US" altLang="ko-KR" sz="2000" dirty="0"/>
                        <a:t>]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/>
                        <a:t>valB</a:t>
                      </a:r>
                      <a:r>
                        <a:rPr lang="en-US" altLang="ko-KR" sz="2000" dirty="0"/>
                        <a:t> &lt;- R[%</a:t>
                      </a:r>
                      <a:r>
                        <a:rPr lang="en-US" altLang="ko-KR" sz="2000" dirty="0" err="1"/>
                        <a:t>rsp</a:t>
                      </a:r>
                      <a:r>
                        <a:rPr lang="en-US" altLang="ko-KR" sz="2000" dirty="0"/>
                        <a:t>] = 128</a:t>
                      </a: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스택 포인터 읽기</a:t>
                      </a: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8405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Execute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/>
                        <a:t>valE</a:t>
                      </a:r>
                      <a:r>
                        <a:rPr lang="en-US" altLang="ko-KR" sz="2000" dirty="0"/>
                        <a:t> &lt;- </a:t>
                      </a:r>
                      <a:r>
                        <a:rPr lang="en-US" altLang="ko-KR" sz="2000" dirty="0" err="1"/>
                        <a:t>ValB</a:t>
                      </a:r>
                      <a:r>
                        <a:rPr lang="en-US" altLang="ko-KR" sz="2000" dirty="0"/>
                        <a:t> + (-8)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/>
                        <a:t>valE</a:t>
                      </a:r>
                      <a:r>
                        <a:rPr lang="en-US" altLang="ko-KR" sz="2000" dirty="0"/>
                        <a:t> &lt;- </a:t>
                      </a:r>
                      <a:r>
                        <a:rPr lang="en-US" altLang="ko-KR" sz="2000" dirty="0" err="1"/>
                        <a:t>ValB</a:t>
                      </a:r>
                      <a:r>
                        <a:rPr lang="en-US" altLang="ko-KR" sz="2000" dirty="0"/>
                        <a:t> + (-8) = 120</a:t>
                      </a: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스택 포인터 증가</a:t>
                      </a: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[-8], return</a:t>
                      </a:r>
                      <a:r>
                        <a:rPr kumimoji="0" lang="ko-KR" alt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주소값을</a:t>
                      </a: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메모리에 저장하기 때문에 감소됨</a:t>
                      </a: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2643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Memory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M</a:t>
                      </a:r>
                      <a:r>
                        <a:rPr lang="ko-KR" altLang="en-US" sz="2000" dirty="0"/>
                        <a:t>₈</a:t>
                      </a:r>
                      <a:r>
                        <a:rPr lang="en-US" altLang="ko-KR" sz="2000" dirty="0"/>
                        <a:t>[</a:t>
                      </a:r>
                      <a:r>
                        <a:rPr lang="en-US" altLang="ko-KR" sz="2000" dirty="0" err="1"/>
                        <a:t>valE</a:t>
                      </a:r>
                      <a:r>
                        <a:rPr lang="en-US" altLang="ko-KR" sz="2000" dirty="0"/>
                        <a:t>] &lt;- </a:t>
                      </a:r>
                      <a:r>
                        <a:rPr lang="en-US" altLang="ko-KR" sz="2000" dirty="0" err="1"/>
                        <a:t>valP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M</a:t>
                      </a:r>
                      <a:r>
                        <a:rPr lang="ko-KR" altLang="en-US" sz="2000" dirty="0"/>
                        <a:t>₈</a:t>
                      </a:r>
                      <a:r>
                        <a:rPr lang="en-US" altLang="ko-KR" sz="2000" dirty="0"/>
                        <a:t>[120] &lt;- 0x041</a:t>
                      </a: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옛 스택 포인터의 리턴 주소 읽기</a:t>
                      </a: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7558514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Write back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R[%</a:t>
                      </a:r>
                      <a:r>
                        <a:rPr lang="en-US" altLang="ko-KR" sz="2000" dirty="0" err="1"/>
                        <a:t>rsp</a:t>
                      </a:r>
                      <a:r>
                        <a:rPr lang="en-US" altLang="ko-KR" sz="2000" dirty="0"/>
                        <a:t>] &lt;- </a:t>
                      </a:r>
                      <a:r>
                        <a:rPr lang="en-US" altLang="ko-KR" sz="2000" dirty="0" err="1"/>
                        <a:t>valE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R[%</a:t>
                      </a:r>
                      <a:r>
                        <a:rPr lang="en-US" altLang="ko-KR" sz="2000" dirty="0" err="1"/>
                        <a:t>rsp</a:t>
                      </a:r>
                      <a:r>
                        <a:rPr lang="en-US" altLang="ko-KR" sz="2000" dirty="0"/>
                        <a:t>] &lt;- </a:t>
                      </a:r>
                      <a:r>
                        <a:rPr lang="en-US" altLang="ko-KR" sz="2000" dirty="0" err="1"/>
                        <a:t>valE</a:t>
                      </a:r>
                      <a:r>
                        <a:rPr lang="en-US" altLang="ko-KR" sz="2000" dirty="0"/>
                        <a:t> = 120</a:t>
                      </a: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스택 포인터 갱신</a:t>
                      </a: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2283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PC update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PC &lt;- </a:t>
                      </a:r>
                      <a:r>
                        <a:rPr lang="en-US" altLang="ko-KR" sz="2000" dirty="0" err="1"/>
                        <a:t>valC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PC &lt;- </a:t>
                      </a:r>
                      <a:r>
                        <a:rPr lang="en-US" altLang="ko-KR" sz="2000" dirty="0" err="1"/>
                        <a:t>valC</a:t>
                      </a:r>
                      <a:r>
                        <a:rPr lang="en-US" altLang="ko-KR" sz="2000" dirty="0"/>
                        <a:t> = 0x041</a:t>
                      </a: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주소 업데이트</a:t>
                      </a: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279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553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08319" y="2344823"/>
            <a:ext cx="6096000" cy="18620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115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감사합니다</a:t>
            </a:r>
            <a:endParaRPr lang="en-US" altLang="ko-KR" sz="6000" kern="0" dirty="0">
              <a:solidFill>
                <a:prstClr val="white">
                  <a:lumMod val="50000"/>
                </a:prst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49811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3634</TotalTime>
  <Words>445</Words>
  <Application>Microsoft Office PowerPoint</Application>
  <PresentationFormat>와이드스크린</PresentationFormat>
  <Paragraphs>75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야놀자 야체 B</vt:lpstr>
      <vt:lpstr>Arial</vt:lpstr>
      <vt:lpstr>맑은 고딕</vt:lpstr>
      <vt:lpstr>배달의민족 한나체 Pro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신주용</cp:lastModifiedBy>
  <cp:revision>71</cp:revision>
  <dcterms:created xsi:type="dcterms:W3CDTF">2021-09-22T03:36:31Z</dcterms:created>
  <dcterms:modified xsi:type="dcterms:W3CDTF">2021-11-16T17:46:44Z</dcterms:modified>
</cp:coreProperties>
</file>