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368" r:id="rId2"/>
    <p:sldId id="37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284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배달의민족 한나체 Pro" panose="020B0600000101010101" pitchFamily="50" charset="-127"/>
      <p:regular r:id="rId16"/>
    </p:embeddedFont>
    <p:embeddedFont>
      <p:font typeface="야놀자 야체 B" panose="02020603020101020101" pitchFamily="18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4" autoAdjust="0"/>
    <p:restoredTop sz="96344" autoAdjust="0"/>
  </p:normalViewPr>
  <p:slideViewPr>
    <p:cSldViewPr snapToGrid="0">
      <p:cViewPr varScale="1">
        <p:scale>
          <a:sx n="84" d="100"/>
          <a:sy n="84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7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컴퓨터구조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SEQ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48D5FE83-E831-4106-A0C1-0DF161C03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03616"/>
              </p:ext>
            </p:extLst>
          </p:nvPr>
        </p:nvGraphicFramePr>
        <p:xfrm>
          <a:off x="5691803" y="1795709"/>
          <a:ext cx="3951473" cy="2450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827">
                  <a:extLst>
                    <a:ext uri="{9D8B030D-6E8A-4147-A177-3AD203B41FA5}">
                      <a16:colId xmlns:a16="http://schemas.microsoft.com/office/drawing/2014/main" val="1072308743"/>
                    </a:ext>
                  </a:extLst>
                </a:gridCol>
                <a:gridCol w="2912646">
                  <a:extLst>
                    <a:ext uri="{9D8B030D-6E8A-4147-A177-3AD203B41FA5}">
                      <a16:colId xmlns:a16="http://schemas.microsoft.com/office/drawing/2014/main" val="23661085"/>
                    </a:ext>
                  </a:extLst>
                </a:gridCol>
              </a:tblGrid>
              <a:tr h="2129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0x3a  :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13717"/>
                  </a:ext>
                </a:extLst>
              </a:tr>
              <a:tr h="347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87884"/>
                  </a:ext>
                </a:extLst>
              </a:tr>
              <a:tr h="23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Fetch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icode:ifun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₁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0x3a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9 : 0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04245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valA</a:t>
                      </a:r>
                      <a:r>
                        <a:rPr lang="en-US" altLang="ko-KR" sz="1200" dirty="0"/>
                        <a:t> &lt;- R[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valB</a:t>
                      </a:r>
                      <a:r>
                        <a:rPr lang="en-US" altLang="ko-KR" sz="1200" dirty="0"/>
                        <a:t> &lt;- R</a:t>
                      </a:r>
                      <a:r>
                        <a:rPr lang="en-US" altLang="ko-KR" sz="1200" b="1" dirty="0"/>
                        <a:t>[%</a:t>
                      </a:r>
                      <a:r>
                        <a:rPr lang="en-US" altLang="ko-KR" sz="1200" b="1" dirty="0" err="1"/>
                        <a:t>rsp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05470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Execute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valE</a:t>
                      </a:r>
                      <a:r>
                        <a:rPr lang="en-US" altLang="ko-KR" sz="1200" dirty="0"/>
                        <a:t> &lt;- </a:t>
                      </a:r>
                      <a:r>
                        <a:rPr lang="en-US" altLang="ko-KR" sz="1200" dirty="0" err="1"/>
                        <a:t>valB</a:t>
                      </a:r>
                      <a:r>
                        <a:rPr lang="en-US" altLang="ko-KR" sz="1200" dirty="0"/>
                        <a:t> + 8 = </a:t>
                      </a:r>
                      <a:r>
                        <a:rPr lang="en-US" altLang="ko-KR" sz="1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643136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Memory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valM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₈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dirty="0" err="1"/>
                        <a:t>valA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0x8F830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558514"/>
                  </a:ext>
                </a:extLst>
              </a:tr>
              <a:tr h="25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Write back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R[%</a:t>
                      </a:r>
                      <a:r>
                        <a:rPr lang="en-US" altLang="ko-KR" sz="1200" b="0" dirty="0" err="1"/>
                        <a:t>rsp</a:t>
                      </a:r>
                      <a:r>
                        <a:rPr lang="en-US" altLang="ko-KR" sz="1200" b="0" dirty="0"/>
                        <a:t>] &lt;- </a:t>
                      </a:r>
                      <a:r>
                        <a:rPr lang="en-US" altLang="ko-KR" sz="1200" b="0" dirty="0" err="1"/>
                        <a:t>valE</a:t>
                      </a:r>
                      <a:r>
                        <a:rPr lang="en-US" altLang="ko-KR" sz="1200" b="0" dirty="0"/>
                        <a:t> = </a:t>
                      </a:r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283193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PC update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PC &lt;- </a:t>
                      </a:r>
                      <a:r>
                        <a:rPr lang="en-US" altLang="ko-KR" sz="1200" dirty="0" err="1"/>
                        <a:t>valM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050" b="1" dirty="0"/>
                        <a:t>0x8F830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5567"/>
                  </a:ext>
                </a:extLst>
              </a:tr>
            </a:tbl>
          </a:graphicData>
        </a:graphic>
      </p:graphicFrame>
      <p:graphicFrame>
        <p:nvGraphicFramePr>
          <p:cNvPr id="33" name="표 35">
            <a:extLst>
              <a:ext uri="{FF2B5EF4-FFF2-40B4-BE49-F238E27FC236}">
                <a16:creationId xmlns:a16="http://schemas.microsoft.com/office/drawing/2014/main" id="{3300C66C-1C4B-42ED-9820-5C393C36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36144"/>
              </p:ext>
            </p:extLst>
          </p:nvPr>
        </p:nvGraphicFramePr>
        <p:xfrm>
          <a:off x="9931739" y="4840607"/>
          <a:ext cx="15875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703">
                  <a:extLst>
                    <a:ext uri="{9D8B030D-6E8A-4147-A177-3AD203B41FA5}">
                      <a16:colId xmlns:a16="http://schemas.microsoft.com/office/drawing/2014/main" val="3149927964"/>
                    </a:ext>
                  </a:extLst>
                </a:gridCol>
                <a:gridCol w="725797">
                  <a:extLst>
                    <a:ext uri="{9D8B030D-6E8A-4147-A177-3AD203B41FA5}">
                      <a16:colId xmlns:a16="http://schemas.microsoft.com/office/drawing/2014/main" val="4132170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r>
                        <a:rPr lang="en-US" altLang="ko-KR" dirty="0" err="1"/>
                        <a:t>rsi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1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r>
                        <a:rPr lang="en-US" altLang="ko-KR" dirty="0" err="1"/>
                        <a:t>rax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5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%r9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56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%r8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04583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F3184D28-55F4-4630-9D75-2EB3F87BD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7" y="1426313"/>
            <a:ext cx="4067987" cy="473200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B2218E-E87D-461D-8059-419A4C02C31F}"/>
              </a:ext>
            </a:extLst>
          </p:cNvPr>
          <p:cNvCxnSpPr>
            <a:cxnSpLocks/>
          </p:cNvCxnSpPr>
          <p:nvPr/>
        </p:nvCxnSpPr>
        <p:spPr>
          <a:xfrm flipV="1">
            <a:off x="4721398" y="2558005"/>
            <a:ext cx="973913" cy="1937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36C89-71A2-4C01-A961-A3BD458A3C3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702207" y="3021207"/>
            <a:ext cx="989596" cy="1055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E5DD9F-6693-4548-B487-D8C33E89101C}"/>
              </a:ext>
            </a:extLst>
          </p:cNvPr>
          <p:cNvCxnSpPr>
            <a:cxnSpLocks/>
          </p:cNvCxnSpPr>
          <p:nvPr/>
        </p:nvCxnSpPr>
        <p:spPr>
          <a:xfrm flipV="1">
            <a:off x="4721398" y="3330221"/>
            <a:ext cx="952412" cy="329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82DACB-8931-4AA4-886E-722EACCE7E87}"/>
              </a:ext>
            </a:extLst>
          </p:cNvPr>
          <p:cNvCxnSpPr>
            <a:cxnSpLocks/>
          </p:cNvCxnSpPr>
          <p:nvPr/>
        </p:nvCxnSpPr>
        <p:spPr>
          <a:xfrm>
            <a:off x="4698699" y="3253715"/>
            <a:ext cx="996612" cy="290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FF38BA-A9AA-442F-A824-89E00868518B}"/>
              </a:ext>
            </a:extLst>
          </p:cNvPr>
          <p:cNvCxnSpPr>
            <a:cxnSpLocks/>
          </p:cNvCxnSpPr>
          <p:nvPr/>
        </p:nvCxnSpPr>
        <p:spPr>
          <a:xfrm>
            <a:off x="4717890" y="2838057"/>
            <a:ext cx="955920" cy="1316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그림 26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CEA32113-0278-4535-94FB-B6C2B6980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83" y="446755"/>
            <a:ext cx="2158248" cy="12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6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과제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4-3 : SEQ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시뮬레이션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740346" y="2719989"/>
            <a:ext cx="88481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과제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4-1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의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sum()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함수의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Y86-64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머신 상에서 어셈블리 프로그램을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SEQ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시뮬레이터로 실행하고 분석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</a:t>
            </a:r>
            <a:r>
              <a:rPr kumimoji="0" lang="ko-KR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실습 강의노트 </a:t>
            </a:r>
            <a:r>
              <a:rPr kumimoji="0" lang="en-US" altLang="ko-KR" sz="24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4</a:t>
            </a:r>
            <a:r>
              <a:rPr kumimoji="0" lang="en-US" altLang="ko-KR" sz="2400" b="1" i="0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참조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SEQ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SEQ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9CD538-B61C-4321-A257-5ACB76491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1" y="412637"/>
            <a:ext cx="2171350" cy="12971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DD17B8-BF56-43C1-BA31-D971B25D4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0" y="1427567"/>
            <a:ext cx="4077894" cy="47435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B2218E-E87D-461D-8059-419A4C02C31F}"/>
              </a:ext>
            </a:extLst>
          </p:cNvPr>
          <p:cNvCxnSpPr>
            <a:cxnSpLocks/>
          </p:cNvCxnSpPr>
          <p:nvPr/>
        </p:nvCxnSpPr>
        <p:spPr>
          <a:xfrm flipV="1">
            <a:off x="4721398" y="2838057"/>
            <a:ext cx="929713" cy="1657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36C89-71A2-4C01-A961-A3BD458A3C31}"/>
              </a:ext>
            </a:extLst>
          </p:cNvPr>
          <p:cNvCxnSpPr>
            <a:cxnSpLocks/>
          </p:cNvCxnSpPr>
          <p:nvPr/>
        </p:nvCxnSpPr>
        <p:spPr>
          <a:xfrm flipV="1">
            <a:off x="4702207" y="3360420"/>
            <a:ext cx="1015579" cy="715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E5DD9F-6693-4548-B487-D8C33E89101C}"/>
              </a:ext>
            </a:extLst>
          </p:cNvPr>
          <p:cNvCxnSpPr>
            <a:cxnSpLocks/>
          </p:cNvCxnSpPr>
          <p:nvPr/>
        </p:nvCxnSpPr>
        <p:spPr>
          <a:xfrm>
            <a:off x="4721398" y="3659847"/>
            <a:ext cx="9297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82DACB-8931-4AA4-886E-722EACCE7E87}"/>
              </a:ext>
            </a:extLst>
          </p:cNvPr>
          <p:cNvCxnSpPr>
            <a:cxnSpLocks/>
          </p:cNvCxnSpPr>
          <p:nvPr/>
        </p:nvCxnSpPr>
        <p:spPr>
          <a:xfrm>
            <a:off x="4698699" y="3253715"/>
            <a:ext cx="1019087" cy="689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FF38BA-A9AA-442F-A824-89E00868518B}"/>
              </a:ext>
            </a:extLst>
          </p:cNvPr>
          <p:cNvCxnSpPr>
            <a:cxnSpLocks/>
          </p:cNvCxnSpPr>
          <p:nvPr/>
        </p:nvCxnSpPr>
        <p:spPr>
          <a:xfrm>
            <a:off x="4717890" y="2838057"/>
            <a:ext cx="933221" cy="1657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5605ACF-E14F-48CA-BB15-13AAEEB59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16259"/>
              </p:ext>
            </p:extLst>
          </p:nvPr>
        </p:nvGraphicFramePr>
        <p:xfrm>
          <a:off x="5717786" y="1793065"/>
          <a:ext cx="3928775" cy="281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471">
                  <a:extLst>
                    <a:ext uri="{9D8B030D-6E8A-4147-A177-3AD203B41FA5}">
                      <a16:colId xmlns:a16="http://schemas.microsoft.com/office/drawing/2014/main" val="1072308743"/>
                    </a:ext>
                  </a:extLst>
                </a:gridCol>
                <a:gridCol w="2719304">
                  <a:extLst>
                    <a:ext uri="{9D8B030D-6E8A-4147-A177-3AD203B41FA5}">
                      <a16:colId xmlns:a16="http://schemas.microsoft.com/office/drawing/2014/main" val="23661085"/>
                    </a:ext>
                  </a:extLst>
                </a:gridCol>
              </a:tblGrid>
              <a:tr h="2129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0x0  :  30f80800000000000000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13717"/>
                  </a:ext>
                </a:extLst>
              </a:tr>
              <a:tr h="347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irmovq</a:t>
                      </a:r>
                      <a:r>
                        <a:rPr lang="en-US" altLang="ko-KR" sz="1200" b="1" dirty="0"/>
                        <a:t> $8, %r8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87884"/>
                  </a:ext>
                </a:extLst>
              </a:tr>
              <a:tr h="62617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Fetch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icode:ifun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₁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0x0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3:0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rA:rB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₁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0x1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f:8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valC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₈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0x2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8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&lt;- </a:t>
                      </a:r>
                      <a:r>
                        <a:rPr lang="en-US" altLang="ko-KR" sz="1200" b="1" dirty="0"/>
                        <a:t>0x0 </a:t>
                      </a:r>
                      <a:r>
                        <a:rPr lang="en-US" altLang="ko-KR" sz="1200" b="0" dirty="0"/>
                        <a:t>+ 10 </a:t>
                      </a:r>
                      <a:r>
                        <a:rPr lang="en-US" altLang="ko-KR" sz="1200" dirty="0"/>
                        <a:t>= </a:t>
                      </a:r>
                      <a:r>
                        <a:rPr lang="en-US" altLang="ko-KR" sz="1200" b="1" dirty="0"/>
                        <a:t>0xa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04245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05470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Execute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valE</a:t>
                      </a:r>
                      <a:r>
                        <a:rPr lang="en-US" altLang="ko-KR" sz="1200" dirty="0"/>
                        <a:t> &lt;-</a:t>
                      </a:r>
                      <a:r>
                        <a:rPr lang="en-US" altLang="ko-KR" sz="1200" b="1" dirty="0"/>
                        <a:t> 0 + 8 = 8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643136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Memory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558514"/>
                  </a:ext>
                </a:extLst>
              </a:tr>
              <a:tr h="25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Write back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R[</a:t>
                      </a:r>
                      <a:r>
                        <a:rPr lang="en-US" altLang="ko-KR" sz="1200" b="1" dirty="0"/>
                        <a:t>%r8</a:t>
                      </a:r>
                      <a:r>
                        <a:rPr lang="en-US" altLang="ko-KR" sz="1200" dirty="0"/>
                        <a:t>] &lt;- </a:t>
                      </a:r>
                      <a:r>
                        <a:rPr lang="en-US" altLang="ko-KR" sz="1200" dirty="0" err="1"/>
                        <a:t>valE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283193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PC update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PC &lt;- </a:t>
                      </a: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1" dirty="0"/>
                        <a:t>0xa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5567"/>
                  </a:ext>
                </a:extLst>
              </a:tr>
            </a:tbl>
          </a:graphicData>
        </a:graphic>
      </p:graphicFrame>
      <p:graphicFrame>
        <p:nvGraphicFramePr>
          <p:cNvPr id="22" name="표 35">
            <a:extLst>
              <a:ext uri="{FF2B5EF4-FFF2-40B4-BE49-F238E27FC236}">
                <a16:creationId xmlns:a16="http://schemas.microsoft.com/office/drawing/2014/main" id="{950AC7BB-291F-4191-B107-75C5AF8C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80820"/>
              </p:ext>
            </p:extLst>
          </p:nvPr>
        </p:nvGraphicFramePr>
        <p:xfrm>
          <a:off x="9909052" y="5917678"/>
          <a:ext cx="15875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1499279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32170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%r8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0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SEQ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60551D11-B2D2-4947-9292-4A211F21F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18302"/>
              </p:ext>
            </p:extLst>
          </p:nvPr>
        </p:nvGraphicFramePr>
        <p:xfrm>
          <a:off x="9936926" y="5584918"/>
          <a:ext cx="15875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1499279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32170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%r9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56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%r8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04583"/>
                  </a:ext>
                </a:extLst>
              </a:tr>
            </a:tbl>
          </a:graphicData>
        </a:graphic>
      </p:graphicFrame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CEB58CF5-90AA-47BA-9445-85C5B3D13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01" y="423750"/>
            <a:ext cx="2152749" cy="1286058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5605ACF-E14F-48CA-BB15-13AAEEB59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53938"/>
              </p:ext>
            </p:extLst>
          </p:nvPr>
        </p:nvGraphicFramePr>
        <p:xfrm>
          <a:off x="5691803" y="1842178"/>
          <a:ext cx="3952054" cy="281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734">
                  <a:extLst>
                    <a:ext uri="{9D8B030D-6E8A-4147-A177-3AD203B41FA5}">
                      <a16:colId xmlns:a16="http://schemas.microsoft.com/office/drawing/2014/main" val="1072308743"/>
                    </a:ext>
                  </a:extLst>
                </a:gridCol>
                <a:gridCol w="2954320">
                  <a:extLst>
                    <a:ext uri="{9D8B030D-6E8A-4147-A177-3AD203B41FA5}">
                      <a16:colId xmlns:a16="http://schemas.microsoft.com/office/drawing/2014/main" val="23661085"/>
                    </a:ext>
                  </a:extLst>
                </a:gridCol>
              </a:tblGrid>
              <a:tr h="2129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0xa  :  30f90100000000000000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13717"/>
                  </a:ext>
                </a:extLst>
              </a:tr>
              <a:tr h="347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irmovq</a:t>
                      </a:r>
                      <a:r>
                        <a:rPr lang="en-US" altLang="ko-KR" sz="1200" b="1" dirty="0"/>
                        <a:t> $1, %r9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87884"/>
                  </a:ext>
                </a:extLst>
              </a:tr>
              <a:tr h="62617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Fetch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icode:ifun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₁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0xa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3:0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rA:rB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₁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0xb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f:9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valC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₈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0xc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8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&lt;- </a:t>
                      </a:r>
                      <a:r>
                        <a:rPr lang="en-US" altLang="ko-KR" sz="1200" b="1" dirty="0"/>
                        <a:t>0xa </a:t>
                      </a:r>
                      <a:r>
                        <a:rPr lang="en-US" altLang="ko-KR" sz="1200" b="0" dirty="0"/>
                        <a:t>+ 10 </a:t>
                      </a:r>
                      <a:r>
                        <a:rPr lang="en-US" altLang="ko-KR" sz="1200" b="1" dirty="0"/>
                        <a:t>= 0x14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04245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05470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Execute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valE</a:t>
                      </a:r>
                      <a:r>
                        <a:rPr lang="en-US" altLang="ko-KR" sz="1200" dirty="0"/>
                        <a:t> &lt;- </a:t>
                      </a:r>
                      <a:r>
                        <a:rPr lang="en-US" altLang="ko-KR" sz="1200" b="1" dirty="0"/>
                        <a:t>0 + 1 = 1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643136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Memory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558514"/>
                  </a:ext>
                </a:extLst>
              </a:tr>
              <a:tr h="25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Write back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R[</a:t>
                      </a:r>
                      <a:r>
                        <a:rPr lang="en-US" altLang="ko-KR" sz="1200" b="1" dirty="0"/>
                        <a:t>%r9</a:t>
                      </a:r>
                      <a:r>
                        <a:rPr lang="en-US" altLang="ko-KR" sz="1200" dirty="0"/>
                        <a:t>] &lt;- </a:t>
                      </a:r>
                      <a:r>
                        <a:rPr lang="en-US" altLang="ko-KR" sz="1200" dirty="0" err="1"/>
                        <a:t>valE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283193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PC update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PC &lt;- </a:t>
                      </a: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1" dirty="0"/>
                        <a:t>0x14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5567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CE7794AE-8CD8-42A4-9FDE-7CDE5FDF5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2" y="1427174"/>
            <a:ext cx="4077894" cy="47435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B2218E-E87D-461D-8059-419A4C02C31F}"/>
              </a:ext>
            </a:extLst>
          </p:cNvPr>
          <p:cNvCxnSpPr>
            <a:cxnSpLocks/>
          </p:cNvCxnSpPr>
          <p:nvPr/>
        </p:nvCxnSpPr>
        <p:spPr>
          <a:xfrm flipV="1">
            <a:off x="4721398" y="2838057"/>
            <a:ext cx="929713" cy="1657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36C89-71A2-4C01-A961-A3BD458A3C31}"/>
              </a:ext>
            </a:extLst>
          </p:cNvPr>
          <p:cNvCxnSpPr>
            <a:cxnSpLocks/>
          </p:cNvCxnSpPr>
          <p:nvPr/>
        </p:nvCxnSpPr>
        <p:spPr>
          <a:xfrm flipV="1">
            <a:off x="4702207" y="3429000"/>
            <a:ext cx="989596" cy="647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E5DD9F-6693-4548-B487-D8C33E89101C}"/>
              </a:ext>
            </a:extLst>
          </p:cNvPr>
          <p:cNvCxnSpPr>
            <a:cxnSpLocks/>
          </p:cNvCxnSpPr>
          <p:nvPr/>
        </p:nvCxnSpPr>
        <p:spPr>
          <a:xfrm>
            <a:off x="4721398" y="3659847"/>
            <a:ext cx="1001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82DACB-8931-4AA4-886E-722EACCE7E87}"/>
              </a:ext>
            </a:extLst>
          </p:cNvPr>
          <p:cNvCxnSpPr>
            <a:cxnSpLocks/>
          </p:cNvCxnSpPr>
          <p:nvPr/>
        </p:nvCxnSpPr>
        <p:spPr>
          <a:xfrm>
            <a:off x="4698699" y="3253715"/>
            <a:ext cx="993104" cy="72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FF38BA-A9AA-442F-A824-89E00868518B}"/>
              </a:ext>
            </a:extLst>
          </p:cNvPr>
          <p:cNvCxnSpPr>
            <a:cxnSpLocks/>
          </p:cNvCxnSpPr>
          <p:nvPr/>
        </p:nvCxnSpPr>
        <p:spPr>
          <a:xfrm>
            <a:off x="4717890" y="2838057"/>
            <a:ext cx="973913" cy="1657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0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SEQ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ADCB4C2-6AEC-45BF-BEC8-32B376360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4" y="1434397"/>
            <a:ext cx="4061037" cy="472392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B2218E-E87D-461D-8059-419A4C02C31F}"/>
              </a:ext>
            </a:extLst>
          </p:cNvPr>
          <p:cNvCxnSpPr>
            <a:cxnSpLocks/>
          </p:cNvCxnSpPr>
          <p:nvPr/>
        </p:nvCxnSpPr>
        <p:spPr>
          <a:xfrm flipV="1">
            <a:off x="4721398" y="2762250"/>
            <a:ext cx="970405" cy="1733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36C89-71A2-4C01-A961-A3BD458A3C3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702207" y="3204087"/>
            <a:ext cx="989596" cy="872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E5DD9F-6693-4548-B487-D8C33E89101C}"/>
              </a:ext>
            </a:extLst>
          </p:cNvPr>
          <p:cNvCxnSpPr>
            <a:cxnSpLocks/>
          </p:cNvCxnSpPr>
          <p:nvPr/>
        </p:nvCxnSpPr>
        <p:spPr>
          <a:xfrm>
            <a:off x="4721398" y="3659847"/>
            <a:ext cx="9297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82DACB-8931-4AA4-886E-722EACCE7E87}"/>
              </a:ext>
            </a:extLst>
          </p:cNvPr>
          <p:cNvCxnSpPr>
            <a:cxnSpLocks/>
          </p:cNvCxnSpPr>
          <p:nvPr/>
        </p:nvCxnSpPr>
        <p:spPr>
          <a:xfrm>
            <a:off x="4698699" y="3253715"/>
            <a:ext cx="952412" cy="680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FF38BA-A9AA-442F-A824-89E00868518B}"/>
              </a:ext>
            </a:extLst>
          </p:cNvPr>
          <p:cNvCxnSpPr>
            <a:cxnSpLocks/>
          </p:cNvCxnSpPr>
          <p:nvPr/>
        </p:nvCxnSpPr>
        <p:spPr>
          <a:xfrm>
            <a:off x="4717890" y="2838057"/>
            <a:ext cx="933221" cy="1581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FEE6AE51-EFCB-4B2F-B06C-3E507248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792" y="418467"/>
            <a:ext cx="2156257" cy="1288154"/>
          </a:xfrm>
          <a:prstGeom prst="rect">
            <a:avLst/>
          </a:prstGeom>
        </p:spPr>
      </p:pic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48D5FE83-E831-4106-A0C1-0DF161C03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10680"/>
              </p:ext>
            </p:extLst>
          </p:nvPr>
        </p:nvGraphicFramePr>
        <p:xfrm>
          <a:off x="5691803" y="1795709"/>
          <a:ext cx="3951473" cy="281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827">
                  <a:extLst>
                    <a:ext uri="{9D8B030D-6E8A-4147-A177-3AD203B41FA5}">
                      <a16:colId xmlns:a16="http://schemas.microsoft.com/office/drawing/2014/main" val="1072308743"/>
                    </a:ext>
                  </a:extLst>
                </a:gridCol>
                <a:gridCol w="2912646">
                  <a:extLst>
                    <a:ext uri="{9D8B030D-6E8A-4147-A177-3AD203B41FA5}">
                      <a16:colId xmlns:a16="http://schemas.microsoft.com/office/drawing/2014/main" val="23661085"/>
                    </a:ext>
                  </a:extLst>
                </a:gridCol>
              </a:tblGrid>
              <a:tr h="2129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0x14  :  6300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13717"/>
                  </a:ext>
                </a:extLst>
              </a:tr>
              <a:tr h="347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xorq</a:t>
                      </a:r>
                      <a:r>
                        <a:rPr lang="en-US" altLang="ko-KR" sz="1200" b="1" dirty="0"/>
                        <a:t> %</a:t>
                      </a:r>
                      <a:r>
                        <a:rPr lang="en-US" altLang="ko-KR" sz="1200" b="1" dirty="0" err="1"/>
                        <a:t>rax</a:t>
                      </a:r>
                      <a:r>
                        <a:rPr lang="en-US" altLang="ko-KR" sz="1200" b="1" dirty="0"/>
                        <a:t>, %</a:t>
                      </a:r>
                      <a:r>
                        <a:rPr lang="en-US" altLang="ko-KR" sz="1200" b="1" dirty="0" err="1"/>
                        <a:t>rax</a:t>
                      </a: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87884"/>
                  </a:ext>
                </a:extLst>
              </a:tr>
              <a:tr h="62617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Fetch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icode:ifun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₁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0x14</a:t>
                      </a:r>
                      <a:r>
                        <a:rPr lang="en-US" altLang="ko-KR" sz="1200" dirty="0"/>
                        <a:t>]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rA:rB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₁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0x15</a:t>
                      </a:r>
                      <a:r>
                        <a:rPr lang="en-US" altLang="ko-KR" sz="1200" dirty="0"/>
                        <a:t>]</a:t>
                      </a:r>
                      <a:endParaRPr lang="en-US" altLang="ko-KR" sz="12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&lt;- </a:t>
                      </a:r>
                      <a:r>
                        <a:rPr lang="en-US" altLang="ko-KR" sz="1200" b="1" dirty="0"/>
                        <a:t>0x14 </a:t>
                      </a:r>
                      <a:r>
                        <a:rPr lang="en-US" altLang="ko-KR" sz="1200" b="0" dirty="0"/>
                        <a:t>+ 2 </a:t>
                      </a:r>
                      <a:r>
                        <a:rPr lang="en-US" altLang="ko-KR" sz="1200" b="1" dirty="0"/>
                        <a:t>= 0x16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04245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valA</a:t>
                      </a:r>
                      <a:r>
                        <a:rPr lang="en-US" altLang="ko-KR" sz="1200" dirty="0"/>
                        <a:t> &lt;- R[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valB</a:t>
                      </a:r>
                      <a:r>
                        <a:rPr lang="en-US" altLang="ko-KR" sz="1200" dirty="0"/>
                        <a:t> &lt;- R</a:t>
                      </a:r>
                      <a:r>
                        <a:rPr lang="en-US" altLang="ko-KR" sz="1200" b="1" dirty="0"/>
                        <a:t>[%</a:t>
                      </a:r>
                      <a:r>
                        <a:rPr lang="en-US" altLang="ko-KR" sz="1200" b="1" dirty="0" err="1"/>
                        <a:t>rax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05470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Execute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valE</a:t>
                      </a:r>
                      <a:r>
                        <a:rPr lang="en-US" altLang="ko-KR" sz="1200" dirty="0"/>
                        <a:t> &lt;- </a:t>
                      </a:r>
                      <a:r>
                        <a:rPr lang="en-US" altLang="ko-KR" sz="1200" b="1" dirty="0"/>
                        <a:t>%</a:t>
                      </a:r>
                      <a:r>
                        <a:rPr lang="en-US" altLang="ko-KR" sz="1200" b="1" dirty="0" err="1"/>
                        <a:t>rax</a:t>
                      </a:r>
                      <a:r>
                        <a:rPr lang="en-US" altLang="ko-KR" sz="1200" b="1" dirty="0"/>
                        <a:t> XOR %</a:t>
                      </a:r>
                      <a:r>
                        <a:rPr lang="en-US" altLang="ko-KR" sz="1200" b="1" dirty="0" err="1"/>
                        <a:t>rax</a:t>
                      </a:r>
                      <a:r>
                        <a:rPr lang="en-US" altLang="ko-KR" sz="1200" b="1" dirty="0"/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643136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Memory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558514"/>
                  </a:ext>
                </a:extLst>
              </a:tr>
              <a:tr h="25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Write back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R[</a:t>
                      </a:r>
                      <a:r>
                        <a:rPr lang="en-US" altLang="ko-KR" sz="1200" b="1" dirty="0"/>
                        <a:t>%</a:t>
                      </a:r>
                      <a:r>
                        <a:rPr lang="en-US" altLang="ko-KR" sz="1200" b="1" dirty="0" err="1"/>
                        <a:t>rax</a:t>
                      </a:r>
                      <a:r>
                        <a:rPr lang="en-US" altLang="ko-KR" sz="1200" dirty="0"/>
                        <a:t>] &lt;- </a:t>
                      </a:r>
                      <a:r>
                        <a:rPr lang="en-US" altLang="ko-KR" sz="1200" dirty="0" err="1"/>
                        <a:t>valE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283193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PC update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PC &lt;- </a:t>
                      </a: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1" dirty="0"/>
                        <a:t>0x16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5567"/>
                  </a:ext>
                </a:extLst>
              </a:tr>
            </a:tbl>
          </a:graphicData>
        </a:graphic>
      </p:graphicFrame>
      <p:graphicFrame>
        <p:nvGraphicFramePr>
          <p:cNvPr id="33" name="표 35">
            <a:extLst>
              <a:ext uri="{FF2B5EF4-FFF2-40B4-BE49-F238E27FC236}">
                <a16:creationId xmlns:a16="http://schemas.microsoft.com/office/drawing/2014/main" id="{3300C66C-1C4B-42ED-9820-5C393C36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50371"/>
              </p:ext>
            </p:extLst>
          </p:nvPr>
        </p:nvGraphicFramePr>
        <p:xfrm>
          <a:off x="9931739" y="5193032"/>
          <a:ext cx="15875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703">
                  <a:extLst>
                    <a:ext uri="{9D8B030D-6E8A-4147-A177-3AD203B41FA5}">
                      <a16:colId xmlns:a16="http://schemas.microsoft.com/office/drawing/2014/main" val="3149927964"/>
                    </a:ext>
                  </a:extLst>
                </a:gridCol>
                <a:gridCol w="725797">
                  <a:extLst>
                    <a:ext uri="{9D8B030D-6E8A-4147-A177-3AD203B41FA5}">
                      <a16:colId xmlns:a16="http://schemas.microsoft.com/office/drawing/2014/main" val="4132170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%</a:t>
                      </a:r>
                      <a:r>
                        <a:rPr lang="en-US" altLang="ko-KR" b="1" dirty="0" err="1"/>
                        <a:t>rax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5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%r9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56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%r8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0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04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SEQ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48D5FE83-E831-4106-A0C1-0DF161C03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3935"/>
              </p:ext>
            </p:extLst>
          </p:nvPr>
        </p:nvGraphicFramePr>
        <p:xfrm>
          <a:off x="5691803" y="1795709"/>
          <a:ext cx="3951473" cy="281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827">
                  <a:extLst>
                    <a:ext uri="{9D8B030D-6E8A-4147-A177-3AD203B41FA5}">
                      <a16:colId xmlns:a16="http://schemas.microsoft.com/office/drawing/2014/main" val="1072308743"/>
                    </a:ext>
                  </a:extLst>
                </a:gridCol>
                <a:gridCol w="2912646">
                  <a:extLst>
                    <a:ext uri="{9D8B030D-6E8A-4147-A177-3AD203B41FA5}">
                      <a16:colId xmlns:a16="http://schemas.microsoft.com/office/drawing/2014/main" val="23661085"/>
                    </a:ext>
                  </a:extLst>
                </a:gridCol>
              </a:tblGrid>
              <a:tr h="2129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0x16  :  6266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13717"/>
                  </a:ext>
                </a:extLst>
              </a:tr>
              <a:tr h="347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andq</a:t>
                      </a:r>
                      <a:r>
                        <a:rPr lang="en-US" altLang="ko-KR" sz="1200" b="1" dirty="0"/>
                        <a:t> %</a:t>
                      </a:r>
                      <a:r>
                        <a:rPr lang="en-US" altLang="ko-KR" sz="1200" b="1" dirty="0" err="1"/>
                        <a:t>rsi</a:t>
                      </a:r>
                      <a:r>
                        <a:rPr lang="en-US" altLang="ko-KR" sz="1200" b="1" dirty="0"/>
                        <a:t>, %</a:t>
                      </a:r>
                      <a:r>
                        <a:rPr lang="en-US" altLang="ko-KR" sz="1200" b="1" dirty="0" err="1"/>
                        <a:t>rsi</a:t>
                      </a: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87884"/>
                  </a:ext>
                </a:extLst>
              </a:tr>
              <a:tr h="62617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Fetch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icode:ifun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₁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0x16</a:t>
                      </a:r>
                      <a:r>
                        <a:rPr lang="en-US" altLang="ko-KR" sz="1200" dirty="0"/>
                        <a:t>]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rA:rB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₁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0x17</a:t>
                      </a:r>
                      <a:r>
                        <a:rPr lang="en-US" altLang="ko-KR" sz="1200" dirty="0"/>
                        <a:t>]</a:t>
                      </a:r>
                      <a:endParaRPr lang="en-US" altLang="ko-KR" sz="12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&lt;- </a:t>
                      </a:r>
                      <a:r>
                        <a:rPr lang="en-US" altLang="ko-KR" sz="1200" b="1" dirty="0"/>
                        <a:t>0x16 </a:t>
                      </a:r>
                      <a:r>
                        <a:rPr lang="en-US" altLang="ko-KR" sz="1200" b="0" dirty="0"/>
                        <a:t>+ 2</a:t>
                      </a:r>
                      <a:r>
                        <a:rPr lang="en-US" altLang="ko-KR" sz="1200" b="1" dirty="0"/>
                        <a:t> = 0x18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04245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valA</a:t>
                      </a:r>
                      <a:r>
                        <a:rPr lang="en-US" altLang="ko-KR" sz="1200" dirty="0"/>
                        <a:t> &lt;- R[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valB</a:t>
                      </a:r>
                      <a:r>
                        <a:rPr lang="en-US" altLang="ko-KR" sz="1200" dirty="0"/>
                        <a:t> &lt;- R</a:t>
                      </a:r>
                      <a:r>
                        <a:rPr lang="en-US" altLang="ko-KR" sz="1200" b="1" dirty="0"/>
                        <a:t>[%</a:t>
                      </a:r>
                      <a:r>
                        <a:rPr lang="en-US" altLang="ko-KR" sz="1200" b="1" dirty="0" err="1"/>
                        <a:t>rsi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05470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Execute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valE</a:t>
                      </a:r>
                      <a:r>
                        <a:rPr lang="en-US" altLang="ko-KR" sz="1200" dirty="0"/>
                        <a:t> &lt;- </a:t>
                      </a:r>
                      <a:r>
                        <a:rPr lang="en-US" altLang="ko-KR" sz="1200" b="1" dirty="0"/>
                        <a:t>%</a:t>
                      </a:r>
                      <a:r>
                        <a:rPr lang="en-US" altLang="ko-KR" sz="1200" b="1" dirty="0" err="1"/>
                        <a:t>rsi</a:t>
                      </a:r>
                      <a:r>
                        <a:rPr lang="en-US" altLang="ko-KR" sz="1200" b="1" dirty="0"/>
                        <a:t> AND %</a:t>
                      </a:r>
                      <a:r>
                        <a:rPr lang="en-US" altLang="ko-KR" sz="1200" b="1" dirty="0" err="1"/>
                        <a:t>rsi</a:t>
                      </a:r>
                      <a:r>
                        <a:rPr lang="en-US" altLang="ko-KR" sz="1200" b="1" dirty="0"/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643136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Memory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558514"/>
                  </a:ext>
                </a:extLst>
              </a:tr>
              <a:tr h="25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Write back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R[</a:t>
                      </a:r>
                      <a:r>
                        <a:rPr lang="en-US" altLang="ko-KR" sz="1200" b="1" dirty="0"/>
                        <a:t>%</a:t>
                      </a:r>
                      <a:r>
                        <a:rPr lang="en-US" altLang="ko-KR" sz="1200" b="1" dirty="0" err="1"/>
                        <a:t>rsi</a:t>
                      </a:r>
                      <a:r>
                        <a:rPr lang="en-US" altLang="ko-KR" sz="1200" dirty="0"/>
                        <a:t>] &lt;- </a:t>
                      </a:r>
                      <a:r>
                        <a:rPr lang="en-US" altLang="ko-KR" sz="1200" dirty="0" err="1"/>
                        <a:t>valE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283193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PC update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PC &lt;- </a:t>
                      </a: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1" dirty="0"/>
                        <a:t>0x18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5567"/>
                  </a:ext>
                </a:extLst>
              </a:tr>
            </a:tbl>
          </a:graphicData>
        </a:graphic>
      </p:graphicFrame>
      <p:graphicFrame>
        <p:nvGraphicFramePr>
          <p:cNvPr id="33" name="표 35">
            <a:extLst>
              <a:ext uri="{FF2B5EF4-FFF2-40B4-BE49-F238E27FC236}">
                <a16:creationId xmlns:a16="http://schemas.microsoft.com/office/drawing/2014/main" id="{3300C66C-1C4B-42ED-9820-5C393C36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73574"/>
              </p:ext>
            </p:extLst>
          </p:nvPr>
        </p:nvGraphicFramePr>
        <p:xfrm>
          <a:off x="9931739" y="4840607"/>
          <a:ext cx="15875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703">
                  <a:extLst>
                    <a:ext uri="{9D8B030D-6E8A-4147-A177-3AD203B41FA5}">
                      <a16:colId xmlns:a16="http://schemas.microsoft.com/office/drawing/2014/main" val="3149927964"/>
                    </a:ext>
                  </a:extLst>
                </a:gridCol>
                <a:gridCol w="725797">
                  <a:extLst>
                    <a:ext uri="{9D8B030D-6E8A-4147-A177-3AD203B41FA5}">
                      <a16:colId xmlns:a16="http://schemas.microsoft.com/office/drawing/2014/main" val="4132170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%</a:t>
                      </a:r>
                      <a:r>
                        <a:rPr lang="en-US" altLang="ko-KR" b="1" dirty="0" err="1"/>
                        <a:t>rsi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1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r>
                        <a:rPr lang="en-US" altLang="ko-KR" dirty="0" err="1"/>
                        <a:t>rax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5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%r9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56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%r8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04583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CCAF6FAF-DCE8-4039-A82D-BA442CFC2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26" y="1427567"/>
            <a:ext cx="4066909" cy="473075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B2218E-E87D-461D-8059-419A4C02C31F}"/>
              </a:ext>
            </a:extLst>
          </p:cNvPr>
          <p:cNvCxnSpPr>
            <a:cxnSpLocks/>
          </p:cNvCxnSpPr>
          <p:nvPr/>
        </p:nvCxnSpPr>
        <p:spPr>
          <a:xfrm flipV="1">
            <a:off x="4721398" y="2762250"/>
            <a:ext cx="970405" cy="1733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36C89-71A2-4C01-A961-A3BD458A3C3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702207" y="3204087"/>
            <a:ext cx="989596" cy="872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E5DD9F-6693-4548-B487-D8C33E89101C}"/>
              </a:ext>
            </a:extLst>
          </p:cNvPr>
          <p:cNvCxnSpPr>
            <a:cxnSpLocks/>
          </p:cNvCxnSpPr>
          <p:nvPr/>
        </p:nvCxnSpPr>
        <p:spPr>
          <a:xfrm>
            <a:off x="4721398" y="3659847"/>
            <a:ext cx="9297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82DACB-8931-4AA4-886E-722EACCE7E87}"/>
              </a:ext>
            </a:extLst>
          </p:cNvPr>
          <p:cNvCxnSpPr>
            <a:cxnSpLocks/>
          </p:cNvCxnSpPr>
          <p:nvPr/>
        </p:nvCxnSpPr>
        <p:spPr>
          <a:xfrm>
            <a:off x="4698699" y="3253715"/>
            <a:ext cx="952412" cy="680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FF38BA-A9AA-442F-A824-89E00868518B}"/>
              </a:ext>
            </a:extLst>
          </p:cNvPr>
          <p:cNvCxnSpPr>
            <a:cxnSpLocks/>
          </p:cNvCxnSpPr>
          <p:nvPr/>
        </p:nvCxnSpPr>
        <p:spPr>
          <a:xfrm>
            <a:off x="4717890" y="2838057"/>
            <a:ext cx="933221" cy="1581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7BEC2CAD-D4BC-4FB6-9AA5-1B74357B6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499" y="423926"/>
            <a:ext cx="2156258" cy="12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4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SEQ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48D5FE83-E831-4106-A0C1-0DF161C03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36653"/>
              </p:ext>
            </p:extLst>
          </p:nvPr>
        </p:nvGraphicFramePr>
        <p:xfrm>
          <a:off x="5691803" y="1795709"/>
          <a:ext cx="3951473" cy="2633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827">
                  <a:extLst>
                    <a:ext uri="{9D8B030D-6E8A-4147-A177-3AD203B41FA5}">
                      <a16:colId xmlns:a16="http://schemas.microsoft.com/office/drawing/2014/main" val="1072308743"/>
                    </a:ext>
                  </a:extLst>
                </a:gridCol>
                <a:gridCol w="2912646">
                  <a:extLst>
                    <a:ext uri="{9D8B030D-6E8A-4147-A177-3AD203B41FA5}">
                      <a16:colId xmlns:a16="http://schemas.microsoft.com/office/drawing/2014/main" val="23661085"/>
                    </a:ext>
                  </a:extLst>
                </a:gridCol>
              </a:tblGrid>
              <a:tr h="2129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0x18  :  703100000000000000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13717"/>
                  </a:ext>
                </a:extLst>
              </a:tr>
              <a:tr h="347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jmp</a:t>
                      </a:r>
                      <a:r>
                        <a:rPr lang="en-US" altLang="ko-KR" sz="1200" b="1" dirty="0"/>
                        <a:t>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87884"/>
                  </a:ext>
                </a:extLst>
              </a:tr>
              <a:tr h="62617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Fetch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icode:ifun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₁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0x18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7 : 0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valC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₈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0x19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0x1f(31)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&lt;- </a:t>
                      </a:r>
                      <a:r>
                        <a:rPr lang="en-US" altLang="ko-KR" sz="1200" b="1" dirty="0"/>
                        <a:t>0x18 </a:t>
                      </a:r>
                      <a:r>
                        <a:rPr lang="en-US" altLang="ko-KR" sz="1200" b="0" dirty="0"/>
                        <a:t>+ 9</a:t>
                      </a:r>
                      <a:r>
                        <a:rPr lang="en-US" altLang="ko-KR" sz="1200" b="1" dirty="0"/>
                        <a:t> = 0x21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04245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05470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Execute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Cnd</a:t>
                      </a:r>
                      <a:r>
                        <a:rPr lang="en-US" altLang="ko-KR" sz="1200" dirty="0"/>
                        <a:t> &lt;- Cond(</a:t>
                      </a:r>
                      <a:r>
                        <a:rPr lang="en-US" altLang="ko-KR" sz="1200" b="1" dirty="0"/>
                        <a:t>0, 0</a:t>
                      </a:r>
                      <a:r>
                        <a:rPr lang="en-US" altLang="ko-KR" sz="1200" dirty="0"/>
                        <a:t>) = </a:t>
                      </a:r>
                      <a:r>
                        <a:rPr lang="en-US" altLang="ko-KR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643136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Memory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558514"/>
                  </a:ext>
                </a:extLst>
              </a:tr>
              <a:tr h="25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Write back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283193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PC update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PC &lt;- </a:t>
                      </a:r>
                      <a:r>
                        <a:rPr lang="en-US" altLang="ko-KR" sz="1200" dirty="0" err="1"/>
                        <a:t>Cnd</a:t>
                      </a:r>
                      <a:r>
                        <a:rPr lang="en-US" altLang="ko-KR" sz="1200" dirty="0"/>
                        <a:t> ? </a:t>
                      </a:r>
                      <a:r>
                        <a:rPr lang="en-US" altLang="ko-KR" sz="1200" dirty="0" err="1"/>
                        <a:t>valC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1" dirty="0"/>
                        <a:t>0x31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5567"/>
                  </a:ext>
                </a:extLst>
              </a:tr>
            </a:tbl>
          </a:graphicData>
        </a:graphic>
      </p:graphicFrame>
      <p:graphicFrame>
        <p:nvGraphicFramePr>
          <p:cNvPr id="33" name="표 35">
            <a:extLst>
              <a:ext uri="{FF2B5EF4-FFF2-40B4-BE49-F238E27FC236}">
                <a16:creationId xmlns:a16="http://schemas.microsoft.com/office/drawing/2014/main" id="{3300C66C-1C4B-42ED-9820-5C393C3688E0}"/>
              </a:ext>
            </a:extLst>
          </p:cNvPr>
          <p:cNvGraphicFramePr>
            <a:graphicFrameLocks noGrp="1"/>
          </p:cNvGraphicFramePr>
          <p:nvPr/>
        </p:nvGraphicFramePr>
        <p:xfrm>
          <a:off x="9931739" y="4840607"/>
          <a:ext cx="15875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703">
                  <a:extLst>
                    <a:ext uri="{9D8B030D-6E8A-4147-A177-3AD203B41FA5}">
                      <a16:colId xmlns:a16="http://schemas.microsoft.com/office/drawing/2014/main" val="3149927964"/>
                    </a:ext>
                  </a:extLst>
                </a:gridCol>
                <a:gridCol w="725797">
                  <a:extLst>
                    <a:ext uri="{9D8B030D-6E8A-4147-A177-3AD203B41FA5}">
                      <a16:colId xmlns:a16="http://schemas.microsoft.com/office/drawing/2014/main" val="4132170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r>
                        <a:rPr lang="en-US" altLang="ko-KR" dirty="0" err="1"/>
                        <a:t>rsi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1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r>
                        <a:rPr lang="en-US" altLang="ko-KR" dirty="0" err="1"/>
                        <a:t>rax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5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%r9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56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%r8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04583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92C4F1BE-0AFD-4D6A-9FA9-3DED689D2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26" y="1426940"/>
            <a:ext cx="4067448" cy="473137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B2218E-E87D-461D-8059-419A4C02C31F}"/>
              </a:ext>
            </a:extLst>
          </p:cNvPr>
          <p:cNvCxnSpPr>
            <a:cxnSpLocks/>
          </p:cNvCxnSpPr>
          <p:nvPr/>
        </p:nvCxnSpPr>
        <p:spPr>
          <a:xfrm flipV="1">
            <a:off x="4721398" y="2762250"/>
            <a:ext cx="970405" cy="1733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36C89-71A2-4C01-A961-A3BD458A3C31}"/>
              </a:ext>
            </a:extLst>
          </p:cNvPr>
          <p:cNvCxnSpPr>
            <a:cxnSpLocks/>
          </p:cNvCxnSpPr>
          <p:nvPr/>
        </p:nvCxnSpPr>
        <p:spPr>
          <a:xfrm flipV="1">
            <a:off x="4702207" y="3253715"/>
            <a:ext cx="948904" cy="822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E5DD9F-6693-4548-B487-D8C33E89101C}"/>
              </a:ext>
            </a:extLst>
          </p:cNvPr>
          <p:cNvCxnSpPr>
            <a:cxnSpLocks/>
          </p:cNvCxnSpPr>
          <p:nvPr/>
        </p:nvCxnSpPr>
        <p:spPr>
          <a:xfrm flipV="1">
            <a:off x="4721398" y="3429000"/>
            <a:ext cx="970405" cy="230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82DACB-8931-4AA4-886E-722EACCE7E87}"/>
              </a:ext>
            </a:extLst>
          </p:cNvPr>
          <p:cNvCxnSpPr>
            <a:cxnSpLocks/>
          </p:cNvCxnSpPr>
          <p:nvPr/>
        </p:nvCxnSpPr>
        <p:spPr>
          <a:xfrm>
            <a:off x="4698699" y="3253715"/>
            <a:ext cx="952412" cy="518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FF38BA-A9AA-442F-A824-89E00868518B}"/>
              </a:ext>
            </a:extLst>
          </p:cNvPr>
          <p:cNvCxnSpPr>
            <a:cxnSpLocks/>
          </p:cNvCxnSpPr>
          <p:nvPr/>
        </p:nvCxnSpPr>
        <p:spPr>
          <a:xfrm>
            <a:off x="4717890" y="2838057"/>
            <a:ext cx="933221" cy="147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33CEE92F-3CDB-4A83-B7AE-7DAE42154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499" y="431140"/>
            <a:ext cx="2156258" cy="12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2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SEQ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48D5FE83-E831-4106-A0C1-0DF161C03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42738"/>
              </p:ext>
            </p:extLst>
          </p:nvPr>
        </p:nvGraphicFramePr>
        <p:xfrm>
          <a:off x="5691803" y="1795709"/>
          <a:ext cx="3951473" cy="2633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827">
                  <a:extLst>
                    <a:ext uri="{9D8B030D-6E8A-4147-A177-3AD203B41FA5}">
                      <a16:colId xmlns:a16="http://schemas.microsoft.com/office/drawing/2014/main" val="1072308743"/>
                    </a:ext>
                  </a:extLst>
                </a:gridCol>
                <a:gridCol w="2912646">
                  <a:extLst>
                    <a:ext uri="{9D8B030D-6E8A-4147-A177-3AD203B41FA5}">
                      <a16:colId xmlns:a16="http://schemas.microsoft.com/office/drawing/2014/main" val="23661085"/>
                    </a:ext>
                  </a:extLst>
                </a:gridCol>
              </a:tblGrid>
              <a:tr h="2129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0x31  :  742100000000000000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13717"/>
                  </a:ext>
                </a:extLst>
              </a:tr>
              <a:tr h="347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jne</a:t>
                      </a:r>
                      <a:r>
                        <a:rPr lang="en-US" altLang="ko-KR" sz="1200" b="1" dirty="0"/>
                        <a:t> loop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87884"/>
                  </a:ext>
                </a:extLst>
              </a:tr>
              <a:tr h="62617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Fetch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icode:ifun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₁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0x31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7 : 4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valC</a:t>
                      </a:r>
                      <a:r>
                        <a:rPr lang="en-US" altLang="ko-KR" sz="1200" dirty="0"/>
                        <a:t> &lt;- M</a:t>
                      </a:r>
                      <a:r>
                        <a:rPr lang="ko-KR" altLang="en-US" sz="1200" dirty="0"/>
                        <a:t>₈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b="1" dirty="0"/>
                        <a:t>0x32</a:t>
                      </a:r>
                      <a:r>
                        <a:rPr lang="en-US" altLang="ko-KR" sz="1200" dirty="0"/>
                        <a:t>] = </a:t>
                      </a:r>
                      <a:r>
                        <a:rPr lang="en-US" altLang="ko-KR" sz="1200" b="1" dirty="0"/>
                        <a:t>0x15(21)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&lt;- </a:t>
                      </a:r>
                      <a:r>
                        <a:rPr lang="en-US" altLang="ko-KR" sz="1200" b="1" dirty="0"/>
                        <a:t>0x31 </a:t>
                      </a:r>
                      <a:r>
                        <a:rPr lang="en-US" altLang="ko-KR" sz="1200" b="0" dirty="0"/>
                        <a:t>+ 9</a:t>
                      </a:r>
                      <a:r>
                        <a:rPr lang="en-US" altLang="ko-KR" sz="1200" b="1" dirty="0"/>
                        <a:t> = 0x3a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04245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05470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Execute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Cnd</a:t>
                      </a:r>
                      <a:r>
                        <a:rPr lang="en-US" altLang="ko-KR" sz="1200" dirty="0"/>
                        <a:t> &lt;- Cond(</a:t>
                      </a:r>
                      <a:r>
                        <a:rPr lang="en-US" altLang="ko-KR" sz="1200" b="1" dirty="0"/>
                        <a:t>0, 4</a:t>
                      </a:r>
                      <a:r>
                        <a:rPr lang="en-US" altLang="ko-KR" sz="1200" dirty="0"/>
                        <a:t>) = </a:t>
                      </a:r>
                      <a:r>
                        <a:rPr lang="en-US" altLang="ko-KR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643136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Memory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558514"/>
                  </a:ext>
                </a:extLst>
              </a:tr>
              <a:tr h="25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Write back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283193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PC update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PC &lt;- </a:t>
                      </a:r>
                      <a:r>
                        <a:rPr lang="en-US" altLang="ko-KR" sz="1200" dirty="0" err="1"/>
                        <a:t>Cnd</a:t>
                      </a:r>
                      <a:r>
                        <a:rPr lang="en-US" altLang="ko-KR" sz="1200" dirty="0"/>
                        <a:t> ? </a:t>
                      </a:r>
                      <a:r>
                        <a:rPr lang="en-US" altLang="ko-KR" sz="1200" dirty="0" err="1"/>
                        <a:t>valC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ValP</a:t>
                      </a:r>
                      <a:r>
                        <a:rPr lang="en-US" altLang="ko-KR" sz="1200" dirty="0"/>
                        <a:t> =</a:t>
                      </a:r>
                      <a:r>
                        <a:rPr lang="en-US" altLang="ko-KR" sz="1200" b="1" dirty="0"/>
                        <a:t> 0x3a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5567"/>
                  </a:ext>
                </a:extLst>
              </a:tr>
            </a:tbl>
          </a:graphicData>
        </a:graphic>
      </p:graphicFrame>
      <p:graphicFrame>
        <p:nvGraphicFramePr>
          <p:cNvPr id="33" name="표 35">
            <a:extLst>
              <a:ext uri="{FF2B5EF4-FFF2-40B4-BE49-F238E27FC236}">
                <a16:creationId xmlns:a16="http://schemas.microsoft.com/office/drawing/2014/main" id="{3300C66C-1C4B-42ED-9820-5C393C36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4654"/>
              </p:ext>
            </p:extLst>
          </p:nvPr>
        </p:nvGraphicFramePr>
        <p:xfrm>
          <a:off x="9931739" y="4840607"/>
          <a:ext cx="15875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703">
                  <a:extLst>
                    <a:ext uri="{9D8B030D-6E8A-4147-A177-3AD203B41FA5}">
                      <a16:colId xmlns:a16="http://schemas.microsoft.com/office/drawing/2014/main" val="3149927964"/>
                    </a:ext>
                  </a:extLst>
                </a:gridCol>
                <a:gridCol w="725797">
                  <a:extLst>
                    <a:ext uri="{9D8B030D-6E8A-4147-A177-3AD203B41FA5}">
                      <a16:colId xmlns:a16="http://schemas.microsoft.com/office/drawing/2014/main" val="4132170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r>
                        <a:rPr lang="en-US" altLang="ko-KR" dirty="0" err="1"/>
                        <a:t>rsi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1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r>
                        <a:rPr lang="en-US" altLang="ko-KR" dirty="0" err="1"/>
                        <a:t>rax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5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%r9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56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%r8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04583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F517334E-F23E-42B2-A708-1F8771A2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26" y="1426313"/>
            <a:ext cx="4067987" cy="473200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B2218E-E87D-461D-8059-419A4C02C31F}"/>
              </a:ext>
            </a:extLst>
          </p:cNvPr>
          <p:cNvCxnSpPr>
            <a:cxnSpLocks/>
          </p:cNvCxnSpPr>
          <p:nvPr/>
        </p:nvCxnSpPr>
        <p:spPr>
          <a:xfrm flipV="1">
            <a:off x="4721398" y="2762250"/>
            <a:ext cx="970405" cy="1733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36C89-71A2-4C01-A961-A3BD458A3C31}"/>
              </a:ext>
            </a:extLst>
          </p:cNvPr>
          <p:cNvCxnSpPr>
            <a:cxnSpLocks/>
          </p:cNvCxnSpPr>
          <p:nvPr/>
        </p:nvCxnSpPr>
        <p:spPr>
          <a:xfrm flipV="1">
            <a:off x="4702207" y="3253715"/>
            <a:ext cx="948904" cy="822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E5DD9F-6693-4548-B487-D8C33E89101C}"/>
              </a:ext>
            </a:extLst>
          </p:cNvPr>
          <p:cNvCxnSpPr>
            <a:cxnSpLocks/>
          </p:cNvCxnSpPr>
          <p:nvPr/>
        </p:nvCxnSpPr>
        <p:spPr>
          <a:xfrm flipV="1">
            <a:off x="4721398" y="3429000"/>
            <a:ext cx="970405" cy="230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82DACB-8931-4AA4-886E-722EACCE7E87}"/>
              </a:ext>
            </a:extLst>
          </p:cNvPr>
          <p:cNvCxnSpPr>
            <a:cxnSpLocks/>
          </p:cNvCxnSpPr>
          <p:nvPr/>
        </p:nvCxnSpPr>
        <p:spPr>
          <a:xfrm>
            <a:off x="4698699" y="3253715"/>
            <a:ext cx="952412" cy="518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FF38BA-A9AA-442F-A824-89E00868518B}"/>
              </a:ext>
            </a:extLst>
          </p:cNvPr>
          <p:cNvCxnSpPr>
            <a:cxnSpLocks/>
          </p:cNvCxnSpPr>
          <p:nvPr/>
        </p:nvCxnSpPr>
        <p:spPr>
          <a:xfrm>
            <a:off x="4717890" y="2838057"/>
            <a:ext cx="933221" cy="147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그림 25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FCEB36F3-457D-4777-B892-B19292944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991" y="438353"/>
            <a:ext cx="2158248" cy="12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99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680</Words>
  <Application>Microsoft Office PowerPoint</Application>
  <PresentationFormat>와이드스크린</PresentationFormat>
  <Paragraphs>184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야놀자 야체 B</vt:lpstr>
      <vt:lpstr>배달의민족 한나체 Pro</vt:lpstr>
      <vt:lpstr>Arial</vt:lpstr>
      <vt:lpstr>맑은 고딕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주용</cp:lastModifiedBy>
  <cp:revision>75</cp:revision>
  <dcterms:created xsi:type="dcterms:W3CDTF">2021-09-22T03:36:31Z</dcterms:created>
  <dcterms:modified xsi:type="dcterms:W3CDTF">2021-11-24T17:49:09Z</dcterms:modified>
</cp:coreProperties>
</file>