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7" r:id="rId3"/>
    <p:sldId id="290" r:id="rId4"/>
    <p:sldId id="292" r:id="rId5"/>
    <p:sldId id="293" r:id="rId6"/>
    <p:sldId id="294" r:id="rId7"/>
    <p:sldId id="291" r:id="rId8"/>
    <p:sldId id="300" r:id="rId9"/>
    <p:sldId id="295" r:id="rId10"/>
    <p:sldId id="296" r:id="rId11"/>
    <p:sldId id="299" r:id="rId12"/>
    <p:sldId id="297" r:id="rId13"/>
    <p:sldId id="298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258C0-518C-4705-AB44-7E5DF30BDFA0}" v="468" dt="2022-10-04T14:43:45.88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3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8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1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9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2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1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3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947591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>
                <a:solidFill>
                  <a:schemeClr val="bg1"/>
                </a:solidFill>
              </a:rPr>
              <a:t>일단 덮어놓고 생각하자</a:t>
            </a:r>
            <a:endParaRPr lang="en-US" altLang="ko-KR" sz="5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전기차 화재 초동대응 시스템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마이크로 프로세서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35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순서도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56220-F402-3406-1F9B-78447682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1536" r="2743" b="1280"/>
          <a:stretch/>
        </p:blipFill>
        <p:spPr>
          <a:xfrm>
            <a:off x="2192495" y="995609"/>
            <a:ext cx="4759010" cy="55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35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문제점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56220-F402-3406-1F9B-78447682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1536" r="2743" b="1280"/>
          <a:stretch/>
        </p:blipFill>
        <p:spPr>
          <a:xfrm>
            <a:off x="1590636" y="2924944"/>
            <a:ext cx="1598241" cy="186236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B2027-0390-797C-4B50-A2E5BAD22649}"/>
              </a:ext>
            </a:extLst>
          </p:cNvPr>
          <p:cNvCxnSpPr>
            <a:cxnSpLocks/>
          </p:cNvCxnSpPr>
          <p:nvPr/>
        </p:nvCxnSpPr>
        <p:spPr>
          <a:xfrm>
            <a:off x="2389756" y="4787312"/>
            <a:ext cx="2686300" cy="17990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91A9C75-6EFB-FA2D-04A4-B1F389040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76" y="1701207"/>
            <a:ext cx="1799607" cy="1608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6011B9-AE99-3911-09E4-7CC77C161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0" y="600130"/>
            <a:ext cx="2614369" cy="596563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A401C-F55C-D2CC-C22D-8370C16343CA}"/>
              </a:ext>
            </a:extLst>
          </p:cNvPr>
          <p:cNvCxnSpPr>
            <a:cxnSpLocks/>
          </p:cNvCxnSpPr>
          <p:nvPr/>
        </p:nvCxnSpPr>
        <p:spPr>
          <a:xfrm flipV="1">
            <a:off x="2389756" y="660368"/>
            <a:ext cx="2686300" cy="22645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5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35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순서도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56220-F402-3406-1F9B-78447682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1536" r="2743" b="1280"/>
          <a:stretch/>
        </p:blipFill>
        <p:spPr>
          <a:xfrm>
            <a:off x="937502" y="716432"/>
            <a:ext cx="1598241" cy="186236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B2027-0390-797C-4B50-A2E5BAD22649}"/>
              </a:ext>
            </a:extLst>
          </p:cNvPr>
          <p:cNvCxnSpPr>
            <a:cxnSpLocks/>
          </p:cNvCxnSpPr>
          <p:nvPr/>
        </p:nvCxnSpPr>
        <p:spPr>
          <a:xfrm>
            <a:off x="1110466" y="1711695"/>
            <a:ext cx="2282544" cy="3744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A401C-F55C-D2CC-C22D-8370C16343CA}"/>
              </a:ext>
            </a:extLst>
          </p:cNvPr>
          <p:cNvCxnSpPr>
            <a:cxnSpLocks/>
          </p:cNvCxnSpPr>
          <p:nvPr/>
        </p:nvCxnSpPr>
        <p:spPr>
          <a:xfrm>
            <a:off x="1064290" y="1039544"/>
            <a:ext cx="23287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00832AB-C47D-3E35-047C-54B057BA7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10" y="963209"/>
            <a:ext cx="4995414" cy="5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9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35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순서도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56220-F402-3406-1F9B-78447682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1536" r="2743" b="1280"/>
          <a:stretch/>
        </p:blipFill>
        <p:spPr>
          <a:xfrm>
            <a:off x="767709" y="855707"/>
            <a:ext cx="1598241" cy="18623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5A2CC1-2C72-E07D-A639-4667A57A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061423"/>
            <a:ext cx="5178723" cy="536704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B2027-0390-797C-4B50-A2E5BAD22649}"/>
              </a:ext>
            </a:extLst>
          </p:cNvPr>
          <p:cNvCxnSpPr>
            <a:cxnSpLocks/>
          </p:cNvCxnSpPr>
          <p:nvPr/>
        </p:nvCxnSpPr>
        <p:spPr>
          <a:xfrm>
            <a:off x="891896" y="2615879"/>
            <a:ext cx="2416936" cy="38125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A401C-F55C-D2CC-C22D-8370C16343CA}"/>
              </a:ext>
            </a:extLst>
          </p:cNvPr>
          <p:cNvCxnSpPr>
            <a:cxnSpLocks/>
          </p:cNvCxnSpPr>
          <p:nvPr/>
        </p:nvCxnSpPr>
        <p:spPr>
          <a:xfrm flipV="1">
            <a:off x="891896" y="1197597"/>
            <a:ext cx="2416936" cy="6982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5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사고 사례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11" name="Picture 8" descr="부산 다니고 전기차 화재 배터리는 엘지화학 완충 후 불 붙어 주변 차량 5대 불 타 - 더데이즈">
            <a:extLst>
              <a:ext uri="{FF2B5EF4-FFF2-40B4-BE49-F238E27FC236}">
                <a16:creationId xmlns:a16="http://schemas.microsoft.com/office/drawing/2014/main" id="{610531CA-4BCB-02E0-761E-80C6506F1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8" t="44775" r="13329" b="10372"/>
          <a:stretch/>
        </p:blipFill>
        <p:spPr bwMode="auto">
          <a:xfrm>
            <a:off x="4898242" y="1601659"/>
            <a:ext cx="3437375" cy="16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지난 2월 부산 동래구 아파트 전기차 충전시설에서 전기차가 폭발해 화재가 발생했다. [사진제공: 부산소방재난본부]">
            <a:extLst>
              <a:ext uri="{FF2B5EF4-FFF2-40B4-BE49-F238E27FC236}">
                <a16:creationId xmlns:a16="http://schemas.microsoft.com/office/drawing/2014/main" id="{E52E52AD-46A9-C482-1A0C-8865B0BA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42" y="3315138"/>
            <a:ext cx="3440720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전기차가 불이 잘 난다고요?&quot; 사실 전기차 말고 '이 차'가 더 위험하다는 통계 나왔다 - 오토포스트">
            <a:extLst>
              <a:ext uri="{FF2B5EF4-FFF2-40B4-BE49-F238E27FC236}">
                <a16:creationId xmlns:a16="http://schemas.microsoft.com/office/drawing/2014/main" id="{256022CC-B7B2-1958-0BD3-111AF1EA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4" y="3800787"/>
            <a:ext cx="3870812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요즘 전기차보다 이차가 더 위험하다는 결론 나왔습니다">
            <a:extLst>
              <a:ext uri="{FF2B5EF4-FFF2-40B4-BE49-F238E27FC236}">
                <a16:creationId xmlns:a16="http://schemas.microsoft.com/office/drawing/2014/main" id="{85FF3AC3-12F0-B4FC-5EA5-49808043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4" y="1124744"/>
            <a:ext cx="3870812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전기차 화재의 </a:t>
            </a:r>
            <a:r>
              <a:rPr lang="ko-KR" altLang="en-US" sz="1200" b="1" dirty="0" err="1">
                <a:solidFill>
                  <a:schemeClr val="bg1"/>
                </a:solidFill>
              </a:rPr>
              <a:t>소화법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7" name="Picture 2" descr="GM 전기차도 화재... K배터리도 '비상' - 조선일보">
            <a:extLst>
              <a:ext uri="{FF2B5EF4-FFF2-40B4-BE49-F238E27FC236}">
                <a16:creationId xmlns:a16="http://schemas.microsoft.com/office/drawing/2014/main" id="{C31F2410-19E1-1ADE-E035-9A838BD86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0"/>
          <a:stretch/>
        </p:blipFill>
        <p:spPr bwMode="auto">
          <a:xfrm>
            <a:off x="1115616" y="1868288"/>
            <a:ext cx="3312368" cy="27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C160B-BFE2-3EFA-34D8-AD47DCCA4DB4}"/>
              </a:ext>
            </a:extLst>
          </p:cNvPr>
          <p:cNvSpPr txBox="1"/>
          <p:nvPr/>
        </p:nvSpPr>
        <p:spPr>
          <a:xfrm>
            <a:off x="766377" y="1434158"/>
            <a:ext cx="401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아래와 같은 소화방식은 비효율적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위험</a:t>
            </a:r>
          </a:p>
        </p:txBody>
      </p:sp>
      <p:pic>
        <p:nvPicPr>
          <p:cNvPr id="5" name="Picture 6" descr="지난 1일 새벽 세종소방본부 소속 소방대원들이 불이 난 전기차를 ‘질식소화포’로 덮어 불을 끄고 있다. 세종시 제공">
            <a:extLst>
              <a:ext uri="{FF2B5EF4-FFF2-40B4-BE49-F238E27FC236}">
                <a16:creationId xmlns:a16="http://schemas.microsoft.com/office/drawing/2014/main" id="{A42BF04C-15D7-4514-19D4-0B649187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56" y="2918298"/>
            <a:ext cx="3699030" cy="27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05A5C-8A0A-77CD-91F0-A6AF612DF9E4}"/>
              </a:ext>
            </a:extLst>
          </p:cNvPr>
          <p:cNvSpPr txBox="1"/>
          <p:nvPr/>
        </p:nvSpPr>
        <p:spPr>
          <a:xfrm>
            <a:off x="4476648" y="5743939"/>
            <a:ext cx="401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위와 같은 방식 권장</a:t>
            </a:r>
          </a:p>
        </p:txBody>
      </p:sp>
    </p:spTree>
    <p:extLst>
      <p:ext uri="{BB962C8B-B14F-4D97-AF65-F5344CB8AC3E}">
        <p14:creationId xmlns:p14="http://schemas.microsoft.com/office/powerpoint/2010/main" val="28924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전기차 화재의 </a:t>
            </a:r>
            <a:r>
              <a:rPr lang="ko-KR" altLang="en-US" sz="1200" b="1" dirty="0" err="1">
                <a:solidFill>
                  <a:schemeClr val="bg1"/>
                </a:solidFill>
              </a:rPr>
              <a:t>소화법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6D96D-A9DC-4CB5-B230-FD93D2B9EEC1}"/>
              </a:ext>
            </a:extLst>
          </p:cNvPr>
          <p:cNvSpPr txBox="1"/>
          <p:nvPr/>
        </p:nvSpPr>
        <p:spPr>
          <a:xfrm>
            <a:off x="467544" y="3353363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방벽과 같은 물체로 차량 근처를 감싼 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물을 가두어 냉각소화를 하는 방법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chemeClr val="accent6"/>
                </a:solidFill>
              </a:rPr>
              <a:t>소화담요로</a:t>
            </a:r>
            <a:r>
              <a:rPr lang="ko-KR" altLang="en-US" b="1" dirty="0">
                <a:solidFill>
                  <a:schemeClr val="accent6"/>
                </a:solidFill>
              </a:rPr>
              <a:t> 차량을 덮고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약품을 통해 화학적으로 진화하는 방법</a:t>
            </a:r>
            <a:endParaRPr lang="en-US" altLang="ko-KR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소화담요로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차량을 덮고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차량 하단부에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고압수를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쏘아 침수시키는 방법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FBDF-6EF5-7C54-5878-96A4ED314927}"/>
              </a:ext>
            </a:extLst>
          </p:cNvPr>
          <p:cNvSpPr txBox="1"/>
          <p:nvPr/>
        </p:nvSpPr>
        <p:spPr>
          <a:xfrm>
            <a:off x="2286000" y="21750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전기차 </a:t>
            </a:r>
            <a:r>
              <a:rPr lang="ko-KR" altLang="en-US" sz="2400" b="1" dirty="0" err="1">
                <a:solidFill>
                  <a:schemeClr val="tx2">
                    <a:lumMod val="50000"/>
                  </a:schemeClr>
                </a:solidFill>
              </a:rPr>
              <a:t>화재시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 진압 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66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사용할 센서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122" name="Picture 2" descr="MQ-7 아두이노 일산화탄소 가스 센서 모듈 [SZH-SSBH-097] : 센서">
            <a:extLst>
              <a:ext uri="{FF2B5EF4-FFF2-40B4-BE49-F238E27FC236}">
                <a16:creationId xmlns:a16="http://schemas.microsoft.com/office/drawing/2014/main" id="{DE0DDB8B-0567-FCFF-1FFB-904EB170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9" y="1112280"/>
            <a:ext cx="2135399" cy="16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M312 인체동작감지 PIR적외선센서모듈 3m-5m 아두이노 호환 (HAM4414)">
            <a:extLst>
              <a:ext uri="{FF2B5EF4-FFF2-40B4-BE49-F238E27FC236}">
                <a16:creationId xmlns:a16="http://schemas.microsoft.com/office/drawing/2014/main" id="{ED2F3E42-1904-5590-E570-B72DF9764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23750" r="12201" b="22701"/>
          <a:stretch/>
        </p:blipFill>
        <p:spPr bwMode="auto">
          <a:xfrm>
            <a:off x="3704243" y="1294415"/>
            <a:ext cx="1680104" cy="12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43E4F-2D20-F581-F648-A4809EC03260}"/>
              </a:ext>
            </a:extLst>
          </p:cNvPr>
          <p:cNvSpPr txBox="1"/>
          <p:nvPr/>
        </p:nvSpPr>
        <p:spPr>
          <a:xfrm>
            <a:off x="3283436" y="2812678"/>
            <a:ext cx="2577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동작감지 적외선 센서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AM312</a:t>
            </a:r>
            <a:endParaRPr lang="ko-KR" altLang="en-US" dirty="0"/>
          </a:p>
        </p:txBody>
      </p:sp>
      <p:pic>
        <p:nvPicPr>
          <p:cNvPr id="5128" name="Picture 8" descr="아두이노 불꽃 감지 센서 - 메이킹해서 공유하는 송파 메이커 쇼핑몰">
            <a:extLst>
              <a:ext uri="{FF2B5EF4-FFF2-40B4-BE49-F238E27FC236}">
                <a16:creationId xmlns:a16="http://schemas.microsoft.com/office/drawing/2014/main" id="{97BE4806-5C6F-6681-3FA0-18F86410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53" y="66955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5E1F8-810A-69AC-9374-129835133CB2}"/>
              </a:ext>
            </a:extLst>
          </p:cNvPr>
          <p:cNvSpPr txBox="1"/>
          <p:nvPr/>
        </p:nvSpPr>
        <p:spPr>
          <a:xfrm>
            <a:off x="6234991" y="2812678"/>
            <a:ext cx="193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불꽃 감지 센서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SZH-EK086</a:t>
            </a:r>
          </a:p>
        </p:txBody>
      </p:sp>
      <p:pic>
        <p:nvPicPr>
          <p:cNvPr id="5130" name="Picture 10" descr="아두이노 로드셀 무게센서 10kg YZC-131A / 인투피온">
            <a:extLst>
              <a:ext uri="{FF2B5EF4-FFF2-40B4-BE49-F238E27FC236}">
                <a16:creationId xmlns:a16="http://schemas.microsoft.com/office/drawing/2014/main" id="{627C6944-CD8B-3C05-184D-40D5A21D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30" y="34311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9017E-DC79-F7A4-96B6-8E70CD17998D}"/>
              </a:ext>
            </a:extLst>
          </p:cNvPr>
          <p:cNvSpPr txBox="1"/>
          <p:nvPr/>
        </p:nvSpPr>
        <p:spPr>
          <a:xfrm>
            <a:off x="2316548" y="5600175"/>
            <a:ext cx="1688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무게감지 센서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YZC-131A</a:t>
            </a:r>
            <a:endParaRPr lang="ko-KR" altLang="en-US" dirty="0"/>
          </a:p>
        </p:txBody>
      </p:sp>
      <p:pic>
        <p:nvPicPr>
          <p:cNvPr id="5132" name="Picture 12" descr="아두이노 압력센서 10kg [SZH-HWS004] / 디바이스마트">
            <a:extLst>
              <a:ext uri="{FF2B5EF4-FFF2-40B4-BE49-F238E27FC236}">
                <a16:creationId xmlns:a16="http://schemas.microsoft.com/office/drawing/2014/main" id="{E0478132-A394-AE1B-796D-D3D896A2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14" y="3559456"/>
            <a:ext cx="2000098" cy="200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5E39D-084A-F1DB-B10E-BE8119E55650}"/>
              </a:ext>
            </a:extLst>
          </p:cNvPr>
          <p:cNvSpPr txBox="1"/>
          <p:nvPr/>
        </p:nvSpPr>
        <p:spPr>
          <a:xfrm>
            <a:off x="4925387" y="5664877"/>
            <a:ext cx="1816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압력 센서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SZH-HWS004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3C594-856F-CB54-4D74-E7F86A8956BE}"/>
              </a:ext>
            </a:extLst>
          </p:cNvPr>
          <p:cNvSpPr txBox="1"/>
          <p:nvPr/>
        </p:nvSpPr>
        <p:spPr>
          <a:xfrm>
            <a:off x="865794" y="2796870"/>
            <a:ext cx="1993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일산화탄소 센서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MQ-7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24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사용할 모듈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7170" name="Picture 2" descr="C85 40mm 스피커 부품/0.5W 8옴 미니스피커/아두이노 - 인터파크">
            <a:extLst>
              <a:ext uri="{FF2B5EF4-FFF2-40B4-BE49-F238E27FC236}">
                <a16:creationId xmlns:a16="http://schemas.microsoft.com/office/drawing/2014/main" id="{79CC0C47-F759-4F91-ACFA-6BE981E1F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9" t="24961" r="18269" b="14023"/>
          <a:stretch/>
        </p:blipFill>
        <p:spPr bwMode="auto">
          <a:xfrm>
            <a:off x="1763688" y="1031291"/>
            <a:ext cx="17281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AC0A1-E036-DB23-83C1-3E47DC66CF68}"/>
              </a:ext>
            </a:extLst>
          </p:cNvPr>
          <p:cNvSpPr txBox="1"/>
          <p:nvPr/>
        </p:nvSpPr>
        <p:spPr>
          <a:xfrm>
            <a:off x="1763688" y="2774698"/>
            <a:ext cx="1993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스피커 모듈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C85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F0EF0D-A204-9C57-9913-E20B2E190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07"/>
          <a:stretch/>
        </p:blipFill>
        <p:spPr>
          <a:xfrm>
            <a:off x="4752762" y="1344496"/>
            <a:ext cx="1511185" cy="1334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BBEE20-048E-9F28-31B5-CEED7560CD76}"/>
              </a:ext>
            </a:extLst>
          </p:cNvPr>
          <p:cNvSpPr txBox="1"/>
          <p:nvPr/>
        </p:nvSpPr>
        <p:spPr>
          <a:xfrm>
            <a:off x="5023267" y="2869701"/>
            <a:ext cx="1993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버튼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DM626</a:t>
            </a:r>
            <a:endParaRPr lang="ko-KR" altLang="en-US" dirty="0"/>
          </a:p>
        </p:txBody>
      </p:sp>
      <p:pic>
        <p:nvPicPr>
          <p:cNvPr id="7172" name="Picture 4" descr="ESP8266 NodeMCU 사양 및 사용방법">
            <a:extLst>
              <a:ext uri="{FF2B5EF4-FFF2-40B4-BE49-F238E27FC236}">
                <a16:creationId xmlns:a16="http://schemas.microsoft.com/office/drawing/2014/main" id="{1F6B1207-5126-9B28-B42D-60295910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6313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6B6A1D-D260-4A4D-7993-32D15B7FF325}"/>
              </a:ext>
            </a:extLst>
          </p:cNvPr>
          <p:cNvSpPr txBox="1"/>
          <p:nvPr/>
        </p:nvSpPr>
        <p:spPr>
          <a:xfrm>
            <a:off x="5738055" y="5580379"/>
            <a:ext cx="199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노드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MCU</a:t>
            </a:r>
          </a:p>
        </p:txBody>
      </p:sp>
      <p:pic>
        <p:nvPicPr>
          <p:cNvPr id="7174" name="Picture 6" descr="Arduino] 5. 서보모터(SG-90) 이용해서 여닫이 문 구현하기 : 네이버 블로그">
            <a:extLst>
              <a:ext uri="{FF2B5EF4-FFF2-40B4-BE49-F238E27FC236}">
                <a16:creationId xmlns:a16="http://schemas.microsoft.com/office/drawing/2014/main" id="{F7995ED2-E993-57D1-8F01-B4046170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34" y="358026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D2B88F-9D38-AED2-1C95-DCE202CED897}"/>
              </a:ext>
            </a:extLst>
          </p:cNvPr>
          <p:cNvSpPr txBox="1"/>
          <p:nvPr/>
        </p:nvSpPr>
        <p:spPr>
          <a:xfrm>
            <a:off x="2343438" y="5485642"/>
            <a:ext cx="1993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서보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모터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SG-90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센서 위치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3074" name="Picture 2" descr="서울에서 전기차 충전소가 있는 대학교를 알아보자! 급속 충전소 편 | YOUNG HYUNDAI">
            <a:extLst>
              <a:ext uri="{FF2B5EF4-FFF2-40B4-BE49-F238E27FC236}">
                <a16:creationId xmlns:a16="http://schemas.microsoft.com/office/drawing/2014/main" id="{0746CD86-1A9E-F9B4-7E71-00D44492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85"/>
          <a:stretch/>
        </p:blipFill>
        <p:spPr bwMode="auto">
          <a:xfrm>
            <a:off x="1963240" y="1033073"/>
            <a:ext cx="5237052" cy="54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379F37-2E6E-5050-2AC6-C4C219E5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06" y="4839175"/>
            <a:ext cx="774973" cy="7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57E5F1-AB09-BF00-4858-4BF7960B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20" y="5650152"/>
            <a:ext cx="640085" cy="6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75DE8A9-779E-6E10-9039-997AF51B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8" y="5522214"/>
            <a:ext cx="774973" cy="7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B066EC-54EF-4561-5780-CDED65A0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10" y="4939168"/>
            <a:ext cx="640085" cy="6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684E51A3-6A2A-EDD4-E36A-237F274D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84" y="247935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2016.08.08-남서울대학교 방화담요10개설치 &gt; 갤러리 | 랩프랜드">
            <a:extLst>
              <a:ext uri="{FF2B5EF4-FFF2-40B4-BE49-F238E27FC236}">
                <a16:creationId xmlns:a16="http://schemas.microsoft.com/office/drawing/2014/main" id="{B28DC0B3-5B9E-147A-3F68-A64AC1264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8" t="17022" r="29035" b="49999"/>
          <a:stretch/>
        </p:blipFill>
        <p:spPr bwMode="auto">
          <a:xfrm rot="16200000">
            <a:off x="3206621" y="1077295"/>
            <a:ext cx="775839" cy="13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497165E1-D4FD-E11B-F7C7-A110D17E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72" y="2412121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479CD29-D746-F301-1B56-72EF0632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61" y="1032010"/>
            <a:ext cx="1665180" cy="124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6A83F7E3-8256-865E-7CFA-870D5E90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09" y="1032010"/>
            <a:ext cx="1512223" cy="10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2F82A4C-205E-5E6A-D7DD-BA9F4F0DDAD2}"/>
              </a:ext>
            </a:extLst>
          </p:cNvPr>
          <p:cNvGrpSpPr/>
          <p:nvPr/>
        </p:nvGrpSpPr>
        <p:grpSpPr>
          <a:xfrm>
            <a:off x="2845459" y="1900416"/>
            <a:ext cx="1726541" cy="1044095"/>
            <a:chOff x="2656118" y="2130513"/>
            <a:chExt cx="2660993" cy="1397654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9C3B830-88A5-1FA0-6B1A-5B45A0C7F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28593">
              <a:off x="2656118" y="2661601"/>
              <a:ext cx="1151781" cy="86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17F89AF4-6B54-C26D-C733-4B6881DF3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91227">
              <a:off x="3441931" y="2436954"/>
              <a:ext cx="1245339" cy="93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845F8F53-CD31-6B85-0DCE-06ADE30F6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136">
              <a:off x="4004161" y="2130513"/>
              <a:ext cx="1312950" cy="131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2F3DF-3450-D771-1B1D-EF3146EAD2CF}"/>
              </a:ext>
            </a:extLst>
          </p:cNvPr>
          <p:cNvSpPr txBox="1"/>
          <p:nvPr/>
        </p:nvSpPr>
        <p:spPr>
          <a:xfrm>
            <a:off x="1133618" y="2859323"/>
            <a:ext cx="687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적용이 비교적 간단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차량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전소시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보상 비용 감소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소방력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낭비 저감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DAEEEE-0EC5-15F0-9293-531F516081D5}"/>
              </a:ext>
            </a:extLst>
          </p:cNvPr>
          <p:cNvSpPr/>
          <p:nvPr/>
        </p:nvSpPr>
        <p:spPr>
          <a:xfrm>
            <a:off x="219463" y="26064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예상 장점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6A61-C230-0406-B369-C16953631635}"/>
              </a:ext>
            </a:extLst>
          </p:cNvPr>
          <p:cNvSpPr txBox="1"/>
          <p:nvPr/>
        </p:nvSpPr>
        <p:spPr>
          <a:xfrm>
            <a:off x="2286000" y="173126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예상되는 장점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2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7996" y="272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블럭도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4295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5370D-C026-A3B4-AB25-67F86DF6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9" y="997319"/>
            <a:ext cx="578248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356</Words>
  <Application>Microsoft Office PowerPoint</Application>
  <PresentationFormat>화면 슬라이드 쇼(4:3)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22</cp:revision>
  <dcterms:created xsi:type="dcterms:W3CDTF">2016-11-03T20:47:04Z</dcterms:created>
  <dcterms:modified xsi:type="dcterms:W3CDTF">2022-10-27T12:55:58Z</dcterms:modified>
</cp:coreProperties>
</file>