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299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7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8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4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6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82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7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9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9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947591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1</a:t>
            </a:r>
            <a:r>
              <a:rPr lang="ko-KR" altLang="en-US" sz="4400" b="1" spc="-150" dirty="0">
                <a:solidFill>
                  <a:schemeClr val="bg1"/>
                </a:solidFill>
              </a:rPr>
              <a:t>장 복습 </a:t>
            </a:r>
            <a:r>
              <a:rPr lang="en-US" altLang="ko-KR" sz="4400" b="1" spc="-150" dirty="0">
                <a:solidFill>
                  <a:schemeClr val="bg1"/>
                </a:solidFill>
              </a:rPr>
              <a:t>/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연습문제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P6. </a:t>
            </a:r>
            <a:r>
              <a:rPr lang="ko-KR" altLang="en-US" sz="1200" b="1" dirty="0">
                <a:solidFill>
                  <a:schemeClr val="bg1"/>
                </a:solidFill>
              </a:rPr>
              <a:t>전파 지연과 전송 지연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 startAt="17"/>
              <a:tabLst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전송속도가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단일 링크로 연결된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생각하자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호스트는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 떨어져 있고 링크 사이의 전파 속도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m/s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크기가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비트인 패킷을 보낸다고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전파 지연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표현하라</a:t>
            </a: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ts val="2400"/>
              </a:lnSpc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전파 지연은 라우터 간의 거리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매체의 전파속도 이므로 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ts val="2400"/>
              </a:lnSpc>
              <a:defRPr/>
            </a:pP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전파 지연 </a:t>
            </a:r>
            <a:r>
              <a:rPr lang="en-US" altLang="ko-KR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</a:t>
            </a:r>
            <a:r>
              <a:rPr lang="ko-KR" altLang="en-US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전파속도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ko-KR" sz="1600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패킷의 전송 시간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결정하라</a:t>
            </a: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ts val="2400"/>
              </a:lnSpc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전송 속도는 크기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 이므로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>
              <a:lnSpc>
                <a:spcPts val="2400"/>
              </a:lnSpc>
              <a:defRPr/>
            </a:pP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전송시간 </a:t>
            </a:r>
            <a:r>
              <a:rPr lang="en-US" altLang="ko-KR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Rbps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endParaRPr lang="en-US" altLang="ko-KR" sz="2000" b="1" i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지연과 </a:t>
            </a:r>
            <a:r>
              <a:rPr lang="ko-KR" altLang="en-US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큐잉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지연은 무시하고 종단간 지연에 대한 수식을 구하라</a:t>
            </a: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지연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 / R) +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전파 지연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 / s),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문제에서 </a:t>
            </a:r>
            <a:r>
              <a:rPr lang="en-US" altLang="ko-KR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+mj-lt"/>
              <a:buAutoNum type="alphaUcPeriod"/>
              <a:defRPr/>
            </a:pPr>
            <a:endParaRPr lang="en-US" altLang="ko-KR" sz="1600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= 0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패킷 전송을 시작한다고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t =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패킷의 마지막 비트는 어디에 있는가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257300" lvl="2" indent="-342900"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라우터에 도착하였습니다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92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012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P6. </a:t>
            </a:r>
            <a:r>
              <a:rPr lang="ko-KR" altLang="en-US" sz="1200" b="1" dirty="0">
                <a:solidFill>
                  <a:schemeClr val="bg1"/>
                </a:solidFill>
              </a:rPr>
              <a:t>전파 지연과 전송 지연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 startAt="17"/>
              <a:tabLst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전송속도가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단일 링크로 연결된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생각하자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호스트는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 떨어져 있고 링크 사이의 전파 속도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m/s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호스트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크기가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비트인 패킷을 보낸다고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buFont typeface="+mj-lt"/>
              <a:buAutoNum type="arabicPeriod" startAt="5"/>
              <a:defRPr/>
            </a:pP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크다고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t =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패킷의 처음 비트는 어디에 있는가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371600" lvl="2" indent="-457200"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라우터 사이에 있습니다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5"/>
              <a:defRPr/>
            </a:pP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buFont typeface="+mj-lt"/>
              <a:buAutoNum type="arabicPeriod" startAt="5"/>
              <a:defRPr/>
            </a:pP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작다고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t =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패킷의 처음 비트는 어디에 있는가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371600" marR="0" lvl="2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번째 라우터에 있습니다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buFont typeface="+mj-lt"/>
              <a:buAutoNum type="arabicPeriod" startAt="5"/>
              <a:defRPr/>
            </a:pP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buFont typeface="+mj-lt"/>
              <a:buAutoNum type="arabicPeriod" startAt="5"/>
              <a:defRPr/>
            </a:pP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 = 2.5 * 10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⁸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L = 120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 = 56kbps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같게 하는 거리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찾아라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371600" marR="0" lvl="2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 / 250,000,000 = 120bit / 56,000bps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이라고 하면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거리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535,714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93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장 과제 </a:t>
            </a:r>
            <a:r>
              <a:rPr lang="en-US" altLang="ko-KR" sz="3600" b="1" dirty="0">
                <a:solidFill>
                  <a:schemeClr val="bg1"/>
                </a:solidFill>
              </a:rPr>
              <a:t>- </a:t>
            </a:r>
            <a:r>
              <a:rPr lang="ko-KR" altLang="en-US" sz="3600" b="1" dirty="0">
                <a:solidFill>
                  <a:schemeClr val="bg1"/>
                </a:solidFill>
              </a:rPr>
              <a:t>복습문제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연습문제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R10. </a:t>
            </a:r>
            <a:r>
              <a:rPr lang="ko-KR" altLang="en-US" sz="18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R12. </a:t>
            </a:r>
            <a:r>
              <a:rPr lang="ko-KR" altLang="en-US" sz="1800" b="1" dirty="0">
                <a:solidFill>
                  <a:schemeClr val="bg1"/>
                </a:solidFill>
              </a:rPr>
              <a:t>회선 교환과 패킷 교환</a:t>
            </a:r>
            <a:r>
              <a:rPr lang="en-US" altLang="ko-KR" sz="1800" b="1" dirty="0">
                <a:solidFill>
                  <a:schemeClr val="bg1"/>
                </a:solidFill>
              </a:rPr>
              <a:t>, TDM</a:t>
            </a:r>
            <a:r>
              <a:rPr lang="ko-KR" altLang="en-US" sz="1800" b="1" dirty="0">
                <a:solidFill>
                  <a:schemeClr val="bg1"/>
                </a:solidFill>
              </a:rPr>
              <a:t>과 </a:t>
            </a:r>
            <a:r>
              <a:rPr lang="en-US" altLang="ko-KR" sz="1800" b="1" dirty="0">
                <a:solidFill>
                  <a:schemeClr val="bg1"/>
                </a:solidFill>
              </a:rPr>
              <a:t>FDM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R16. </a:t>
            </a:r>
            <a:r>
              <a:rPr lang="ko-KR" altLang="en-US" sz="1800" b="1" dirty="0">
                <a:solidFill>
                  <a:schemeClr val="bg1"/>
                </a:solidFill>
              </a:rPr>
              <a:t>종단 간의 지연 요소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고정 지연과 가변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P6. </a:t>
            </a:r>
            <a:r>
              <a:rPr lang="ko-KR" altLang="en-US" sz="1800" b="1" dirty="0">
                <a:solidFill>
                  <a:schemeClr val="bg1"/>
                </a:solidFill>
              </a:rPr>
              <a:t>전파 지연과 전송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rgbClr val="0070C0"/>
                </a:solidFill>
              </a:rPr>
              <a:t>R23. </a:t>
            </a:r>
            <a:r>
              <a:rPr lang="ko-KR" altLang="en-US" sz="1800" b="1" dirty="0">
                <a:solidFill>
                  <a:srgbClr val="0070C0"/>
                </a:solidFill>
              </a:rPr>
              <a:t>인터넷 프로토콜 스택의 </a:t>
            </a:r>
            <a:r>
              <a:rPr lang="en-US" altLang="ko-KR" sz="1800" b="1" dirty="0">
                <a:solidFill>
                  <a:srgbClr val="0070C0"/>
                </a:solidFill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</a:rPr>
              <a:t>개 계층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R24. </a:t>
            </a:r>
            <a:r>
              <a:rPr lang="ko-KR" altLang="en-US" sz="1800" b="1" dirty="0">
                <a:solidFill>
                  <a:schemeClr val="bg1"/>
                </a:solidFill>
              </a:rPr>
              <a:t>캡슐화와 비캡슐화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7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868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R23. </a:t>
            </a:r>
            <a:r>
              <a:rPr lang="ko-KR" altLang="en-US" sz="1200" b="1" dirty="0">
                <a:solidFill>
                  <a:schemeClr val="bg1"/>
                </a:solidFill>
              </a:rPr>
              <a:t>인터넷 프로토콜 스택의 </a:t>
            </a:r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r>
              <a:rPr lang="ko-KR" altLang="en-US" sz="1200" b="1" dirty="0">
                <a:solidFill>
                  <a:schemeClr val="bg1"/>
                </a:solidFill>
              </a:rPr>
              <a:t>개 계층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326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 startAt="17"/>
              <a:tabLst/>
              <a:defRPr/>
            </a:pP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프로토콜 스택의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계층은 무엇인가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 각 계층의 주요 기능은 무엇인가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>
              <a:defRPr/>
            </a:pP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트랜스포트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워크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링크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물리 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네트워크 응용을 지원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1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트랜스포트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프로세스와 프로세스 간의 데이터를 전송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네트워크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호스트에서 다른 호스트로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데이터그램을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라우팅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링크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상의 인접 네트워크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노드간의데이터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1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물리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 상에 비트 전송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19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장 과제 </a:t>
            </a:r>
            <a:r>
              <a:rPr lang="en-US" altLang="ko-KR" sz="3600" b="1" dirty="0">
                <a:solidFill>
                  <a:schemeClr val="bg1"/>
                </a:solidFill>
              </a:rPr>
              <a:t>- </a:t>
            </a:r>
            <a:r>
              <a:rPr lang="ko-KR" altLang="en-US" sz="3600" b="1" dirty="0">
                <a:solidFill>
                  <a:schemeClr val="bg1"/>
                </a:solidFill>
              </a:rPr>
              <a:t>복습문제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연습문제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R10. </a:t>
            </a:r>
            <a:r>
              <a:rPr lang="ko-KR" altLang="en-US" sz="18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R12. </a:t>
            </a:r>
            <a:r>
              <a:rPr lang="ko-KR" altLang="en-US" sz="1800" b="1" dirty="0">
                <a:solidFill>
                  <a:schemeClr val="bg1"/>
                </a:solidFill>
              </a:rPr>
              <a:t>회선 교환과 패킷 교환</a:t>
            </a:r>
            <a:r>
              <a:rPr lang="en-US" altLang="ko-KR" sz="1800" b="1" dirty="0">
                <a:solidFill>
                  <a:schemeClr val="bg1"/>
                </a:solidFill>
              </a:rPr>
              <a:t>, TDM</a:t>
            </a:r>
            <a:r>
              <a:rPr lang="ko-KR" altLang="en-US" sz="1800" b="1" dirty="0">
                <a:solidFill>
                  <a:schemeClr val="bg1"/>
                </a:solidFill>
              </a:rPr>
              <a:t>과 </a:t>
            </a:r>
            <a:r>
              <a:rPr lang="en-US" altLang="ko-KR" sz="1800" b="1" dirty="0">
                <a:solidFill>
                  <a:schemeClr val="bg1"/>
                </a:solidFill>
              </a:rPr>
              <a:t>FDM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R16. </a:t>
            </a:r>
            <a:r>
              <a:rPr lang="ko-KR" altLang="en-US" sz="1800" b="1" dirty="0">
                <a:solidFill>
                  <a:schemeClr val="bg1"/>
                </a:solidFill>
              </a:rPr>
              <a:t>종단 간의 지연 요소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고정 지연과 가변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P6. </a:t>
            </a:r>
            <a:r>
              <a:rPr lang="ko-KR" altLang="en-US" sz="1800" b="1" dirty="0">
                <a:solidFill>
                  <a:schemeClr val="bg1"/>
                </a:solidFill>
              </a:rPr>
              <a:t>전파 지연과 전송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R23. </a:t>
            </a:r>
            <a:r>
              <a:rPr lang="ko-KR" altLang="en-US" sz="1800" b="1" dirty="0">
                <a:solidFill>
                  <a:schemeClr val="bg1"/>
                </a:solidFill>
              </a:rPr>
              <a:t>인터넷 프로토콜 스택의 </a:t>
            </a:r>
            <a:r>
              <a:rPr lang="en-US" altLang="ko-KR" sz="1800" b="1" dirty="0">
                <a:solidFill>
                  <a:schemeClr val="bg1"/>
                </a:solidFill>
              </a:rPr>
              <a:t>5</a:t>
            </a:r>
            <a:r>
              <a:rPr lang="ko-KR" altLang="en-US" sz="1800" b="1" dirty="0">
                <a:solidFill>
                  <a:schemeClr val="bg1"/>
                </a:solidFill>
              </a:rPr>
              <a:t>개 계층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rgbClr val="0070C0"/>
                </a:solidFill>
              </a:rPr>
              <a:t>R24. </a:t>
            </a:r>
            <a:r>
              <a:rPr lang="ko-KR" altLang="en-US" sz="1800" b="1" dirty="0">
                <a:solidFill>
                  <a:srgbClr val="0070C0"/>
                </a:solidFill>
              </a:rPr>
              <a:t>캡슐화와 비캡슐화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845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R24. </a:t>
            </a:r>
            <a:r>
              <a:rPr lang="ko-KR" altLang="en-US" sz="1200" b="1" dirty="0">
                <a:solidFill>
                  <a:schemeClr val="bg1"/>
                </a:solidFill>
              </a:rPr>
              <a:t>캡슐화와 비캡슐화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295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 startAt="17"/>
              <a:tabLst/>
              <a:defRPr/>
            </a:pP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캡슐화와 비캡슐화는 무엇을 의미하는가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 프로토콜 스택에서 왜 이들이 필요한가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>
              <a:defRPr/>
            </a:pPr>
            <a:endParaRPr lang="en-US" altLang="ko-KR" sz="20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캡슐화는 요청 데이터를 생성할 때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송신측에서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헤더와 트레일러 등 필요한 데이터를 추가하는 것입니다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비캡슐화는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수신측에서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헤더를 제거하는 것을 의미합니다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신뢰할 수 있는 정보를 덧붙여 신뢰할 수 있는 통신이 이루어지도록 합니다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독립성을 유지하여 다른 모듈에 미치는 영향을 최소화하고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목적에 부합하는 기능만 수행하게 합니다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마지막으로 네트워크 동일 계층 간 호환성을 유지합니다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77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장 과제 </a:t>
            </a:r>
            <a:r>
              <a:rPr lang="en-US" altLang="ko-KR" sz="3600" b="1" dirty="0">
                <a:solidFill>
                  <a:schemeClr val="bg1"/>
                </a:solidFill>
              </a:rPr>
              <a:t>- </a:t>
            </a:r>
            <a:r>
              <a:rPr lang="ko-KR" altLang="en-US" sz="3600" b="1" dirty="0">
                <a:solidFill>
                  <a:schemeClr val="bg1"/>
                </a:solidFill>
              </a:rPr>
              <a:t>복습문제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연습문제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B0F0"/>
                </a:solidFill>
              </a:rPr>
              <a:t>R10. </a:t>
            </a:r>
            <a:r>
              <a:rPr lang="ko-KR" altLang="en-US" sz="1800" b="1" dirty="0">
                <a:solidFill>
                  <a:srgbClr val="00B0F0"/>
                </a:solidFill>
              </a:rPr>
              <a:t>본인이 사용하는 서로 다른 무선 기술과 그들의 특성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R12. </a:t>
            </a:r>
            <a:r>
              <a:rPr lang="ko-KR" altLang="en-US" sz="1800" b="1" dirty="0">
                <a:solidFill>
                  <a:schemeClr val="bg1"/>
                </a:solidFill>
              </a:rPr>
              <a:t>회선 교환과 패킷 교환</a:t>
            </a:r>
            <a:r>
              <a:rPr lang="en-US" altLang="ko-KR" sz="1800" b="1" dirty="0">
                <a:solidFill>
                  <a:schemeClr val="bg1"/>
                </a:solidFill>
              </a:rPr>
              <a:t>, TDM</a:t>
            </a:r>
            <a:r>
              <a:rPr lang="ko-KR" altLang="en-US" sz="1800" b="1" dirty="0">
                <a:solidFill>
                  <a:schemeClr val="bg1"/>
                </a:solidFill>
              </a:rPr>
              <a:t>과 </a:t>
            </a:r>
            <a:r>
              <a:rPr lang="en-US" altLang="ko-KR" sz="1800" b="1" dirty="0">
                <a:solidFill>
                  <a:schemeClr val="bg1"/>
                </a:solidFill>
              </a:rPr>
              <a:t>FDM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R16. </a:t>
            </a:r>
            <a:r>
              <a:rPr lang="ko-KR" altLang="en-US" sz="1800" b="1" dirty="0">
                <a:solidFill>
                  <a:schemeClr val="bg1"/>
                </a:solidFill>
              </a:rPr>
              <a:t>종단 간의 지연 요소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고정 지연과 가변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P6. </a:t>
            </a:r>
            <a:r>
              <a:rPr lang="ko-KR" altLang="en-US" sz="1800" b="1" dirty="0">
                <a:solidFill>
                  <a:schemeClr val="bg1"/>
                </a:solidFill>
              </a:rPr>
              <a:t>전파 지연과 전송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R23. </a:t>
            </a:r>
            <a:r>
              <a:rPr lang="ko-KR" altLang="en-US" sz="1800" b="1" dirty="0">
                <a:solidFill>
                  <a:schemeClr val="bg1"/>
                </a:solidFill>
              </a:rPr>
              <a:t>인터넷 프로토콜 스택의 </a:t>
            </a:r>
            <a:r>
              <a:rPr lang="en-US" altLang="ko-KR" sz="1800" b="1" dirty="0">
                <a:solidFill>
                  <a:schemeClr val="bg1"/>
                </a:solidFill>
              </a:rPr>
              <a:t>5</a:t>
            </a:r>
            <a:r>
              <a:rPr lang="ko-KR" altLang="en-US" sz="1800" b="1" dirty="0">
                <a:solidFill>
                  <a:schemeClr val="bg1"/>
                </a:solidFill>
              </a:rPr>
              <a:t>개 계층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R24. </a:t>
            </a:r>
            <a:r>
              <a:rPr lang="ko-KR" altLang="en-US" sz="1800" b="1" dirty="0">
                <a:solidFill>
                  <a:schemeClr val="bg1"/>
                </a:solidFill>
              </a:rPr>
              <a:t>캡슐화와 비캡슐화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4172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R10. </a:t>
            </a:r>
            <a:r>
              <a:rPr lang="ko-KR" altLang="en-US" sz="12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en-US" altLang="ko-KR" sz="36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5G</a:t>
            </a:r>
            <a:endParaRPr lang="en-US" altLang="ko-KR" sz="24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en-US" altLang="ko-KR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4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세대 이동 통신</a:t>
            </a:r>
            <a:r>
              <a:rPr lang="en-US" altLang="ko-KR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(LTE 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계열</a:t>
            </a:r>
            <a:r>
              <a:rPr lang="en-US" altLang="ko-KR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후속 기술로</a:t>
            </a:r>
            <a:r>
              <a:rPr lang="en-US" altLang="ko-KR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삼성전자에서 세계 최초로 선보인 기술</a:t>
            </a:r>
            <a:endParaRPr lang="en-US" altLang="ko-KR" sz="24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2800" b="1" spc="-150" dirty="0">
              <a:latin typeface="+mj-ea"/>
            </a:endParaRPr>
          </a:p>
          <a:p>
            <a:r>
              <a:rPr lang="en-US" altLang="ko-KR" sz="2800" b="1" spc="-150" dirty="0">
                <a:solidFill>
                  <a:srgbClr val="17375E"/>
                </a:solidFill>
                <a:latin typeface="+mj-ea"/>
              </a:rPr>
              <a:t>    </a:t>
            </a:r>
            <a:r>
              <a:rPr lang="ko-KR" altLang="en-US" sz="3000" b="1" spc="-150" dirty="0">
                <a:solidFill>
                  <a:srgbClr val="17375E"/>
                </a:solidFill>
                <a:latin typeface="+mj-ea"/>
              </a:rPr>
              <a:t>특성</a:t>
            </a:r>
            <a:endParaRPr lang="en-US" altLang="ko-KR" sz="3000" b="1" spc="-150" dirty="0">
              <a:solidFill>
                <a:srgbClr val="17375E"/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초 광대역 서비스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대용량 전송이 필요한 서비스를 감당하기 위해 더 큰 주파수 대역폭 사용과 더 많은 안테나 사용으로 최소 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100Mbps,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최대 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20Gbps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전송속도 제공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고신뢰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초저지연 통신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로봇 제어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자율주행 차량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등 높은 신뢰도를 요하고 지연율이 낮아야 하는 서비스에 적합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대량연결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	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수많은 가정용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산업용 </a:t>
            </a:r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IoT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기기들의 상호 연결에 적합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4172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R10. </a:t>
            </a:r>
            <a:r>
              <a:rPr lang="ko-KR" altLang="en-US" sz="12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WIFI</a:t>
            </a:r>
            <a:endParaRPr lang="en-US" altLang="ko-KR" sz="24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무선 통신 표준 기술 중 하나인 </a:t>
            </a:r>
            <a:r>
              <a:rPr lang="en-US" altLang="ko-KR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IEEE 802.11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에 기반한 서로 다른 </a:t>
            </a:r>
            <a:r>
              <a:rPr lang="ko-KR" altLang="en-US" sz="2400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장치들간의</a:t>
            </a:r>
            <a:r>
              <a:rPr lang="ko-KR" altLang="en-US" sz="2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데이터 전송 규약</a:t>
            </a:r>
            <a:endParaRPr lang="en-US" altLang="ko-KR" sz="24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endParaRPr lang="en-US" altLang="ko-KR" sz="2800" b="1" spc="-150" dirty="0">
              <a:latin typeface="+mj-ea"/>
            </a:endParaRPr>
          </a:p>
          <a:p>
            <a:r>
              <a:rPr lang="en-US" altLang="ko-KR" sz="2800" b="1" spc="-150" dirty="0">
                <a:solidFill>
                  <a:srgbClr val="17375E"/>
                </a:solidFill>
                <a:latin typeface="+mj-ea"/>
              </a:rPr>
              <a:t>    </a:t>
            </a:r>
            <a:r>
              <a:rPr lang="ko-KR" altLang="en-US" sz="3000" b="1" spc="-150" dirty="0">
                <a:solidFill>
                  <a:srgbClr val="17375E"/>
                </a:solidFill>
                <a:latin typeface="+mj-ea"/>
              </a:rPr>
              <a:t>특성</a:t>
            </a:r>
            <a:endParaRPr lang="en-US" altLang="ko-KR" sz="3000" b="1" spc="-150" dirty="0">
              <a:solidFill>
                <a:srgbClr val="17375E"/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범용성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전송 규약이므로 표준만 준수하면 어느 기기에서도 사용 가능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일대다 통신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연결 장비가 많을수록 전송 속도가 감소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2"/>
            <a:endParaRPr lang="en-US" altLang="ko-KR" sz="600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근거리 통신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/>
            <a:r>
              <a:rPr lang="en-US" altLang="ko-KR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	</a:t>
            </a:r>
            <a:r>
              <a:rPr lang="ko-KR" altLang="en-US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근거리 통신을 전제로 제정된 규약이므로 커버리지가 넓지 않음</a:t>
            </a:r>
            <a:endParaRPr lang="en-US" altLang="ko-KR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474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장 과제 </a:t>
            </a:r>
            <a:r>
              <a:rPr lang="en-US" altLang="ko-KR" sz="3600" b="1" dirty="0">
                <a:solidFill>
                  <a:schemeClr val="bg1"/>
                </a:solidFill>
              </a:rPr>
              <a:t>- </a:t>
            </a:r>
            <a:r>
              <a:rPr lang="ko-KR" altLang="en-US" sz="3600" b="1" dirty="0">
                <a:solidFill>
                  <a:schemeClr val="bg1"/>
                </a:solidFill>
              </a:rPr>
              <a:t>복습문제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연습문제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R10. </a:t>
            </a:r>
            <a:r>
              <a:rPr lang="ko-KR" altLang="en-US" sz="18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rgbClr val="00B0F0"/>
                </a:solidFill>
              </a:rPr>
              <a:t>R12. </a:t>
            </a:r>
            <a:r>
              <a:rPr lang="ko-KR" altLang="en-US" sz="1800" b="1" dirty="0">
                <a:solidFill>
                  <a:srgbClr val="00B0F0"/>
                </a:solidFill>
              </a:rPr>
              <a:t>회선 교환과 패킷 교환</a:t>
            </a:r>
            <a:r>
              <a:rPr lang="en-US" altLang="ko-KR" sz="1800" b="1" dirty="0">
                <a:solidFill>
                  <a:srgbClr val="00B0F0"/>
                </a:solidFill>
              </a:rPr>
              <a:t>, TDM</a:t>
            </a:r>
            <a:r>
              <a:rPr lang="ko-KR" altLang="en-US" sz="1800" b="1" dirty="0">
                <a:solidFill>
                  <a:srgbClr val="00B0F0"/>
                </a:solidFill>
              </a:rPr>
              <a:t>과 </a:t>
            </a:r>
            <a:r>
              <a:rPr lang="en-US" altLang="ko-KR" sz="1800" b="1" dirty="0">
                <a:solidFill>
                  <a:srgbClr val="00B0F0"/>
                </a:solidFill>
              </a:rPr>
              <a:t>FDM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R16. </a:t>
            </a:r>
            <a:r>
              <a:rPr lang="ko-KR" altLang="en-US" sz="1800" b="1" dirty="0">
                <a:solidFill>
                  <a:schemeClr val="bg1"/>
                </a:solidFill>
              </a:rPr>
              <a:t>종단 간의 지연 요소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고정 지연과 가변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P6. </a:t>
            </a:r>
            <a:r>
              <a:rPr lang="ko-KR" altLang="en-US" sz="1800" b="1" dirty="0">
                <a:solidFill>
                  <a:schemeClr val="bg1"/>
                </a:solidFill>
              </a:rPr>
              <a:t>전파 지연과 전송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R23. </a:t>
            </a:r>
            <a:r>
              <a:rPr lang="ko-KR" altLang="en-US" sz="1800" b="1" dirty="0">
                <a:solidFill>
                  <a:schemeClr val="bg1"/>
                </a:solidFill>
              </a:rPr>
              <a:t>인터넷 프로토콜 스택의 </a:t>
            </a:r>
            <a:r>
              <a:rPr lang="en-US" altLang="ko-KR" sz="1800" b="1" dirty="0">
                <a:solidFill>
                  <a:schemeClr val="bg1"/>
                </a:solidFill>
              </a:rPr>
              <a:t>5</a:t>
            </a:r>
            <a:r>
              <a:rPr lang="ko-KR" altLang="en-US" sz="1800" b="1" dirty="0">
                <a:solidFill>
                  <a:schemeClr val="bg1"/>
                </a:solidFill>
              </a:rPr>
              <a:t>개 계층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R24. </a:t>
            </a:r>
            <a:r>
              <a:rPr lang="ko-KR" altLang="en-US" sz="1800" b="1" dirty="0">
                <a:solidFill>
                  <a:schemeClr val="bg1"/>
                </a:solidFill>
              </a:rPr>
              <a:t>캡슐화와 비캡슐화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4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R12. </a:t>
            </a:r>
            <a:r>
              <a:rPr lang="ko-KR" altLang="en-US" sz="1200" b="1" dirty="0">
                <a:solidFill>
                  <a:schemeClr val="bg1"/>
                </a:solidFill>
              </a:rPr>
              <a:t>회선 교환과 패킷 교환</a:t>
            </a:r>
            <a:r>
              <a:rPr lang="en-US" altLang="ko-KR" sz="1200" b="1" dirty="0">
                <a:solidFill>
                  <a:schemeClr val="bg1"/>
                </a:solidFill>
              </a:rPr>
              <a:t>, TDM</a:t>
            </a:r>
            <a:r>
              <a:rPr lang="ko-KR" altLang="en-US" sz="1200" b="1" dirty="0">
                <a:solidFill>
                  <a:schemeClr val="bg1"/>
                </a:solidFill>
              </a:rPr>
              <a:t>과 </a:t>
            </a:r>
            <a:r>
              <a:rPr lang="en-US" altLang="ko-KR" sz="1200" b="1" dirty="0">
                <a:solidFill>
                  <a:schemeClr val="bg1"/>
                </a:solidFill>
              </a:rPr>
              <a:t>FDM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 startAt="17"/>
              <a:tabLst/>
              <a:defRPr/>
            </a:pP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회선 교환 네트워크는 패킷 교환 네트워크에 대해 어떤 장점을 갖고 있는가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회선 교환 네트워크에서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TDM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FDM</a:t>
            </a:r>
            <a:r>
              <a:rPr lang="ko-KR" altLang="en-US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어떤 장점이 있는가 </a:t>
            </a:r>
            <a:r>
              <a:rPr lang="en-US" altLang="ko-KR" sz="2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ts val="2400"/>
              </a:lnSpc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회선 교환 방식은 전용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전송로가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있어 연속적인 데이터를 전송한다는 장점이 있습니다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전용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전송로를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동일한 경로로 데이터를 전송할 수 있습니다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전송 데이터와 수신 데이터의 순서가 일치하고 오버헤드 비트가 없다는 장점이 있습니다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ts val="2400"/>
              </a:lnSpc>
              <a:defRPr/>
            </a:pP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ts val="2400"/>
              </a:lnSpc>
              <a:buFont typeface="+mj-lt"/>
              <a:buAutoNum type="alphaUcPeriod"/>
              <a:defRPr/>
            </a:pP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TDM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방식에서는 아날로그와 디지털 신호가 동시에 전달되는 반면에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FDM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방식은 아날로그 신호만이 전달됩니다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FDM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같은 주파수 스펙트럼을 공유하기에 왜곡이 발생하고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신호간의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간섭이 있지만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TDM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시간 슬롯이 배정되어 간섭이 크지 않습니다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TDM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FDM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통신 채널의 대역폭이 넓지 않아도 된다는 장점이 있습니다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endParaRPr lang="en-US" altLang="ko-KR" sz="1600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600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0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장 과제 </a:t>
            </a:r>
            <a:r>
              <a:rPr lang="en-US" altLang="ko-KR" sz="3600" b="1" dirty="0">
                <a:solidFill>
                  <a:schemeClr val="bg1"/>
                </a:solidFill>
              </a:rPr>
              <a:t>- </a:t>
            </a:r>
            <a:r>
              <a:rPr lang="ko-KR" altLang="en-US" sz="3600" b="1" dirty="0">
                <a:solidFill>
                  <a:schemeClr val="bg1"/>
                </a:solidFill>
              </a:rPr>
              <a:t>복습문제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연습문제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R10. </a:t>
            </a:r>
            <a:r>
              <a:rPr lang="ko-KR" altLang="en-US" sz="18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R12. </a:t>
            </a:r>
            <a:r>
              <a:rPr lang="ko-KR" altLang="en-US" sz="1800" b="1" dirty="0">
                <a:solidFill>
                  <a:schemeClr val="bg1"/>
                </a:solidFill>
              </a:rPr>
              <a:t>회선 교환과 패킷 교환</a:t>
            </a:r>
            <a:r>
              <a:rPr lang="en-US" altLang="ko-KR" sz="1800" b="1" dirty="0">
                <a:solidFill>
                  <a:schemeClr val="bg1"/>
                </a:solidFill>
              </a:rPr>
              <a:t>, TDM</a:t>
            </a:r>
            <a:r>
              <a:rPr lang="ko-KR" altLang="en-US" sz="1800" b="1" dirty="0">
                <a:solidFill>
                  <a:schemeClr val="bg1"/>
                </a:solidFill>
              </a:rPr>
              <a:t>과 </a:t>
            </a:r>
            <a:r>
              <a:rPr lang="en-US" altLang="ko-KR" sz="1800" b="1" dirty="0">
                <a:solidFill>
                  <a:schemeClr val="bg1"/>
                </a:solidFill>
              </a:rPr>
              <a:t>FDM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rgbClr val="00B0F0"/>
                </a:solidFill>
              </a:rPr>
              <a:t>R16. </a:t>
            </a:r>
            <a:r>
              <a:rPr lang="ko-KR" altLang="en-US" sz="1800" b="1" dirty="0">
                <a:solidFill>
                  <a:srgbClr val="00B0F0"/>
                </a:solidFill>
              </a:rPr>
              <a:t>종단 간의 지연 요소</a:t>
            </a:r>
            <a:r>
              <a:rPr lang="en-US" altLang="ko-KR" sz="1800" b="1" dirty="0">
                <a:solidFill>
                  <a:srgbClr val="00B0F0"/>
                </a:solidFill>
              </a:rPr>
              <a:t>, </a:t>
            </a:r>
            <a:r>
              <a:rPr lang="ko-KR" altLang="en-US" sz="1800" b="1" dirty="0">
                <a:solidFill>
                  <a:srgbClr val="00B0F0"/>
                </a:solidFill>
              </a:rPr>
              <a:t>고정 지연과 가변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P6. </a:t>
            </a:r>
            <a:r>
              <a:rPr lang="ko-KR" altLang="en-US" sz="1800" b="1" dirty="0">
                <a:solidFill>
                  <a:schemeClr val="bg1"/>
                </a:solidFill>
              </a:rPr>
              <a:t>전파 지연과 전송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R23. </a:t>
            </a:r>
            <a:r>
              <a:rPr lang="ko-KR" altLang="en-US" sz="1800" b="1" dirty="0">
                <a:solidFill>
                  <a:schemeClr val="bg1"/>
                </a:solidFill>
              </a:rPr>
              <a:t>인터넷 프로토콜 스택의 </a:t>
            </a:r>
            <a:r>
              <a:rPr lang="en-US" altLang="ko-KR" sz="1800" b="1" dirty="0">
                <a:solidFill>
                  <a:schemeClr val="bg1"/>
                </a:solidFill>
              </a:rPr>
              <a:t>5</a:t>
            </a:r>
            <a:r>
              <a:rPr lang="ko-KR" altLang="en-US" sz="1800" b="1" dirty="0">
                <a:solidFill>
                  <a:schemeClr val="bg1"/>
                </a:solidFill>
              </a:rPr>
              <a:t>개 계층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R24. </a:t>
            </a:r>
            <a:r>
              <a:rPr lang="ko-KR" altLang="en-US" sz="1800" b="1" dirty="0">
                <a:solidFill>
                  <a:schemeClr val="bg1"/>
                </a:solidFill>
              </a:rPr>
              <a:t>캡슐화와 비캡슐화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2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3597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R16. </a:t>
            </a:r>
            <a:r>
              <a:rPr lang="ko-KR" altLang="en-US" sz="1200" b="1" dirty="0">
                <a:solidFill>
                  <a:schemeClr val="bg1"/>
                </a:solidFill>
              </a:rPr>
              <a:t>종단 간의 지연 요소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고정 지연과 가변 지연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467544" y="1179324"/>
            <a:ext cx="8249021" cy="27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 startAt="17"/>
              <a:tabLst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경로를 통해 송신 호스트에서 수신 호스트로 일련의 패킷을 보낸다고 하자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패킷에 대한 종단간 지연에서의 지연 요소를 나열하라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 지연에서 상수인 것은 무엇이고 가변적인 지연은 어떤 것인가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lphaUcPeriod"/>
              <a:defRPr/>
            </a:pP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처리 지연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큐잉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지연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지연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전파 지연이 있습니다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endParaRPr lang="en-US" altLang="ko-KR" sz="16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ts val="2400"/>
              </a:lnSpc>
              <a:buFont typeface="+mj-lt"/>
              <a:buAutoNum type="alphaUcPeriod"/>
              <a:defRPr/>
            </a:pP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큐잉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지연은 라우터의 혼잡 수준에 좌우되기에 가변적이고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처리 지연은 </a:t>
            </a:r>
            <a:r>
              <a:rPr lang="el-GR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μ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s,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 지연은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packet length / link bandwidth,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전파 지연은 </a:t>
            </a:r>
            <a:r>
              <a:rPr lang="ko-KR" altLang="en-US" sz="1600" spc="-15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라우터간의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 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매체의 전파 속도로 상수입니다</a:t>
            </a:r>
            <a:r>
              <a:rPr lang="en-US" altLang="ko-KR" sz="16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52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장 과제 </a:t>
            </a:r>
            <a:r>
              <a:rPr lang="en-US" altLang="ko-KR" sz="3600" b="1" dirty="0">
                <a:solidFill>
                  <a:schemeClr val="bg1"/>
                </a:solidFill>
              </a:rPr>
              <a:t>- </a:t>
            </a:r>
            <a:r>
              <a:rPr lang="ko-KR" altLang="en-US" sz="3600" b="1" dirty="0">
                <a:solidFill>
                  <a:schemeClr val="bg1"/>
                </a:solidFill>
              </a:rPr>
              <a:t>복습문제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연습문제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683568" y="2348880"/>
            <a:ext cx="7614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R10. </a:t>
            </a:r>
            <a:r>
              <a:rPr lang="ko-KR" altLang="en-US" sz="1800" b="1" dirty="0">
                <a:solidFill>
                  <a:schemeClr val="bg1"/>
                </a:solidFill>
              </a:rPr>
              <a:t>본인이 사용하는 서로 다른 무선 기술과 그들의 특성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R12. </a:t>
            </a:r>
            <a:r>
              <a:rPr lang="ko-KR" altLang="en-US" sz="1800" b="1" dirty="0">
                <a:solidFill>
                  <a:schemeClr val="bg1"/>
                </a:solidFill>
              </a:rPr>
              <a:t>회선 교환과 패킷 교환</a:t>
            </a:r>
            <a:r>
              <a:rPr lang="en-US" altLang="ko-KR" sz="1800" b="1" dirty="0">
                <a:solidFill>
                  <a:schemeClr val="bg1"/>
                </a:solidFill>
              </a:rPr>
              <a:t>, TDM</a:t>
            </a:r>
            <a:r>
              <a:rPr lang="ko-KR" altLang="en-US" sz="1800" b="1" dirty="0">
                <a:solidFill>
                  <a:schemeClr val="bg1"/>
                </a:solidFill>
              </a:rPr>
              <a:t>과 </a:t>
            </a:r>
            <a:r>
              <a:rPr lang="en-US" altLang="ko-KR" sz="1800" b="1" dirty="0">
                <a:solidFill>
                  <a:schemeClr val="bg1"/>
                </a:solidFill>
              </a:rPr>
              <a:t>FDM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R16. </a:t>
            </a:r>
            <a:r>
              <a:rPr lang="ko-KR" altLang="en-US" sz="1800" b="1" dirty="0">
                <a:solidFill>
                  <a:schemeClr val="bg1"/>
                </a:solidFill>
              </a:rPr>
              <a:t>종단 간의 지연 요소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고정 지연과 가변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rgbClr val="00B0F0"/>
                </a:solidFill>
              </a:rPr>
              <a:t>P6. </a:t>
            </a:r>
            <a:r>
              <a:rPr lang="ko-KR" altLang="en-US" sz="1800" b="1" dirty="0">
                <a:solidFill>
                  <a:srgbClr val="00B0F0"/>
                </a:solidFill>
              </a:rPr>
              <a:t>전파 지연과 전송 지연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R23. </a:t>
            </a:r>
            <a:r>
              <a:rPr lang="ko-KR" altLang="en-US" sz="1800" b="1" dirty="0">
                <a:solidFill>
                  <a:schemeClr val="bg1"/>
                </a:solidFill>
              </a:rPr>
              <a:t>인터넷 프로토콜 스택의 </a:t>
            </a:r>
            <a:r>
              <a:rPr lang="en-US" altLang="ko-KR" sz="1800" b="1" dirty="0">
                <a:solidFill>
                  <a:schemeClr val="bg1"/>
                </a:solidFill>
              </a:rPr>
              <a:t>5</a:t>
            </a:r>
            <a:r>
              <a:rPr lang="ko-KR" altLang="en-US" sz="1800" b="1" dirty="0">
                <a:solidFill>
                  <a:schemeClr val="bg1"/>
                </a:solidFill>
              </a:rPr>
              <a:t>개 계층</a:t>
            </a:r>
          </a:p>
          <a:p>
            <a:endParaRPr lang="ko-KR" altLang="en-US" sz="1800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R24. </a:t>
            </a:r>
            <a:r>
              <a:rPr lang="ko-KR" altLang="en-US" sz="1800" b="1" dirty="0">
                <a:solidFill>
                  <a:schemeClr val="bg1"/>
                </a:solidFill>
              </a:rPr>
              <a:t>캡슐화와 비캡슐화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9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1395</Words>
  <Application>Microsoft Office PowerPoint</Application>
  <PresentationFormat>화면 슬라이드 쇼(4:3)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2022-09-14T13:17:30Z</dcterms:modified>
</cp:coreProperties>
</file>