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288" r:id="rId5"/>
    <p:sldId id="289" r:id="rId6"/>
    <p:sldId id="291" r:id="rId7"/>
    <p:sldId id="292" r:id="rId8"/>
    <p:sldId id="294" r:id="rId9"/>
    <p:sldId id="293" r:id="rId10"/>
    <p:sldId id="296" r:id="rId11"/>
    <p:sldId id="295" r:id="rId12"/>
    <p:sldId id="29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258C0-518C-4705-AB44-7E5DF30BDFA0}" v="468" dt="2022-10-04T14:43:45.88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7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6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9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1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1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3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3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947591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2-4, 5 :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소켓 프로그래밍</a:t>
            </a: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2-5 </a:t>
            </a:r>
            <a:r>
              <a:rPr lang="ko-KR" altLang="en-US" sz="1200" b="1" dirty="0">
                <a:solidFill>
                  <a:schemeClr val="bg1"/>
                </a:solidFill>
              </a:rPr>
              <a:t>임의의 네트워크 프로그램 작성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34F89-4FD8-329B-2B88-05A9F26E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32" y="1370167"/>
            <a:ext cx="1162212" cy="838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D41536-3FE2-B5B6-D40D-44CDDB7E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24508"/>
            <a:ext cx="1974316" cy="371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8A6C9-9B44-AA8B-D9C1-564A0FE1B757}"/>
              </a:ext>
            </a:extLst>
          </p:cNvPr>
          <p:cNvSpPr txBox="1"/>
          <p:nvPr/>
        </p:nvSpPr>
        <p:spPr>
          <a:xfrm>
            <a:off x="3011416" y="2333434"/>
            <a:ext cx="559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서버에 도시명을 전송하면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해당 도시의 좌표를 받아와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날씨 정보를 전달해주는 프로그램을 작성하였습니다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클라이언트가 접속하여 도시명을 전달하면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서버에서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입력받은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도시명을 토대로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지오코딩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통해 좌표를 받아오고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날씨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통해 해당 좌표의 날씨 정보를 받습니다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이를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파싱하는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등 전처리를 마치고 하나의 문장을 생성하여 클라이언트에게 전달합니다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프로토콜을 사용하였고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좌표는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openweather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지오코딩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날씨의 정보는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openweather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날씨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사용하였습니다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2-5 </a:t>
            </a:r>
            <a:r>
              <a:rPr lang="ko-KR" altLang="en-US" sz="1200" b="1" dirty="0">
                <a:solidFill>
                  <a:schemeClr val="bg1"/>
                </a:solidFill>
              </a:rPr>
              <a:t>임의의 네트워크 프로그램 작성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FAAAA-402A-EED5-BF35-75EEEE71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" y="1062261"/>
            <a:ext cx="4428289" cy="2950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EDD692-7437-904B-EF45-6C473958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80" y="4006491"/>
            <a:ext cx="5858516" cy="2451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3CBE7-D6A0-3988-4CD4-F7C9587F5ACB}"/>
              </a:ext>
            </a:extLst>
          </p:cNvPr>
          <p:cNvSpPr txBox="1"/>
          <p:nvPr/>
        </p:nvSpPr>
        <p:spPr>
          <a:xfrm>
            <a:off x="2672683" y="1736397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spc="-150" dirty="0">
                <a:solidFill>
                  <a:schemeClr val="bg1"/>
                </a:solidFill>
                <a:latin typeface="+mj-ea"/>
              </a:rPr>
              <a:t>IPV4, TCP 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프로토콜 사용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E47AF-8E5D-AEBB-BE93-536A7F7D6D84}"/>
              </a:ext>
            </a:extLst>
          </p:cNvPr>
          <p:cNvSpPr txBox="1"/>
          <p:nvPr/>
        </p:nvSpPr>
        <p:spPr>
          <a:xfrm>
            <a:off x="1771320" y="2031527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연결 대기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87273-9B63-64B6-1E2A-13FA10884806}"/>
              </a:ext>
            </a:extLst>
          </p:cNvPr>
          <p:cNvSpPr txBox="1"/>
          <p:nvPr/>
        </p:nvSpPr>
        <p:spPr>
          <a:xfrm>
            <a:off x="2764688" y="2445326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클라이언트와 연결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8393D-E999-9DB4-D33B-A74FEC7D1F80}"/>
              </a:ext>
            </a:extLst>
          </p:cNvPr>
          <p:cNvSpPr txBox="1"/>
          <p:nvPr/>
        </p:nvSpPr>
        <p:spPr>
          <a:xfrm>
            <a:off x="3037209" y="2972311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받아온 메시지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</a:rPr>
              <a:t>디코드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51560-AAE1-CC22-11E5-4B1A40CCFCC2}"/>
              </a:ext>
            </a:extLst>
          </p:cNvPr>
          <p:cNvSpPr txBox="1"/>
          <p:nvPr/>
        </p:nvSpPr>
        <p:spPr>
          <a:xfrm>
            <a:off x="3264962" y="3272925"/>
            <a:ext cx="22372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받아온 도시명을 좌표</a:t>
            </a:r>
            <a:r>
              <a:rPr lang="en-US" altLang="ko-KR" sz="1050" b="1" spc="-150" dirty="0">
                <a:solidFill>
                  <a:schemeClr val="bg1"/>
                </a:solidFill>
                <a:latin typeface="+mj-ea"/>
              </a:rPr>
              <a:t> API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에 입력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B0F6F-94F9-5037-C45E-B0686871D195}"/>
              </a:ext>
            </a:extLst>
          </p:cNvPr>
          <p:cNvSpPr txBox="1"/>
          <p:nvPr/>
        </p:nvSpPr>
        <p:spPr>
          <a:xfrm>
            <a:off x="5020861" y="4088105"/>
            <a:ext cx="2058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pc="-150" dirty="0">
                <a:solidFill>
                  <a:schemeClr val="bg1"/>
                </a:solidFill>
                <a:latin typeface="+mj-ea"/>
              </a:rPr>
              <a:t>처리된 좌표를</a:t>
            </a:r>
            <a:endParaRPr lang="en-US" altLang="ko-KR" sz="1000" b="1" spc="-150" dirty="0">
              <a:solidFill>
                <a:schemeClr val="bg1"/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pc="-150" dirty="0">
                <a:solidFill>
                  <a:schemeClr val="bg1"/>
                </a:solidFill>
                <a:latin typeface="+mj-ea"/>
              </a:rPr>
              <a:t>날씨 </a:t>
            </a:r>
            <a:r>
              <a:rPr lang="en-US" altLang="ko-KR" sz="1000" b="1" spc="-150" dirty="0">
                <a:solidFill>
                  <a:schemeClr val="bg1"/>
                </a:solidFill>
                <a:latin typeface="+mj-ea"/>
              </a:rPr>
              <a:t>API</a:t>
            </a:r>
            <a:r>
              <a:rPr lang="ko-KR" altLang="en-US" sz="1000" b="1" spc="-150" dirty="0">
                <a:solidFill>
                  <a:schemeClr val="bg1"/>
                </a:solidFill>
                <a:latin typeface="+mj-ea"/>
              </a:rPr>
              <a:t>에 입력</a:t>
            </a:r>
            <a:endParaRPr lang="en-US" altLang="ko-KR" sz="1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2FAA9-96E7-06ED-8815-1F9F53893735}"/>
              </a:ext>
            </a:extLst>
          </p:cNvPr>
          <p:cNvSpPr txBox="1"/>
          <p:nvPr/>
        </p:nvSpPr>
        <p:spPr>
          <a:xfrm>
            <a:off x="4626978" y="4796128"/>
            <a:ext cx="14894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데이터 파싱 </a:t>
            </a:r>
            <a:r>
              <a:rPr lang="en-US" altLang="ko-KR" sz="1050" b="1" spc="-150" dirty="0">
                <a:solidFill>
                  <a:schemeClr val="bg1"/>
                </a:solidFill>
                <a:latin typeface="+mj-ea"/>
              </a:rPr>
              <a:t>/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E4146-D69C-2D6D-C78C-935D88D6978B}"/>
              </a:ext>
            </a:extLst>
          </p:cNvPr>
          <p:cNvSpPr txBox="1"/>
          <p:nvPr/>
        </p:nvSpPr>
        <p:spPr>
          <a:xfrm>
            <a:off x="2598534" y="6061867"/>
            <a:ext cx="14894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인코딩하여 전송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CE267-087C-60E2-316C-EC0DF942D484}"/>
              </a:ext>
            </a:extLst>
          </p:cNvPr>
          <p:cNvSpPr txBox="1"/>
          <p:nvPr/>
        </p:nvSpPr>
        <p:spPr>
          <a:xfrm>
            <a:off x="2452934" y="3803363"/>
            <a:ext cx="2058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pc="-150">
                <a:solidFill>
                  <a:schemeClr val="bg1"/>
                </a:solidFill>
                <a:latin typeface="+mj-ea"/>
              </a:rPr>
              <a:t>좌표 파싱</a:t>
            </a:r>
            <a:endParaRPr lang="en-US" altLang="ko-KR" sz="10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677A6D7-FB63-751C-D44B-A0333D129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196" y="1052736"/>
            <a:ext cx="3164040" cy="21048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7A7B06-8062-7796-9B93-DA78B96AEBC3}"/>
              </a:ext>
            </a:extLst>
          </p:cNvPr>
          <p:cNvSpPr txBox="1"/>
          <p:nvPr/>
        </p:nvSpPr>
        <p:spPr>
          <a:xfrm>
            <a:off x="7473535" y="1947049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>
                <a:solidFill>
                  <a:schemeClr val="bg1"/>
                </a:solidFill>
                <a:latin typeface="+mj-ea"/>
              </a:rPr>
              <a:t>서버에 연결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E125DD-8301-800C-6ADA-26D18BD6C759}"/>
              </a:ext>
            </a:extLst>
          </p:cNvPr>
          <p:cNvSpPr txBox="1"/>
          <p:nvPr/>
        </p:nvSpPr>
        <p:spPr>
          <a:xfrm>
            <a:off x="7778937" y="2394368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>
                <a:solidFill>
                  <a:schemeClr val="bg1"/>
                </a:solidFill>
                <a:latin typeface="+mj-ea"/>
              </a:rPr>
              <a:t>도시명 전송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2411F-E032-D6D7-B4F7-22B04760F2BF}"/>
              </a:ext>
            </a:extLst>
          </p:cNvPr>
          <p:cNvSpPr txBox="1"/>
          <p:nvPr/>
        </p:nvSpPr>
        <p:spPr>
          <a:xfrm>
            <a:off x="7026256" y="2834157"/>
            <a:ext cx="1618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spc="-150" dirty="0">
                <a:solidFill>
                  <a:schemeClr val="bg1"/>
                </a:solidFill>
                <a:latin typeface="+mj-ea"/>
              </a:rPr>
              <a:t>받아온 데이터 출력</a:t>
            </a:r>
            <a:endParaRPr lang="en-US" altLang="ko-KR" sz="105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AA3F8B-FDDB-0E7B-439C-1FD9B3842289}"/>
              </a:ext>
            </a:extLst>
          </p:cNvPr>
          <p:cNvSpPr txBox="1"/>
          <p:nvPr/>
        </p:nvSpPr>
        <p:spPr>
          <a:xfrm>
            <a:off x="5047481" y="358548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← 서버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A4ED8-6F58-6255-B7B3-7486F051B7F4}"/>
              </a:ext>
            </a:extLst>
          </p:cNvPr>
          <p:cNvSpPr txBox="1"/>
          <p:nvPr/>
        </p:nvSpPr>
        <p:spPr>
          <a:xfrm>
            <a:off x="5227704" y="3158612"/>
            <a:ext cx="496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↑ 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06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2-5 </a:t>
            </a:r>
            <a:r>
              <a:rPr lang="ko-KR" altLang="en-US" sz="1200" b="1" dirty="0">
                <a:solidFill>
                  <a:schemeClr val="bg1"/>
                </a:solidFill>
              </a:rPr>
              <a:t>임의의 네트워크 프로그램 작성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1C123E-3426-C6BF-E4AB-92FBF6DF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" y="1062261"/>
            <a:ext cx="4428289" cy="29503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203561-08C8-D09E-DF2E-DE143846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80" y="4006491"/>
            <a:ext cx="5858516" cy="24512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F9AFDC-5263-B076-64C2-64575DDEC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736" y="2276872"/>
            <a:ext cx="3164040" cy="210483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ADC330-4887-FDC0-BEA4-BC009EC867C2}"/>
              </a:ext>
            </a:extLst>
          </p:cNvPr>
          <p:cNvCxnSpPr>
            <a:cxnSpLocks/>
          </p:cNvCxnSpPr>
          <p:nvPr/>
        </p:nvCxnSpPr>
        <p:spPr>
          <a:xfrm>
            <a:off x="1835696" y="2137295"/>
            <a:ext cx="3672408" cy="74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A5FF04-28BE-90C7-700B-C13AEA288541}"/>
              </a:ext>
            </a:extLst>
          </p:cNvPr>
          <p:cNvCxnSpPr>
            <a:cxnSpLocks/>
          </p:cNvCxnSpPr>
          <p:nvPr/>
        </p:nvCxnSpPr>
        <p:spPr>
          <a:xfrm>
            <a:off x="2833336" y="2596944"/>
            <a:ext cx="2746776" cy="544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335113-52E5-34C2-313B-8D19632535CC}"/>
              </a:ext>
            </a:extLst>
          </p:cNvPr>
          <p:cNvCxnSpPr>
            <a:cxnSpLocks/>
          </p:cNvCxnSpPr>
          <p:nvPr/>
        </p:nvCxnSpPr>
        <p:spPr>
          <a:xfrm flipH="1" flipV="1">
            <a:off x="3131840" y="3140968"/>
            <a:ext cx="2659527" cy="607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0D0C59-88FF-EE55-DB03-C1FF9F023CE1}"/>
              </a:ext>
            </a:extLst>
          </p:cNvPr>
          <p:cNvCxnSpPr/>
          <p:nvPr/>
        </p:nvCxnSpPr>
        <p:spPr>
          <a:xfrm flipV="1">
            <a:off x="2699792" y="3933056"/>
            <a:ext cx="3024336" cy="223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3B9C08-97CD-3521-5EE0-36DA8A3588A0}"/>
              </a:ext>
            </a:extLst>
          </p:cNvPr>
          <p:cNvSpPr txBox="1"/>
          <p:nvPr/>
        </p:nvSpPr>
        <p:spPr>
          <a:xfrm>
            <a:off x="7452320" y="756094"/>
            <a:ext cx="496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통신의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2-4 / 2-5: </a:t>
            </a:r>
            <a:r>
              <a:rPr lang="ko-KR" altLang="en-US" sz="3600" b="1" dirty="0">
                <a:solidFill>
                  <a:schemeClr val="bg1"/>
                </a:solidFill>
              </a:rPr>
              <a:t>소켓 프로그래밍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505015" y="2132856"/>
            <a:ext cx="838746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실습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2-4</a:t>
            </a:r>
          </a:p>
          <a:p>
            <a:pPr lvl="1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UDP/TCP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클라이언트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서버 예제 프로그램을 작성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lvl="1"/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실행한 후 분석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2400" b="1" dirty="0">
              <a:solidFill>
                <a:schemeClr val="bg1"/>
              </a:solidFill>
            </a:endParaRPr>
          </a:p>
          <a:p>
            <a:pPr lvl="1"/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실습 </a:t>
            </a:r>
            <a:r>
              <a:rPr lang="en-US" altLang="ko-KR" sz="2800" b="1" dirty="0">
                <a:solidFill>
                  <a:schemeClr val="bg1"/>
                </a:solidFill>
              </a:rPr>
              <a:t>2-5</a:t>
            </a:r>
          </a:p>
          <a:p>
            <a:pPr lvl="1"/>
            <a:r>
              <a:rPr lang="ko-KR" altLang="en-US" sz="2400" b="1" dirty="0">
                <a:solidFill>
                  <a:schemeClr val="bg1"/>
                </a:solidFill>
              </a:rPr>
              <a:t>임의의 네트워크 소켓 프로그램 작성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실행한 후 분석</a:t>
            </a:r>
          </a:p>
          <a:p>
            <a:pPr lvl="2"/>
            <a:r>
              <a:rPr lang="ko-KR" altLang="en-US" b="1" dirty="0">
                <a:solidFill>
                  <a:schemeClr val="bg1"/>
                </a:solidFill>
              </a:rPr>
              <a:t>예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채팅 프로그램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네트워크 게임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웹 서버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메일 클라이언트</a:t>
            </a:r>
            <a:r>
              <a:rPr lang="en-US" altLang="ko-KR" b="1" dirty="0">
                <a:solidFill>
                  <a:schemeClr val="bg1"/>
                </a:solidFill>
              </a:rPr>
              <a:t>……</a:t>
            </a:r>
          </a:p>
          <a:p>
            <a:pPr lvl="1"/>
            <a:r>
              <a:rPr lang="ko-KR" altLang="en-US" sz="2400" b="1" dirty="0">
                <a:solidFill>
                  <a:schemeClr val="bg1"/>
                </a:solidFill>
              </a:rPr>
              <a:t>사용 언어는 </a:t>
            </a:r>
            <a:r>
              <a:rPr lang="en-US" altLang="ko-KR" sz="2400" b="1" dirty="0">
                <a:solidFill>
                  <a:schemeClr val="bg1"/>
                </a:solidFill>
              </a:rPr>
              <a:t>C/C++, Java, Python, C# </a:t>
            </a:r>
            <a:r>
              <a:rPr lang="ko-KR" altLang="en-US" sz="2400" b="1" dirty="0">
                <a:solidFill>
                  <a:schemeClr val="bg1"/>
                </a:solidFill>
              </a:rPr>
              <a:t>등 자유 선택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UDP </a:t>
            </a:r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756294" y="3796027"/>
            <a:ext cx="763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UDP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소켓을 이용한 간단한 예제입니다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서버에서는 포트를 설정하고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소켓 타입과 주소 체계를 선정합니다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bind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함수를 통해 포트와 주소 정보를 할당해줍니다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en-US" altLang="ko-KR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호스트네임과</a:t>
            </a: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포트번호를 </a:t>
            </a:r>
            <a:r>
              <a:rPr lang="ko-KR" altLang="en-US" sz="11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튜플로</a:t>
            </a: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감싸서 전달</a:t>
            </a:r>
            <a:r>
              <a:rPr lang="en-US" altLang="ko-KR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1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UDP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프로토콜을 사용하므로 매 패킷마다 지정된 포트를 통해 수신 프로세스의 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메시지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(2048byte)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받습니다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메시지를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decode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한 후 대문자로 만들어주고 이것을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다시 인코딩한 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클라이언트의 주소로 다시 전송합니다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481E1-6F50-C914-9252-E267D084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73" y="1260682"/>
            <a:ext cx="5398075" cy="2312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B76BE-F0E9-2138-C683-EFDAC11DFC18}"/>
              </a:ext>
            </a:extLst>
          </p:cNvPr>
          <p:cNvSpPr txBox="1"/>
          <p:nvPr/>
        </p:nvSpPr>
        <p:spPr>
          <a:xfrm>
            <a:off x="3688175" y="1225806"/>
            <a:ext cx="35821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AF_INET – </a:t>
            </a:r>
            <a:r>
              <a:rPr lang="ko-KR" altLang="en-US" sz="1100" b="1" spc="-150" dirty="0">
                <a:solidFill>
                  <a:schemeClr val="bg1"/>
                </a:solidFill>
                <a:latin typeface="+mj-ea"/>
              </a:rPr>
              <a:t>주소 체계</a:t>
            </a: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, IPv4 </a:t>
            </a:r>
            <a:r>
              <a:rPr lang="ko-KR" altLang="en-US" sz="1100" b="1" spc="-150" dirty="0">
                <a:solidFill>
                  <a:schemeClr val="bg1"/>
                </a:solidFill>
                <a:latin typeface="+mj-ea"/>
              </a:rPr>
              <a:t>인터넷 프로토콜</a:t>
            </a:r>
            <a:endParaRPr lang="en-US" altLang="ko-KR" sz="1100" b="1" spc="-150" dirty="0">
              <a:solidFill>
                <a:schemeClr val="bg1"/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SOCK_DGRAM – UDP </a:t>
            </a:r>
            <a:r>
              <a:rPr lang="ko-KR" altLang="en-US" sz="1100" b="1" spc="-150" dirty="0">
                <a:solidFill>
                  <a:schemeClr val="bg1"/>
                </a:solidFill>
                <a:latin typeface="+mj-ea"/>
              </a:rPr>
              <a:t>프로토콜로 통신할 때 사용되는 소켓 타입</a:t>
            </a:r>
            <a:endParaRPr lang="en-US" altLang="ko-KR" sz="1100" b="1" spc="-150" dirty="0">
              <a:solidFill>
                <a:schemeClr val="bg1"/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	(</a:t>
            </a:r>
            <a:r>
              <a:rPr lang="ko-KR" altLang="en-US" sz="1100" b="1" spc="-150" dirty="0" err="1">
                <a:solidFill>
                  <a:schemeClr val="bg1"/>
                </a:solidFill>
                <a:latin typeface="+mj-ea"/>
              </a:rPr>
              <a:t>데이터그램</a:t>
            </a: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UDP </a:t>
            </a:r>
            <a:r>
              <a:rPr lang="ko-KR" altLang="en-US" sz="1200" b="1" dirty="0">
                <a:solidFill>
                  <a:schemeClr val="bg1"/>
                </a:solidFill>
              </a:rPr>
              <a:t>클라이언트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902DE-1ACD-0A66-F119-6552613C7AA3}"/>
              </a:ext>
            </a:extLst>
          </p:cNvPr>
          <p:cNvSpPr txBox="1"/>
          <p:nvPr/>
        </p:nvSpPr>
        <p:spPr>
          <a:xfrm>
            <a:off x="900309" y="3940021"/>
            <a:ext cx="7343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 프로그램입니다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메시지를 전송할 서버의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내부 전송이므로 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localhost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IP)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포트를 지정하고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인코딩한 메시지를 수신할 서버의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포트정보와 함께 전송합니다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서버로부터 돌려받은 메시지를 출력해줍니다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비연결형이므로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초기에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핸드셰이킹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과정이 없고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각 패킷마다 수신 프로세스의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포트번호를 입력해주어야 하는 단점이 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CB476-D26E-83BC-6AF4-CB9DDC5EB792}"/>
              </a:ext>
            </a:extLst>
          </p:cNvPr>
          <p:cNvGrpSpPr/>
          <p:nvPr/>
        </p:nvGrpSpPr>
        <p:grpSpPr>
          <a:xfrm>
            <a:off x="1872962" y="1124744"/>
            <a:ext cx="5398075" cy="2718072"/>
            <a:chOff x="1872962" y="1196752"/>
            <a:chExt cx="5398075" cy="27180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B117B2-85FD-79C0-E1DA-724D3073D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962" y="1196752"/>
              <a:ext cx="5398075" cy="27180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B7ED4-488A-684E-F161-90AE7291EBC9}"/>
                </a:ext>
              </a:extLst>
            </p:cNvPr>
            <p:cNvSpPr txBox="1"/>
            <p:nvPr/>
          </p:nvSpPr>
          <p:spPr>
            <a:xfrm>
              <a:off x="5652120" y="2150775"/>
              <a:ext cx="16189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파이썬 버전 문제로</a:t>
              </a:r>
              <a:endParaRPr lang="en-US" altLang="ko-KR" sz="1100" b="1" spc="-150" dirty="0">
                <a:solidFill>
                  <a:schemeClr val="bg1"/>
                </a:solidFill>
                <a:latin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spc="-150" dirty="0" err="1">
                  <a:solidFill>
                    <a:schemeClr val="bg1"/>
                  </a:solidFill>
                  <a:latin typeface="+mj-ea"/>
                </a:rPr>
                <a:t>raw_input</a:t>
              </a:r>
              <a:r>
                <a:rPr lang="en-US" altLang="ko-KR" sz="1100" b="1" spc="-150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대신 </a:t>
              </a:r>
              <a:r>
                <a:rPr lang="en-US" altLang="ko-KR" sz="1100" b="1" spc="-150" dirty="0">
                  <a:solidFill>
                    <a:schemeClr val="bg1"/>
                  </a:solidFill>
                  <a:latin typeface="+mj-ea"/>
                </a:rPr>
                <a:t>input</a:t>
              </a: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로 대체</a:t>
              </a:r>
              <a:endParaRPr lang="en-US" altLang="ko-KR" sz="1100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80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113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UDP </a:t>
            </a:r>
            <a:r>
              <a:rPr lang="ko-KR" altLang="en-US" sz="1200" b="1" dirty="0">
                <a:solidFill>
                  <a:schemeClr val="bg1"/>
                </a:solidFill>
              </a:rPr>
              <a:t>서버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클라이언트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B117B2-85FD-79C0-E1DA-724D3073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20649"/>
            <a:ext cx="4464496" cy="22479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452543-DB78-B1EB-32E5-70F97C34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3" y="1404425"/>
            <a:ext cx="4565526" cy="19557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C14B6C-ED1C-2B93-27B2-B206E2D55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595" y="1828154"/>
            <a:ext cx="3254598" cy="6423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71122D-BCD9-025F-970E-BB06806B6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04" y="4717237"/>
            <a:ext cx="3680306" cy="1088027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7E0217-FE2B-F461-8C8B-41491E188EBE}"/>
              </a:ext>
            </a:extLst>
          </p:cNvPr>
          <p:cNvCxnSpPr/>
          <p:nvPr/>
        </p:nvCxnSpPr>
        <p:spPr>
          <a:xfrm flipH="1" flipV="1">
            <a:off x="3810175" y="2916593"/>
            <a:ext cx="2160240" cy="19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5984F3-F95B-6FBC-FCAE-5891F8B8EF8C}"/>
              </a:ext>
            </a:extLst>
          </p:cNvPr>
          <p:cNvCxnSpPr/>
          <p:nvPr/>
        </p:nvCxnSpPr>
        <p:spPr>
          <a:xfrm>
            <a:off x="2442023" y="3276633"/>
            <a:ext cx="3326879" cy="18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5BCB47-ADA4-9A82-3698-A3F59F086CBA}"/>
              </a:ext>
            </a:extLst>
          </p:cNvPr>
          <p:cNvCxnSpPr>
            <a:cxnSpLocks/>
          </p:cNvCxnSpPr>
          <p:nvPr/>
        </p:nvCxnSpPr>
        <p:spPr>
          <a:xfrm flipV="1">
            <a:off x="2987824" y="4717237"/>
            <a:ext cx="1902471" cy="14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12F74D-460A-1A5F-223B-EF03853D1F15}"/>
              </a:ext>
            </a:extLst>
          </p:cNvPr>
          <p:cNvCxnSpPr>
            <a:cxnSpLocks/>
          </p:cNvCxnSpPr>
          <p:nvPr/>
        </p:nvCxnSpPr>
        <p:spPr>
          <a:xfrm flipH="1" flipV="1">
            <a:off x="1276002" y="4941168"/>
            <a:ext cx="3614293" cy="457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7C3824-5CAE-D9C7-0796-611F481DB71F}"/>
              </a:ext>
            </a:extLst>
          </p:cNvPr>
          <p:cNvSpPr txBox="1"/>
          <p:nvPr/>
        </p:nvSpPr>
        <p:spPr>
          <a:xfrm>
            <a:off x="6156176" y="2519187"/>
            <a:ext cx="171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서버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작동중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44594-944E-4017-75F0-7ACDD58E3803}"/>
              </a:ext>
            </a:extLst>
          </p:cNvPr>
          <p:cNvSpPr txBox="1"/>
          <p:nvPr/>
        </p:nvSpPr>
        <p:spPr>
          <a:xfrm>
            <a:off x="1630950" y="4211097"/>
            <a:ext cx="26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데이터그램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전송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8E708-19E2-EBC5-40F4-26D22B384834}"/>
              </a:ext>
            </a:extLst>
          </p:cNvPr>
          <p:cNvSpPr txBox="1"/>
          <p:nvPr/>
        </p:nvSpPr>
        <p:spPr>
          <a:xfrm>
            <a:off x="7452320" y="756094"/>
            <a:ext cx="496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통신의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26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121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TCP </a:t>
            </a:r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683568" y="47251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프로토콜을 사용한 예제의 서버입니다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프로그램의 동작 원리는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차이점으로는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예제에서는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맵핑된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소켓을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listen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메서드를 통해 연결 요청 대기상태로 설정하고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accept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메서드를 통해 연결된 소켓과 연결 주소를 할당합니다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8A792-DDBB-C296-D0BC-E6BDF730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247615"/>
            <a:ext cx="4104456" cy="3170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8BD5E-9553-F25B-A0DC-FF76D1E9E92A}"/>
              </a:ext>
            </a:extLst>
          </p:cNvPr>
          <p:cNvSpPr txBox="1"/>
          <p:nvPr/>
        </p:nvSpPr>
        <p:spPr>
          <a:xfrm>
            <a:off x="4283968" y="1310390"/>
            <a:ext cx="2088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SOCK_STREAM – </a:t>
            </a:r>
            <a:r>
              <a:rPr lang="ko-KR" altLang="en-US" sz="1100" b="1" spc="-150" dirty="0">
                <a:solidFill>
                  <a:schemeClr val="bg1"/>
                </a:solidFill>
                <a:latin typeface="+mj-ea"/>
              </a:rPr>
              <a:t>연결형 소켓으로</a:t>
            </a:r>
            <a:r>
              <a:rPr lang="en-US" altLang="ko-KR" sz="1100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100" b="1" spc="-150" dirty="0">
                <a:solidFill>
                  <a:schemeClr val="bg1"/>
                </a:solidFill>
                <a:latin typeface="+mj-ea"/>
              </a:rPr>
              <a:t>양방향 바이트 스트림 전송 가능</a:t>
            </a:r>
            <a:endParaRPr lang="en-US" altLang="ko-KR" sz="11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42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58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TCP </a:t>
            </a:r>
            <a:r>
              <a:rPr lang="ko-KR" altLang="en-US" sz="1200" b="1" dirty="0">
                <a:solidFill>
                  <a:schemeClr val="bg1"/>
                </a:solidFill>
              </a:rPr>
              <a:t>클라이언트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683568" y="468958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소켓 타입이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STREAM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인 것과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connect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메서드를 이용하여 서버에 연결하는 것을 제외하면 앞선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UDP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 클라이언트가 서버에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접속해야하고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패킷에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포트정보를 명시하지 않아도 된다는 특징이 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연결된 서버와의 파이프를 통해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STREAM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되므로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UDP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보다 신뢰도가 높습니다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B64555-DD17-6F9B-6BB3-7DD0279FD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" b="1"/>
          <a:stretch/>
        </p:blipFill>
        <p:spPr>
          <a:xfrm>
            <a:off x="1904628" y="1092798"/>
            <a:ext cx="5334744" cy="35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06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2-4 TCP </a:t>
            </a:r>
            <a:r>
              <a:rPr lang="ko-KR" altLang="en-US" sz="1200" b="1" dirty="0">
                <a:solidFill>
                  <a:schemeClr val="bg1"/>
                </a:solidFill>
              </a:rPr>
              <a:t>서버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클라이언트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8C6EA5-5E4F-55CD-E0BE-D5E17BB8E628}"/>
              </a:ext>
            </a:extLst>
          </p:cNvPr>
          <p:cNvGrpSpPr/>
          <p:nvPr/>
        </p:nvGrpSpPr>
        <p:grpSpPr>
          <a:xfrm>
            <a:off x="395536" y="2132856"/>
            <a:ext cx="8378406" cy="3049926"/>
            <a:chOff x="434296" y="2179274"/>
            <a:chExt cx="8378406" cy="30499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1D2A55-D228-E4E9-3EBF-59E6FBD0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296" y="2199719"/>
              <a:ext cx="3921680" cy="302948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B64555-DD17-6F9B-6BB3-7DD0279FD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51" b="1"/>
            <a:stretch/>
          </p:blipFill>
          <p:spPr>
            <a:xfrm>
              <a:off x="4527721" y="2179274"/>
              <a:ext cx="4284981" cy="2840258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FF4537-FF31-2361-CC4C-A21C632E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924" y="3379130"/>
              <a:ext cx="1159970" cy="5260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F1483D3-532B-B14D-19D8-2F8EFE582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590" y="3091098"/>
              <a:ext cx="2376264" cy="143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D23F4EF-6C2C-25B4-593C-07CB6D391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361" y="4110243"/>
              <a:ext cx="868533" cy="38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A8DF866-6AFA-2F4B-E462-148EE423A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326525"/>
              <a:ext cx="666926" cy="467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AD5A40-F64A-7280-30A5-0C9B8EB0599D}"/>
                </a:ext>
              </a:extLst>
            </p:cNvPr>
            <p:cNvSpPr txBox="1"/>
            <p:nvPr/>
          </p:nvSpPr>
          <p:spPr>
            <a:xfrm>
              <a:off x="3366718" y="3163041"/>
              <a:ext cx="20882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대기</a:t>
              </a:r>
              <a:endParaRPr lang="en-US" altLang="ko-KR" sz="1100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AA14C8-180D-593D-96FF-FE903F3CCF71}"/>
                </a:ext>
              </a:extLst>
            </p:cNvPr>
            <p:cNvSpPr txBox="1"/>
            <p:nvPr/>
          </p:nvSpPr>
          <p:spPr>
            <a:xfrm>
              <a:off x="4952479" y="3435439"/>
              <a:ext cx="20882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+mj-ea"/>
                </a:rPr>
                <a:t>연결 요청</a:t>
              </a:r>
              <a:endParaRPr lang="en-US" altLang="ko-KR" sz="1100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2AC012-8E5A-295A-27CD-4CE19D96E1A7}"/>
                </a:ext>
              </a:extLst>
            </p:cNvPr>
            <p:cNvSpPr txBox="1"/>
            <p:nvPr/>
          </p:nvSpPr>
          <p:spPr>
            <a:xfrm>
              <a:off x="2987824" y="3959478"/>
              <a:ext cx="20882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수락</a:t>
              </a:r>
              <a:r>
                <a:rPr lang="en-US" altLang="ko-KR" sz="1100" b="1" spc="-150" dirty="0">
                  <a:solidFill>
                    <a:schemeClr val="bg1"/>
                  </a:solidFill>
                  <a:latin typeface="+mj-ea"/>
                </a:rPr>
                <a:t> / </a:t>
              </a:r>
              <a:r>
                <a:rPr lang="ko-KR" altLang="en-US" sz="1100" b="1" spc="-150" dirty="0">
                  <a:solidFill>
                    <a:schemeClr val="bg1"/>
                  </a:solidFill>
                  <a:latin typeface="+mj-ea"/>
                </a:rPr>
                <a:t>할당</a:t>
              </a:r>
              <a:endParaRPr lang="en-US" altLang="ko-KR" sz="1100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6C924F-BAED-5D41-5840-0D9C29B6F3C0}"/>
              </a:ext>
            </a:extLst>
          </p:cNvPr>
          <p:cNvSpPr txBox="1"/>
          <p:nvPr/>
        </p:nvSpPr>
        <p:spPr>
          <a:xfrm>
            <a:off x="7452320" y="756094"/>
            <a:ext cx="496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통신의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7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2-4 / 2-5: </a:t>
            </a:r>
            <a:r>
              <a:rPr lang="ko-KR" altLang="en-US" sz="3600" b="1" dirty="0">
                <a:solidFill>
                  <a:schemeClr val="bg1"/>
                </a:solidFill>
              </a:rPr>
              <a:t>소켓 프로그래밍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505015" y="2132856"/>
            <a:ext cx="838746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실습 </a:t>
            </a:r>
            <a:r>
              <a:rPr lang="en-US" altLang="ko-KR" sz="2800" b="1" dirty="0">
                <a:solidFill>
                  <a:schemeClr val="bg1"/>
                </a:solidFill>
              </a:rPr>
              <a:t>2-4</a:t>
            </a:r>
          </a:p>
          <a:p>
            <a:pPr lvl="1"/>
            <a:r>
              <a:rPr lang="en-US" altLang="ko-KR" sz="2400" b="1" dirty="0">
                <a:solidFill>
                  <a:schemeClr val="bg1"/>
                </a:solidFill>
              </a:rPr>
              <a:t>UDP/TCP </a:t>
            </a:r>
            <a:r>
              <a:rPr lang="ko-KR" altLang="en-US" sz="24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서버 예제 프로그램을 작성</a:t>
            </a:r>
            <a:r>
              <a:rPr lang="en-US" altLang="ko-KR" sz="2400" b="1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ko-KR" altLang="en-US" sz="2400" b="1" dirty="0">
                <a:solidFill>
                  <a:schemeClr val="bg1"/>
                </a:solidFill>
              </a:rPr>
              <a:t>실행한 후 분석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vl="1"/>
            <a:endParaRPr lang="en-US" altLang="ko-KR" sz="2400" b="1" dirty="0">
              <a:solidFill>
                <a:schemeClr val="bg1"/>
              </a:solidFill>
            </a:endParaRPr>
          </a:p>
          <a:p>
            <a:pPr lvl="1"/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실습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2-5</a:t>
            </a:r>
          </a:p>
          <a:p>
            <a:pPr lvl="1"/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임의의 네트워크 소켓 프로그램 작성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실행한 후 분석</a:t>
            </a:r>
          </a:p>
          <a:p>
            <a:pPr lvl="2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채팅 프로그램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네트워크 게임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웹 서버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메일 클라이언트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pPr lvl="1"/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사용 언어는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C/C++, Java, Python, C#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등 자유 선택</a:t>
            </a:r>
          </a:p>
        </p:txBody>
      </p:sp>
    </p:spTree>
    <p:extLst>
      <p:ext uri="{BB962C8B-B14F-4D97-AF65-F5344CB8AC3E}">
        <p14:creationId xmlns:p14="http://schemas.microsoft.com/office/powerpoint/2010/main" val="387177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755</Words>
  <Application>Microsoft Office PowerPoint</Application>
  <PresentationFormat>화면 슬라이드 쇼(4:3)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2022-10-04T14:43:55Z</dcterms:modified>
</cp:coreProperties>
</file>