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49" r:id="rId3"/>
    <p:sldId id="367" r:id="rId4"/>
    <p:sldId id="386" r:id="rId5"/>
    <p:sldId id="385" r:id="rId6"/>
    <p:sldId id="369" r:id="rId7"/>
    <p:sldId id="370" r:id="rId8"/>
    <p:sldId id="371" r:id="rId9"/>
    <p:sldId id="368" r:id="rId10"/>
    <p:sldId id="372" r:id="rId11"/>
    <p:sldId id="381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4" r:id="rId21"/>
    <p:sldId id="383" r:id="rId22"/>
    <p:sldId id="382" r:id="rId23"/>
    <p:sldId id="387" r:id="rId24"/>
    <p:sldId id="388" r:id="rId25"/>
    <p:sldId id="389" r:id="rId26"/>
    <p:sldId id="391" r:id="rId27"/>
    <p:sldId id="393" r:id="rId28"/>
    <p:sldId id="392" r:id="rId29"/>
    <p:sldId id="394" r:id="rId30"/>
    <p:sldId id="395" r:id="rId31"/>
    <p:sldId id="396" r:id="rId32"/>
    <p:sldId id="397" r:id="rId33"/>
    <p:sldId id="3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C55A11"/>
    <a:srgbClr val="548235"/>
    <a:srgbClr val="89377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1818" autoAdjust="0"/>
  </p:normalViewPr>
  <p:slideViewPr>
    <p:cSldViewPr snapToGrid="0">
      <p:cViewPr varScale="1">
        <p:scale>
          <a:sx n="147" d="100"/>
          <a:sy n="147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5E02-792D-4ADE-AF92-95178B69DF3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1CA49-FA4C-4DE6-91DD-A671D3C70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8%A4%ED%94%88%20%EC%86%8C%EC%8A%A4" TargetMode="External"/><Relationship Id="rId7" Type="http://schemas.openxmlformats.org/officeDocument/2006/relationships/hyperlink" Target="https://namu.wiki/w/%EC%84%9C%EB%B2%8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V8" TargetMode="External"/><Relationship Id="rId5" Type="http://schemas.openxmlformats.org/officeDocument/2006/relationships/hyperlink" Target="https://namu.wiki/w/%ED%81%AC%EB%A1%AC(%EC%9B%B9%20%EB%B8%8C%EB%9D%BC%EC%9A%B0%EC%A0%80)" TargetMode="External"/><Relationship Id="rId4" Type="http://schemas.openxmlformats.org/officeDocument/2006/relationships/hyperlink" Target="https://namu.wiki/w/JavaScript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using-intellisense" TargetMode="External"/><Relationship Id="rId7" Type="http://schemas.openxmlformats.org/officeDocument/2006/relationships/hyperlink" Target="https://code.visualstudio.com/blogs/2016/06/27/common-language-protoco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electronjs.org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using-intellisense" TargetMode="External"/><Relationship Id="rId7" Type="http://schemas.openxmlformats.org/officeDocument/2006/relationships/hyperlink" Target="https://code.visualstudio.com/blogs/2016/06/27/common-language-protoco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electronjs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8%A4%ED%94%88%20%EC%86%8C%EC%8A%A4" TargetMode="External"/><Relationship Id="rId7" Type="http://schemas.openxmlformats.org/officeDocument/2006/relationships/hyperlink" Target="https://namu.wiki/w/%EC%84%9C%EB%B2%8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V8" TargetMode="External"/><Relationship Id="rId5" Type="http://schemas.openxmlformats.org/officeDocument/2006/relationships/hyperlink" Target="https://namu.wiki/w/%ED%81%AC%EB%A1%AC(%EC%9B%B9%20%EB%B8%8C%EB%9D%BC%EC%9A%B0%EC%A0%80)" TargetMode="External"/><Relationship Id="rId4" Type="http://schemas.openxmlformats.org/officeDocument/2006/relationships/hyperlink" Target="https://namu.wiki/w/JavaScrip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안녕하세요 여러분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오늘 우리는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Python, OpenCV,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그리고 </a:t>
            </a:r>
            <a:r>
              <a:rPr lang="en-US" altLang="ko-KR" b="0" i="0" dirty="0" err="1">
                <a:solidFill>
                  <a:srgbClr val="D1D5DB"/>
                </a:solidFill>
                <a:effectLst/>
                <a:latin typeface="Söhne"/>
              </a:rPr>
              <a:t>MediaPipe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사용하여 실시간으로 손 동작을 인식하고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이를 이용하여 간단한 가위바위보 게임을 만들어 볼 것입니다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6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 Packaged 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의 약자입니다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의미하는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Packaged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라는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package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것들을 의미하는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package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모듈이라고도 불리는데 패키지나 모듈은 프로그램보다는 조금 작은 단위의 기능들을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잘 아시는 것처럼 관리자를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이걸 합쳐보면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이라는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pakage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(module)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관리해주는 툴이라는 것이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모듈을 관리하는 툴이니 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사용한다는 것은 곧 모듈을 활용한다는 것이겠죠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그러니 가장 먼저 해야 할 일은 사용할 모듈을 다운로드 하는 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모듈 다운로드는 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'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install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과 같은 명령어로 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저는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번들링을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위해서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webpack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설치해 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번들링은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java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가 언어를 컴파일하는 것과 비슷한 역할을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여러 파일을 하나로 합쳐주고 또 효율이 좋게 빈칸을 줄이거나 글자수를 줄이는 등의 일을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6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Node.js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는 </a:t>
            </a:r>
            <a:r>
              <a:rPr lang="ko-KR" altLang="en-US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3" tooltip="오픈 소스"/>
              </a:rPr>
              <a:t>오픈 소스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4" tooltip="JavaScript"/>
              </a:rPr>
              <a:t>JavaScript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 엔진인 </a:t>
            </a:r>
            <a:r>
              <a:rPr lang="ko-KR" altLang="en-US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5" tooltip="크롬(웹 브라우저)"/>
              </a:rPr>
              <a:t>크롬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6" tooltip="V8"/>
              </a:rPr>
              <a:t>V8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에 비동기 이벤트 처리 라이브러리인 </a:t>
            </a:r>
            <a:r>
              <a:rPr lang="en-US" altLang="ko-KR" b="0" i="0" dirty="0" err="1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libuv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를 결합한 플랫폼이다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다시 말해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, JavaScript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로 브라우저 밖에서 </a:t>
            </a:r>
            <a:r>
              <a:rPr lang="ko-KR" altLang="en-US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7" tooltip="서버"/>
              </a:rPr>
              <a:t>서버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를 구축하는 등의 코드를 실행할 수 있게 해주는 런타임 환경이다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DDDDDD"/>
              </a:solidFill>
              <a:effectLst/>
              <a:latin typeface="Open Sans" panose="020B0606030504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런타임은 특정 언어로 만든 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프로그램들을 실행할 수 있는 환경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뜻합니다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우선 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자바스크립트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라는 언어를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알아야합니다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DDDDDD"/>
              </a:solidFill>
              <a:effectLst/>
              <a:latin typeface="Open Sans" panose="020B0606030504020204" pitchFamily="34" charset="0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57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 Packaged 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의 약자입니다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의미하는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Packaged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라는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package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것들을 의미하는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package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모듈이라고도 불리는데 패키지나 모듈은 프로그램보다는 조금 작은 단위의 기능들을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잘 아시는 것처럼 관리자를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이걸 합쳐보면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이라는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pakage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(module)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관리해주는 툴이라는 것이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모듈을 관리하는 툴이니 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사용한다는 것은 곧 모듈을 활용한다는 것이겠죠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그러니 가장 먼저 해야 할 일은 사용할 모듈을 다운로드 하는 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모듈 다운로드는 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'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install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과 같은 명령어로 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저는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번들링을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위해서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webpack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설치해 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번들링은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java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가 언어를 컴파일하는 것과 비슷한 역할을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여러 파일을 하나로 합쳐주고 또 효율이 좋게 빈칸을 줄이거나 글자수를 줄이는 등의 일을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86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 Packaged 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의 약자입니다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의미하는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Packaged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라는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package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것들을 의미하는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package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모듈이라고도 불리는데 패키지나 모듈은 프로그램보다는 조금 작은 단위의 기능들을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잘 아시는 것처럼 관리자를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이걸 합쳐보면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이라는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pakage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(module)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관리해주는 툴이라는 것이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모듈을 관리하는 툴이니 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사용한다는 것은 곧 모듈을 활용한다는 것이겠죠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그러니 가장 먼저 해야 할 일은 사용할 모듈을 다운로드 하는 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모듈 다운로드는 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'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install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과 같은 명령어로 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저는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번들링을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위해서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webpack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설치해 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번들링은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java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가 언어를 컴파일하는 것과 비슷한 역할을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여러 파일을 하나로 합쳐주고 또 효율이 좋게 빈칸을 줄이거나 글자수를 줄이는 등의 일을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4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32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1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88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17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0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14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0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32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94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92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68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80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컨트롤 </a:t>
            </a:r>
            <a:r>
              <a:rPr lang="ko-KR" altLang="en-US" sz="1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쉬프트</a:t>
            </a:r>
            <a:r>
              <a:rPr lang="ko-KR" altLang="en-US" sz="1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역따움표</a:t>
            </a:r>
            <a:r>
              <a:rPr lang="ko-KR" altLang="en-US" sz="1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(`)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이용해서 터미널을 열어봅시다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29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React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는 웹 프레임워크로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자바스크립트 라이브러리의 하나로서 사용자 인터페이스를 만들기 위해 사용된다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ECECEC"/>
              </a:solidFill>
              <a:effectLst/>
              <a:latin typeface="-apple-system"/>
              <a:ea typeface="210 옴니고딕 050" panose="02020603020101020101" pitchFamily="18" charset="-127"/>
            </a:endParaRPr>
          </a:p>
          <a:p>
            <a:pPr algn="l"/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React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의 필요성</a:t>
            </a:r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?</a:t>
            </a:r>
          </a:p>
          <a:p>
            <a:pPr algn="l"/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react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사용하지 않아도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html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과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css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javascript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이용해서 웹 페이지를 만들 수 있지만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react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이용해 사용자와 상호작용할 수 있는 동적인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UI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쉽게 만들 수 있기 때문에 많이 이용되는 것 같습니다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..!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3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컨트롤 </a:t>
            </a:r>
            <a:r>
              <a:rPr lang="ko-KR" altLang="en-US" sz="1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쉬프트</a:t>
            </a:r>
            <a:r>
              <a:rPr lang="ko-KR" altLang="en-US" sz="1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역따움표</a:t>
            </a:r>
            <a:r>
              <a:rPr lang="ko-KR" altLang="en-US" sz="1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(`)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이용해서 터미널을 열어봅시다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65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비주얼 스튜디오 코드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(VS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코드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는 가볍지만 강력한 소스 코드 편집기다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데스크톱 컴퓨터에서 실행되며 윈도우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OS,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리눅스에서 쓸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자바스크립트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타입스크립트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Node.js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등의 지원 기능이 내장돼 있으며 닷넷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유니티 등의 런타임과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C++, C#,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자바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파이썬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PHP,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(Go)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등 다른 언어용 확장프로그램으로 구성된 풍부한 생태계를 보유하고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VS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코드는 가볍고 시작 속도가 빠르다는 기본적인 장점 외에도 변수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메소드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중요 모듈용 </a:t>
            </a:r>
            <a:r>
              <a:rPr lang="ko-KR" altLang="en-US" b="0" i="0" u="none" strike="noStrike" dirty="0">
                <a:effectLst/>
                <a:latin typeface="Noto Sans KR"/>
                <a:hlinkClick r:id="rId3"/>
              </a:rPr>
              <a:t>인텔리센스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 코드 완성 기능을 비롯해 그래픽 디버깅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린팅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멀티 커서 편집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매개변수 힌트 등 강력한 편집 기능과 세련된 코드 탐색 및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리팩토링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기능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깃 지원 등 내장 소스 코드 관리 기능을 갖추고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이 중 많은 부분은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VS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에서 가져와 수정한 것이다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엄밀한 의미의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VS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코드는 </a:t>
            </a:r>
            <a:r>
              <a:rPr lang="ko-KR" altLang="en-US" b="0" i="0" u="none" strike="noStrike" dirty="0">
                <a:effectLst/>
                <a:latin typeface="Noto Sans KR"/>
                <a:hlinkClick r:id="rId4"/>
              </a:rPr>
              <a:t>일렉트론 셸</a:t>
            </a:r>
            <a:r>
              <a:rPr lang="en-US" altLang="ko-KR" b="0" i="0" u="none" strike="noStrike" dirty="0">
                <a:effectLst/>
                <a:latin typeface="Noto Sans KR"/>
                <a:hlinkClick r:id="rId4"/>
              </a:rPr>
              <a:t>,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 </a:t>
            </a:r>
            <a:r>
              <a:rPr lang="en-US" altLang="ko-KR" b="0" i="0" u="none" strike="noStrike" dirty="0">
                <a:effectLst/>
                <a:latin typeface="Noto Sans KR"/>
                <a:hlinkClick r:id="rId5"/>
              </a:rPr>
              <a:t>Node.js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 </a:t>
            </a:r>
            <a:r>
              <a:rPr lang="ko-KR" altLang="en-US" b="0" i="0" u="none" strike="noStrike" dirty="0">
                <a:effectLst/>
                <a:latin typeface="Noto Sans KR"/>
                <a:hlinkClick r:id="rId6"/>
              </a:rPr>
              <a:t>타입스크립트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 </a:t>
            </a:r>
            <a:r>
              <a:rPr lang="ko-KR" altLang="en-US" b="0" i="0" u="none" strike="noStrike" dirty="0">
                <a:effectLst/>
                <a:latin typeface="Noto Sans KR"/>
                <a:hlinkClick r:id="rId7"/>
              </a:rPr>
              <a:t>언어 서버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프로토콜을 이용해 구축되며 매달 업데이트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확장 프로그램은 필요할 때마다 업데이트된다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간단한 구문 강조에서부터 괄호 일치와 디버깅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리팩토링에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이르기까지 지원의 풍부함은 다른 여러 프로그래밍 언어와 그 확장 프로그램에 따라 달라진다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사용할 수 있는 언어 서버가 없는 경우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텍스트메이트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KR"/>
              </a:rPr>
              <a:t>TextMate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컬러라이저를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통해 선호하는 언어에 대한 기본 지원 기능을 추가할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58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49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53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20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비주얼 스튜디오 코드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(VS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코드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는 가볍지만 강력한 소스 코드 편집기다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데스크톱 컴퓨터에서 실행되며 윈도우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OS,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리눅스에서 쓸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자바스크립트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타입스크립트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Node.js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등의 지원 기능이 내장돼 있으며 닷넷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유니티 등의 런타임과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C++, C#,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자바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파이썬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PHP,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(Go)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등 다른 언어용 확장프로그램으로 구성된 풍부한 생태계를 보유하고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VS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코드는 가볍고 시작 속도가 빠르다는 기본적인 장점 외에도 변수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메소드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중요 모듈용 </a:t>
            </a:r>
            <a:r>
              <a:rPr lang="ko-KR" altLang="en-US" b="0" i="0" u="none" strike="noStrike" dirty="0">
                <a:effectLst/>
                <a:latin typeface="Noto Sans KR"/>
                <a:hlinkClick r:id="rId3"/>
              </a:rPr>
              <a:t>인텔리센스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 코드 완성 기능을 비롯해 그래픽 디버깅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린팅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멀티 커서 편집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매개변수 힌트 등 강력한 편집 기능과 세련된 코드 탐색 및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리팩토링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기능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깃 지원 등 내장 소스 코드 관리 기능을 갖추고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이 중 많은 부분은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VS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에서 가져와 수정한 것이다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엄밀한 의미의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VS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코드는 </a:t>
            </a:r>
            <a:r>
              <a:rPr lang="ko-KR" altLang="en-US" b="0" i="0" u="none" strike="noStrike" dirty="0">
                <a:effectLst/>
                <a:latin typeface="Noto Sans KR"/>
                <a:hlinkClick r:id="rId4"/>
              </a:rPr>
              <a:t>일렉트론 셸</a:t>
            </a:r>
            <a:r>
              <a:rPr lang="en-US" altLang="ko-KR" b="0" i="0" u="none" strike="noStrike" dirty="0">
                <a:effectLst/>
                <a:latin typeface="Noto Sans KR"/>
                <a:hlinkClick r:id="rId4"/>
              </a:rPr>
              <a:t>,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 </a:t>
            </a:r>
            <a:r>
              <a:rPr lang="en-US" altLang="ko-KR" b="0" i="0" u="none" strike="noStrike" dirty="0">
                <a:effectLst/>
                <a:latin typeface="Noto Sans KR"/>
                <a:hlinkClick r:id="rId5"/>
              </a:rPr>
              <a:t>Node.js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 </a:t>
            </a:r>
            <a:r>
              <a:rPr lang="ko-KR" altLang="en-US" b="0" i="0" u="none" strike="noStrike" dirty="0">
                <a:effectLst/>
                <a:latin typeface="Noto Sans KR"/>
                <a:hlinkClick r:id="rId6"/>
              </a:rPr>
              <a:t>타입스크립트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 </a:t>
            </a:r>
            <a:r>
              <a:rPr lang="ko-KR" altLang="en-US" b="0" i="0" u="none" strike="noStrike" dirty="0">
                <a:effectLst/>
                <a:latin typeface="Noto Sans KR"/>
                <a:hlinkClick r:id="rId7"/>
              </a:rPr>
              <a:t>언어 서버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프로토콜을 이용해 구축되며 매달 업데이트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확장 프로그램은 필요할 때마다 업데이트된다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간단한 구문 강조에서부터 괄호 일치와 디버깅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리팩토링에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이르기까지 지원의 풍부함은 다른 여러 프로그래밍 언어와 그 확장 프로그램에 따라 달라진다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사용할 수 있는 언어 서버가 없는 경우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텍스트메이트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KR"/>
              </a:rPr>
              <a:t>TextMate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컬러라이저를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통해 선호하는 언어에 대한 기본 지원 기능을 추가할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Node.js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는 </a:t>
            </a:r>
            <a:r>
              <a:rPr lang="ko-KR" altLang="en-US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3" tooltip="오픈 소스"/>
              </a:rPr>
              <a:t>오픈 소스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4" tooltip="JavaScript"/>
              </a:rPr>
              <a:t>JavaScript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 엔진인 </a:t>
            </a:r>
            <a:r>
              <a:rPr lang="ko-KR" altLang="en-US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5" tooltip="크롬(웹 브라우저)"/>
              </a:rPr>
              <a:t>크롬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6" tooltip="V8"/>
              </a:rPr>
              <a:t>V8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에 비동기 이벤트 처리 라이브러리인 </a:t>
            </a:r>
            <a:r>
              <a:rPr lang="en-US" altLang="ko-KR" b="0" i="0" dirty="0" err="1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libuv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를 결합한 플랫폼이다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다시 말해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, JavaScript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로 브라우저 밖에서 </a:t>
            </a:r>
            <a:r>
              <a:rPr lang="ko-KR" altLang="en-US" b="0" i="0" u="none" strike="noStrike" dirty="0">
                <a:solidFill>
                  <a:srgbClr val="EC9F19"/>
                </a:solidFill>
                <a:effectLst/>
                <a:latin typeface="Open Sans" panose="020B0606030504020204" pitchFamily="34" charset="0"/>
                <a:hlinkClick r:id="rId7" tooltip="서버"/>
              </a:rPr>
              <a:t>서버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를 구축하는 등의 코드를 실행할 수 있게 해주는 런타임 환경이다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DDDDDD"/>
              </a:solidFill>
              <a:effectLst/>
              <a:latin typeface="Open Sans" panose="020B0606030504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런타임은 특정 언어로 만든 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프로그램들을 실행할 수 있는 환경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뜻합니다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우선 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자바스크립트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라는 언어를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알아야합니다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DDDDDD"/>
              </a:solidFill>
              <a:effectLst/>
              <a:latin typeface="Open Sans" panose="020B0606030504020204" pitchFamily="34" charset="0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2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자바스크립트는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HTML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에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종속되어있는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언어입니다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HTML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조작과 변경을 위해 사용합니다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-apple-system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HTML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은 웹페이지에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글쓰고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그림넣는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언어이다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특징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안 움직임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글 넣고 그림 넣고 끝</a:t>
            </a:r>
            <a:endParaRPr lang="en-US" altLang="ko-KR" b="0" i="0" dirty="0">
              <a:solidFill>
                <a:srgbClr val="ECECEC"/>
              </a:solidFill>
              <a:effectLst/>
              <a:latin typeface="-apple-system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-apple-system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정적 언어인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HTML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조작해서 웹페이지를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다이나믹하게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바꿔주는 기능을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하는게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자바스크립트입니다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9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일반 서버의 경우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손님이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명 있다고 생각해봅시다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</a:b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손님은 티켓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장을 요구해서 서버가 티켓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장을 줬습니다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</a:b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손님은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손님이 가기를 기다렸다가 차례가 되면 예매를 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장을 요구하고 서버에게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장을 받고 갑니다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그런데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장을 예매합니다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그러면 서버는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장의 티켓을 준비하고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손님은 기다립니다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근데 문제는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손님도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손님이 마무리될 때까지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기다려야한다는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겁니다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Node.js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로 개발한 서버인 경우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모든 손님의 요청을 한번에 받습니다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그리고 순서와 상관없이 처리 속도가 빠른 것부터 결과를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가져다줍니다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처리 속도가 빠른 것부터 처리하기 때문에 요청을 놓치지 않고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4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손님이 굳이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손님의 요청이 끝날 때까지 기다리는 문제도 사라졌습니다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이게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Node.js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 </a:t>
            </a:r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Non-blocking I/O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개념입니다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8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Node.js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로 개발한 서버인 경우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모든 손님의 요청을 한번에 받습니다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그리고 순서와 상관없이 처리 속도가 빠른 것부터 결과를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가져다줍니다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처리 속도가 빠른 것부터 처리하기 때문에 요청을 놓치지 않고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4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손님이 굳이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번째 손님의 요청이 끝날 때까지 기다리는 문제도 사라졌습니다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이게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Node.js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 </a:t>
            </a:r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Non-blocking I/O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개념입니다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Node.js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의 강점</a:t>
            </a:r>
          </a:p>
          <a:p>
            <a:pPr algn="l"/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SNS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나 채팅서비스에 많이 사용됩니다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이런 서비스들의 특징이 요청이 매우 많다는 것입니다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일반 서버로 구현하면 요청이 많거나 오래 걸리는 요청이 있으면 멈추거나 대기 시간 발생합니다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일반 서버에서도 스케일링을 하거나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멀티쓰레드를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사용하면 사용할 수도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있긴합니다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)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</a:b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Node.js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서버로 구현하면 요청이 많거나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오래걸리는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요청이 있어도 멈추거나 요청 대기 시간이 발생하지 않습니다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이런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Non-blocking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덕분에 채팅이나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SNS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에 자주 사용됩니다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Node.js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는 코드가 매우 짧고 쉬워서 빠른 개발 가능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(Pivoting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 잘됨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정리하자면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개수는 많지만 크기는 작은 데이터를 실시간으로 주고 받는 데 적합해서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실시간 채팅이나 주식 차트 등에 노드를 많이 사용합니다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이미 안정성과 보안성 측면의 문제도 충분히 검증되었습니다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규모가 큰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에어비엔비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넷플릭스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링크드인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등에서 노드를 사용하고 있고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페이팔이나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월마트 같이 결제 시스템을 사용하는 대기업에서도 노드로 서비스를 운영하고 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Node.js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의 단점</a:t>
            </a:r>
          </a:p>
          <a:p>
            <a:pPr algn="l"/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Node.js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는 모두 스레드 하나에서 처리됩니다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코드가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CPU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연산을 많이 요구하면 스레드 하나가 감당하기 어렵습니다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그렇기 때문에 이미지나 비디오 처리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대규모 데이터 처리 같이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많이 사용하는 작업을 위한 서버로는 권장하지 않습니다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노드보다 더 적합한 다른 언어들이 많기 때문입니다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02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 Packaged 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의 약자입니다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의미하는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Packaged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라는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package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것들을 의미하는 것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package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모듈이라고도 불리는데 패키지나 모듈은 프로그램보다는 조금 작은 단위의 기능들을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잘 아시는 것처럼 관리자를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이걸 합쳐보면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이라는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pakage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(module)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관리해주는 툴이라는 것이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만들어진 모듈을 관리하는 툴이니 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사용한다는 것은 곧 모듈을 활용한다는 것이겠죠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그러니 가장 먼저 해야 할 일은 사용할 모듈을 다운로드 하는 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모듈 다운로드는 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'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npm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install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과 같은 명령어로 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저는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번들링을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위해서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webpack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설치해 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번들링은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java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가 언어를 컴파일하는 것과 비슷한 역할을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여러 파일을 하나로 합쳐주고 또 효율이 좋게 빈칸을 줄이거나 글자수를 줄이는 등의 일을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CA49-FA4C-4DE6-91DD-A671D3C705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5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4D778-03E7-660F-C7BB-2915F0C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D35E2-E9A8-FB91-42D9-D21A7029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EE985-8638-895C-A2D6-D627BEE5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86DF4-820C-9E79-1F3D-E6D32B7A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DEB45-F970-77F4-FE52-26621F7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9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D9C1D-A512-3C9A-4267-74292C78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0CD8E-ED45-0B3B-A21F-0372FAE2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0EEDB-F257-FD38-2993-B1CCBC5C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08D61-9A20-F69A-4DE6-E721B6BC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4501-42D7-B597-51F0-60D903E0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4E0DFC-1291-0351-C552-6326290A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708163-D1BD-26C1-8F4B-C537071E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AB725-B5B3-DF93-4C76-2D5FDABF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E74D7-670F-FD84-9898-E318E790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9571F-9B42-ED0A-D025-72EB127B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A16B-F122-9757-AFEC-1D5B2099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7C414-6660-439E-A95F-7B59DC7F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48C25-96CA-487C-00FA-6F4D10EF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901A9-5C75-A9DC-AFA7-50683811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61309-6174-4D44-1C8F-A34B16F0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B4617-8B64-ECEA-3A54-051E44AF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EBF8F-7F6A-37DB-D4EB-B5C4DF61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DCED0-1D31-DAD3-C1DB-C2545B6B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AF1-6985-3665-6EBC-6A99F40E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409BE-C6CD-E088-FB62-C32BAB7D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C43D-09E3-9D2D-A9EB-67F631B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449E9-DDF6-CE86-2B8C-7554B2C6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95EFD-1D31-5BD8-F093-85700FFD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6B366-91E6-2509-46B4-73FDDEB8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B9F89-91E2-D093-27E0-B6579D6A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D5AEB-8AB1-F5E0-9194-5F56543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6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83A6F-ADE4-3E9C-ED8C-55B042CA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D8609-49BD-FD26-791B-7A732828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54806-E523-FE3F-A219-61D01C33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6F9B62-97FF-DD3F-1734-D6F23F662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1CB21D-5D12-0098-9671-D9C650F5E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6845E-7137-9D55-EC32-1FE805E2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9BF98-D214-E35B-1765-8B1080B4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306728-BD38-4814-AE79-317EE02E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5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2717-422C-3F21-6522-F6B9B71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07D35-3403-EA23-DF55-09B54A0B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8504B-D662-9079-A8DC-6032628D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1303C-77DF-2C4E-07F0-5623ED22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6C7DA-A2FF-4940-4286-C03F2B17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060FC-81D0-A770-C2E8-A0CFA00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31A01-823A-C139-F624-64462E2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124C-CABC-7D98-469D-EB27B742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63C39-B0FB-912D-DAB3-D5EBA0E2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AE7E7-28E1-B503-D5AA-17A71E57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879C-E6EC-4705-2A37-10BBD1BC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CFC1A-8374-D708-4593-1618B7AC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3E9D-2EB4-E787-A856-1C75200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81908-FBA8-5EE5-8196-F8501ABB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17BAE7-2443-407B-D290-D38F2A942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38711-1579-240F-8B15-635E65BE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5E6A3-236F-8DEC-EB38-27B4B0FA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BCD67-F4CF-7E64-B9FE-86DBAAD7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FE5A2-E206-BD5D-1D70-7CBB4C97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A503-FABA-2BD5-E4FB-5465DE07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30C81-654F-8953-19BD-2E43E2CB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0C0BC-5813-919A-EA93-CDAF1DB33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4E75-650F-49EA-BB3A-D830E26AE2A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653CC-993F-A095-C232-823F82542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EB6EC-D0F1-580A-C015-725281F5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3654-B076-4791-9A78-11F6C8314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6893C-B617-647B-9256-372F160576A7}"/>
              </a:ext>
            </a:extLst>
          </p:cNvPr>
          <p:cNvSpPr txBox="1"/>
          <p:nvPr/>
        </p:nvSpPr>
        <p:spPr>
          <a:xfrm>
            <a:off x="577516" y="608797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강사 신 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77516" y="2213812"/>
            <a:ext cx="446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딥러닝의</a:t>
            </a:r>
            <a:r>
              <a:rPr lang="ko-KR" altLang="en-US" sz="54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활용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A8841-696A-9084-C3F2-1A5D3175BB94}"/>
              </a:ext>
            </a:extLst>
          </p:cNvPr>
          <p:cNvSpPr txBox="1"/>
          <p:nvPr/>
        </p:nvSpPr>
        <p:spPr>
          <a:xfrm>
            <a:off x="585531" y="578020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 비서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85531" y="3152531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 비서 만들기</a:t>
            </a:r>
          </a:p>
        </p:txBody>
      </p:sp>
    </p:spTree>
    <p:extLst>
      <p:ext uri="{BB962C8B-B14F-4D97-AF65-F5344CB8AC3E}">
        <p14:creationId xmlns:p14="http://schemas.microsoft.com/office/powerpoint/2010/main" val="425864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12A012-2E89-1231-32E6-7A9700975B42}"/>
              </a:ext>
            </a:extLst>
          </p:cNvPr>
          <p:cNvSpPr txBox="1"/>
          <p:nvPr/>
        </p:nvSpPr>
        <p:spPr>
          <a:xfrm>
            <a:off x="1626248" y="1734249"/>
            <a:ext cx="32512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파이썬</a:t>
            </a:r>
            <a:endParaRPr lang="en-US" altLang="ko-KR" sz="3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- pip install </a:t>
            </a:r>
            <a:r>
              <a:rPr lang="en-US" altLang="ko-KR" sz="3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abc</a:t>
            </a:r>
            <a:endParaRPr lang="ko-KR" altLang="en-US" sz="3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6B74A-6361-1C8C-1850-3F5158D65F56}"/>
              </a:ext>
            </a:extLst>
          </p:cNvPr>
          <p:cNvSpPr txBox="1"/>
          <p:nvPr/>
        </p:nvSpPr>
        <p:spPr>
          <a:xfrm>
            <a:off x="1626247" y="3987823"/>
            <a:ext cx="3501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NPM</a:t>
            </a:r>
          </a:p>
          <a:p>
            <a:r>
              <a:rPr lang="en-US" altLang="ko-KR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- </a:t>
            </a:r>
            <a:r>
              <a:rPr lang="en-US" altLang="ko-KR" sz="3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npm</a:t>
            </a:r>
            <a:r>
              <a:rPr lang="en-US" altLang="ko-KR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install </a:t>
            </a:r>
            <a:r>
              <a:rPr lang="en-US" altLang="ko-KR" sz="3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abc</a:t>
            </a:r>
            <a:endParaRPr lang="ko-KR" altLang="en-US" sz="3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94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노드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JS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설치하기</a:t>
            </a:r>
          </a:p>
        </p:txBody>
      </p:sp>
      <p:pic>
        <p:nvPicPr>
          <p:cNvPr id="1028" name="Picture 4" descr="upload.wikimedia.org/wikipedia/commons/thumb/d/d9/...">
            <a:extLst>
              <a:ext uri="{FF2B5EF4-FFF2-40B4-BE49-F238E27FC236}">
                <a16:creationId xmlns:a16="http://schemas.microsoft.com/office/drawing/2014/main" id="{89C61214-8969-B712-2B27-C59326CC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62" y="2428875"/>
            <a:ext cx="327909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11E31E-B6E2-56AA-05BB-59E059F0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80" y="1413595"/>
            <a:ext cx="8644540" cy="4290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A27E3D-7025-685F-1419-19F8C4943100}"/>
              </a:ext>
            </a:extLst>
          </p:cNvPr>
          <p:cNvSpPr txBox="1"/>
          <p:nvPr/>
        </p:nvSpPr>
        <p:spPr>
          <a:xfrm>
            <a:off x="2942732" y="5968591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Node.js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라고 검색해서 해당 페이지에서 다운을 진행합니다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03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43FAC3-4BB9-EFE2-87E3-2B819C8B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1" y="2695472"/>
            <a:ext cx="7430537" cy="1467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2942732" y="5968591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왼쪽은 안정적인 버전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오른쪽은 최신 버전 입니다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60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3532877" y="5981561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Next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를 눌러서 다음 페이지로 이동합니다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D58AC3-D5AB-1413-8B54-E49ECE29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86" y="1595181"/>
            <a:ext cx="4677428" cy="36676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521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3955028" y="5994531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체크 표시를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누른상태로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Next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누릅니다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D39F2-2538-7E38-67EB-54E03231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33" y="1576129"/>
            <a:ext cx="471553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4668390" y="553408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설치 경로를 변경합니다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8EDEF6-1C1A-1F89-674F-712B0215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12" y="1585655"/>
            <a:ext cx="4658375" cy="3686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D2D53-F756-B11C-9036-7929274D260D}"/>
              </a:ext>
            </a:extLst>
          </p:cNvPr>
          <p:cNvSpPr txBox="1"/>
          <p:nvPr/>
        </p:nvSpPr>
        <p:spPr>
          <a:xfrm>
            <a:off x="3228697" y="5903421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설치 경로 변경을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하게되면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추가 셋팅을 </a:t>
            </a:r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진행해야합니다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5231820" y="599453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Next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누릅니다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3B39E-BBE3-FCD7-3013-ACCBC2C4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891" y="1590418"/>
            <a:ext cx="478221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5231820" y="599453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Next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누릅니다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48226B-0E71-40AC-BBED-C9782C222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1595181"/>
            <a:ext cx="473458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4486033" y="5994531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Install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을 눌러서 종료합니다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B6609-C690-ED9F-8B5A-81718A84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1595181"/>
            <a:ext cx="473458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1028" name="Picture 4" descr="upload.wikimedia.org/wikipedia/commons/thumb/d/d9/...">
            <a:extLst>
              <a:ext uri="{FF2B5EF4-FFF2-40B4-BE49-F238E27FC236}">
                <a16:creationId xmlns:a16="http://schemas.microsoft.com/office/drawing/2014/main" id="{89C61214-8969-B712-2B27-C59326CC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68" y="2428875"/>
            <a:ext cx="327909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100DA1-78CA-B602-E573-6B0D3E32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203" y="2428875"/>
            <a:ext cx="5143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pload.wikimedia.org/wikipedia/commons/thumb/9/9a/...">
            <a:extLst>
              <a:ext uri="{FF2B5EF4-FFF2-40B4-BE49-F238E27FC236}">
                <a16:creationId xmlns:a16="http://schemas.microsoft.com/office/drawing/2014/main" id="{CF44A555-0CAD-A6E2-F74B-902EE716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53" y="4521133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254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4142322" y="594265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Finish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를 눌러서 종료합니다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3EB9682-E2BA-4330-ED3A-DD3EDDE0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1585913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0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E1D89-9C9C-D5CB-AE9F-24516618138B}"/>
              </a:ext>
            </a:extLst>
          </p:cNvPr>
          <p:cNvSpPr txBox="1"/>
          <p:nvPr/>
        </p:nvSpPr>
        <p:spPr>
          <a:xfrm>
            <a:off x="4486033" y="5994531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Install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을 눌러서 종료합니다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841422-C6BF-0A2B-B3CB-51C8187C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1585913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4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7E5CC4-47F8-C32F-9B46-47AA1410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68" y="1323313"/>
            <a:ext cx="7545093" cy="4211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3EF5C6-A870-D3A6-31EA-6ACB8AAD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23" y="4383931"/>
            <a:ext cx="4740680" cy="1478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B410C1-0DBF-3D35-C973-A1FF6D56834F}"/>
              </a:ext>
            </a:extLst>
          </p:cNvPr>
          <p:cNvSpPr txBox="1"/>
          <p:nvPr/>
        </p:nvSpPr>
        <p:spPr>
          <a:xfrm>
            <a:off x="3627215" y="5994531"/>
            <a:ext cx="4937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Node –v</a:t>
            </a:r>
          </a:p>
          <a:p>
            <a:r>
              <a:rPr lang="en-US" altLang="ko-KR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Npm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–v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를 입력하여 설치된 것을 확인합니다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2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2" name="Picture 8" descr="upload.wikimedia.org/wikipedia/commons/thumb/9/9a/...">
            <a:extLst>
              <a:ext uri="{FF2B5EF4-FFF2-40B4-BE49-F238E27FC236}">
                <a16:creationId xmlns:a16="http://schemas.microsoft.com/office/drawing/2014/main" id="{B6EF1661-BE9C-3034-AAF7-A6EDD651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55" y="2543175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9EF448-50D4-9EB6-BADF-528FDEA6A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8" y="1237926"/>
            <a:ext cx="8514547" cy="51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9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2" name="Picture 8" descr="upload.wikimedia.org/wikipedia/commons/thumb/9/9a/...">
            <a:extLst>
              <a:ext uri="{FF2B5EF4-FFF2-40B4-BE49-F238E27FC236}">
                <a16:creationId xmlns:a16="http://schemas.microsoft.com/office/drawing/2014/main" id="{B6EF1661-BE9C-3034-AAF7-A6EDD651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55" y="2543175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9EF448-50D4-9EB6-BADF-528FDEA6A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8" y="1237926"/>
            <a:ext cx="8514547" cy="519905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0118F96-77FE-4B84-D2C7-9CA47D71BDBA}"/>
              </a:ext>
            </a:extLst>
          </p:cNvPr>
          <p:cNvSpPr/>
          <p:nvPr/>
        </p:nvSpPr>
        <p:spPr>
          <a:xfrm>
            <a:off x="4299626" y="6147881"/>
            <a:ext cx="424827" cy="4248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1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9E8BCB-B9EB-492E-2F75-DB9C38B3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364" y="3050974"/>
            <a:ext cx="12192000" cy="121001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0118F96-77FE-4B84-D2C7-9CA47D71BDBA}"/>
              </a:ext>
            </a:extLst>
          </p:cNvPr>
          <p:cNvSpPr/>
          <p:nvPr/>
        </p:nvSpPr>
        <p:spPr>
          <a:xfrm>
            <a:off x="3904034" y="3748391"/>
            <a:ext cx="424827" cy="4248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5D6B7-5145-FFDC-2DF3-5F97CE898713}"/>
              </a:ext>
            </a:extLst>
          </p:cNvPr>
          <p:cNvSpPr txBox="1"/>
          <p:nvPr/>
        </p:nvSpPr>
        <p:spPr>
          <a:xfrm>
            <a:off x="3554278" y="3136612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컨트롤 </a:t>
            </a:r>
            <a:r>
              <a:rPr lang="ko-KR" altLang="en-US" sz="3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쉬프트</a:t>
            </a:r>
            <a:r>
              <a:rPr lang="ko-KR" altLang="en-US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역따움표</a:t>
            </a:r>
            <a:r>
              <a:rPr lang="ko-KR" altLang="en-US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(`)</a:t>
            </a:r>
            <a:endParaRPr lang="ko-KR" altLang="en-US" sz="3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0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20482" name="Picture 2" descr="React] React.js란? (간단 정리)">
            <a:extLst>
              <a:ext uri="{FF2B5EF4-FFF2-40B4-BE49-F238E27FC236}">
                <a16:creationId xmlns:a16="http://schemas.microsoft.com/office/drawing/2014/main" id="{072F4CFD-4C94-A4A6-DC0D-5F750940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31106"/>
            <a:ext cx="6890223" cy="401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리엑트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8B0D2-BE4D-9C57-7C56-C2F160EF7095}"/>
              </a:ext>
            </a:extLst>
          </p:cNvPr>
          <p:cNvSpPr txBox="1"/>
          <p:nvPr/>
        </p:nvSpPr>
        <p:spPr>
          <a:xfrm>
            <a:off x="2912253" y="3136612"/>
            <a:ext cx="600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npm</a:t>
            </a:r>
            <a:r>
              <a:rPr lang="en-US" altLang="ko-KR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install -g create-react-app</a:t>
            </a:r>
          </a:p>
        </p:txBody>
      </p:sp>
    </p:spTree>
    <p:extLst>
      <p:ext uri="{BB962C8B-B14F-4D97-AF65-F5344CB8AC3E}">
        <p14:creationId xmlns:p14="http://schemas.microsoft.com/office/powerpoint/2010/main" val="76557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리엑트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8B0D2-BE4D-9C57-7C56-C2F160EF7095}"/>
              </a:ext>
            </a:extLst>
          </p:cNvPr>
          <p:cNvSpPr txBox="1"/>
          <p:nvPr/>
        </p:nvSpPr>
        <p:spPr>
          <a:xfrm>
            <a:off x="2695870" y="3136612"/>
            <a:ext cx="6800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npx</a:t>
            </a:r>
            <a:r>
              <a:rPr lang="en-US" altLang="ko-KR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create-react-app </a:t>
            </a:r>
            <a:r>
              <a:rPr lang="ko-KR" altLang="en-US" sz="320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프로젝트 이름</a:t>
            </a:r>
            <a:endParaRPr lang="en-US" altLang="ko-KR" sz="3200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7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2" name="Picture 8" descr="upload.wikimedia.org/wikipedia/commons/thumb/9/9a/...">
            <a:extLst>
              <a:ext uri="{FF2B5EF4-FFF2-40B4-BE49-F238E27FC236}">
                <a16:creationId xmlns:a16="http://schemas.microsoft.com/office/drawing/2014/main" id="{B6EF1661-BE9C-3034-AAF7-A6EDD651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543175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30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리엑트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64232-B224-EEE5-4245-6BBA1DB6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36" y="1413595"/>
            <a:ext cx="7568045" cy="4614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45B9EA-34DC-CA7A-E9AA-46E3183C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579" y="790347"/>
            <a:ext cx="3447146" cy="58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19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리엑트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C8485-184D-22F1-D096-84784355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8" y="1770434"/>
            <a:ext cx="6281504" cy="39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71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리엑트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8B0D2-BE4D-9C57-7C56-C2F160EF7095}"/>
              </a:ext>
            </a:extLst>
          </p:cNvPr>
          <p:cNvSpPr txBox="1"/>
          <p:nvPr/>
        </p:nvSpPr>
        <p:spPr>
          <a:xfrm>
            <a:off x="1379132" y="3182008"/>
            <a:ext cx="9433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i="0" dirty="0" err="1">
                <a:effectLst/>
                <a:latin typeface="Söhne Mono"/>
              </a:rPr>
              <a:t>npm</a:t>
            </a:r>
            <a:r>
              <a:rPr lang="en-US" altLang="ko-KR" sz="3200" b="0" i="0" dirty="0">
                <a:effectLst/>
                <a:latin typeface="Söhne Mono"/>
              </a:rPr>
              <a:t> install three @react-three/fiber @react-three/drei</a:t>
            </a:r>
          </a:p>
        </p:txBody>
      </p:sp>
    </p:spTree>
    <p:extLst>
      <p:ext uri="{BB962C8B-B14F-4D97-AF65-F5344CB8AC3E}">
        <p14:creationId xmlns:p14="http://schemas.microsoft.com/office/powerpoint/2010/main" val="3163742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리엑트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8B0D2-BE4D-9C57-7C56-C2F160EF7095}"/>
              </a:ext>
            </a:extLst>
          </p:cNvPr>
          <p:cNvSpPr txBox="1"/>
          <p:nvPr/>
        </p:nvSpPr>
        <p:spPr>
          <a:xfrm>
            <a:off x="4615755" y="3182008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i="0" dirty="0" err="1">
                <a:effectLst/>
                <a:latin typeface="Söhne Mono"/>
              </a:rPr>
              <a:t>npm</a:t>
            </a:r>
            <a:r>
              <a:rPr lang="en-US" altLang="ko-KR" sz="3200" b="0" i="0" dirty="0">
                <a:effectLst/>
                <a:latin typeface="Söhne Mono"/>
              </a:rPr>
              <a:t> install </a:t>
            </a:r>
            <a:r>
              <a:rPr lang="en-US" altLang="ko-KR" sz="3200" b="0" i="0" dirty="0" err="1">
                <a:effectLst/>
                <a:latin typeface="Söhne Mono"/>
              </a:rPr>
              <a:t>axios</a:t>
            </a:r>
            <a:endParaRPr lang="en-US" altLang="ko-KR" sz="3200" b="0" i="0" dirty="0"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50655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2" name="Picture 8" descr="upload.wikimedia.org/wikipedia/commons/thumb/9/9a/...">
            <a:extLst>
              <a:ext uri="{FF2B5EF4-FFF2-40B4-BE49-F238E27FC236}">
                <a16:creationId xmlns:a16="http://schemas.microsoft.com/office/drawing/2014/main" id="{B6EF1661-BE9C-3034-AAF7-A6EDD651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55" y="2543175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411524-8D5E-1552-7FB5-E8277149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647" y="1329835"/>
            <a:ext cx="7852266" cy="47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2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1028" name="Picture 4" descr="upload.wikimedia.org/wikipedia/commons/thumb/d/d9/...">
            <a:extLst>
              <a:ext uri="{FF2B5EF4-FFF2-40B4-BE49-F238E27FC236}">
                <a16:creationId xmlns:a16="http://schemas.microsoft.com/office/drawing/2014/main" id="{89C61214-8969-B712-2B27-C59326CC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62" y="2428875"/>
            <a:ext cx="327909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697E17-B741-6EBD-2ED2-0BC88DD3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09812"/>
            <a:ext cx="6098162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3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4F010B-37FB-73D4-F8C1-F644523FB8A9}"/>
              </a:ext>
            </a:extLst>
          </p:cNvPr>
          <p:cNvSpPr/>
          <p:nvPr/>
        </p:nvSpPr>
        <p:spPr>
          <a:xfrm>
            <a:off x="1802859" y="3080427"/>
            <a:ext cx="1712068" cy="9597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일반서버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97D4B4-3691-6DA2-E84C-E26BA3E38547}"/>
              </a:ext>
            </a:extLst>
          </p:cNvPr>
          <p:cNvSpPr/>
          <p:nvPr/>
        </p:nvSpPr>
        <p:spPr>
          <a:xfrm>
            <a:off x="4507149" y="321985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ADD313-A2B2-FCDD-3E1F-DD6F8B2650F8}"/>
              </a:ext>
            </a:extLst>
          </p:cNvPr>
          <p:cNvSpPr/>
          <p:nvPr/>
        </p:nvSpPr>
        <p:spPr>
          <a:xfrm>
            <a:off x="5599889" y="321985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EFFF43E-1347-2A33-47F9-575583CB37BF}"/>
              </a:ext>
            </a:extLst>
          </p:cNvPr>
          <p:cNvSpPr/>
          <p:nvPr/>
        </p:nvSpPr>
        <p:spPr>
          <a:xfrm>
            <a:off x="6692629" y="321985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41F089-89EA-B371-403C-075F40B4572B}"/>
              </a:ext>
            </a:extLst>
          </p:cNvPr>
          <p:cNvSpPr/>
          <p:nvPr/>
        </p:nvSpPr>
        <p:spPr>
          <a:xfrm>
            <a:off x="7785369" y="321985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DF22C5-E64C-F1C8-7DB7-C259AFEBD5C6}"/>
              </a:ext>
            </a:extLst>
          </p:cNvPr>
          <p:cNvSpPr/>
          <p:nvPr/>
        </p:nvSpPr>
        <p:spPr>
          <a:xfrm>
            <a:off x="8878109" y="321985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2F5056-8D9F-E244-1C83-D2E9B859C589}"/>
              </a:ext>
            </a:extLst>
          </p:cNvPr>
          <p:cNvSpPr/>
          <p:nvPr/>
        </p:nvSpPr>
        <p:spPr>
          <a:xfrm>
            <a:off x="9970849" y="321985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1BF98-C26F-3BF6-6FF2-03621D2E1845}"/>
              </a:ext>
            </a:extLst>
          </p:cNvPr>
          <p:cNvSpPr txBox="1"/>
          <p:nvPr/>
        </p:nvSpPr>
        <p:spPr>
          <a:xfrm>
            <a:off x="4416249" y="413749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100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!</a:t>
            </a:r>
            <a:endParaRPr lang="ko-KR" altLang="en-US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A9E70-2993-287C-2873-1190C0BBF33F}"/>
              </a:ext>
            </a:extLst>
          </p:cNvPr>
          <p:cNvSpPr txBox="1"/>
          <p:nvPr/>
        </p:nvSpPr>
        <p:spPr>
          <a:xfrm>
            <a:off x="4970725" y="2336820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100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개를 기다린 다음</a:t>
            </a:r>
            <a:endParaRPr lang="en-US" altLang="ko-KR" dirty="0">
              <a:solidFill>
                <a:schemeClr val="accent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r>
              <a:rPr lang="ko-KR" altLang="en-US" dirty="0" err="1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그다음에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B </a:t>
            </a:r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순서</a:t>
            </a:r>
          </a:p>
        </p:txBody>
      </p:sp>
    </p:spTree>
    <p:extLst>
      <p:ext uri="{BB962C8B-B14F-4D97-AF65-F5344CB8AC3E}">
        <p14:creationId xmlns:p14="http://schemas.microsoft.com/office/powerpoint/2010/main" val="40145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4F010B-37FB-73D4-F8C1-F644523FB8A9}"/>
              </a:ext>
            </a:extLst>
          </p:cNvPr>
          <p:cNvSpPr/>
          <p:nvPr/>
        </p:nvSpPr>
        <p:spPr>
          <a:xfrm>
            <a:off x="5239966" y="2949102"/>
            <a:ext cx="1712068" cy="9597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노드</a:t>
            </a:r>
            <a:r>
              <a:rPr lang="en-US" altLang="ko-KR" dirty="0">
                <a:solidFill>
                  <a:srgbClr val="0070C0"/>
                </a:solidFill>
              </a:rPr>
              <a:t>JS</a:t>
            </a:r>
            <a:r>
              <a:rPr lang="ko-KR" altLang="en-US" dirty="0">
                <a:solidFill>
                  <a:srgbClr val="0070C0"/>
                </a:solidFill>
              </a:rPr>
              <a:t>서버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97D4B4-3691-6DA2-E84C-E26BA3E38547}"/>
              </a:ext>
            </a:extLst>
          </p:cNvPr>
          <p:cNvSpPr/>
          <p:nvPr/>
        </p:nvSpPr>
        <p:spPr>
          <a:xfrm>
            <a:off x="3703046" y="217088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ADD313-A2B2-FCDD-3E1F-DD6F8B2650F8}"/>
              </a:ext>
            </a:extLst>
          </p:cNvPr>
          <p:cNvSpPr/>
          <p:nvPr/>
        </p:nvSpPr>
        <p:spPr>
          <a:xfrm>
            <a:off x="2833991" y="351654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EFFF43E-1347-2A33-47F9-575583CB37BF}"/>
              </a:ext>
            </a:extLst>
          </p:cNvPr>
          <p:cNvSpPr/>
          <p:nvPr/>
        </p:nvSpPr>
        <p:spPr>
          <a:xfrm>
            <a:off x="4383984" y="4670895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41F089-89EA-B371-403C-075F40B4572B}"/>
              </a:ext>
            </a:extLst>
          </p:cNvPr>
          <p:cNvSpPr/>
          <p:nvPr/>
        </p:nvSpPr>
        <p:spPr>
          <a:xfrm>
            <a:off x="6984455" y="4781142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DF22C5-E64C-F1C8-7DB7-C259AFEBD5C6}"/>
              </a:ext>
            </a:extLst>
          </p:cNvPr>
          <p:cNvSpPr/>
          <p:nvPr/>
        </p:nvSpPr>
        <p:spPr>
          <a:xfrm>
            <a:off x="8563581" y="3429000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2F5056-8D9F-E244-1C83-D2E9B859C589}"/>
              </a:ext>
            </a:extLst>
          </p:cNvPr>
          <p:cNvSpPr/>
          <p:nvPr/>
        </p:nvSpPr>
        <p:spPr>
          <a:xfrm>
            <a:off x="7665393" y="2170886"/>
            <a:ext cx="680938" cy="680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70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CB83C-EA47-6E74-55BE-164236B2DEBD}"/>
              </a:ext>
            </a:extLst>
          </p:cNvPr>
          <p:cNvSpPr txBox="1"/>
          <p:nvPr/>
        </p:nvSpPr>
        <p:spPr>
          <a:xfrm>
            <a:off x="585537" y="421015"/>
            <a:ext cx="1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유니티 공간</a:t>
            </a:r>
            <a:endParaRPr lang="ko-KR" altLang="en-US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C693-2979-DB29-4CED-7ED64D0E065F}"/>
              </a:ext>
            </a:extLst>
          </p:cNvPr>
          <p:cNvSpPr txBox="1"/>
          <p:nvPr/>
        </p:nvSpPr>
        <p:spPr>
          <a:xfrm>
            <a:off x="593552" y="790347"/>
            <a:ext cx="126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인공비서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D8673-B036-2355-6B1E-7507A6C63B94}"/>
              </a:ext>
            </a:extLst>
          </p:cNvPr>
          <p:cNvSpPr txBox="1"/>
          <p:nvPr/>
        </p:nvSpPr>
        <p:spPr>
          <a:xfrm>
            <a:off x="2842206" y="4210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인공비서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100DA1-78CA-B602-E573-6B0D3E32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7" y="2428875"/>
            <a:ext cx="5143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8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2013</Words>
  <Application>Microsoft Office PowerPoint</Application>
  <PresentationFormat>와이드스크린</PresentationFormat>
  <Paragraphs>228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210 옴니고딕 050</vt:lpstr>
      <vt:lpstr>-apple-system</vt:lpstr>
      <vt:lpstr>Noto Sans KR</vt:lpstr>
      <vt:lpstr>Söhne</vt:lpstr>
      <vt:lpstr>Söhne Mono</vt:lpstr>
      <vt:lpstr>Malgun Gothic</vt:lpstr>
      <vt:lpstr>Malgun Gothic</vt:lpstr>
      <vt:lpstr>Arial</vt:lpstr>
      <vt:lpstr>Helvetica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 신</dc:creator>
  <cp:lastModifiedBy>준 신</cp:lastModifiedBy>
  <cp:revision>37</cp:revision>
  <dcterms:created xsi:type="dcterms:W3CDTF">2023-09-09T15:16:09Z</dcterms:created>
  <dcterms:modified xsi:type="dcterms:W3CDTF">2023-10-28T18:01:08Z</dcterms:modified>
</cp:coreProperties>
</file>