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2"/>
    <p:restoredTop sz="43423" autoAdjust="0"/>
  </p:normalViewPr>
  <p:slideViewPr>
    <p:cSldViewPr snapToGrid="0">
      <p:cViewPr varScale="1">
        <p:scale>
          <a:sx n="32" d="100"/>
          <a:sy n="32" d="100"/>
        </p:scale>
        <p:origin x="23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10795-1C28-4D63-86F3-15BD24C23DC1}" type="datetimeFigureOut">
              <a:rPr lang="ru-RU" smtClean="0"/>
              <a:t>13.03.2024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7DF48-FF44-469B-A5E2-566FAD760DF1}" type="slidenum">
              <a:rPr lang="ru-RU" smtClean="0"/>
              <a:t>‹#›</a:t>
            </a:fld>
            <a:endParaRPr lang="ru-RU"/>
          </a:p>
        </p:txBody>
      </p:sp>
    </p:spTree>
    <p:extLst>
      <p:ext uri="{BB962C8B-B14F-4D97-AF65-F5344CB8AC3E}">
        <p14:creationId xmlns:p14="http://schemas.microsoft.com/office/powerpoint/2010/main" val="72575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127.0.0.1:909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1</a:t>
            </a:fld>
            <a:endParaRPr lang="ru-RU"/>
          </a:p>
        </p:txBody>
      </p:sp>
    </p:spTree>
    <p:extLst>
      <p:ext uri="{BB962C8B-B14F-4D97-AF65-F5344CB8AC3E}">
        <p14:creationId xmlns:p14="http://schemas.microsoft.com/office/powerpoint/2010/main" val="1067252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228600"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рамках поставленного задания необходимо сделать автоматизированный скрипт, который использует инструмент статического анализа для поиска уязвимостей. Данный скрипт должен быть написан на языке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Python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 иметь следующий функционал:</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Скачивание кода из репозитория на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Запуск статического анализатора для обнаружения уязвимостей в коде.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Формирование документа с краткой информацией о проведенной проверке.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Написанный мною для выполнения задания скрипт запускает образ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Docker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 системой, далее загружает в систему указанный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GitHub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репозиторий и по готовности анализа выгружает отчёт в формате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HTML</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под указанным именем. В скрипте была использована библиотека для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Python Selenium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позволяющая работать с интерфейсами веб-браузеров.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Исходный код скрипта представлен в Приложении 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10</a:t>
            </a:fld>
            <a:endParaRPr lang="ru-RU"/>
          </a:p>
        </p:txBody>
      </p:sp>
    </p:spTree>
    <p:extLst>
      <p:ext uri="{BB962C8B-B14F-4D97-AF65-F5344CB8AC3E}">
        <p14:creationId xmlns:p14="http://schemas.microsoft.com/office/powerpoint/2010/main" val="3084727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Times New Roman" panose="02020603050405020304" pitchFamily="18" charset="0"/>
                <a:ea typeface="Calibri" panose="020F0502020204030204" pitchFamily="34" charset="0"/>
              </a:rPr>
              <a:t>Для того чтобы запустить скрипт, необходимо в терминале перейти в директорию, где скрипт расположен и прописать следующий пример команды с аргументами (через пробел):</a:t>
            </a:r>
            <a:br>
              <a:rPr lang="ru-RU" sz="1800" dirty="0">
                <a:effectLst/>
                <a:latin typeface="Times New Roman" panose="02020603050405020304" pitchFamily="18" charset="0"/>
                <a:ea typeface="Calibri" panose="020F0502020204030204" pitchFamily="34" charset="0"/>
              </a:rPr>
            </a:br>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11</a:t>
            </a:fld>
            <a:endParaRPr lang="ru-RU"/>
          </a:p>
        </p:txBody>
      </p:sp>
    </p:spTree>
    <p:extLst>
      <p:ext uri="{BB962C8B-B14F-4D97-AF65-F5344CB8AC3E}">
        <p14:creationId xmlns:p14="http://schemas.microsoft.com/office/powerpoint/2010/main" val="4261377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Как видно из представленных скриншотов скрипт отработал и выполнил поставленные цели. Из минусов отработки скрипта, можно отнести невозможность системы выгрузки отчётов в других форматов кроме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HTML</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так как этот формат очень зависим от вшитых в веб-интерфейс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CSS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Из-за невозможности выгрузки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CSS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скриптом, отчёт выгруженный посредством скрипта – блеклый, без графиков и дизайна, но текстовая информация в нём сохранена полностью.</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13</a:t>
            </a:fld>
            <a:endParaRPr lang="ru-RU"/>
          </a:p>
        </p:txBody>
      </p:sp>
    </p:spTree>
    <p:extLst>
      <p:ext uri="{BB962C8B-B14F-4D97-AF65-F5344CB8AC3E}">
        <p14:creationId xmlns:p14="http://schemas.microsoft.com/office/powerpoint/2010/main" val="2308259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рамках данной дипломной работы были успешно достигнуты поставленные цели и выполнены основные задачи. Была проведена теоретическая работа, в результате которой была рассмотрена актуальность применения статистического анализа в области информационной безопасности и изучена классификация уязвимостей информационных систем. Был разработан практический пример автоматизированного скрипта, использующего статический анализ для обнаружения уязвимостей в коде. Этот пример позволяет продемонстрировать применение статического анализа для повышения безопасности программного обеспечения на ранних стадиях разработки.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Результаты работы подтверждают, что использование статистического анализа является эффективным инструментом для обнаружения уязвимостей информационных систем. Он позволяет выявить проблемы безопасности на ранних этапах разработки, что способствует предотвращению серьезных уязвимостей и улучшению общего уровня безопасности программного обеспечения.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15</a:t>
            </a:fld>
            <a:endParaRPr lang="ru-RU"/>
          </a:p>
        </p:txBody>
      </p:sp>
    </p:spTree>
    <p:extLst>
      <p:ext uri="{BB962C8B-B14F-4D97-AF65-F5344CB8AC3E}">
        <p14:creationId xmlns:p14="http://schemas.microsoft.com/office/powerpoint/2010/main" val="292741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теоретической части работы, мы ставим перед собой цель изучить, что такое статистический анализ, рассмотрим актуальность вопроса необходимости применения статистического анализа и рассмотрим уязвимости информационных систем с их классификацией. </a:t>
            </a:r>
          </a:p>
          <a:p>
            <a:r>
              <a:rPr lang="ru-RU" dirty="0"/>
              <a:t>В рамках практической части будет представлен пример автоматизированного скрипта, который использует инструмент статического анализа для поиска уязвимостей. Данный скрипт будет иметь следующий функционал:</a:t>
            </a:r>
          </a:p>
          <a:p>
            <a:r>
              <a:rPr lang="ru-RU" dirty="0"/>
              <a:t>- Скачивание кода из репозитория на </a:t>
            </a:r>
            <a:r>
              <a:rPr lang="ru-RU" dirty="0" err="1"/>
              <a:t>GitHub</a:t>
            </a:r>
            <a:r>
              <a:rPr lang="ru-RU" dirty="0"/>
              <a:t>.</a:t>
            </a:r>
          </a:p>
          <a:p>
            <a:r>
              <a:rPr lang="ru-RU" dirty="0"/>
              <a:t>- Запуск статического анализатора для обнаружения уязвимостей в коде.</a:t>
            </a:r>
          </a:p>
          <a:p>
            <a:r>
              <a:rPr lang="ru-RU" dirty="0"/>
              <a:t>- Формирование документа с краткой информацией о проведенной проверке.</a:t>
            </a:r>
          </a:p>
        </p:txBody>
      </p:sp>
      <p:sp>
        <p:nvSpPr>
          <p:cNvPr id="4" name="Номер слайда 3"/>
          <p:cNvSpPr>
            <a:spLocks noGrp="1"/>
          </p:cNvSpPr>
          <p:nvPr>
            <p:ph type="sldNum" sz="quarter" idx="5"/>
          </p:nvPr>
        </p:nvSpPr>
        <p:spPr/>
        <p:txBody>
          <a:bodyPr/>
          <a:lstStyle/>
          <a:p>
            <a:fld id="{86B7DF48-FF44-469B-A5E2-566FAD760DF1}" type="slidenum">
              <a:rPr lang="ru-RU" smtClean="0"/>
              <a:t>2</a:t>
            </a:fld>
            <a:endParaRPr lang="ru-RU"/>
          </a:p>
        </p:txBody>
      </p:sp>
    </p:spTree>
    <p:extLst>
      <p:ext uri="{BB962C8B-B14F-4D97-AF65-F5344CB8AC3E}">
        <p14:creationId xmlns:p14="http://schemas.microsoft.com/office/powerpoint/2010/main" val="1282491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данной главе рассмотрены основные принципы работы статического анализа. Описано, как происходит лексический анализ - считывание и подготовка исходного кода путем его разбиения на лексемы. Также рассмотрен синтаксический анализ, на этапе которого исходный код преобразуется в структуру данных, известную как "дерево разбора". Затем дерево разбора преобразуется в абстрактное синтаксическое дерево (А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которое представляет собой упрощенное представление синтаксической структуры программы.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Кроме того, рассмотрены различные задачи, которые решает статический анализ, такие как проверка наличия ошибок, обнаружение потенциальных проблем и разработка анализаторов для определенных языков программирования. Преимущества статического анализа включают раннее обнаружение ошибок, полное покрытие кода и способность эффективно проверять сложные участки кода. Однако статический анализ имеет и недостатки, включая ограничения и сложности, связанные с анализом определенных типов кода или с выявлением ложных срабатываний.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3</a:t>
            </a:fld>
            <a:endParaRPr lang="ru-RU"/>
          </a:p>
        </p:txBody>
      </p:sp>
    </p:spTree>
    <p:extLst>
      <p:ext uri="{BB962C8B-B14F-4D97-AF65-F5344CB8AC3E}">
        <p14:creationId xmlns:p14="http://schemas.microsoft.com/office/powerpoint/2010/main" val="328363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SAST (статическое анализ кода) и DAST (динамическое анализ кода) - это два подхода к анализу безопасности программного обеспечения, каждый из которых имеет свои особенности и преимущества.</a:t>
            </a:r>
          </a:p>
          <a:p>
            <a:endParaRPr lang="ru-RU" dirty="0"/>
          </a:p>
          <a:p>
            <a:r>
              <a:rPr lang="ru-RU" dirty="0"/>
              <a:t>SAST (статическое анализ кода) - это метод анализа безопасности, который выполняется непосредственно над исходным кодом приложения. Он предназначен для выявления уязвимостей без необходимости запуска приложения. SAST сканирует исходный код, ищет паттерны и потенциально опасные конструкции, которые могут привести к уязвимостям в безопасности.</a:t>
            </a:r>
          </a:p>
          <a:p>
            <a:endParaRPr lang="ru-RU" dirty="0"/>
          </a:p>
          <a:p>
            <a:r>
              <a:rPr lang="ru-RU" dirty="0"/>
              <a:t>DAST (динамическое анализ кода) - это метод анализа безопасности, который выполняется на основе активного тестирования веб-приложений во время его работы. DAST запускает тестовые сценарии для идентификации уязвимостей, основываясь на запросах и ответах между приложением и тестовым инструментом.</a:t>
            </a:r>
          </a:p>
          <a:p>
            <a:endParaRPr lang="ru-RU" dirty="0"/>
          </a:p>
          <a:p>
            <a:r>
              <a:rPr lang="ru-RU" dirty="0"/>
              <a:t>Основное различие между SAST и DAST заключается в том, что SAST анализирует исходный код на предмет потенциальных уязвимостей, тогда как DAST тестирует приложение в режиме реального времени, взаимодействуя с ним через запросы и ответы. Оба подхода могут быть эффективными, но вариант выбирается в зависимости от задачи и контекста приложения.</a:t>
            </a:r>
          </a:p>
        </p:txBody>
      </p:sp>
      <p:sp>
        <p:nvSpPr>
          <p:cNvPr id="4" name="Номер слайда 3"/>
          <p:cNvSpPr>
            <a:spLocks noGrp="1"/>
          </p:cNvSpPr>
          <p:nvPr>
            <p:ph type="sldNum" sz="quarter" idx="5"/>
          </p:nvPr>
        </p:nvSpPr>
        <p:spPr/>
        <p:txBody>
          <a:bodyPr/>
          <a:lstStyle/>
          <a:p>
            <a:fld id="{86B7DF48-FF44-469B-A5E2-566FAD760DF1}" type="slidenum">
              <a:rPr lang="ru-RU" smtClean="0"/>
              <a:t>4</a:t>
            </a:fld>
            <a:endParaRPr lang="ru-RU"/>
          </a:p>
        </p:txBody>
      </p:sp>
    </p:spTree>
    <p:extLst>
      <p:ext uri="{BB962C8B-B14F-4D97-AF65-F5344CB8AC3E}">
        <p14:creationId xmlns:p14="http://schemas.microsoft.com/office/powerpoint/2010/main" val="26328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уязвимость - это слабое место или дефект в системе, который может быть использован злоумышленниками для нарушения безопасности системы или получения несанкционированного доступа к ее ресурсам. Уязвимости могут возникать из-за ошибок в проектировании, разработке, конфигурации или использовании программного обеспечения и аппаратных средств.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Уязвимости и угрозы в области информационной безопасности имеют разные характеристики и классификации. Угрозы представляют потенциальные опасности для информационной системы, возникающие в случае использования уязвимостей данной системы для атак. В отличие от уязвимостей, которые связаны с недостатками в программном обеспечении, аппаратном обеспечении или мерах безопасности предприятия, угрозы имеют определенные категории, включая нарушение целостности, нарушение доступности и нарушение конфиденциальности.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Уязвимости могут быть определены как недостатки в программном обеспечении, оборудовании и мерах безопасности компании, которые могут позволить злоумышленнику совершать несанкционированные действия в информационной системе. Уязвимостью может также являться отсутствие или недостаточная защита информационной системы. Эксплуатация уязвимости позволяет злоумышленнику реализовать угрозу. Источником угрозы может быть хакер, недобросовестный сотрудник, недостаточная политика безопасности или обстоятельства непреодолимой силы.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Уязвимости могут проявляться в различных компонентах системы, включая материальную среду информационной системы, персонал, политики безопасности, бизнес-процессы и программное обеспечение. Важно отметить, что уязвимости могут меняться со временем, и новые уязвимости могут возникать вместе с развитием технологий и появлением новых угроз.</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Правильная классификация и оценка уязвимостей и угроз помогает определить приоритеты в области безопасности информационных систем. Это необходимо для устранения наиболее серьезных уязвимостей и принятия мер по обеспечению выпуска безопасного программного обеспечения.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dirty="0"/>
              <a:t>В работе мы рассмотрели следующие популярные классификаторы</a:t>
            </a:r>
            <a:r>
              <a:rPr lang="en-US" dirty="0"/>
              <a:t>:</a:t>
            </a:r>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5</a:t>
            </a:fld>
            <a:endParaRPr lang="ru-RU"/>
          </a:p>
        </p:txBody>
      </p:sp>
    </p:spTree>
    <p:extLst>
      <p:ext uri="{BB962C8B-B14F-4D97-AF65-F5344CB8AC3E}">
        <p14:creationId xmlns:p14="http://schemas.microsoft.com/office/powerpoint/2010/main" val="283350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Оценка каждой уязвимости с учетом этих факторов позволяет определить ранг или оценку серьезности.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Часто применяемым стандартом для оценки серьезности уязвимостей является Common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Vulnerability</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Scoring</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System (CVSS). CVSS использует десятибалльную шкалу для оценки опасности уязвимости, где более высокий балл указывает на более серьезную уязвимость. CVSS учитывает базовые метрики, такие как вектор атаки, сложность атаки, взаимодействие с пользователем, требуемые привилегии, область действия, конфиденциальность, целостность и доступность.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CVSS позволяет вычислить серьезность риска по десятибалльной шкале. Чем больше число, тем выше опасность и быстрее нужно на нее реагировать.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Баллы начисляются исходя из базовых метрик, охватывающих различные аспекты уязвимости: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Вектор атаки (AV) — выражает «удаленность» атаки и способ эксплуатации уязвимости.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Сложность атаки (AC) — говорит о сложности выполнения атаки и о том, какие факторы необходимы для ее успеха (наряду с взаимодействием с пользователем, сложность атаки ранее была частью метрики сложности доступа).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Взаимодействие с пользователем (пользовательский интерфейс) — определяет, требует ли атака активного участия человека или ее можно автоматизировать.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Требуемые привилегии (PR) — документирует уровень аутентификации пользователя, необходимый для успешной атаки (это заменяет прежнюю метрику аутентификации).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Область действия (S) — определяет, может ли злоумышленник повлиять на компонент за пределами его области/полномочия безопасности.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Конфиденциальность (C) — определяет, могут ли неавторизованные лица получить доступ к данным и в какой степени.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Целостность (I) — измеряет влияние на достоверность данных.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Доступность (A) — относится к влиянию на доступность данных или услуг для авторизованных пользователей.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На основе оценки уязвимости с использованием CVSS можно классифицировать ее как низкую, среднюю, высокую или критическую степень опасности. Это помогает быстро и эффективно определить степень риска и принять соответствующие меры по устранению уязвимости в информационной системе.</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3.3 Вывод</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50000"/>
              </a:lnSpc>
              <a:spcAft>
                <a:spcPts val="1000"/>
              </a:spcAft>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Исследование различных классификаций уязвимостей позволяет более полно понять основные и наиболее распространенные уязвимости, а также использовать эту информацию для разработки соответствующих мер безопасности и защиты. Каждая классификация имеет свои особенности и применение в зависимости от конкретного контекста и требований информационной безопасности.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10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6</a:t>
            </a:fld>
            <a:endParaRPr lang="ru-RU"/>
          </a:p>
        </p:txBody>
      </p:sp>
    </p:spTree>
    <p:extLst>
      <p:ext uri="{BB962C8B-B14F-4D97-AF65-F5344CB8AC3E}">
        <p14:creationId xmlns:p14="http://schemas.microsoft.com/office/powerpoint/2010/main" val="103506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rPr>
              <a:t>Для выполнения практической части данной работы нам необходимо выбрать подходящий </a:t>
            </a:r>
            <a:r>
              <a:rPr lang="en-US" sz="1800" dirty="0">
                <a:effectLst/>
                <a:latin typeface="Times New Roman" panose="02020603050405020304" pitchFamily="18" charset="0"/>
                <a:ea typeface="Calibri" panose="020F0502020204030204" pitchFamily="34" charset="0"/>
              </a:rPr>
              <a:t>SAST</a:t>
            </a:r>
            <a:r>
              <a:rPr lang="ru-RU" sz="1800" dirty="0">
                <a:effectLst/>
                <a:latin typeface="Times New Roman" panose="02020603050405020304" pitchFamily="18" charset="0"/>
                <a:ea typeface="Calibri" panose="020F0502020204030204" pitchFamily="34" charset="0"/>
              </a:rPr>
              <a:t>-анализатор, который способен связываться с репозиториями </a:t>
            </a:r>
            <a:r>
              <a:rPr lang="en-US" sz="1800" dirty="0">
                <a:effectLst/>
                <a:latin typeface="Times New Roman" panose="02020603050405020304" pitchFamily="18" charset="0"/>
                <a:ea typeface="Calibri" panose="020F0502020204030204" pitchFamily="34" charset="0"/>
              </a:rPr>
              <a:t>GitHub </a:t>
            </a:r>
            <a:r>
              <a:rPr lang="ru-RU" sz="1800" dirty="0">
                <a:effectLst/>
                <a:latin typeface="Times New Roman" panose="02020603050405020304" pitchFamily="18" charset="0"/>
                <a:ea typeface="Calibri" panose="020F0502020204030204" pitchFamily="34" charset="0"/>
              </a:rPr>
              <a:t>и выгружать отчет в удобном формате. Учитывая, в том числе, мою профессиональную надобность в анализе приложений написанных на фреймворке </a:t>
            </a:r>
            <a:r>
              <a:rPr lang="en-US" sz="1800" dirty="0">
                <a:effectLst/>
                <a:latin typeface="Times New Roman" panose="02020603050405020304" pitchFamily="18" charset="0"/>
                <a:ea typeface="Calibri" panose="020F0502020204030204" pitchFamily="34" charset="0"/>
              </a:rPr>
              <a:t>Node</a:t>
            </a:r>
            <a:r>
              <a:rPr lang="ru-RU"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JS</a:t>
            </a:r>
            <a:r>
              <a:rPr lang="ru-RU" sz="1800" dirty="0">
                <a:effectLst/>
                <a:latin typeface="Times New Roman" panose="02020603050405020304" pitchFamily="18" charset="0"/>
                <a:ea typeface="Calibri" panose="020F0502020204030204" pitchFamily="34" charset="0"/>
              </a:rPr>
              <a:t>, выбор пал на </a:t>
            </a:r>
            <a:r>
              <a:rPr lang="en-US" sz="1800" dirty="0" err="1">
                <a:effectLst/>
                <a:latin typeface="Times New Roman" panose="02020603050405020304" pitchFamily="18" charset="0"/>
                <a:ea typeface="Calibri" panose="020F0502020204030204" pitchFamily="34" charset="0"/>
              </a:rPr>
              <a:t>NodeJsScan</a:t>
            </a:r>
            <a:br>
              <a:rPr lang="ru-RU" sz="1800" dirty="0">
                <a:effectLst/>
                <a:latin typeface="Times New Roman" panose="02020603050405020304" pitchFamily="18" charset="0"/>
                <a:ea typeface="Calibri" panose="020F0502020204030204" pitchFamily="34" charset="0"/>
              </a:rPr>
            </a:br>
            <a:br>
              <a:rPr lang="ru-RU" sz="1800" dirty="0">
                <a:effectLst/>
                <a:latin typeface="Times New Roman" panose="02020603050405020304" pitchFamily="18" charset="0"/>
                <a:ea typeface="Calibri" panose="020F0502020204030204" pitchFamily="34"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NodeJsScan</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это современный инструмент для сканирования безопасности приложений, основанных на Node.js. Он разработан специально для обнаружения уязвимостей в Node.js-приложениях и предоставляет различные функции для анализа и проверки безопасности приложений.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7</a:t>
            </a:fld>
            <a:endParaRPr lang="ru-RU"/>
          </a:p>
        </p:txBody>
      </p:sp>
    </p:spTree>
    <p:extLst>
      <p:ext uri="{BB962C8B-B14F-4D97-AF65-F5344CB8AC3E}">
        <p14:creationId xmlns:p14="http://schemas.microsoft.com/office/powerpoint/2010/main" val="13299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228600">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Для проверки работы системы нам необходимо перейти в веб-интерфейс системы по адресу: </a:t>
            </a:r>
            <a:r>
              <a:rPr lang="ru-RU"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http://127.0.0.1:9090/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Рисунок 4.3 Веб-интерфейс системы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Как видно на Рисунке 4.3 веб-интерфейс загрузился, значит система готова к работе. Теперь мы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можм</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либо загрузить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zip</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-файл, содержащий приложение на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NodeJS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либо указать репозиторий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Git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Hub</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в адресной строке интерфейса для сканирования уязвимостей безопасности.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Выбираем случайный открытый репозиторий с приложением, чтобы выполнить анализ.</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1000"/>
              </a:spcAft>
            </a:pP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Рисунок 4.5 Клонирование репозитория и его анализ</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effectLst/>
                <a:latin typeface="Times New Roman" panose="02020603050405020304" pitchFamily="18" charset="0"/>
                <a:ea typeface="Calibri" panose="020F0502020204030204" pitchFamily="34" charset="0"/>
              </a:rPr>
              <a:t>Система начнет анализировать код в репозитории. Это может занять несколько минут, в зависимости от размера проекта. После завершения анализа система автоматически переводит нас на страницу с отчётом.</a:t>
            </a:r>
            <a:br>
              <a:rPr lang="ru-RU" sz="1800" dirty="0">
                <a:effectLst/>
                <a:latin typeface="Times New Roman" panose="02020603050405020304" pitchFamily="18" charset="0"/>
                <a:ea typeface="Calibri" panose="020F0502020204030204" pitchFamily="34" charset="0"/>
              </a:rPr>
            </a:br>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8</a:t>
            </a:fld>
            <a:endParaRPr lang="ru-RU"/>
          </a:p>
        </p:txBody>
      </p:sp>
    </p:spTree>
    <p:extLst>
      <p:ext uri="{BB962C8B-B14F-4D97-AF65-F5344CB8AC3E}">
        <p14:creationId xmlns:p14="http://schemas.microsoft.com/office/powerpoint/2010/main" val="3329492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ctr">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Как видно на предоставленных скриншотах отчёта, нам предоставляется название и описание проблемы и ей название в классификаторе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CWE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Также под каждой найденной уязвимостью (либо ошибкой), если раскрыть спойлер, можно увидеть подробную информацию о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детекте</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в каком файле была обнаружена уязвимость, на какой строчке кода в файле и как данную проблему решить. Отчёт можно выгрузить в формате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HTML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или же повторно посмотреть пройденный анализ в веб-интерфейсе (Рисунок 4.13)</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 данном этапе можем заключить, что работоспособность системы подтверждена, система копирует репозиторий из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GitHub</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анализирует полученный код и подготавливает отчёт.</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86B7DF48-FF44-469B-A5E2-566FAD760DF1}" type="slidenum">
              <a:rPr lang="ru-RU" smtClean="0"/>
              <a:t>9</a:t>
            </a:fld>
            <a:endParaRPr lang="ru-RU"/>
          </a:p>
        </p:txBody>
      </p:sp>
    </p:spTree>
    <p:extLst>
      <p:ext uri="{BB962C8B-B14F-4D97-AF65-F5344CB8AC3E}">
        <p14:creationId xmlns:p14="http://schemas.microsoft.com/office/powerpoint/2010/main" val="7055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ru-RU"/>
              <a:t>Образец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0C554BF-CE50-1340-9AC5-18816081C557}" type="datetimeFigureOut">
              <a:rPr lang="ru-RU" smtClean="0"/>
              <a:t>13.03.2024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rIns="45720"/>
          <a:lstStyle/>
          <a:p>
            <a:fld id="{0EFAEA15-5A43-0A47-AF0A-7C33E89F0ED8}" type="slidenum">
              <a:rPr lang="ru-RU" smtClean="0"/>
              <a:t>‹#›</a:t>
            </a:fld>
            <a:endParaRPr lang="ru-RU"/>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82544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0C554BF-CE50-1340-9AC5-18816081C557}" type="datetimeFigureOut">
              <a:rPr lang="ru-RU" smtClean="0"/>
              <a:t>13.03.2024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FAEA15-5A43-0A47-AF0A-7C33E89F0ED8}" type="slidenum">
              <a:rPr lang="ru-RU" smtClean="0"/>
              <a:t>‹#›</a:t>
            </a:fld>
            <a:endParaRPr lang="ru-RU"/>
          </a:p>
        </p:txBody>
      </p:sp>
    </p:spTree>
    <p:extLst>
      <p:ext uri="{BB962C8B-B14F-4D97-AF65-F5344CB8AC3E}">
        <p14:creationId xmlns:p14="http://schemas.microsoft.com/office/powerpoint/2010/main" val="203736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0C554BF-CE50-1340-9AC5-18816081C557}" type="datetimeFigureOut">
              <a:rPr lang="ru-RU" smtClean="0"/>
              <a:t>13.03.2024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FAEA15-5A43-0A47-AF0A-7C33E89F0ED8}" type="slidenum">
              <a:rPr lang="ru-RU" smtClean="0"/>
              <a:t>‹#›</a:t>
            </a:fld>
            <a:endParaRPr lang="ru-RU"/>
          </a:p>
        </p:txBody>
      </p:sp>
    </p:spTree>
    <p:extLst>
      <p:ext uri="{BB962C8B-B14F-4D97-AF65-F5344CB8AC3E}">
        <p14:creationId xmlns:p14="http://schemas.microsoft.com/office/powerpoint/2010/main" val="2118687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0C554BF-CE50-1340-9AC5-18816081C557}" type="datetimeFigureOut">
              <a:rPr lang="ru-RU" smtClean="0"/>
              <a:t>13.03.2024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FAEA15-5A43-0A47-AF0A-7C33E89F0ED8}" type="slidenum">
              <a:rPr lang="ru-RU" smtClean="0"/>
              <a:t>‹#›</a:t>
            </a:fld>
            <a:endParaRPr lang="ru-RU"/>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52798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ru-RU"/>
              <a:t>Образец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0C554BF-CE50-1340-9AC5-18816081C557}" type="datetimeFigureOut">
              <a:rPr lang="ru-RU" smtClean="0"/>
              <a:t>13.03.2024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FAEA15-5A43-0A47-AF0A-7C33E89F0ED8}" type="slidenum">
              <a:rPr lang="ru-RU" smtClean="0"/>
              <a:t>‹#›</a:t>
            </a:fld>
            <a:endParaRPr lang="ru-RU"/>
          </a:p>
        </p:txBody>
      </p:sp>
    </p:spTree>
    <p:extLst>
      <p:ext uri="{BB962C8B-B14F-4D97-AF65-F5344CB8AC3E}">
        <p14:creationId xmlns:p14="http://schemas.microsoft.com/office/powerpoint/2010/main" val="2993723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0C554BF-CE50-1340-9AC5-18816081C557}" type="datetimeFigureOut">
              <a:rPr lang="ru-RU" smtClean="0"/>
              <a:t>13.03.2024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FAEA15-5A43-0A47-AF0A-7C33E89F0ED8}" type="slidenum">
              <a:rPr lang="ru-RU" smtClean="0"/>
              <a:t>‹#›</a:t>
            </a:fld>
            <a:endParaRPr lang="ru-RU"/>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3375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u-RU"/>
              <a:t>Образец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609285" y="2851331"/>
            <a:ext cx="3893623"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66635" y="2851331"/>
            <a:ext cx="3899798" cy="307143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0C554BF-CE50-1340-9AC5-18816081C557}" type="datetimeFigureOut">
              <a:rPr lang="ru-RU" smtClean="0"/>
              <a:t>13.03.2024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FAEA15-5A43-0A47-AF0A-7C33E89F0ED8}" type="slidenum">
              <a:rPr lang="ru-RU" smtClean="0"/>
              <a:t>‹#›</a:t>
            </a:fld>
            <a:endParaRPr lang="ru-RU"/>
          </a:p>
        </p:txBody>
      </p:sp>
    </p:spTree>
    <p:extLst>
      <p:ext uri="{BB962C8B-B14F-4D97-AF65-F5344CB8AC3E}">
        <p14:creationId xmlns:p14="http://schemas.microsoft.com/office/powerpoint/2010/main" val="2736581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0C554BF-CE50-1340-9AC5-18816081C557}" type="datetimeFigureOut">
              <a:rPr lang="ru-RU" smtClean="0"/>
              <a:t>13.03.2024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FAEA15-5A43-0A47-AF0A-7C33E89F0ED8}" type="slidenum">
              <a:rPr lang="ru-RU" smtClean="0"/>
              <a:t>‹#›</a:t>
            </a:fld>
            <a:endParaRPr lang="ru-RU"/>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4186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0C554BF-CE50-1340-9AC5-18816081C557}" type="datetimeFigureOut">
              <a:rPr lang="ru-RU" smtClean="0"/>
              <a:t>13.03.2024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FAEA15-5A43-0A47-AF0A-7C33E89F0ED8}" type="slidenum">
              <a:rPr lang="ru-RU" smtClean="0"/>
              <a:t>‹#›</a:t>
            </a:fld>
            <a:endParaRPr lang="ru-RU"/>
          </a:p>
        </p:txBody>
      </p:sp>
    </p:spTree>
    <p:extLst>
      <p:ext uri="{BB962C8B-B14F-4D97-AF65-F5344CB8AC3E}">
        <p14:creationId xmlns:p14="http://schemas.microsoft.com/office/powerpoint/2010/main" val="3656755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0C554BF-CE50-1340-9AC5-18816081C557}" type="datetimeFigureOut">
              <a:rPr lang="ru-RU" smtClean="0"/>
              <a:t>13.03.2024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FAEA15-5A43-0A47-AF0A-7C33E89F0ED8}" type="slidenum">
              <a:rPr lang="ru-RU" smtClean="0"/>
              <a:t>‹#›</a:t>
            </a:fld>
            <a:endParaRPr lang="ru-RU"/>
          </a:p>
        </p:txBody>
      </p:sp>
    </p:spTree>
    <p:extLst>
      <p:ext uri="{BB962C8B-B14F-4D97-AF65-F5344CB8AC3E}">
        <p14:creationId xmlns:p14="http://schemas.microsoft.com/office/powerpoint/2010/main" val="1850737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0C554BF-CE50-1340-9AC5-18816081C557}" type="datetimeFigureOut">
              <a:rPr lang="ru-RU" smtClean="0"/>
              <a:t>13.03.2024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FAEA15-5A43-0A47-AF0A-7C33E89F0ED8}" type="slidenum">
              <a:rPr lang="ru-RU" smtClean="0"/>
              <a:t>‹#›</a:t>
            </a:fld>
            <a:endParaRPr lang="ru-RU"/>
          </a:p>
        </p:txBody>
      </p:sp>
    </p:spTree>
    <p:extLst>
      <p:ext uri="{BB962C8B-B14F-4D97-AF65-F5344CB8AC3E}">
        <p14:creationId xmlns:p14="http://schemas.microsoft.com/office/powerpoint/2010/main" val="3863028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0C554BF-CE50-1340-9AC5-18816081C557}" type="datetimeFigureOut">
              <a:rPr lang="ru-RU" smtClean="0"/>
              <a:t>13.03.2024</a:t>
            </a:fld>
            <a:endParaRPr lang="ru-RU"/>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0EFAEA15-5A43-0A47-AF0A-7C33E89F0ED8}" type="slidenum">
              <a:rPr lang="ru-RU" smtClean="0"/>
              <a:t>‹#›</a:t>
            </a:fld>
            <a:endParaRPr lang="ru-RU"/>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080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29417B-242F-02BF-48F4-DA693E090542}"/>
              </a:ext>
            </a:extLst>
          </p:cNvPr>
          <p:cNvSpPr>
            <a:spLocks noGrp="1"/>
          </p:cNvSpPr>
          <p:nvPr>
            <p:ph type="ctrTitle"/>
          </p:nvPr>
        </p:nvSpPr>
        <p:spPr/>
        <p:txBody>
          <a:bodyPr/>
          <a:lstStyle/>
          <a:p>
            <a:r>
              <a:rPr lang="ru-RU" sz="1800" b="1" cap="small" dirty="0">
                <a:effectLst/>
                <a:latin typeface="Times New Roman" panose="02020603050405020304" pitchFamily="18" charset="0"/>
                <a:ea typeface="Calibri" panose="020F0502020204030204" pitchFamily="34" charset="0"/>
              </a:rPr>
              <a:t>Метод и система статического анализа для поиска уязвимостей в программном обеспечении</a:t>
            </a:r>
            <a:br>
              <a:rPr lang="ru-RU" sz="1800" b="1" cap="small" dirty="0">
                <a:effectLst/>
                <a:latin typeface="Times New Roman" panose="02020603050405020304" pitchFamily="18" charset="0"/>
                <a:ea typeface="Calibri" panose="020F0502020204030204" pitchFamily="34" charset="0"/>
              </a:rPr>
            </a:br>
            <a:br>
              <a:rPr lang="ru-RU" sz="1800" b="1" cap="small" dirty="0">
                <a:effectLst/>
                <a:latin typeface="Times New Roman" panose="02020603050405020304" pitchFamily="18" charset="0"/>
                <a:ea typeface="Calibri" panose="020F0502020204030204" pitchFamily="34" charset="0"/>
              </a:rPr>
            </a:br>
            <a:r>
              <a:rPr lang="ru-RU" sz="1800" b="1" cap="small" dirty="0">
                <a:effectLst/>
                <a:latin typeface="Times New Roman" panose="02020603050405020304" pitchFamily="18" charset="0"/>
                <a:ea typeface="Calibri" panose="020F0502020204030204" pitchFamily="34" charset="0"/>
              </a:rPr>
              <a:t>Денисов Андрей Павлович (поток 1)</a:t>
            </a:r>
            <a:endParaRPr lang="ru-RU" dirty="0"/>
          </a:p>
        </p:txBody>
      </p:sp>
      <p:sp>
        <p:nvSpPr>
          <p:cNvPr id="3" name="Подзаголовок 2">
            <a:extLst>
              <a:ext uri="{FF2B5EF4-FFF2-40B4-BE49-F238E27FC236}">
                <a16:creationId xmlns:a16="http://schemas.microsoft.com/office/drawing/2014/main" id="{11769D64-4DFF-FF47-307F-F7A5AA24DB16}"/>
              </a:ext>
            </a:extLst>
          </p:cNvPr>
          <p:cNvSpPr>
            <a:spLocks noGrp="1"/>
          </p:cNvSpPr>
          <p:nvPr>
            <p:ph type="subTitle" idx="1"/>
          </p:nvPr>
        </p:nvSpPr>
        <p:spPr/>
        <p:txBody>
          <a:bodyPr>
            <a:normAutofit fontScale="92500" lnSpcReduction="20000"/>
          </a:bodyPr>
          <a:lstStyle/>
          <a:p>
            <a:r>
              <a:rPr lang="ru-RU" dirty="0"/>
              <a:t>Выпускная квалификационная работа </a:t>
            </a:r>
          </a:p>
          <a:p>
            <a:r>
              <a:rPr lang="ru-RU" dirty="0"/>
              <a:t>по направлению ДПО «Информационная безопасность»</a:t>
            </a:r>
          </a:p>
          <a:p>
            <a:endParaRPr lang="ru-RU" dirty="0"/>
          </a:p>
        </p:txBody>
      </p:sp>
      <p:pic>
        <p:nvPicPr>
          <p:cNvPr id="1026" name="Picture 2" descr="SkillFactory: курсы, тренинги, отзывы, мероприятия">
            <a:extLst>
              <a:ext uri="{FF2B5EF4-FFF2-40B4-BE49-F238E27FC236}">
                <a16:creationId xmlns:a16="http://schemas.microsoft.com/office/drawing/2014/main" id="{E5851EEA-B57A-4616-AA7F-44F242834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73" y="-437628"/>
            <a:ext cx="4928426" cy="280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15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0F9E12-819A-4AB8-8D35-6B242E466B9E}"/>
              </a:ext>
            </a:extLst>
          </p:cNvPr>
          <p:cNvSpPr>
            <a:spLocks noGrp="1"/>
          </p:cNvSpPr>
          <p:nvPr>
            <p:ph type="title"/>
          </p:nvPr>
        </p:nvSpPr>
        <p:spPr/>
        <p:txBody>
          <a:bodyPr/>
          <a:lstStyle/>
          <a:p>
            <a:r>
              <a:rPr lang="ru-RU" sz="3600" b="1" dirty="0">
                <a:effectLst/>
                <a:latin typeface="Times New Roman" panose="02020603050405020304" pitchFamily="18" charset="0"/>
                <a:ea typeface="Calibri" panose="020F0502020204030204" pitchFamily="34" charset="0"/>
              </a:rPr>
              <a:t>Скрипт</a:t>
            </a:r>
            <a:endParaRPr lang="ru-RU" dirty="0"/>
          </a:p>
        </p:txBody>
      </p:sp>
      <p:sp>
        <p:nvSpPr>
          <p:cNvPr id="3" name="Объект 2">
            <a:extLst>
              <a:ext uri="{FF2B5EF4-FFF2-40B4-BE49-F238E27FC236}">
                <a16:creationId xmlns:a16="http://schemas.microsoft.com/office/drawing/2014/main" id="{1D7A6E67-A216-4AF8-AB23-8F02B93FBA65}"/>
              </a:ext>
            </a:extLst>
          </p:cNvPr>
          <p:cNvSpPr>
            <a:spLocks noGrp="1"/>
          </p:cNvSpPr>
          <p:nvPr>
            <p:ph idx="1"/>
          </p:nvPr>
        </p:nvSpPr>
        <p:spPr/>
        <p:txBody>
          <a:bodyPr/>
          <a:lstStyle/>
          <a:p>
            <a:r>
              <a:rPr lang="ru-RU" dirty="0"/>
              <a:t>- Скачивание кода из репозитория на </a:t>
            </a:r>
            <a:r>
              <a:rPr lang="ru-RU" dirty="0" err="1"/>
              <a:t>GitHub</a:t>
            </a:r>
            <a:r>
              <a:rPr lang="ru-RU" dirty="0"/>
              <a:t>.</a:t>
            </a:r>
          </a:p>
          <a:p>
            <a:r>
              <a:rPr lang="ru-RU" dirty="0"/>
              <a:t>- Запуск статического анализатора для обнаружения уязвимостей в коде.</a:t>
            </a:r>
          </a:p>
          <a:p>
            <a:r>
              <a:rPr lang="ru-RU" dirty="0"/>
              <a:t>- Формирование документа с краткой информацией о проведенной проверке.</a:t>
            </a:r>
          </a:p>
          <a:p>
            <a:endParaRPr lang="ru-RU" dirty="0"/>
          </a:p>
        </p:txBody>
      </p:sp>
    </p:spTree>
    <p:extLst>
      <p:ext uri="{BB962C8B-B14F-4D97-AF65-F5344CB8AC3E}">
        <p14:creationId xmlns:p14="http://schemas.microsoft.com/office/powerpoint/2010/main" val="2491289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C7AA1D-F369-4659-9960-FF9D073B0127}"/>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633072FF-12D2-494D-B116-78A89646DB42}"/>
              </a:ext>
            </a:extLst>
          </p:cNvPr>
          <p:cNvPicPr>
            <a:picLocks noGrp="1"/>
          </p:cNvPicPr>
          <p:nvPr>
            <p:ph idx="1"/>
          </p:nvPr>
        </p:nvPicPr>
        <p:blipFill>
          <a:blip r:embed="rId3"/>
          <a:stretch>
            <a:fillRect/>
          </a:stretch>
        </p:blipFill>
        <p:spPr>
          <a:xfrm>
            <a:off x="995438" y="0"/>
            <a:ext cx="10376607" cy="6858000"/>
          </a:xfrm>
          <a:prstGeom prst="rect">
            <a:avLst/>
          </a:prstGeom>
        </p:spPr>
      </p:pic>
    </p:spTree>
    <p:extLst>
      <p:ext uri="{BB962C8B-B14F-4D97-AF65-F5344CB8AC3E}">
        <p14:creationId xmlns:p14="http://schemas.microsoft.com/office/powerpoint/2010/main" val="3865062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9A0A61-78FE-40BA-BA73-95FA7A044F5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4B998A0-BBC7-4757-B5D1-34638554B41C}"/>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1D7AE55E-CB0A-4DA6-982F-ABD43F8DFD6E}"/>
              </a:ext>
            </a:extLst>
          </p:cNvPr>
          <p:cNvPicPr/>
          <p:nvPr/>
        </p:nvPicPr>
        <p:blipFill>
          <a:blip r:embed="rId2"/>
          <a:stretch>
            <a:fillRect/>
          </a:stretch>
        </p:blipFill>
        <p:spPr>
          <a:xfrm>
            <a:off x="1026213" y="38848"/>
            <a:ext cx="10345831" cy="6819152"/>
          </a:xfrm>
          <a:prstGeom prst="rect">
            <a:avLst/>
          </a:prstGeom>
        </p:spPr>
      </p:pic>
    </p:spTree>
    <p:extLst>
      <p:ext uri="{BB962C8B-B14F-4D97-AF65-F5344CB8AC3E}">
        <p14:creationId xmlns:p14="http://schemas.microsoft.com/office/powerpoint/2010/main" val="4290425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968D56-6FEB-4D60-B7E3-3F4FD04779A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5F518E4-DEF8-4F79-B363-81EA3EF564FA}"/>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482931CF-3C2E-4F77-BB78-06CB180BC4BC}"/>
              </a:ext>
            </a:extLst>
          </p:cNvPr>
          <p:cNvPicPr/>
          <p:nvPr/>
        </p:nvPicPr>
        <p:blipFill>
          <a:blip r:embed="rId3"/>
          <a:stretch>
            <a:fillRect/>
          </a:stretch>
        </p:blipFill>
        <p:spPr>
          <a:xfrm>
            <a:off x="1000455" y="0"/>
            <a:ext cx="10345831" cy="6858000"/>
          </a:xfrm>
          <a:prstGeom prst="rect">
            <a:avLst/>
          </a:prstGeom>
        </p:spPr>
      </p:pic>
    </p:spTree>
    <p:extLst>
      <p:ext uri="{BB962C8B-B14F-4D97-AF65-F5344CB8AC3E}">
        <p14:creationId xmlns:p14="http://schemas.microsoft.com/office/powerpoint/2010/main" val="3619240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B74016-E9EC-4618-9028-1ABBB8A86300}"/>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4674D7FB-1F1B-4753-A6F4-22CD75D910AE}"/>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3FD4488B-DB10-4E00-B6FC-86EAFCFD861C}"/>
              </a:ext>
            </a:extLst>
          </p:cNvPr>
          <p:cNvPicPr/>
          <p:nvPr/>
        </p:nvPicPr>
        <p:blipFill>
          <a:blip r:embed="rId2"/>
          <a:stretch>
            <a:fillRect/>
          </a:stretch>
        </p:blipFill>
        <p:spPr>
          <a:xfrm>
            <a:off x="987576" y="0"/>
            <a:ext cx="10397347" cy="6858000"/>
          </a:xfrm>
          <a:prstGeom prst="rect">
            <a:avLst/>
          </a:prstGeom>
        </p:spPr>
      </p:pic>
    </p:spTree>
    <p:extLst>
      <p:ext uri="{BB962C8B-B14F-4D97-AF65-F5344CB8AC3E}">
        <p14:creationId xmlns:p14="http://schemas.microsoft.com/office/powerpoint/2010/main" val="3912508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9D8F71-46B2-4DE2-AD54-038CDCDF56FB}"/>
              </a:ext>
            </a:extLst>
          </p:cNvPr>
          <p:cNvSpPr>
            <a:spLocks noGrp="1"/>
          </p:cNvSpPr>
          <p:nvPr>
            <p:ph type="title"/>
          </p:nvPr>
        </p:nvSpPr>
        <p:spPr/>
        <p:txBody>
          <a:bodyPr/>
          <a:lstStyle/>
          <a:p>
            <a:r>
              <a:rPr lang="ru-RU" dirty="0"/>
              <a:t>ЗАКЛЮЧЕНИЕ</a:t>
            </a:r>
          </a:p>
        </p:txBody>
      </p:sp>
      <p:pic>
        <p:nvPicPr>
          <p:cNvPr id="3074" name="Picture 2" descr="SkillFactory: курсы, тренинги, отзывы, мероприятия">
            <a:extLst>
              <a:ext uri="{FF2B5EF4-FFF2-40B4-BE49-F238E27FC236}">
                <a16:creationId xmlns:a16="http://schemas.microsoft.com/office/drawing/2014/main" id="{0C0F083B-9B5E-42DF-94FA-9DFA5D2FC6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2063" y="1885285"/>
            <a:ext cx="7031265" cy="3997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Логотип и фирменный стиль | Официальный сайт НИЯУ МИФИ">
            <a:extLst>
              <a:ext uri="{FF2B5EF4-FFF2-40B4-BE49-F238E27FC236}">
                <a16:creationId xmlns:a16="http://schemas.microsoft.com/office/drawing/2014/main" id="{41DCC005-270B-4260-8B36-749A02113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018" y="1614829"/>
            <a:ext cx="4644176" cy="464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956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4F7641-5B77-4581-B478-FAAB05E1D0C2}"/>
              </a:ext>
            </a:extLst>
          </p:cNvPr>
          <p:cNvSpPr>
            <a:spLocks noGrp="1"/>
          </p:cNvSpPr>
          <p:nvPr>
            <p:ph type="title"/>
          </p:nvPr>
        </p:nvSpPr>
        <p:spPr/>
        <p:txBody>
          <a:bodyPr/>
          <a:lstStyle/>
          <a:p>
            <a:r>
              <a:rPr lang="ru-RU" dirty="0"/>
              <a:t>Постановка задачи</a:t>
            </a:r>
          </a:p>
        </p:txBody>
      </p:sp>
      <p:graphicFrame>
        <p:nvGraphicFramePr>
          <p:cNvPr id="6" name="Таблица 6">
            <a:extLst>
              <a:ext uri="{FF2B5EF4-FFF2-40B4-BE49-F238E27FC236}">
                <a16:creationId xmlns:a16="http://schemas.microsoft.com/office/drawing/2014/main" id="{79611A34-2B0B-4E72-919F-22B6B8982DDF}"/>
              </a:ext>
            </a:extLst>
          </p:cNvPr>
          <p:cNvGraphicFramePr>
            <a:graphicFrameLocks noGrp="1"/>
          </p:cNvGraphicFramePr>
          <p:nvPr>
            <p:ph idx="1"/>
            <p:extLst>
              <p:ext uri="{D42A27DB-BD31-4B8C-83A1-F6EECF244321}">
                <p14:modId xmlns:p14="http://schemas.microsoft.com/office/powerpoint/2010/main" val="3692645449"/>
              </p:ext>
            </p:extLst>
          </p:nvPr>
        </p:nvGraphicFramePr>
        <p:xfrm>
          <a:off x="2116540" y="2416862"/>
          <a:ext cx="8766108" cy="2966504"/>
        </p:xfrm>
        <a:graphic>
          <a:graphicData uri="http://schemas.openxmlformats.org/drawingml/2006/table">
            <a:tbl>
              <a:tblPr firstRow="1" bandRow="1">
                <a:tableStyleId>{21E4AEA4-8DFA-4A89-87EB-49C32662AFE0}</a:tableStyleId>
              </a:tblPr>
              <a:tblGrid>
                <a:gridCol w="4383054">
                  <a:extLst>
                    <a:ext uri="{9D8B030D-6E8A-4147-A177-3AD203B41FA5}">
                      <a16:colId xmlns:a16="http://schemas.microsoft.com/office/drawing/2014/main" val="3344792045"/>
                    </a:ext>
                  </a:extLst>
                </a:gridCol>
                <a:gridCol w="4383054">
                  <a:extLst>
                    <a:ext uri="{9D8B030D-6E8A-4147-A177-3AD203B41FA5}">
                      <a16:colId xmlns:a16="http://schemas.microsoft.com/office/drawing/2014/main" val="4051354176"/>
                    </a:ext>
                  </a:extLst>
                </a:gridCol>
              </a:tblGrid>
              <a:tr h="741626">
                <a:tc>
                  <a:txBody>
                    <a:bodyPr/>
                    <a:lstStyle/>
                    <a:p>
                      <a:r>
                        <a:rPr lang="ru-RU" dirty="0"/>
                        <a:t>Теоретическая часть</a:t>
                      </a:r>
                    </a:p>
                  </a:txBody>
                  <a:tcPr/>
                </a:tc>
                <a:tc>
                  <a:txBody>
                    <a:bodyPr/>
                    <a:lstStyle/>
                    <a:p>
                      <a:r>
                        <a:rPr lang="ru-RU" dirty="0"/>
                        <a:t>Практическая часть</a:t>
                      </a:r>
                    </a:p>
                  </a:txBody>
                  <a:tcPr/>
                </a:tc>
                <a:extLst>
                  <a:ext uri="{0D108BD9-81ED-4DB2-BD59-A6C34878D82A}">
                    <a16:rowId xmlns:a16="http://schemas.microsoft.com/office/drawing/2014/main" val="468867850"/>
                  </a:ext>
                </a:extLst>
              </a:tr>
              <a:tr h="741626">
                <a:tc>
                  <a:txBody>
                    <a:bodyPr/>
                    <a:lstStyle/>
                    <a:p>
                      <a:r>
                        <a:rPr lang="ru-RU" dirty="0"/>
                        <a:t>Изучить статистический анализ</a:t>
                      </a:r>
                    </a:p>
                  </a:txBody>
                  <a:tcPr/>
                </a:tc>
                <a:tc>
                  <a:txBody>
                    <a:bodyPr/>
                    <a:lstStyle/>
                    <a:p>
                      <a:r>
                        <a:rPr lang="ru-RU" dirty="0"/>
                        <a:t>Анализ</a:t>
                      </a:r>
                      <a:r>
                        <a:rPr lang="en-US" dirty="0"/>
                        <a:t> </a:t>
                      </a:r>
                      <a:r>
                        <a:rPr lang="ru-RU" dirty="0"/>
                        <a:t>выбранной системы</a:t>
                      </a:r>
                    </a:p>
                  </a:txBody>
                  <a:tcPr/>
                </a:tc>
                <a:extLst>
                  <a:ext uri="{0D108BD9-81ED-4DB2-BD59-A6C34878D82A}">
                    <a16:rowId xmlns:a16="http://schemas.microsoft.com/office/drawing/2014/main" val="1992938747"/>
                  </a:ext>
                </a:extLst>
              </a:tr>
              <a:tr h="741626">
                <a:tc>
                  <a:txBody>
                    <a:bodyPr/>
                    <a:lstStyle/>
                    <a:p>
                      <a:r>
                        <a:rPr lang="ru-RU" dirty="0"/>
                        <a:t>Сравнить </a:t>
                      </a:r>
                      <a:r>
                        <a:rPr lang="en-US" dirty="0"/>
                        <a:t>SAST </a:t>
                      </a:r>
                      <a:r>
                        <a:rPr lang="ru-RU" dirty="0"/>
                        <a:t>и </a:t>
                      </a:r>
                      <a:r>
                        <a:rPr lang="en-US" dirty="0"/>
                        <a:t>DAST </a:t>
                      </a:r>
                      <a:endParaRPr lang="ru-RU" dirty="0"/>
                    </a:p>
                  </a:txBody>
                  <a:tcPr/>
                </a:tc>
                <a:tc>
                  <a:txBody>
                    <a:bodyPr/>
                    <a:lstStyle/>
                    <a:p>
                      <a:r>
                        <a:rPr lang="ru-RU" dirty="0"/>
                        <a:t>Демонстрация работы системы</a:t>
                      </a:r>
                    </a:p>
                  </a:txBody>
                  <a:tcPr/>
                </a:tc>
                <a:extLst>
                  <a:ext uri="{0D108BD9-81ED-4DB2-BD59-A6C34878D82A}">
                    <a16:rowId xmlns:a16="http://schemas.microsoft.com/office/drawing/2014/main" val="1894249382"/>
                  </a:ext>
                </a:extLst>
              </a:tr>
              <a:tr h="741626">
                <a:tc>
                  <a:txBody>
                    <a:bodyPr/>
                    <a:lstStyle/>
                    <a:p>
                      <a:r>
                        <a:rPr lang="ru-RU" dirty="0"/>
                        <a:t>Классификация уязвимостей</a:t>
                      </a:r>
                    </a:p>
                  </a:txBody>
                  <a:tcPr/>
                </a:tc>
                <a:tc>
                  <a:txBody>
                    <a:bodyPr/>
                    <a:lstStyle/>
                    <a:p>
                      <a:r>
                        <a:rPr lang="ru-RU" dirty="0"/>
                        <a:t>Скрипт, демонстрация функционала</a:t>
                      </a:r>
                      <a:br>
                        <a:rPr lang="ru-RU" dirty="0"/>
                      </a:br>
                      <a:endParaRPr lang="ru-RU" dirty="0"/>
                    </a:p>
                  </a:txBody>
                  <a:tcPr/>
                </a:tc>
                <a:extLst>
                  <a:ext uri="{0D108BD9-81ED-4DB2-BD59-A6C34878D82A}">
                    <a16:rowId xmlns:a16="http://schemas.microsoft.com/office/drawing/2014/main" val="1036621329"/>
                  </a:ext>
                </a:extLst>
              </a:tr>
            </a:tbl>
          </a:graphicData>
        </a:graphic>
      </p:graphicFrame>
    </p:spTree>
    <p:extLst>
      <p:ext uri="{BB962C8B-B14F-4D97-AF65-F5344CB8AC3E}">
        <p14:creationId xmlns:p14="http://schemas.microsoft.com/office/powerpoint/2010/main" val="2995943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303988-3723-4111-9D65-54A6C86628F7}"/>
              </a:ext>
            </a:extLst>
          </p:cNvPr>
          <p:cNvSpPr>
            <a:spLocks noGrp="1"/>
          </p:cNvSpPr>
          <p:nvPr>
            <p:ph type="title"/>
          </p:nvPr>
        </p:nvSpPr>
        <p:spPr/>
        <p:txBody>
          <a:bodyPr/>
          <a:lstStyle/>
          <a:p>
            <a:r>
              <a:rPr lang="ru-RU" dirty="0"/>
              <a:t>Статистический анализ кода </a:t>
            </a:r>
          </a:p>
        </p:txBody>
      </p:sp>
      <p:sp>
        <p:nvSpPr>
          <p:cNvPr id="3" name="Объект 2">
            <a:extLst>
              <a:ext uri="{FF2B5EF4-FFF2-40B4-BE49-F238E27FC236}">
                <a16:creationId xmlns:a16="http://schemas.microsoft.com/office/drawing/2014/main" id="{26E9C394-2217-4D76-B9F3-FD69835B510C}"/>
              </a:ext>
            </a:extLst>
          </p:cNvPr>
          <p:cNvSpPr>
            <a:spLocks noGrp="1"/>
          </p:cNvSpPr>
          <p:nvPr>
            <p:ph idx="1"/>
          </p:nvPr>
        </p:nvSpPr>
        <p:spPr/>
        <p:txBody>
          <a:bodyPr/>
          <a:lstStyle/>
          <a:p>
            <a:r>
              <a:rPr lang="ru-RU" dirty="0"/>
              <a:t>Это метод исследования программного кода с использованием статистических методов и алгоритмов. Он позволяет автоматически анализировать код и выявлять потенциальные проблемы, такие как уязвимости безопасности, ошибки программирования и несоответствия стандартам кодирования. Статистический анализ кода помогает обнаружить проблемы на ранних этапах разработки и повысить качество и безопасность программного обеспечения</a:t>
            </a:r>
          </a:p>
        </p:txBody>
      </p:sp>
    </p:spTree>
    <p:extLst>
      <p:ext uri="{BB962C8B-B14F-4D97-AF65-F5344CB8AC3E}">
        <p14:creationId xmlns:p14="http://schemas.microsoft.com/office/powerpoint/2010/main" val="1952697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4B0015-B55D-49D4-B407-0CEFD53C3646}"/>
              </a:ext>
            </a:extLst>
          </p:cNvPr>
          <p:cNvSpPr>
            <a:spLocks noGrp="1"/>
          </p:cNvSpPr>
          <p:nvPr>
            <p:ph type="title"/>
          </p:nvPr>
        </p:nvSpPr>
        <p:spPr>
          <a:xfrm>
            <a:off x="2740597" y="383053"/>
            <a:ext cx="7958331" cy="1077229"/>
          </a:xfrm>
        </p:spPr>
        <p:txBody>
          <a:bodyPr/>
          <a:lstStyle/>
          <a:p>
            <a:r>
              <a:rPr lang="en-US" dirty="0"/>
              <a:t>SAST </a:t>
            </a:r>
            <a:r>
              <a:rPr lang="ru-RU" dirty="0"/>
              <a:t>и </a:t>
            </a:r>
            <a:r>
              <a:rPr lang="en-US" dirty="0"/>
              <a:t>DAST</a:t>
            </a:r>
            <a:endParaRPr lang="ru-RU" dirty="0"/>
          </a:p>
        </p:txBody>
      </p:sp>
      <p:graphicFrame>
        <p:nvGraphicFramePr>
          <p:cNvPr id="4" name="Объект 3">
            <a:extLst>
              <a:ext uri="{FF2B5EF4-FFF2-40B4-BE49-F238E27FC236}">
                <a16:creationId xmlns:a16="http://schemas.microsoft.com/office/drawing/2014/main" id="{31DF1E24-512A-42CE-BD39-65A1E30EFA93}"/>
              </a:ext>
            </a:extLst>
          </p:cNvPr>
          <p:cNvGraphicFramePr>
            <a:graphicFrameLocks noGrp="1"/>
          </p:cNvGraphicFramePr>
          <p:nvPr>
            <p:ph idx="1"/>
            <p:extLst>
              <p:ext uri="{D42A27DB-BD31-4B8C-83A1-F6EECF244321}">
                <p14:modId xmlns:p14="http://schemas.microsoft.com/office/powerpoint/2010/main" val="3733011998"/>
              </p:ext>
            </p:extLst>
          </p:nvPr>
        </p:nvGraphicFramePr>
        <p:xfrm>
          <a:off x="1017430" y="1097084"/>
          <a:ext cx="10367494" cy="5377863"/>
        </p:xfrm>
        <a:graphic>
          <a:graphicData uri="http://schemas.openxmlformats.org/drawingml/2006/table">
            <a:tbl>
              <a:tblPr>
                <a:tableStyleId>{284E427A-3D55-4303-BF80-6455036E1DE7}</a:tableStyleId>
              </a:tblPr>
              <a:tblGrid>
                <a:gridCol w="5183747">
                  <a:extLst>
                    <a:ext uri="{9D8B030D-6E8A-4147-A177-3AD203B41FA5}">
                      <a16:colId xmlns:a16="http://schemas.microsoft.com/office/drawing/2014/main" val="1845902323"/>
                    </a:ext>
                  </a:extLst>
                </a:gridCol>
                <a:gridCol w="5183747">
                  <a:extLst>
                    <a:ext uri="{9D8B030D-6E8A-4147-A177-3AD203B41FA5}">
                      <a16:colId xmlns:a16="http://schemas.microsoft.com/office/drawing/2014/main" val="3938213416"/>
                    </a:ext>
                  </a:extLst>
                </a:gridCol>
              </a:tblGrid>
              <a:tr h="247406">
                <a:tc>
                  <a:txBody>
                    <a:bodyPr/>
                    <a:lstStyle/>
                    <a:p>
                      <a:pPr algn="ctr" fontAlgn="b"/>
                      <a:r>
                        <a:rPr lang="en-US" sz="1400" b="1">
                          <a:solidFill>
                            <a:srgbClr val="000000"/>
                          </a:solidFill>
                          <a:effectLst/>
                        </a:rPr>
                        <a:t>SAST</a:t>
                      </a:r>
                      <a:endParaRPr lang="en-US" sz="1400">
                        <a:solidFill>
                          <a:srgbClr val="000000"/>
                        </a:solidFill>
                        <a:effectLst/>
                      </a:endParaRPr>
                    </a:p>
                  </a:txBody>
                  <a:tcPr marL="32765" marR="32765" marT="16382" marB="16382" anchor="b"/>
                </a:tc>
                <a:tc>
                  <a:txBody>
                    <a:bodyPr/>
                    <a:lstStyle/>
                    <a:p>
                      <a:pPr algn="ctr" fontAlgn="b"/>
                      <a:r>
                        <a:rPr lang="en-US" sz="1400" b="1">
                          <a:solidFill>
                            <a:srgbClr val="000000"/>
                          </a:solidFill>
                          <a:effectLst/>
                        </a:rPr>
                        <a:t>DAST</a:t>
                      </a:r>
                      <a:endParaRPr lang="en-US" sz="1400">
                        <a:solidFill>
                          <a:srgbClr val="000000"/>
                        </a:solidFill>
                        <a:effectLst/>
                      </a:endParaRPr>
                    </a:p>
                  </a:txBody>
                  <a:tcPr marL="32765" marR="32765" marT="16382" marB="16382" anchor="b"/>
                </a:tc>
                <a:extLst>
                  <a:ext uri="{0D108BD9-81ED-4DB2-BD59-A6C34878D82A}">
                    <a16:rowId xmlns:a16="http://schemas.microsoft.com/office/drawing/2014/main" val="4243400560"/>
                  </a:ext>
                </a:extLst>
              </a:tr>
              <a:tr h="1105293">
                <a:tc>
                  <a:txBody>
                    <a:bodyPr/>
                    <a:lstStyle/>
                    <a:p>
                      <a:pPr algn="ctr" fontAlgn="t"/>
                      <a:r>
                        <a:rPr lang="ru-RU" sz="1400" dirty="0">
                          <a:solidFill>
                            <a:srgbClr val="000000"/>
                          </a:solidFill>
                          <a:effectLst/>
                        </a:rPr>
                        <a:t>Используется тестирование по принципу белого ящика (анализаторы работают с исходным кодом приложений).</a:t>
                      </a:r>
                    </a:p>
                  </a:txBody>
                  <a:tcPr marL="32765" marR="32765" marT="16382" marB="16382"/>
                </a:tc>
                <a:tc>
                  <a:txBody>
                    <a:bodyPr/>
                    <a:lstStyle/>
                    <a:p>
                      <a:pPr algn="ctr" fontAlgn="t"/>
                      <a:r>
                        <a:rPr lang="ru-RU" sz="1400" dirty="0">
                          <a:solidFill>
                            <a:srgbClr val="000000"/>
                          </a:solidFill>
                          <a:effectLst/>
                        </a:rPr>
                        <a:t>Используется тестирование по принципу чёрного ящика (на самом деле это не всегда так, поскольку некоторые анализаторы внедряют в код дополнительные проверки и по факту тоже работают с исходным кодом приложений).</a:t>
                      </a:r>
                    </a:p>
                  </a:txBody>
                  <a:tcPr marL="32765" marR="32765" marT="16382" marB="16382"/>
                </a:tc>
                <a:extLst>
                  <a:ext uri="{0D108BD9-81ED-4DB2-BD59-A6C34878D82A}">
                    <a16:rowId xmlns:a16="http://schemas.microsoft.com/office/drawing/2014/main" val="3649004768"/>
                  </a:ext>
                </a:extLst>
              </a:tr>
              <a:tr h="676350">
                <a:tc>
                  <a:txBody>
                    <a:bodyPr/>
                    <a:lstStyle/>
                    <a:p>
                      <a:pPr algn="ctr" fontAlgn="t"/>
                      <a:r>
                        <a:rPr lang="ru-RU" sz="1400">
                          <a:solidFill>
                            <a:srgbClr val="000000"/>
                          </a:solidFill>
                          <a:effectLst/>
                        </a:rPr>
                        <a:t>Имеются ложные срабатывания (нужно тратить время, чтобы понять, следует править код или следует подавить предупреждение).</a:t>
                      </a:r>
                    </a:p>
                  </a:txBody>
                  <a:tcPr marL="32765" marR="32765" marT="16382" marB="16382"/>
                </a:tc>
                <a:tc>
                  <a:txBody>
                    <a:bodyPr/>
                    <a:lstStyle/>
                    <a:p>
                      <a:pPr algn="ctr" fontAlgn="t"/>
                      <a:r>
                        <a:rPr lang="ru-RU" sz="1400">
                          <a:solidFill>
                            <a:srgbClr val="000000"/>
                          </a:solidFill>
                          <a:effectLst/>
                        </a:rPr>
                        <a:t>Нет ложных срабатываний.</a:t>
                      </a:r>
                    </a:p>
                  </a:txBody>
                  <a:tcPr marL="32765" marR="32765" marT="16382" marB="16382"/>
                </a:tc>
                <a:extLst>
                  <a:ext uri="{0D108BD9-81ED-4DB2-BD59-A6C34878D82A}">
                    <a16:rowId xmlns:a16="http://schemas.microsoft.com/office/drawing/2014/main" val="539326622"/>
                  </a:ext>
                </a:extLst>
              </a:tr>
              <a:tr h="676350">
                <a:tc>
                  <a:txBody>
                    <a:bodyPr/>
                    <a:lstStyle/>
                    <a:p>
                      <a:pPr algn="ctr" fontAlgn="t"/>
                      <a:r>
                        <a:rPr lang="ru-RU" sz="1400">
                          <a:solidFill>
                            <a:srgbClr val="000000"/>
                          </a:solidFill>
                          <a:effectLst/>
                        </a:rPr>
                        <a:t>Необходим исходный код приложений, а поиск дефектов осуществляется с помощью методологии статического анализа кода.</a:t>
                      </a:r>
                    </a:p>
                  </a:txBody>
                  <a:tcPr marL="32765" marR="32765" marT="16382" marB="16382"/>
                </a:tc>
                <a:tc>
                  <a:txBody>
                    <a:bodyPr/>
                    <a:lstStyle/>
                    <a:p>
                      <a:pPr algn="ctr" fontAlgn="t"/>
                      <a:r>
                        <a:rPr lang="ru-RU" sz="1400">
                          <a:solidFill>
                            <a:srgbClr val="000000"/>
                          </a:solidFill>
                          <a:effectLst/>
                        </a:rPr>
                        <a:t>Исходный код не требуется, но необходим запуск скомпилированных приложений.</a:t>
                      </a:r>
                    </a:p>
                  </a:txBody>
                  <a:tcPr marL="32765" marR="32765" marT="16382" marB="16382"/>
                </a:tc>
                <a:extLst>
                  <a:ext uri="{0D108BD9-81ED-4DB2-BD59-A6C34878D82A}">
                    <a16:rowId xmlns:a16="http://schemas.microsoft.com/office/drawing/2014/main" val="2366933053"/>
                  </a:ext>
                </a:extLst>
              </a:tr>
              <a:tr h="676350">
                <a:tc>
                  <a:txBody>
                    <a:bodyPr/>
                    <a:lstStyle/>
                    <a:p>
                      <a:pPr algn="ctr" fontAlgn="t"/>
                      <a:r>
                        <a:rPr lang="ru-RU" sz="1400">
                          <a:solidFill>
                            <a:srgbClr val="000000"/>
                          </a:solidFill>
                          <a:effectLst/>
                        </a:rPr>
                        <a:t>Ошибки и уязвимости могут быть выявлены на самом раннем этапе (ещё в процессе написания кода).</a:t>
                      </a:r>
                    </a:p>
                  </a:txBody>
                  <a:tcPr marL="32765" marR="32765" marT="16382" marB="16382"/>
                </a:tc>
                <a:tc>
                  <a:txBody>
                    <a:bodyPr/>
                    <a:lstStyle/>
                    <a:p>
                      <a:pPr algn="ctr" fontAlgn="t"/>
                      <a:r>
                        <a:rPr lang="ru-RU" sz="1400">
                          <a:solidFill>
                            <a:srgbClr val="000000"/>
                          </a:solidFill>
                          <a:effectLst/>
                        </a:rPr>
                        <a:t>Ошибки могут быть выявлены как в процессе разработки приложения, так и после.</a:t>
                      </a:r>
                    </a:p>
                  </a:txBody>
                  <a:tcPr marL="32765" marR="32765" marT="16382" marB="16382"/>
                </a:tc>
                <a:extLst>
                  <a:ext uri="{0D108BD9-81ED-4DB2-BD59-A6C34878D82A}">
                    <a16:rowId xmlns:a16="http://schemas.microsoft.com/office/drawing/2014/main" val="2411770632"/>
                  </a:ext>
                </a:extLst>
              </a:tr>
              <a:tr h="1105293">
                <a:tc>
                  <a:txBody>
                    <a:bodyPr/>
                    <a:lstStyle/>
                    <a:p>
                      <a:pPr algn="ctr" fontAlgn="t"/>
                      <a:r>
                        <a:rPr lang="ru-RU" sz="1400">
                          <a:solidFill>
                            <a:srgbClr val="000000"/>
                          </a:solidFill>
                          <a:effectLst/>
                        </a:rPr>
                        <a:t>Низкая стоимость исправления ошибок и уязвимостей (дефекты обнаруживаются практически сразу после их появления в коде, а значит их просто исправить).</a:t>
                      </a:r>
                    </a:p>
                  </a:txBody>
                  <a:tcPr marL="32765" marR="32765" marT="16382" marB="16382"/>
                </a:tc>
                <a:tc>
                  <a:txBody>
                    <a:bodyPr/>
                    <a:lstStyle/>
                    <a:p>
                      <a:pPr algn="ctr" fontAlgn="t"/>
                      <a:r>
                        <a:rPr lang="ru-RU" sz="1400">
                          <a:solidFill>
                            <a:srgbClr val="000000"/>
                          </a:solidFill>
                          <a:effectLst/>
                        </a:rPr>
                        <a:t>Стоимость исправления ошибок и уязвимостей чуть выше, чем у SAST (найденные дефекты возвращаются к разработчику спустя некоторое время, когда он может работать уже над другой функциональностью).</a:t>
                      </a:r>
                    </a:p>
                  </a:txBody>
                  <a:tcPr marL="32765" marR="32765" marT="16382" marB="16382"/>
                </a:tc>
                <a:extLst>
                  <a:ext uri="{0D108BD9-81ED-4DB2-BD59-A6C34878D82A}">
                    <a16:rowId xmlns:a16="http://schemas.microsoft.com/office/drawing/2014/main" val="330372431"/>
                  </a:ext>
                </a:extLst>
              </a:tr>
              <a:tr h="890821">
                <a:tc>
                  <a:txBody>
                    <a:bodyPr/>
                    <a:lstStyle/>
                    <a:p>
                      <a:pPr algn="ctr" fontAlgn="t"/>
                      <a:r>
                        <a:rPr lang="ru-RU" sz="1400">
                          <a:solidFill>
                            <a:srgbClr val="000000"/>
                          </a:solidFill>
                          <a:effectLst/>
                        </a:rPr>
                        <a:t>Полный анализ кода (можно проверить даже те участки кода, которые редко получают управление).</a:t>
                      </a:r>
                    </a:p>
                  </a:txBody>
                  <a:tcPr marL="32765" marR="32765" marT="16382" marB="16382"/>
                </a:tc>
                <a:tc>
                  <a:txBody>
                    <a:bodyPr/>
                    <a:lstStyle/>
                    <a:p>
                      <a:pPr algn="ctr" fontAlgn="t"/>
                      <a:r>
                        <a:rPr lang="ru-RU" sz="1400" dirty="0">
                          <a:solidFill>
                            <a:srgbClr val="000000"/>
                          </a:solidFill>
                          <a:effectLst/>
                        </a:rPr>
                        <a:t>Сложно добиться высокого покрытия кода (сложно и </a:t>
                      </a:r>
                      <a:r>
                        <a:rPr lang="ru-RU" sz="1400" dirty="0" err="1">
                          <a:solidFill>
                            <a:srgbClr val="000000"/>
                          </a:solidFill>
                          <a:effectLst/>
                        </a:rPr>
                        <a:t>ресурсозатратно</a:t>
                      </a:r>
                      <a:r>
                        <a:rPr lang="ru-RU" sz="1400" dirty="0">
                          <a:solidFill>
                            <a:srgbClr val="000000"/>
                          </a:solidFill>
                          <a:effectLst/>
                        </a:rPr>
                        <a:t> подготовить наборы входных данных, чтобы выполнить как можно больше веток кода).</a:t>
                      </a:r>
                    </a:p>
                  </a:txBody>
                  <a:tcPr marL="32765" marR="32765" marT="16382" marB="16382"/>
                </a:tc>
                <a:extLst>
                  <a:ext uri="{0D108BD9-81ED-4DB2-BD59-A6C34878D82A}">
                    <a16:rowId xmlns:a16="http://schemas.microsoft.com/office/drawing/2014/main" val="2892039527"/>
                  </a:ext>
                </a:extLst>
              </a:tr>
            </a:tbl>
          </a:graphicData>
        </a:graphic>
      </p:graphicFrame>
    </p:spTree>
    <p:extLst>
      <p:ext uri="{BB962C8B-B14F-4D97-AF65-F5344CB8AC3E}">
        <p14:creationId xmlns:p14="http://schemas.microsoft.com/office/powerpoint/2010/main" val="3678934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B2911F-3744-4484-BFD7-E077C7813C9E}"/>
              </a:ext>
            </a:extLst>
          </p:cNvPr>
          <p:cNvSpPr>
            <a:spLocks noGrp="1"/>
          </p:cNvSpPr>
          <p:nvPr>
            <p:ph type="title"/>
          </p:nvPr>
        </p:nvSpPr>
        <p:spPr/>
        <p:txBody>
          <a:bodyPr/>
          <a:lstStyle/>
          <a:p>
            <a:r>
              <a:rPr lang="ru-RU" dirty="0"/>
              <a:t>Классификация уязвимостей </a:t>
            </a:r>
          </a:p>
        </p:txBody>
      </p:sp>
      <p:sp>
        <p:nvSpPr>
          <p:cNvPr id="3" name="Объект 2">
            <a:extLst>
              <a:ext uri="{FF2B5EF4-FFF2-40B4-BE49-F238E27FC236}">
                <a16:creationId xmlns:a16="http://schemas.microsoft.com/office/drawing/2014/main" id="{E7D0CE0A-4AAF-4F2C-8AD7-9078CB2CDFEF}"/>
              </a:ext>
            </a:extLst>
          </p:cNvPr>
          <p:cNvSpPr>
            <a:spLocks noGrp="1"/>
          </p:cNvSpPr>
          <p:nvPr>
            <p:ph idx="1"/>
          </p:nvPr>
        </p:nvSpPr>
        <p:spPr/>
        <p:txBody>
          <a:bodyPr>
            <a:normAutofit/>
          </a:bodyPr>
          <a:lstStyle/>
          <a:p>
            <a:r>
              <a:rPr lang="ru-RU" dirty="0"/>
              <a:t>1. </a:t>
            </a:r>
            <a:r>
              <a:rPr lang="ru-RU" dirty="0">
                <a:effectLst/>
                <a:ea typeface="Calibri" panose="020F0502020204030204" pitchFamily="34" charset="0"/>
                <a:cs typeface="Times New Roman" panose="02020603050405020304" pitchFamily="18" charset="0"/>
              </a:rPr>
              <a:t>OWASP Top 10</a:t>
            </a:r>
          </a:p>
          <a:p>
            <a:r>
              <a:rPr lang="ru-RU" dirty="0"/>
              <a:t>2. </a:t>
            </a:r>
            <a:r>
              <a:rPr lang="en-US" dirty="0">
                <a:effectLst/>
                <a:ea typeface="Calibri" panose="020F0502020204030204" pitchFamily="34" charset="0"/>
                <a:cs typeface="Times New Roman" panose="02020603050405020304" pitchFamily="18" charset="0"/>
              </a:rPr>
              <a:t>Common Vulnerabilities and Exposures</a:t>
            </a:r>
            <a:r>
              <a:rPr lang="ru-RU"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CVE)</a:t>
            </a:r>
            <a:endParaRPr lang="ru-RU" dirty="0">
              <a:effectLst/>
              <a:ea typeface="Calibri" panose="020F0502020204030204" pitchFamily="34" charset="0"/>
              <a:cs typeface="Times New Roman" panose="02020603050405020304" pitchFamily="18" charset="0"/>
            </a:endParaRPr>
          </a:p>
          <a:p>
            <a:r>
              <a:rPr lang="ru-RU" dirty="0"/>
              <a:t>3. </a:t>
            </a:r>
            <a:r>
              <a:rPr lang="en-US" dirty="0">
                <a:effectLst/>
                <a:ea typeface="Calibri" panose="020F0502020204030204" pitchFamily="34" charset="0"/>
              </a:rPr>
              <a:t>Common Weakness Enumeration</a:t>
            </a:r>
            <a:r>
              <a:rPr lang="ru-RU" dirty="0">
                <a:effectLst/>
                <a:ea typeface="Calibri" panose="020F0502020204030204" pitchFamily="34" charset="0"/>
              </a:rPr>
              <a:t> (</a:t>
            </a:r>
            <a:r>
              <a:rPr lang="en-US" dirty="0">
                <a:effectLst/>
                <a:ea typeface="Calibri" panose="020F0502020204030204" pitchFamily="34" charset="0"/>
              </a:rPr>
              <a:t>CWE</a:t>
            </a:r>
            <a:r>
              <a:rPr lang="ru-RU" dirty="0">
                <a:effectLst/>
                <a:ea typeface="Calibri" panose="020F0502020204030204" pitchFamily="34" charset="0"/>
              </a:rPr>
              <a:t>) </a:t>
            </a:r>
            <a:endParaRPr lang="en-US" dirty="0">
              <a:effectLst/>
              <a:ea typeface="Calibri" panose="020F0502020204030204" pitchFamily="34" charset="0"/>
            </a:endParaRPr>
          </a:p>
          <a:p>
            <a:r>
              <a:rPr lang="en-US" dirty="0">
                <a:ea typeface="Calibri" panose="020F0502020204030204" pitchFamily="34" charset="0"/>
              </a:rPr>
              <a:t>4. </a:t>
            </a:r>
            <a:r>
              <a:rPr lang="en-US" dirty="0">
                <a:effectLst/>
                <a:ea typeface="Calibri" panose="020F0502020204030204" pitchFamily="34" charset="0"/>
              </a:rPr>
              <a:t>Common Attack Pattern Enumeration and Classification (CAPEC)</a:t>
            </a:r>
          </a:p>
          <a:p>
            <a:r>
              <a:rPr lang="en-US" dirty="0">
                <a:ea typeface="Calibri" panose="020F0502020204030204" pitchFamily="34" charset="0"/>
              </a:rPr>
              <a:t>5. </a:t>
            </a:r>
            <a:r>
              <a:rPr lang="ru-RU" dirty="0">
                <a:effectLst/>
                <a:ea typeface="Calibri" panose="020F0502020204030204" pitchFamily="34" charset="0"/>
                <a:cs typeface="Times New Roman" panose="02020603050405020304" pitchFamily="18" charset="0"/>
              </a:rPr>
              <a:t>Классификация основных уязвимостей </a:t>
            </a:r>
            <a:r>
              <a:rPr lang="ru-RU" dirty="0" err="1">
                <a:effectLst/>
                <a:ea typeface="Calibri" panose="020F0502020204030204" pitchFamily="34" charset="0"/>
                <a:cs typeface="Times New Roman" panose="02020603050405020304" pitchFamily="18" charset="0"/>
              </a:rPr>
              <a:t>ИСПДн</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5677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4039DE-DA03-4093-AA49-6D71676D3C10}"/>
              </a:ext>
            </a:extLst>
          </p:cNvPr>
          <p:cNvSpPr>
            <a:spLocks noGrp="1"/>
          </p:cNvSpPr>
          <p:nvPr>
            <p:ph type="title"/>
          </p:nvPr>
        </p:nvSpPr>
        <p:spPr/>
        <p:txBody>
          <a:bodyPr/>
          <a:lstStyle/>
          <a:p>
            <a:r>
              <a:rPr lang="ru-RU" dirty="0"/>
              <a:t>Оценка уязвимостей</a:t>
            </a:r>
          </a:p>
        </p:txBody>
      </p:sp>
      <p:pic>
        <p:nvPicPr>
          <p:cNvPr id="4" name="Объект 3">
            <a:extLst>
              <a:ext uri="{FF2B5EF4-FFF2-40B4-BE49-F238E27FC236}">
                <a16:creationId xmlns:a16="http://schemas.microsoft.com/office/drawing/2014/main" id="{E747FA9B-F514-4C62-88F1-1844C1CF805E}"/>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036461" y="1885285"/>
            <a:ext cx="8533678" cy="4554152"/>
          </a:xfrm>
          <a:prstGeom prst="rect">
            <a:avLst/>
          </a:prstGeom>
          <a:noFill/>
          <a:ln>
            <a:noFill/>
          </a:ln>
        </p:spPr>
      </p:pic>
    </p:spTree>
    <p:extLst>
      <p:ext uri="{BB962C8B-B14F-4D97-AF65-F5344CB8AC3E}">
        <p14:creationId xmlns:p14="http://schemas.microsoft.com/office/powerpoint/2010/main" val="89673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D17B8C-467E-468D-BDFE-BFAD11DC6821}"/>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AD30221E-EEE1-49F9-B5E2-C415F7CECC47}"/>
              </a:ext>
            </a:extLst>
          </p:cNvPr>
          <p:cNvPicPr>
            <a:picLocks noGrp="1"/>
          </p:cNvPicPr>
          <p:nvPr>
            <p:ph idx="1"/>
          </p:nvPr>
        </p:nvPicPr>
        <p:blipFill>
          <a:blip r:embed="rId3"/>
          <a:stretch>
            <a:fillRect/>
          </a:stretch>
        </p:blipFill>
        <p:spPr>
          <a:xfrm>
            <a:off x="2143309" y="1588998"/>
            <a:ext cx="8919643" cy="4979227"/>
          </a:xfrm>
          <a:prstGeom prst="rect">
            <a:avLst/>
          </a:prstGeom>
        </p:spPr>
      </p:pic>
    </p:spTree>
    <p:extLst>
      <p:ext uri="{BB962C8B-B14F-4D97-AF65-F5344CB8AC3E}">
        <p14:creationId xmlns:p14="http://schemas.microsoft.com/office/powerpoint/2010/main" val="389833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777C2D-29A4-44DD-90F5-F8FDB6D6CE90}"/>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4912EABE-7F28-45BC-8DC0-D1E3BFEB0CAF}"/>
              </a:ext>
            </a:extLst>
          </p:cNvPr>
          <p:cNvPicPr>
            <a:picLocks noGrp="1"/>
          </p:cNvPicPr>
          <p:nvPr>
            <p:ph idx="1"/>
          </p:nvPr>
        </p:nvPicPr>
        <p:blipFill>
          <a:blip r:embed="rId3"/>
          <a:stretch>
            <a:fillRect/>
          </a:stretch>
        </p:blipFill>
        <p:spPr>
          <a:xfrm>
            <a:off x="1493071" y="176313"/>
            <a:ext cx="9904731" cy="6546459"/>
          </a:xfrm>
          <a:prstGeom prst="rect">
            <a:avLst/>
          </a:prstGeom>
        </p:spPr>
      </p:pic>
    </p:spTree>
    <p:extLst>
      <p:ext uri="{BB962C8B-B14F-4D97-AF65-F5344CB8AC3E}">
        <p14:creationId xmlns:p14="http://schemas.microsoft.com/office/powerpoint/2010/main" val="2532307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88A235-A0DA-42E1-A8FB-9BC6C389ACB2}"/>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FAC6F842-9E2D-49E6-BB00-4C6A491972A6}"/>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59DE0C05-A686-41DF-ADBA-917D0943ADB8}"/>
              </a:ext>
            </a:extLst>
          </p:cNvPr>
          <p:cNvPicPr/>
          <p:nvPr/>
        </p:nvPicPr>
        <p:blipFill>
          <a:blip r:embed="rId3"/>
          <a:stretch>
            <a:fillRect/>
          </a:stretch>
        </p:blipFill>
        <p:spPr>
          <a:xfrm>
            <a:off x="1013334" y="235585"/>
            <a:ext cx="10307196" cy="6358398"/>
          </a:xfrm>
          <a:prstGeom prst="rect">
            <a:avLst/>
          </a:prstGeom>
        </p:spPr>
      </p:pic>
    </p:spTree>
    <p:extLst>
      <p:ext uri="{BB962C8B-B14F-4D97-AF65-F5344CB8AC3E}">
        <p14:creationId xmlns:p14="http://schemas.microsoft.com/office/powerpoint/2010/main" val="997063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эдисон">
  <a:themeElements>
    <a:clrScheme name="Мэдисон">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Мэдисон">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эдисон">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TM16401375[[fn=Мэдисон]]</Template>
  <TotalTime>70</TotalTime>
  <Words>2103</Words>
  <Application>Microsoft Office PowerPoint</Application>
  <PresentationFormat>Широкоэкранный</PresentationFormat>
  <Paragraphs>122</Paragraphs>
  <Slides>15</Slides>
  <Notes>13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15</vt:i4>
      </vt:variant>
    </vt:vector>
  </HeadingPairs>
  <TitlesOfParts>
    <vt:vector size="23" baseType="lpstr">
      <vt:lpstr>Arial</vt:lpstr>
      <vt:lpstr>Calibri</vt:lpstr>
      <vt:lpstr>MS Shell Dlg 2</vt:lpstr>
      <vt:lpstr>Symbol</vt:lpstr>
      <vt:lpstr>Times New Roman</vt:lpstr>
      <vt:lpstr>Wingdings</vt:lpstr>
      <vt:lpstr>Wingdings 3</vt:lpstr>
      <vt:lpstr>Мэдисон</vt:lpstr>
      <vt:lpstr>Метод и система статического анализа для поиска уязвимостей в программном обеспечении  Денисов Андрей Павлович (поток 1)</vt:lpstr>
      <vt:lpstr>Постановка задачи</vt:lpstr>
      <vt:lpstr>Статистический анализ кода </vt:lpstr>
      <vt:lpstr>SAST и DAST</vt:lpstr>
      <vt:lpstr>Классификация уязвимостей </vt:lpstr>
      <vt:lpstr>Оценка уязвимостей</vt:lpstr>
      <vt:lpstr>Практическая часть</vt:lpstr>
      <vt:lpstr>Презентация PowerPoint</vt:lpstr>
      <vt:lpstr>Презентация PowerPoint</vt:lpstr>
      <vt:lpstr>Скрипт</vt:lpstr>
      <vt:lpstr>Презентация PowerPoint</vt:lpstr>
      <vt:lpstr>Презентация PowerPoint</vt:lpstr>
      <vt:lpstr>Презентация PowerPoint</vt:lpstr>
      <vt:lpstr>Презентация PowerPoint</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Андрей Денисов</cp:lastModifiedBy>
  <cp:revision>11</cp:revision>
  <dcterms:created xsi:type="dcterms:W3CDTF">2023-12-24T12:23:35Z</dcterms:created>
  <dcterms:modified xsi:type="dcterms:W3CDTF">2024-03-13T14:12:45Z</dcterms:modified>
</cp:coreProperties>
</file>