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2" r:id="rId3"/>
    <p:sldId id="283" r:id="rId4"/>
    <p:sldId id="257" r:id="rId5"/>
    <p:sldId id="278" r:id="rId6"/>
    <p:sldId id="258" r:id="rId7"/>
    <p:sldId id="279" r:id="rId8"/>
    <p:sldId id="280" r:id="rId9"/>
    <p:sldId id="275" r:id="rId10"/>
    <p:sldId id="273" r:id="rId11"/>
    <p:sldId id="274" r:id="rId12"/>
    <p:sldId id="276" r:id="rId13"/>
    <p:sldId id="277" r:id="rId14"/>
    <p:sldId id="284" r:id="rId15"/>
    <p:sldId id="260" r:id="rId16"/>
    <p:sldId id="262" r:id="rId17"/>
    <p:sldId id="261" r:id="rId18"/>
    <p:sldId id="263" r:id="rId19"/>
    <p:sldId id="285" r:id="rId20"/>
    <p:sldId id="269" r:id="rId21"/>
    <p:sldId id="270" r:id="rId22"/>
    <p:sldId id="271" r:id="rId23"/>
    <p:sldId id="286" r:id="rId24"/>
    <p:sldId id="264" r:id="rId25"/>
    <p:sldId id="268" r:id="rId26"/>
    <p:sldId id="265" r:id="rId27"/>
    <p:sldId id="266" r:id="rId28"/>
    <p:sldId id="267" r:id="rId29"/>
    <p:sldId id="281"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EC9DD-5430-4165-B94A-6B53907EEF72}" type="datetimeFigureOut">
              <a:rPr lang="en-IN" smtClean="0"/>
              <a:t>16-12-2019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2B67C-1657-49A2-A5F2-97EF466EF3DF}" type="slidenum">
              <a:rPr lang="en-IN" smtClean="0"/>
              <a:t>‹#›</a:t>
            </a:fld>
            <a:endParaRPr lang="en-IN"/>
          </a:p>
        </p:txBody>
      </p:sp>
    </p:spTree>
    <p:extLst>
      <p:ext uri="{BB962C8B-B14F-4D97-AF65-F5344CB8AC3E}">
        <p14:creationId xmlns:p14="http://schemas.microsoft.com/office/powerpoint/2010/main" val="267439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BFC4-DF5A-4C7B-A2B4-D2530ED97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E924-65BD-4403-952B-880B25AE2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62C374-3399-4343-A5A4-834A2FA3DCD8}"/>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5" name="Footer Placeholder 4">
            <a:extLst>
              <a:ext uri="{FF2B5EF4-FFF2-40B4-BE49-F238E27FC236}">
                <a16:creationId xmlns:a16="http://schemas.microsoft.com/office/drawing/2014/main" id="{7EF14A11-D900-430E-8C2E-BD157B192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A7C8F-B103-4F67-9F62-C982A725C9D8}"/>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395217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1DA2-88E0-4B8B-93BB-DBFD6F487A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176DAA-9FB4-4E78-8CD9-84FF598A1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4D231-A74F-47DD-920D-6783E7875B88}"/>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5" name="Footer Placeholder 4">
            <a:extLst>
              <a:ext uri="{FF2B5EF4-FFF2-40B4-BE49-F238E27FC236}">
                <a16:creationId xmlns:a16="http://schemas.microsoft.com/office/drawing/2014/main" id="{5878C2FB-E755-4658-AEA0-649F7DDB7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4C27F8-129B-46D3-8516-0AE7F42BC265}"/>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245300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CC5664-764A-4A75-BC33-506FF81EF7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C80E3E-AF47-4DCE-B774-00893425A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934CC-767D-4737-859F-2162D4BD3CC4}"/>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5" name="Footer Placeholder 4">
            <a:extLst>
              <a:ext uri="{FF2B5EF4-FFF2-40B4-BE49-F238E27FC236}">
                <a16:creationId xmlns:a16="http://schemas.microsoft.com/office/drawing/2014/main" id="{27C4CF09-AB49-425B-A442-D617A373F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D482D-CA1A-4A6F-AA5D-59A2B2A55A00}"/>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328509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0F82-2141-4070-8A31-A11567B35D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F7DFE8-44FF-4564-938F-25E8341DB5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16783-4308-422F-9D38-92E3D5C172B4}"/>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5" name="Footer Placeholder 4">
            <a:extLst>
              <a:ext uri="{FF2B5EF4-FFF2-40B4-BE49-F238E27FC236}">
                <a16:creationId xmlns:a16="http://schemas.microsoft.com/office/drawing/2014/main" id="{81AC252F-AAB2-4EF5-BFBA-7AF2D92A4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D9CCC-9CF9-4274-AA52-8437E8DA4AE1}"/>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412822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7239-FEBC-4F7B-AF87-5CFF02AB6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B6F065-7A14-4BCD-99B9-446940364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B054A-4060-492C-94AB-710D899B8422}"/>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5" name="Footer Placeholder 4">
            <a:extLst>
              <a:ext uri="{FF2B5EF4-FFF2-40B4-BE49-F238E27FC236}">
                <a16:creationId xmlns:a16="http://schemas.microsoft.com/office/drawing/2014/main" id="{127157AB-31EA-417A-BA38-10029BFC2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55EED-6DB6-46AB-94C1-5F6CFE6A69DC}"/>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410131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785-EB85-4C9C-BD3F-0042FE9BCA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113C0D-D7F2-4B80-9F37-4365CF6091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C6EB29-74C4-4AC5-890C-D461C6C42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262195-AA2D-44C2-94BE-EF4B6A9B4A0B}"/>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6" name="Footer Placeholder 5">
            <a:extLst>
              <a:ext uri="{FF2B5EF4-FFF2-40B4-BE49-F238E27FC236}">
                <a16:creationId xmlns:a16="http://schemas.microsoft.com/office/drawing/2014/main" id="{4560AFAE-5EF3-4371-A4D4-E92DB6C67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4865A-E1D0-47AB-8674-D851A5D0C0D8}"/>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124557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7C51-4487-44F9-83D6-78D69089D0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72C92D-CD4A-4439-8660-25747ED39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4DC25D-F112-4291-A572-B383AE7374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9E785E-5E7A-49F0-ABD0-9F22BC55B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21EEB-6DA2-48C7-AA27-5E1F2DF38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9BBF7F-46C3-42F4-BAC2-6A60500E378C}"/>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8" name="Footer Placeholder 7">
            <a:extLst>
              <a:ext uri="{FF2B5EF4-FFF2-40B4-BE49-F238E27FC236}">
                <a16:creationId xmlns:a16="http://schemas.microsoft.com/office/drawing/2014/main" id="{B82184BE-1F25-40D8-A7F8-FF90C1DE7F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4665A6-EECC-4617-A616-5A90D5E1BDCD}"/>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125703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0655-7E6A-48BF-A714-448477386D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D98CB7-2517-4C24-97C0-BDE7BB7738CC}"/>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4" name="Footer Placeholder 3">
            <a:extLst>
              <a:ext uri="{FF2B5EF4-FFF2-40B4-BE49-F238E27FC236}">
                <a16:creationId xmlns:a16="http://schemas.microsoft.com/office/drawing/2014/main" id="{E2C7C348-3069-49FB-964A-135A0FFF7D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CD87F5-D801-4FAE-A04A-555188043C8B}"/>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253282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35B7F-8F0D-4F16-A533-1CB9D9545B92}"/>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3" name="Footer Placeholder 2">
            <a:extLst>
              <a:ext uri="{FF2B5EF4-FFF2-40B4-BE49-F238E27FC236}">
                <a16:creationId xmlns:a16="http://schemas.microsoft.com/office/drawing/2014/main" id="{9AA1CE85-90A6-448D-ACF7-AF8D0B7099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A8BE61-496E-4515-A050-14FE6BBC8A1F}"/>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126425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81A6-2514-4618-9B5B-72D04ECB8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07E76B-8ECF-43BA-A9E9-0B057CB38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C2647D-B00D-4368-8351-3A9CE3E50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F667A-6177-410B-A346-B18939B77CFF}"/>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6" name="Footer Placeholder 5">
            <a:extLst>
              <a:ext uri="{FF2B5EF4-FFF2-40B4-BE49-F238E27FC236}">
                <a16:creationId xmlns:a16="http://schemas.microsoft.com/office/drawing/2014/main" id="{98B7DC92-D908-498C-B390-D1574F832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244EA-671A-46F9-ADEB-DADCA53DA309}"/>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6902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B388-EB4C-4F15-ABC5-A24DDD60D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5E9AB7-28E4-4F20-9B13-5D1BBD91D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936DE3-8E7B-4D2C-A739-D3783F71D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F205C-95D3-4060-9161-866D9B94CB1C}"/>
              </a:ext>
            </a:extLst>
          </p:cNvPr>
          <p:cNvSpPr>
            <a:spLocks noGrp="1"/>
          </p:cNvSpPr>
          <p:nvPr>
            <p:ph type="dt" sz="half" idx="10"/>
          </p:nvPr>
        </p:nvSpPr>
        <p:spPr/>
        <p:txBody>
          <a:bodyPr/>
          <a:lstStyle/>
          <a:p>
            <a:fld id="{69DE5E6B-800E-41BF-AAE6-FC9850438098}" type="datetimeFigureOut">
              <a:rPr lang="en-IN" smtClean="0"/>
              <a:t>16-12-2019</a:t>
            </a:fld>
            <a:endParaRPr lang="en-IN"/>
          </a:p>
        </p:txBody>
      </p:sp>
      <p:sp>
        <p:nvSpPr>
          <p:cNvPr id="6" name="Footer Placeholder 5">
            <a:extLst>
              <a:ext uri="{FF2B5EF4-FFF2-40B4-BE49-F238E27FC236}">
                <a16:creationId xmlns:a16="http://schemas.microsoft.com/office/drawing/2014/main" id="{2807E47F-E309-4F05-9677-FFB1CADD7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982B8-0C5B-454C-9B37-54EBBCB1205F}"/>
              </a:ext>
            </a:extLst>
          </p:cNvPr>
          <p:cNvSpPr>
            <a:spLocks noGrp="1"/>
          </p:cNvSpPr>
          <p:nvPr>
            <p:ph type="sldNum" sz="quarter" idx="12"/>
          </p:nvPr>
        </p:nvSpPr>
        <p:spPr/>
        <p:txBody>
          <a:bodyPr/>
          <a:lstStyle/>
          <a:p>
            <a:fld id="{B148C857-E5F6-44B2-8D54-1024F924FF9B}" type="slidenum">
              <a:rPr lang="en-IN" smtClean="0"/>
              <a:t>‹#›</a:t>
            </a:fld>
            <a:endParaRPr lang="en-IN"/>
          </a:p>
        </p:txBody>
      </p:sp>
    </p:spTree>
    <p:extLst>
      <p:ext uri="{BB962C8B-B14F-4D97-AF65-F5344CB8AC3E}">
        <p14:creationId xmlns:p14="http://schemas.microsoft.com/office/powerpoint/2010/main" val="17550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E1D78-F786-4118-B884-B0E5BEAC7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E66C3A-CECC-43D2-9F7B-9D7C6934CA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5F401-C622-40DC-B5C7-C63B69D62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E5E6B-800E-41BF-AAE6-FC9850438098}" type="datetimeFigureOut">
              <a:rPr lang="en-IN" smtClean="0"/>
              <a:t>16-12-2019</a:t>
            </a:fld>
            <a:endParaRPr lang="en-IN"/>
          </a:p>
        </p:txBody>
      </p:sp>
      <p:sp>
        <p:nvSpPr>
          <p:cNvPr id="5" name="Footer Placeholder 4">
            <a:extLst>
              <a:ext uri="{FF2B5EF4-FFF2-40B4-BE49-F238E27FC236}">
                <a16:creationId xmlns:a16="http://schemas.microsoft.com/office/drawing/2014/main" id="{916795D1-9F85-445F-BEE9-6533E7122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CB9C2B-C1E0-4BD5-8DE7-FAC224843B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8C857-E5F6-44B2-8D54-1024F924FF9B}" type="slidenum">
              <a:rPr lang="en-IN" smtClean="0"/>
              <a:t>‹#›</a:t>
            </a:fld>
            <a:endParaRPr lang="en-IN"/>
          </a:p>
        </p:txBody>
      </p:sp>
    </p:spTree>
    <p:extLst>
      <p:ext uri="{BB962C8B-B14F-4D97-AF65-F5344CB8AC3E}">
        <p14:creationId xmlns:p14="http://schemas.microsoft.com/office/powerpoint/2010/main" val="2131416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27E91D-AE39-4BAD-9653-292456DFF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244" y="1171852"/>
            <a:ext cx="7602357" cy="3866873"/>
          </a:xfrm>
          <a:prstGeom prst="rect">
            <a:avLst/>
          </a:prstGeom>
        </p:spPr>
      </p:pic>
    </p:spTree>
    <p:extLst>
      <p:ext uri="{BB962C8B-B14F-4D97-AF65-F5344CB8AC3E}">
        <p14:creationId xmlns:p14="http://schemas.microsoft.com/office/powerpoint/2010/main" val="171686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00D181-4F31-4E6F-A9FE-3BEB5EDED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625" y="355108"/>
            <a:ext cx="10544282" cy="6143346"/>
          </a:xfrm>
        </p:spPr>
      </p:pic>
    </p:spTree>
    <p:extLst>
      <p:ext uri="{BB962C8B-B14F-4D97-AF65-F5344CB8AC3E}">
        <p14:creationId xmlns:p14="http://schemas.microsoft.com/office/powerpoint/2010/main" val="59658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11A76F4-E489-48D6-A4B7-2CB207C585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698" y="115410"/>
            <a:ext cx="11952302" cy="658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26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E354BDF-EC87-4F68-8681-A474957556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171" y="266330"/>
            <a:ext cx="10892901" cy="640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79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5EFD85-EDA6-4622-88F6-CA7465172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501" y="443884"/>
            <a:ext cx="10142411" cy="5699463"/>
          </a:xfrm>
        </p:spPr>
      </p:pic>
    </p:spTree>
    <p:extLst>
      <p:ext uri="{BB962C8B-B14F-4D97-AF65-F5344CB8AC3E}">
        <p14:creationId xmlns:p14="http://schemas.microsoft.com/office/powerpoint/2010/main" val="143555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01932-16FD-476A-832B-B5EA1914FDB9}"/>
              </a:ext>
            </a:extLst>
          </p:cNvPr>
          <p:cNvSpPr>
            <a:spLocks noGrp="1"/>
          </p:cNvSpPr>
          <p:nvPr>
            <p:ph idx="1"/>
          </p:nvPr>
        </p:nvSpPr>
        <p:spPr>
          <a:xfrm>
            <a:off x="3147060" y="2514599"/>
            <a:ext cx="10264140" cy="4165283"/>
          </a:xfrm>
        </p:spPr>
        <p:txBody>
          <a:bodyPr>
            <a:normAutofit/>
          </a:bodyPr>
          <a:lstStyle/>
          <a:p>
            <a:pPr marL="0" indent="0">
              <a:buNone/>
            </a:pPr>
            <a:r>
              <a:rPr lang="en-US" sz="4800" b="1" dirty="0">
                <a:latin typeface="Arial" panose="020B0604020202020204" pitchFamily="34" charset="0"/>
                <a:cs typeface="Arial" panose="020B0604020202020204" pitchFamily="34" charset="0"/>
              </a:rPr>
              <a:t>R - VISUALIZATION</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016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2D531C-55EE-4B60-ADB8-E1F59A67FB12}"/>
              </a:ext>
            </a:extLst>
          </p:cNvPr>
          <p:cNvSpPr>
            <a:spLocks noGrp="1"/>
          </p:cNvSpPr>
          <p:nvPr>
            <p:ph type="subTitle" idx="1"/>
          </p:nvPr>
        </p:nvSpPr>
        <p:spPr>
          <a:xfrm>
            <a:off x="1209675" y="314325"/>
            <a:ext cx="9458325" cy="6315075"/>
          </a:xfrm>
        </p:spPr>
        <p:txBody>
          <a:bodyPr>
            <a:normAutofit/>
          </a:bodyPr>
          <a:lstStyle/>
          <a:p>
            <a:r>
              <a:rPr lang="en-IN" sz="2000" b="1" dirty="0">
                <a:latin typeface="Arial" panose="020B0604020202020204" pitchFamily="34" charset="0"/>
                <a:cs typeface="Arial" panose="020B0604020202020204" pitchFamily="34" charset="0"/>
              </a:rPr>
              <a:t>EPL OVERALL RESULT</a:t>
            </a:r>
          </a:p>
        </p:txBody>
      </p:sp>
      <p:pic>
        <p:nvPicPr>
          <p:cNvPr id="4" name="Picture 3">
            <a:extLst>
              <a:ext uri="{FF2B5EF4-FFF2-40B4-BE49-F238E27FC236}">
                <a16:creationId xmlns:a16="http://schemas.microsoft.com/office/drawing/2014/main" id="{E85B15A0-5ADA-44F3-8D49-7F2479D4E64C}"/>
              </a:ext>
            </a:extLst>
          </p:cNvPr>
          <p:cNvPicPr/>
          <p:nvPr/>
        </p:nvPicPr>
        <p:blipFill>
          <a:blip r:embed="rId2">
            <a:extLst>
              <a:ext uri="{28A0092B-C50C-407E-A947-70E740481C1C}">
                <a14:useLocalDpi xmlns:a14="http://schemas.microsoft.com/office/drawing/2010/main" val="0"/>
              </a:ext>
            </a:extLst>
          </a:blip>
          <a:stretch>
            <a:fillRect/>
          </a:stretch>
        </p:blipFill>
        <p:spPr>
          <a:xfrm>
            <a:off x="1209674" y="981075"/>
            <a:ext cx="10163175" cy="5562600"/>
          </a:xfrm>
          <a:prstGeom prst="rect">
            <a:avLst/>
          </a:prstGeom>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417657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611534-4C5D-4E64-AFB8-EFE065C3A501}"/>
              </a:ext>
            </a:extLst>
          </p:cNvPr>
          <p:cNvSpPr>
            <a:spLocks noGrp="1"/>
          </p:cNvSpPr>
          <p:nvPr>
            <p:ph type="subTitle" idx="1"/>
          </p:nvPr>
        </p:nvSpPr>
        <p:spPr>
          <a:xfrm>
            <a:off x="1524000" y="247650"/>
            <a:ext cx="9144000" cy="6210300"/>
          </a:xfrm>
        </p:spPr>
        <p:txBody>
          <a:bodyPr>
            <a:normAutofit/>
          </a:bodyPr>
          <a:lstStyle/>
          <a:p>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PERFORMANCE OF REFEREE</a:t>
            </a:r>
          </a:p>
        </p:txBody>
      </p:sp>
      <p:pic>
        <p:nvPicPr>
          <p:cNvPr id="4" name="Picture 3">
            <a:extLst>
              <a:ext uri="{FF2B5EF4-FFF2-40B4-BE49-F238E27FC236}">
                <a16:creationId xmlns:a16="http://schemas.microsoft.com/office/drawing/2014/main" id="{09A7C779-4F54-4263-A1AF-DDC8AE844FB0}"/>
              </a:ext>
            </a:extLst>
          </p:cNvPr>
          <p:cNvPicPr/>
          <p:nvPr/>
        </p:nvPicPr>
        <p:blipFill>
          <a:blip r:embed="rId2">
            <a:extLst>
              <a:ext uri="{28A0092B-C50C-407E-A947-70E740481C1C}">
                <a14:useLocalDpi xmlns:a14="http://schemas.microsoft.com/office/drawing/2010/main" val="0"/>
              </a:ext>
            </a:extLst>
          </a:blip>
          <a:stretch>
            <a:fillRect/>
          </a:stretch>
        </p:blipFill>
        <p:spPr>
          <a:xfrm>
            <a:off x="2343150" y="1219200"/>
            <a:ext cx="7991475" cy="5048250"/>
          </a:xfrm>
          <a:prstGeom prst="rect">
            <a:avLst/>
          </a:prstGeom>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208196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28A91E-39CA-4886-993D-D5BDFB0FA0A3}"/>
              </a:ext>
            </a:extLst>
          </p:cNvPr>
          <p:cNvSpPr>
            <a:spLocks noGrp="1"/>
          </p:cNvSpPr>
          <p:nvPr>
            <p:ph type="subTitle" idx="1"/>
          </p:nvPr>
        </p:nvSpPr>
        <p:spPr>
          <a:xfrm>
            <a:off x="1457325" y="295275"/>
            <a:ext cx="9277350" cy="6391275"/>
          </a:xfrm>
        </p:spPr>
        <p:txBody>
          <a:bodyPr>
            <a:normAutofit/>
          </a:bodyPr>
          <a:lstStyle/>
          <a:p>
            <a:r>
              <a:rPr lang="en-IN" sz="2000" b="1" dirty="0">
                <a:latin typeface="Arial" panose="020B0604020202020204" pitchFamily="34" charset="0"/>
                <a:cs typeface="Arial" panose="020B0604020202020204" pitchFamily="34" charset="0"/>
              </a:rPr>
              <a:t>ANALYZING SHOT EFFICIENCY</a:t>
            </a:r>
          </a:p>
        </p:txBody>
      </p:sp>
      <p:pic>
        <p:nvPicPr>
          <p:cNvPr id="4" name="Picture 3">
            <a:extLst>
              <a:ext uri="{FF2B5EF4-FFF2-40B4-BE49-F238E27FC236}">
                <a16:creationId xmlns:a16="http://schemas.microsoft.com/office/drawing/2014/main" id="{33D159C6-F029-4F17-9468-DA4B0EC7B446}"/>
              </a:ext>
            </a:extLst>
          </p:cNvPr>
          <p:cNvPicPr/>
          <p:nvPr/>
        </p:nvPicPr>
        <p:blipFill>
          <a:blip r:embed="rId2">
            <a:extLst>
              <a:ext uri="{28A0092B-C50C-407E-A947-70E740481C1C}">
                <a14:useLocalDpi xmlns:a14="http://schemas.microsoft.com/office/drawing/2010/main" val="0"/>
              </a:ext>
            </a:extLst>
          </a:blip>
          <a:stretch>
            <a:fillRect/>
          </a:stretch>
        </p:blipFill>
        <p:spPr>
          <a:xfrm>
            <a:off x="2201756" y="949911"/>
            <a:ext cx="8532919" cy="5395034"/>
          </a:xfrm>
          <a:prstGeom prst="rect">
            <a:avLst/>
          </a:prstGeom>
          <a:effectLst>
            <a:outerShdw blurRad="50800" dist="50800" dir="5400000" algn="ctr" rotWithShape="0">
              <a:schemeClr val="bg1">
                <a:lumMod val="50000"/>
              </a:schemeClr>
            </a:outerShdw>
          </a:effectLst>
        </p:spPr>
      </p:pic>
    </p:spTree>
    <p:extLst>
      <p:ext uri="{BB962C8B-B14F-4D97-AF65-F5344CB8AC3E}">
        <p14:creationId xmlns:p14="http://schemas.microsoft.com/office/powerpoint/2010/main" val="296294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A5E9D0-E299-4C20-9D0F-4005C5B10915}"/>
              </a:ext>
            </a:extLst>
          </p:cNvPr>
          <p:cNvSpPr>
            <a:spLocks noGrp="1"/>
          </p:cNvSpPr>
          <p:nvPr>
            <p:ph type="subTitle" idx="1"/>
          </p:nvPr>
        </p:nvSpPr>
        <p:spPr>
          <a:xfrm>
            <a:off x="-1" y="0"/>
            <a:ext cx="12192001" cy="6858000"/>
          </a:xfrm>
        </p:spPr>
        <p:txBody>
          <a:bodyPr>
            <a:normAutofit/>
          </a:bodyPr>
          <a:lstStyle/>
          <a:p>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HOME-AWAY WIN PERCENTAGE</a:t>
            </a:r>
          </a:p>
        </p:txBody>
      </p:sp>
      <p:pic>
        <p:nvPicPr>
          <p:cNvPr id="6" name="Picture 5">
            <a:extLst>
              <a:ext uri="{FF2B5EF4-FFF2-40B4-BE49-F238E27FC236}">
                <a16:creationId xmlns:a16="http://schemas.microsoft.com/office/drawing/2014/main" id="{14EF6170-2185-4B83-9E60-CD471804F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02" y="1095375"/>
            <a:ext cx="5211192" cy="4683988"/>
          </a:xfrm>
          <a:prstGeom prst="rect">
            <a:avLst/>
          </a:prstGeom>
        </p:spPr>
      </p:pic>
      <p:pic>
        <p:nvPicPr>
          <p:cNvPr id="8" name="Picture 7">
            <a:extLst>
              <a:ext uri="{FF2B5EF4-FFF2-40B4-BE49-F238E27FC236}">
                <a16:creationId xmlns:a16="http://schemas.microsoft.com/office/drawing/2014/main" id="{D9A72EE7-D4DD-4BC8-9328-E29328C34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095374"/>
            <a:ext cx="5595891" cy="4683987"/>
          </a:xfrm>
          <a:prstGeom prst="rect">
            <a:avLst/>
          </a:prstGeom>
        </p:spPr>
      </p:pic>
    </p:spTree>
    <p:extLst>
      <p:ext uri="{BB962C8B-B14F-4D97-AF65-F5344CB8AC3E}">
        <p14:creationId xmlns:p14="http://schemas.microsoft.com/office/powerpoint/2010/main" val="228799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D6653-5394-4565-86DF-B711801C11FC}"/>
              </a:ext>
            </a:extLst>
          </p:cNvPr>
          <p:cNvSpPr>
            <a:spLocks noGrp="1"/>
          </p:cNvSpPr>
          <p:nvPr>
            <p:ph idx="1"/>
          </p:nvPr>
        </p:nvSpPr>
        <p:spPr>
          <a:xfrm>
            <a:off x="114300" y="2572385"/>
            <a:ext cx="10515600" cy="4351338"/>
          </a:xfrm>
        </p:spPr>
        <p:txBody>
          <a:bodyPr>
            <a:normAutofit/>
          </a:bodyPr>
          <a:lstStyle/>
          <a:p>
            <a:pPr marL="0" indent="0" algn="ctr">
              <a:buNone/>
            </a:pPr>
            <a:r>
              <a:rPr lang="en-US" sz="4800" b="1" dirty="0">
                <a:latin typeface="Arial" panose="020B0604020202020204" pitchFamily="34" charset="0"/>
                <a:cs typeface="Arial" panose="020B0604020202020204" pitchFamily="34" charset="0"/>
              </a:rPr>
              <a:t>  XML</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20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D117F-D654-4FC9-9638-9C512EE22ABC}"/>
              </a:ext>
            </a:extLst>
          </p:cNvPr>
          <p:cNvSpPr>
            <a:spLocks noGrp="1"/>
          </p:cNvSpPr>
          <p:nvPr>
            <p:ph idx="1"/>
          </p:nvPr>
        </p:nvSpPr>
        <p:spPr>
          <a:xfrm>
            <a:off x="1225118" y="1802167"/>
            <a:ext cx="8948693" cy="4554244"/>
          </a:xfrm>
        </p:spPr>
        <p:txBody>
          <a:bodyPr>
            <a:normAutofit/>
          </a:bodyPr>
          <a:lstStyle/>
          <a:p>
            <a:r>
              <a:rPr lang="en-GB" sz="1700" dirty="0">
                <a:latin typeface="Arial" panose="020B0604020202020204" pitchFamily="34" charset="0"/>
                <a:cs typeface="Arial" panose="020B0604020202020204" pitchFamily="34" charset="0"/>
              </a:rPr>
              <a:t>Football has become a religion, the  necessity to enhance the game, skills and the whole entertainment business has become utterly important. </a:t>
            </a:r>
            <a:endParaRPr lang="en-IN" sz="1700" dirty="0">
              <a:latin typeface="Arial" panose="020B0604020202020204" pitchFamily="34" charset="0"/>
              <a:cs typeface="Arial" panose="020B0604020202020204" pitchFamily="34" charset="0"/>
            </a:endParaRPr>
          </a:p>
          <a:p>
            <a:r>
              <a:rPr lang="en-GB" sz="1700" dirty="0">
                <a:latin typeface="Arial" panose="020B0604020202020204" pitchFamily="34" charset="0"/>
                <a:cs typeface="Arial" panose="020B0604020202020204" pitchFamily="34" charset="0"/>
              </a:rPr>
              <a:t>As managers have ceased to rely on gut alone, clubs have started investing their fortune in data Analytics companies for smart use of their tactics by gauging the attacking and defensive patterns of respective opponent or for improving their own potential. </a:t>
            </a:r>
          </a:p>
          <a:p>
            <a:r>
              <a:rPr lang="en-GB" sz="1700" dirty="0">
                <a:latin typeface="Arial" panose="020B0604020202020204" pitchFamily="34" charset="0"/>
                <a:cs typeface="Arial" panose="020B0604020202020204" pitchFamily="34" charset="0"/>
              </a:rPr>
              <a:t>There are also various product companies that rely on such data to increase sales of their </a:t>
            </a:r>
            <a:r>
              <a:rPr lang="en-GB" sz="1700" dirty="0" err="1">
                <a:latin typeface="Arial" panose="020B0604020202020204" pitchFamily="34" charset="0"/>
                <a:cs typeface="Arial" panose="020B0604020202020204" pitchFamily="34" charset="0"/>
              </a:rPr>
              <a:t>product.For</a:t>
            </a:r>
            <a:r>
              <a:rPr lang="en-GB" sz="1700" dirty="0">
                <a:latin typeface="Arial" panose="020B0604020202020204" pitchFamily="34" charset="0"/>
                <a:cs typeface="Arial" panose="020B0604020202020204" pitchFamily="34" charset="0"/>
              </a:rPr>
              <a:t> such advance sports analytics, comes the demand for a highly structured data warehouse which can collate all the necessary data available for further processing.</a:t>
            </a:r>
            <a:endParaRPr lang="en-IN" sz="1700" dirty="0">
              <a:latin typeface="Arial" panose="020B0604020202020204" pitchFamily="34" charset="0"/>
              <a:cs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A89396B2-5966-4EF6-998D-547CBC09F211}"/>
              </a:ext>
            </a:extLst>
          </p:cNvPr>
          <p:cNvSpPr txBox="1"/>
          <p:nvPr/>
        </p:nvSpPr>
        <p:spPr>
          <a:xfrm>
            <a:off x="1633491" y="656948"/>
            <a:ext cx="7901126"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Why Premiere League ?</a:t>
            </a:r>
            <a:r>
              <a:rPr lang="en-US" dirty="0"/>
              <a:t> </a:t>
            </a:r>
            <a:endParaRPr lang="en-IN" dirty="0"/>
          </a:p>
        </p:txBody>
      </p:sp>
    </p:spTree>
    <p:extLst>
      <p:ext uri="{BB962C8B-B14F-4D97-AF65-F5344CB8AC3E}">
        <p14:creationId xmlns:p14="http://schemas.microsoft.com/office/powerpoint/2010/main" val="2954088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04AE756-F35A-4F1D-AAF2-51F17DF0B5F4}"/>
              </a:ext>
            </a:extLst>
          </p:cNvPr>
          <p:cNvSpPr>
            <a:spLocks noGrp="1"/>
          </p:cNvSpPr>
          <p:nvPr>
            <p:ph idx="1"/>
          </p:nvPr>
        </p:nvSpPr>
        <p:spPr>
          <a:xfrm>
            <a:off x="838200" y="352424"/>
            <a:ext cx="10515600" cy="6372225"/>
          </a:xfrm>
        </p:spPr>
        <p:txBody>
          <a:bodyPr>
            <a:normAutofit/>
          </a:bodyPr>
          <a:lstStyle/>
          <a:p>
            <a:r>
              <a:rPr lang="en-IN" sz="2000" b="1" dirty="0">
                <a:latin typeface="Arial" panose="020B0604020202020204" pitchFamily="34" charset="0"/>
                <a:cs typeface="Arial" panose="020B0604020202020204" pitchFamily="34" charset="0"/>
              </a:rPr>
              <a:t>DIM-MANAGER</a:t>
            </a:r>
          </a:p>
          <a:p>
            <a:r>
              <a:rPr lang="en-IN" sz="2000" b="1" dirty="0">
                <a:latin typeface="Arial" panose="020B0604020202020204" pitchFamily="34" charset="0"/>
                <a:cs typeface="Arial" panose="020B0604020202020204" pitchFamily="34" charset="0"/>
              </a:rPr>
              <a:t>XML:</a:t>
            </a:r>
          </a:p>
          <a:p>
            <a:endParaRPr lang="en-IN" sz="2000" b="1" dirty="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CEFB1B1-F85B-4158-894C-9A065B089E0E}"/>
              </a:ext>
            </a:extLst>
          </p:cNvPr>
          <p:cNvPicPr/>
          <p:nvPr/>
        </p:nvPicPr>
        <p:blipFill>
          <a:blip r:embed="rId2"/>
          <a:stretch>
            <a:fillRect/>
          </a:stretch>
        </p:blipFill>
        <p:spPr>
          <a:xfrm>
            <a:off x="1038225" y="1343024"/>
            <a:ext cx="8572500" cy="4972051"/>
          </a:xfrm>
          <a:prstGeom prst="rect">
            <a:avLst/>
          </a:prstGeom>
          <a:effectLst>
            <a:outerShdw blurRad="50800" dist="50800" dir="5400000" algn="ctr" rotWithShape="0">
              <a:schemeClr val="bg1">
                <a:lumMod val="75000"/>
              </a:schemeClr>
            </a:outerShdw>
          </a:effectLst>
        </p:spPr>
      </p:pic>
    </p:spTree>
    <p:extLst>
      <p:ext uri="{BB962C8B-B14F-4D97-AF65-F5344CB8AC3E}">
        <p14:creationId xmlns:p14="http://schemas.microsoft.com/office/powerpoint/2010/main" val="210566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A196D-F50F-44CB-A6E5-AD2FE6881F4D}"/>
              </a:ext>
            </a:extLst>
          </p:cNvPr>
          <p:cNvSpPr>
            <a:spLocks noGrp="1"/>
          </p:cNvSpPr>
          <p:nvPr>
            <p:ph idx="1"/>
          </p:nvPr>
        </p:nvSpPr>
        <p:spPr>
          <a:xfrm>
            <a:off x="838200" y="190500"/>
            <a:ext cx="10515600" cy="6553200"/>
          </a:xfrm>
        </p:spPr>
        <p:txBody>
          <a:bodyPr/>
          <a:lstStyle/>
          <a:p>
            <a:r>
              <a:rPr lang="en-IN" sz="2000" b="1" dirty="0">
                <a:latin typeface="Arial" panose="020B0604020202020204" pitchFamily="34" charset="0"/>
                <a:cs typeface="Arial" panose="020B0604020202020204" pitchFamily="34" charset="0"/>
              </a:rPr>
              <a:t>XSD</a:t>
            </a:r>
            <a:r>
              <a:rPr lang="en-IN" dirty="0"/>
              <a:t>:</a:t>
            </a:r>
          </a:p>
          <a:p>
            <a:endParaRPr lang="en-IN" dirty="0"/>
          </a:p>
        </p:txBody>
      </p:sp>
      <p:pic>
        <p:nvPicPr>
          <p:cNvPr id="4" name="Picture 3">
            <a:extLst>
              <a:ext uri="{FF2B5EF4-FFF2-40B4-BE49-F238E27FC236}">
                <a16:creationId xmlns:a16="http://schemas.microsoft.com/office/drawing/2014/main" id="{08E7CCB8-292E-4884-AE21-B88E02D66C01}"/>
              </a:ext>
            </a:extLst>
          </p:cNvPr>
          <p:cNvPicPr/>
          <p:nvPr/>
        </p:nvPicPr>
        <p:blipFill>
          <a:blip r:embed="rId2"/>
          <a:stretch>
            <a:fillRect/>
          </a:stretch>
        </p:blipFill>
        <p:spPr>
          <a:xfrm>
            <a:off x="866775" y="864869"/>
            <a:ext cx="10077450" cy="5564505"/>
          </a:xfrm>
          <a:prstGeom prst="rect">
            <a:avLst/>
          </a:prstGeom>
          <a:effectLst>
            <a:outerShdw blurRad="50800" dist="50800" dir="5400000" algn="ctr" rotWithShape="0">
              <a:schemeClr val="bg1">
                <a:lumMod val="75000"/>
              </a:schemeClr>
            </a:outerShdw>
          </a:effectLst>
        </p:spPr>
      </p:pic>
    </p:spTree>
    <p:extLst>
      <p:ext uri="{BB962C8B-B14F-4D97-AF65-F5344CB8AC3E}">
        <p14:creationId xmlns:p14="http://schemas.microsoft.com/office/powerpoint/2010/main" val="393804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A162C-874D-4CCB-9140-CD7B131BA2F1}"/>
              </a:ext>
            </a:extLst>
          </p:cNvPr>
          <p:cNvSpPr>
            <a:spLocks noGrp="1"/>
          </p:cNvSpPr>
          <p:nvPr>
            <p:ph idx="1"/>
          </p:nvPr>
        </p:nvSpPr>
        <p:spPr>
          <a:xfrm>
            <a:off x="838200" y="228600"/>
            <a:ext cx="10515600" cy="6629400"/>
          </a:xfrm>
        </p:spPr>
        <p:txBody>
          <a:bodyPr/>
          <a:lstStyle/>
          <a:p>
            <a:r>
              <a:rPr lang="en-IN" sz="2000" b="1" dirty="0">
                <a:latin typeface="Arial" panose="020B0604020202020204" pitchFamily="34" charset="0"/>
                <a:cs typeface="Arial" panose="020B0604020202020204" pitchFamily="34" charset="0"/>
              </a:rPr>
              <a:t>XSD &amp; XML VALIDATION</a:t>
            </a:r>
          </a:p>
          <a:p>
            <a:endParaRPr lang="en-IN" dirty="0"/>
          </a:p>
        </p:txBody>
      </p:sp>
      <p:pic>
        <p:nvPicPr>
          <p:cNvPr id="4" name="Picture 3">
            <a:extLst>
              <a:ext uri="{FF2B5EF4-FFF2-40B4-BE49-F238E27FC236}">
                <a16:creationId xmlns:a16="http://schemas.microsoft.com/office/drawing/2014/main" id="{EAB20226-0AF2-46B7-BCE4-D6475A19FC00}"/>
              </a:ext>
            </a:extLst>
          </p:cNvPr>
          <p:cNvPicPr/>
          <p:nvPr/>
        </p:nvPicPr>
        <p:blipFill>
          <a:blip r:embed="rId2"/>
          <a:stretch>
            <a:fillRect/>
          </a:stretch>
        </p:blipFill>
        <p:spPr>
          <a:xfrm>
            <a:off x="981075" y="857250"/>
            <a:ext cx="10858500" cy="5772150"/>
          </a:xfrm>
          <a:prstGeom prst="rect">
            <a:avLst/>
          </a:prstGeom>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405927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83B54-E651-4F34-874C-FE90079C67ED}"/>
              </a:ext>
            </a:extLst>
          </p:cNvPr>
          <p:cNvSpPr>
            <a:spLocks noGrp="1"/>
          </p:cNvSpPr>
          <p:nvPr>
            <p:ph idx="1"/>
          </p:nvPr>
        </p:nvSpPr>
        <p:spPr>
          <a:xfrm>
            <a:off x="4732020" y="2674620"/>
            <a:ext cx="9822180" cy="4183380"/>
          </a:xfrm>
        </p:spPr>
        <p:txBody>
          <a:bodyPr>
            <a:normAutofit/>
          </a:bodyPr>
          <a:lstStyle/>
          <a:p>
            <a:pPr marL="0" indent="0">
              <a:buNone/>
            </a:pPr>
            <a:r>
              <a:rPr lang="en-US" sz="4800" b="1" dirty="0">
                <a:latin typeface="Arial" panose="020B0604020202020204" pitchFamily="34" charset="0"/>
                <a:cs typeface="Arial" panose="020B0604020202020204" pitchFamily="34" charset="0"/>
              </a:rPr>
              <a:t>NEO4J</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309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03C422-27C9-4C5B-B782-B7CF89AEC7F1}"/>
              </a:ext>
            </a:extLst>
          </p:cNvPr>
          <p:cNvSpPr>
            <a:spLocks noGrp="1"/>
          </p:cNvSpPr>
          <p:nvPr>
            <p:ph type="subTitle" idx="1"/>
          </p:nvPr>
        </p:nvSpPr>
        <p:spPr>
          <a:xfrm>
            <a:off x="1524000" y="333375"/>
            <a:ext cx="9144000" cy="6410326"/>
          </a:xfrm>
        </p:spPr>
        <p:txBody>
          <a:bodyPr/>
          <a:lstStyle/>
          <a:p>
            <a:r>
              <a:rPr lang="en-US" sz="1800" b="1" dirty="0">
                <a:latin typeface="Arial" panose="020B0604020202020204" pitchFamily="34" charset="0"/>
                <a:cs typeface="Arial" panose="020B0604020202020204" pitchFamily="34" charset="0"/>
              </a:rPr>
              <a:t>RELATIONSHIP REFEREE AND FACT RESULT</a:t>
            </a:r>
            <a:endParaRPr lang="en-IN" sz="1800" dirty="0">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7D308C28-CF53-4597-82E7-706ADD5A4D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9763125" cy="5591175"/>
          </a:xfrm>
          <a:prstGeom prst="rect">
            <a:avLst/>
          </a:prstGeom>
          <a:noFill/>
          <a:ln>
            <a:noFill/>
          </a:ln>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51022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29235-0D83-4C33-920E-E30AD253F77B}"/>
              </a:ext>
            </a:extLst>
          </p:cNvPr>
          <p:cNvSpPr>
            <a:spLocks noGrp="1"/>
          </p:cNvSpPr>
          <p:nvPr>
            <p:ph idx="1"/>
          </p:nvPr>
        </p:nvSpPr>
        <p:spPr>
          <a:xfrm>
            <a:off x="838200" y="352425"/>
            <a:ext cx="10515600" cy="6362700"/>
          </a:xfrm>
        </p:spPr>
        <p:txBody>
          <a:bodyPr>
            <a:normAutofit/>
          </a:bodyPr>
          <a:lstStyle/>
          <a:p>
            <a:r>
              <a:rPr lang="en-IN" sz="1800" b="1" dirty="0">
                <a:latin typeface="Arial" panose="020B0604020202020204" pitchFamily="34" charset="0"/>
                <a:cs typeface="Arial" panose="020B0604020202020204" pitchFamily="34" charset="0"/>
              </a:rPr>
              <a:t>RELATIONSHIP BETWEEN REFEREE DIMENSION, FACT TABLE AND MATCH STATISTICS DIMENSION</a:t>
            </a:r>
          </a:p>
        </p:txBody>
      </p:sp>
      <p:pic>
        <p:nvPicPr>
          <p:cNvPr id="5" name="Picture 4">
            <a:extLst>
              <a:ext uri="{FF2B5EF4-FFF2-40B4-BE49-F238E27FC236}">
                <a16:creationId xmlns:a16="http://schemas.microsoft.com/office/drawing/2014/main" id="{21B309F1-26EB-4279-90A0-4CC3C03D4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5" y="1190625"/>
            <a:ext cx="9820275" cy="5419725"/>
          </a:xfrm>
          <a:prstGeom prst="rect">
            <a:avLst/>
          </a:prstGeom>
        </p:spPr>
      </p:pic>
    </p:spTree>
    <p:extLst>
      <p:ext uri="{BB962C8B-B14F-4D97-AF65-F5344CB8AC3E}">
        <p14:creationId xmlns:p14="http://schemas.microsoft.com/office/powerpoint/2010/main" val="262532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188B42C-94AA-4F85-ADDD-A191C7B84CA0}"/>
              </a:ext>
            </a:extLst>
          </p:cNvPr>
          <p:cNvSpPr>
            <a:spLocks noGrp="1"/>
          </p:cNvSpPr>
          <p:nvPr>
            <p:ph idx="1"/>
          </p:nvPr>
        </p:nvSpPr>
        <p:spPr>
          <a:xfrm>
            <a:off x="838200" y="219075"/>
            <a:ext cx="10515600" cy="5957888"/>
          </a:xfrm>
        </p:spPr>
        <p:txBody>
          <a:bodyPr/>
          <a:lstStyle/>
          <a:p>
            <a:r>
              <a:rPr lang="en-US" sz="1800" b="1" dirty="0"/>
              <a:t>RELATIONSHIP BETWEEN MANAGER DIMENSION, FACT TABLE AND TEAM DIMENSION</a:t>
            </a:r>
            <a:endParaRPr lang="en-IN" sz="1800" dirty="0"/>
          </a:p>
          <a:p>
            <a:endParaRPr lang="en-IN" dirty="0"/>
          </a:p>
        </p:txBody>
      </p:sp>
      <p:pic>
        <p:nvPicPr>
          <p:cNvPr id="7" name="Picture 6">
            <a:extLst>
              <a:ext uri="{FF2B5EF4-FFF2-40B4-BE49-F238E27FC236}">
                <a16:creationId xmlns:a16="http://schemas.microsoft.com/office/drawing/2014/main" id="{292EAA78-7C5D-48C1-B0D2-F57877189F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09675" y="819149"/>
            <a:ext cx="9467850" cy="5357813"/>
          </a:xfrm>
          <a:prstGeom prst="rect">
            <a:avLst/>
          </a:prstGeom>
          <a:noFill/>
          <a:ln>
            <a:noFill/>
          </a:ln>
          <a:effectLst>
            <a:outerShdw dist="50800" dir="5400000" algn="ctr" rotWithShape="0">
              <a:schemeClr val="bg1">
                <a:lumMod val="65000"/>
              </a:schemeClr>
            </a:outerShdw>
          </a:effectLst>
        </p:spPr>
      </p:pic>
    </p:spTree>
    <p:extLst>
      <p:ext uri="{BB962C8B-B14F-4D97-AF65-F5344CB8AC3E}">
        <p14:creationId xmlns:p14="http://schemas.microsoft.com/office/powerpoint/2010/main" val="1420097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18F2C-7637-4180-9B93-84FC2A005FAD}"/>
              </a:ext>
            </a:extLst>
          </p:cNvPr>
          <p:cNvSpPr>
            <a:spLocks noGrp="1"/>
          </p:cNvSpPr>
          <p:nvPr>
            <p:ph idx="1"/>
          </p:nvPr>
        </p:nvSpPr>
        <p:spPr>
          <a:xfrm>
            <a:off x="838200" y="161925"/>
            <a:ext cx="10515600" cy="6015038"/>
          </a:xfrm>
        </p:spPr>
        <p:txBody>
          <a:bodyPr>
            <a:normAutofit/>
          </a:bodyPr>
          <a:lstStyle/>
          <a:p>
            <a:r>
              <a:rPr lang="en-IN" sz="1800" b="1" dirty="0">
                <a:latin typeface="Arial" panose="020B0604020202020204" pitchFamily="34" charset="0"/>
                <a:cs typeface="Arial" panose="020B0604020202020204" pitchFamily="34" charset="0"/>
              </a:rPr>
              <a:t>RELATIONSHIP BETWEEN TEAM DIMENSION, MATCH STATISTICS DIMENSION AND FACT TABLE</a:t>
            </a:r>
          </a:p>
        </p:txBody>
      </p:sp>
      <p:pic>
        <p:nvPicPr>
          <p:cNvPr id="4" name="Picture 3">
            <a:extLst>
              <a:ext uri="{FF2B5EF4-FFF2-40B4-BE49-F238E27FC236}">
                <a16:creationId xmlns:a16="http://schemas.microsoft.com/office/drawing/2014/main" id="{E951E058-97F5-4DE0-A8C4-F898A4CF97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7749" y="1076325"/>
            <a:ext cx="10086975" cy="5410200"/>
          </a:xfrm>
          <a:prstGeom prst="rect">
            <a:avLst/>
          </a:prstGeom>
          <a:noFill/>
          <a:ln>
            <a:noFill/>
          </a:ln>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2416070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EEBFD-1D03-4BCB-92F9-EEF6DC769F70}"/>
              </a:ext>
            </a:extLst>
          </p:cNvPr>
          <p:cNvSpPr>
            <a:spLocks noGrp="1"/>
          </p:cNvSpPr>
          <p:nvPr>
            <p:ph idx="1"/>
          </p:nvPr>
        </p:nvSpPr>
        <p:spPr>
          <a:xfrm>
            <a:off x="838200" y="342900"/>
            <a:ext cx="10515600" cy="6353175"/>
          </a:xfrm>
        </p:spPr>
        <p:txBody>
          <a:bodyPr>
            <a:normAutofit/>
          </a:bodyPr>
          <a:lstStyle/>
          <a:p>
            <a:r>
              <a:rPr lang="en-IN" sz="1800" b="1" dirty="0">
                <a:latin typeface="Arial" panose="020B0604020202020204" pitchFamily="34" charset="0"/>
                <a:cs typeface="Arial" panose="020B0604020202020204" pitchFamily="34" charset="0"/>
              </a:rPr>
              <a:t>RELATIONSHIP BETWEEN MANAGER DIMENSION, FACT TABLE AND TEAM DIMENSION </a:t>
            </a:r>
          </a:p>
        </p:txBody>
      </p:sp>
      <p:pic>
        <p:nvPicPr>
          <p:cNvPr id="4" name="Picture 3">
            <a:extLst>
              <a:ext uri="{FF2B5EF4-FFF2-40B4-BE49-F238E27FC236}">
                <a16:creationId xmlns:a16="http://schemas.microsoft.com/office/drawing/2014/main" id="{75B4FDB8-D36E-4E0A-BD39-064632A86D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971550"/>
            <a:ext cx="10363200" cy="5638800"/>
          </a:xfrm>
          <a:prstGeom prst="rect">
            <a:avLst/>
          </a:prstGeom>
          <a:noFill/>
          <a:ln>
            <a:noFill/>
          </a:ln>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763682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6161-FC4D-4323-B86F-82A27C177C76}"/>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STAKEHOLDERS</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2E30BE4-3EC3-42BD-BB9D-2E7C40EECBC4}"/>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CLUBS / ACADEMIES / NATIONAL FEDERATIONS</a:t>
            </a:r>
          </a:p>
          <a:p>
            <a:r>
              <a:rPr lang="en-US" sz="1800" dirty="0">
                <a:latin typeface="Arial" panose="020B0604020202020204" pitchFamily="34" charset="0"/>
                <a:cs typeface="Arial" panose="020B0604020202020204" pitchFamily="34" charset="0"/>
              </a:rPr>
              <a:t>BROADCASTERS</a:t>
            </a:r>
          </a:p>
          <a:p>
            <a:r>
              <a:rPr lang="en-US" sz="1800" dirty="0">
                <a:latin typeface="Arial" panose="020B0604020202020204" pitchFamily="34" charset="0"/>
                <a:cs typeface="Arial" panose="020B0604020202020204" pitchFamily="34" charset="0"/>
              </a:rPr>
              <a:t>BETTING COMPANIES</a:t>
            </a:r>
          </a:p>
          <a:p>
            <a:r>
              <a:rPr lang="en-US" sz="1800" dirty="0">
                <a:latin typeface="Arial" panose="020B0604020202020204" pitchFamily="34" charset="0"/>
                <a:cs typeface="Arial" panose="020B0604020202020204" pitchFamily="34" charset="0"/>
              </a:rPr>
              <a:t>SPONSORS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895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F108-6ABD-4FCE-90AC-CB4577A0B74D}"/>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GOALS</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558F1B0-D205-427B-A558-D3F1890736F4}"/>
              </a:ext>
            </a:extLst>
          </p:cNvPr>
          <p:cNvSpPr>
            <a:spLocks noGrp="1"/>
          </p:cNvSpPr>
          <p:nvPr>
            <p:ph idx="1"/>
          </p:nvPr>
        </p:nvSpPr>
        <p:spPr/>
        <p:txBody>
          <a:bodyPr/>
          <a:lstStyle/>
          <a:p>
            <a:r>
              <a:rPr lang="en-US" sz="1800" b="1" dirty="0">
                <a:latin typeface="Arial" panose="020B0604020202020204" pitchFamily="34" charset="0"/>
                <a:cs typeface="Arial" panose="020B0604020202020204" pitchFamily="34" charset="0"/>
              </a:rPr>
              <a:t>1. MANAGER</a:t>
            </a: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     Does managerial impact influence club results ?</a:t>
            </a:r>
          </a:p>
          <a:p>
            <a:pPr marL="0" indent="0">
              <a:buNone/>
            </a:pP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2. REFEREE</a:t>
            </a: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    Can a single wrong decision of referee spoil entire game ?  </a:t>
            </a:r>
          </a:p>
          <a:p>
            <a:pPr marL="0" indent="0">
              <a:buNone/>
            </a:pP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3.TEAM </a:t>
            </a:r>
          </a:p>
          <a:p>
            <a:pPr marL="0" indent="0">
              <a:buNone/>
            </a:pP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Can analyzing opponents help in winning games ?</a:t>
            </a:r>
            <a:r>
              <a:rPr lang="en-US" dirty="0"/>
              <a:t> </a:t>
            </a:r>
            <a:endParaRPr lang="en-IN" dirty="0"/>
          </a:p>
        </p:txBody>
      </p:sp>
    </p:spTree>
    <p:extLst>
      <p:ext uri="{BB962C8B-B14F-4D97-AF65-F5344CB8AC3E}">
        <p14:creationId xmlns:p14="http://schemas.microsoft.com/office/powerpoint/2010/main" val="3391289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7E2F-BE5B-4E6F-93CE-078F4FD43D13}"/>
              </a:ext>
            </a:extLst>
          </p:cNvPr>
          <p:cNvSpPr>
            <a:spLocks noGrp="1"/>
          </p:cNvSpPr>
          <p:nvPr>
            <p:ph type="title"/>
          </p:nvPr>
        </p:nvSpPr>
        <p:spPr>
          <a:xfrm>
            <a:off x="541020" y="1927225"/>
            <a:ext cx="10515600" cy="1325563"/>
          </a:xfrm>
        </p:spPr>
        <p:txBody>
          <a:bodyPr/>
          <a:lstStyle/>
          <a:p>
            <a:r>
              <a:rPr lang="en-US" dirty="0">
                <a:latin typeface="Arial" panose="020B0604020202020204" pitchFamily="34" charset="0"/>
                <a:cs typeface="Arial" panose="020B0604020202020204" pitchFamily="34" charset="0"/>
              </a:rPr>
              <a:t>                      </a:t>
            </a:r>
            <a:r>
              <a:rPr lang="en-US" sz="4800" dirty="0">
                <a:latin typeface="Arial" panose="020B0604020202020204" pitchFamily="34" charset="0"/>
                <a:cs typeface="Arial" panose="020B0604020202020204" pitchFamily="34" charset="0"/>
              </a:rPr>
              <a:t>CONCLUSION</a:t>
            </a:r>
            <a:endParaRPr lang="en-IN"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53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5957-A9D9-4C81-9427-7326FC205FCE}"/>
              </a:ext>
            </a:extLst>
          </p:cNvPr>
          <p:cNvSpPr>
            <a:spLocks noGrp="1"/>
          </p:cNvSpPr>
          <p:nvPr>
            <p:ph type="ctrTitle"/>
          </p:nvPr>
        </p:nvSpPr>
        <p:spPr>
          <a:xfrm>
            <a:off x="1524000" y="171450"/>
            <a:ext cx="9144000" cy="819150"/>
          </a:xfrm>
        </p:spPr>
        <p:txBody>
          <a:bodyPr>
            <a:normAutofit/>
          </a:bodyPr>
          <a:lstStyle/>
          <a:p>
            <a:r>
              <a:rPr lang="en-IN" sz="4000" b="1" dirty="0">
                <a:latin typeface="Arial" panose="020B0604020202020204" pitchFamily="34" charset="0"/>
                <a:cs typeface="Arial" panose="020B0604020202020204" pitchFamily="34" charset="0"/>
              </a:rPr>
              <a:t>DATABASE DIAGRAM</a:t>
            </a:r>
          </a:p>
        </p:txBody>
      </p:sp>
      <p:pic>
        <p:nvPicPr>
          <p:cNvPr id="4" name="Picture 3">
            <a:extLst>
              <a:ext uri="{FF2B5EF4-FFF2-40B4-BE49-F238E27FC236}">
                <a16:creationId xmlns:a16="http://schemas.microsoft.com/office/drawing/2014/main" id="{2FA8CCC7-F80F-4040-8083-54FF2A0A4DEB}"/>
              </a:ext>
            </a:extLst>
          </p:cNvPr>
          <p:cNvPicPr/>
          <p:nvPr/>
        </p:nvPicPr>
        <p:blipFill>
          <a:blip r:embed="rId2">
            <a:extLst>
              <a:ext uri="{28A0092B-C50C-407E-A947-70E740481C1C}">
                <a14:useLocalDpi xmlns:a14="http://schemas.microsoft.com/office/drawing/2010/main" val="0"/>
              </a:ext>
            </a:extLst>
          </a:blip>
          <a:stretch>
            <a:fillRect/>
          </a:stretch>
        </p:blipFill>
        <p:spPr>
          <a:xfrm>
            <a:off x="2077375" y="1171853"/>
            <a:ext cx="8028649" cy="5514698"/>
          </a:xfrm>
          <a:prstGeom prst="rect">
            <a:avLst/>
          </a:prstGeom>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226545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CDC9C-DA3A-49A9-912D-5805A0D25AF9}"/>
              </a:ext>
            </a:extLst>
          </p:cNvPr>
          <p:cNvSpPr>
            <a:spLocks noGrp="1"/>
          </p:cNvSpPr>
          <p:nvPr>
            <p:ph idx="1"/>
          </p:nvPr>
        </p:nvSpPr>
        <p:spPr>
          <a:xfrm>
            <a:off x="3568749" y="2667598"/>
            <a:ext cx="10515600" cy="4351338"/>
          </a:xfrm>
        </p:spPr>
        <p:txBody>
          <a:bodyPr>
            <a:normAutofit/>
          </a:bodyPr>
          <a:lstStyle/>
          <a:p>
            <a:pPr marL="0" indent="0">
              <a:buNone/>
            </a:pPr>
            <a:r>
              <a:rPr lang="en-IN" sz="4800" b="1" dirty="0">
                <a:latin typeface="Arial" panose="020B0604020202020204" pitchFamily="34" charset="0"/>
                <a:cs typeface="Arial" panose="020B0604020202020204" pitchFamily="34" charset="0"/>
              </a:rPr>
              <a:t>ETL PROCESS</a:t>
            </a:r>
            <a:endParaRPr lang="en-IN" sz="4800" dirty="0"/>
          </a:p>
        </p:txBody>
      </p:sp>
    </p:spTree>
    <p:extLst>
      <p:ext uri="{BB962C8B-B14F-4D97-AF65-F5344CB8AC3E}">
        <p14:creationId xmlns:p14="http://schemas.microsoft.com/office/powerpoint/2010/main" val="233363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06342-25E0-42BC-8EF1-EA3E158E2005}"/>
              </a:ext>
            </a:extLst>
          </p:cNvPr>
          <p:cNvSpPr>
            <a:spLocks noGrp="1"/>
          </p:cNvSpPr>
          <p:nvPr>
            <p:ph type="subTitle" idx="1"/>
          </p:nvPr>
        </p:nvSpPr>
        <p:spPr>
          <a:xfrm>
            <a:off x="1524000" y="656948"/>
            <a:ext cx="9144000" cy="5829577"/>
          </a:xfrm>
        </p:spPr>
        <p:txBody>
          <a:bodyPr/>
          <a:lstStyle/>
          <a:p>
            <a:pPr algn="l"/>
            <a:r>
              <a:rPr lang="en-IE"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The data is extracted from 3 different data sources. Those 3 Data sets then Loaded into Source tables from SSIS Tool .</a:t>
            </a:r>
          </a:p>
          <a:p>
            <a:pPr algn="l"/>
            <a:endParaRPr lang="en-IN"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D08F1170-695B-4DEF-BED0-FB1F8F694739}"/>
              </a:ext>
            </a:extLst>
          </p:cNvPr>
          <p:cNvPicPr/>
          <p:nvPr/>
        </p:nvPicPr>
        <p:blipFill>
          <a:blip r:embed="rId2">
            <a:extLst>
              <a:ext uri="{28A0092B-C50C-407E-A947-70E740481C1C}">
                <a14:useLocalDpi xmlns:a14="http://schemas.microsoft.com/office/drawing/2010/main" val="0"/>
              </a:ext>
            </a:extLst>
          </a:blip>
          <a:stretch>
            <a:fillRect/>
          </a:stretch>
        </p:blipFill>
        <p:spPr>
          <a:xfrm>
            <a:off x="1524000" y="1537315"/>
            <a:ext cx="9144000" cy="4783585"/>
          </a:xfrm>
          <a:prstGeom prst="rect">
            <a:avLst/>
          </a:prstGeom>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300871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FD259C7-5A56-4B9D-8067-D591DA3CDBF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98599" y="965200"/>
            <a:ext cx="9745134" cy="4927600"/>
          </a:xfrm>
          <a:prstGeom prst="rect">
            <a:avLst/>
          </a:prstGeom>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225658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4470AD2-44EA-4097-AA65-389523C320C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1100" y="960967"/>
            <a:ext cx="9846733" cy="4936066"/>
          </a:xfrm>
          <a:prstGeom prst="rect">
            <a:avLst/>
          </a:prstGeom>
          <a:effectLst>
            <a:outerShdw blurRad="50800" dist="50800" dir="5400000" algn="ctr" rotWithShape="0">
              <a:schemeClr val="bg1">
                <a:lumMod val="65000"/>
              </a:schemeClr>
            </a:outerShdw>
          </a:effectLst>
        </p:spPr>
      </p:pic>
    </p:spTree>
    <p:extLst>
      <p:ext uri="{BB962C8B-B14F-4D97-AF65-F5344CB8AC3E}">
        <p14:creationId xmlns:p14="http://schemas.microsoft.com/office/powerpoint/2010/main" val="280481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F5D36-89BB-451D-A985-DE074F1C20EB}"/>
              </a:ext>
            </a:extLst>
          </p:cNvPr>
          <p:cNvSpPr>
            <a:spLocks noGrp="1"/>
          </p:cNvSpPr>
          <p:nvPr>
            <p:ph idx="1"/>
          </p:nvPr>
        </p:nvSpPr>
        <p:spPr>
          <a:xfrm>
            <a:off x="838200" y="1886585"/>
            <a:ext cx="10515600" cy="4351338"/>
          </a:xfrm>
        </p:spPr>
        <p:txBody>
          <a:bodyPr>
            <a:normAutofit/>
          </a:bodyPr>
          <a:lstStyle/>
          <a:p>
            <a:pPr marL="0" indent="0" algn="ctr">
              <a:buNone/>
            </a:pPr>
            <a:endParaRPr lang="en-US" sz="4800" b="1" dirty="0">
              <a:latin typeface="Arial" panose="020B0604020202020204" pitchFamily="34" charset="0"/>
              <a:cs typeface="Arial" panose="020B0604020202020204" pitchFamily="34" charset="0"/>
            </a:endParaRPr>
          </a:p>
          <a:p>
            <a:pPr marL="0" indent="0" algn="ctr">
              <a:buNone/>
            </a:pPr>
            <a:r>
              <a:rPr lang="en-US" sz="4800" b="1" dirty="0">
                <a:latin typeface="Arial" panose="020B0604020202020204" pitchFamily="34" charset="0"/>
                <a:cs typeface="Arial" panose="020B0604020202020204" pitchFamily="34" charset="0"/>
              </a:rPr>
              <a:t>SSRS REPORTS</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732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271</Words>
  <Application>Microsoft Office PowerPoint</Application>
  <PresentationFormat>Widescreen</PresentationFormat>
  <Paragraphs>42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PowerPoint Presentation</vt:lpstr>
      <vt:lpstr>GOALS</vt:lpstr>
      <vt:lpstr>DATABASE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STAKEHOLDERS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Sayali K</dc:creator>
  <cp:lastModifiedBy>rajas nabar</cp:lastModifiedBy>
  <cp:revision>19</cp:revision>
  <dcterms:created xsi:type="dcterms:W3CDTF">2019-12-16T15:01:01Z</dcterms:created>
  <dcterms:modified xsi:type="dcterms:W3CDTF">2019-12-16T18:29:57Z</dcterms:modified>
</cp:coreProperties>
</file>