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38"/>
  </p:notes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 id="268" r:id="rId14"/>
    <p:sldId id="269" r:id="rId15"/>
    <p:sldId id="270" r:id="rId16"/>
    <p:sldId id="271" r:id="rId17"/>
    <p:sldId id="272" r:id="rId18"/>
    <p:sldId id="273" r:id="rId19"/>
    <p:sldId id="274" r:id="rId20"/>
    <p:sldId id="275" r:id="rId21"/>
    <p:sldId id="277" r:id="rId22"/>
    <p:sldId id="276" r:id="rId23"/>
    <p:sldId id="279" r:id="rId24"/>
    <p:sldId id="278" r:id="rId25"/>
    <p:sldId id="285" r:id="rId26"/>
    <p:sldId id="284" r:id="rId27"/>
    <p:sldId id="288" r:id="rId28"/>
    <p:sldId id="289" r:id="rId29"/>
    <p:sldId id="290" r:id="rId30"/>
    <p:sldId id="280" r:id="rId31"/>
    <p:sldId id="281" r:id="rId32"/>
    <p:sldId id="282" r:id="rId33"/>
    <p:sldId id="283" r:id="rId34"/>
    <p:sldId id="292" r:id="rId35"/>
    <p:sldId id="286"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82836" autoAdjust="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3395F-AFEF-4454-A8D2-9AA711BC054F}" type="datetimeFigureOut">
              <a:rPr lang="zh-CN" altLang="en-US" smtClean="0"/>
              <a:t>2016/11/2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ED82D-447A-46C6-9709-1A035C7BEE19}" type="slidenum">
              <a:rPr lang="zh-CN" altLang="en-US" smtClean="0"/>
              <a:t>‹#›</a:t>
            </a:fld>
            <a:endParaRPr lang="zh-CN" altLang="en-US"/>
          </a:p>
        </p:txBody>
      </p:sp>
    </p:spTree>
    <p:extLst>
      <p:ext uri="{BB962C8B-B14F-4D97-AF65-F5344CB8AC3E}">
        <p14:creationId xmlns:p14="http://schemas.microsoft.com/office/powerpoint/2010/main" val="374029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脚本描述一个具体的功能的执行流程 </a:t>
            </a:r>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14</a:t>
            </a:fld>
            <a:endParaRPr lang="zh-CN" altLang="en-US"/>
          </a:p>
        </p:txBody>
      </p:sp>
    </p:spTree>
    <p:extLst>
      <p:ext uri="{BB962C8B-B14F-4D97-AF65-F5344CB8AC3E}">
        <p14:creationId xmlns:p14="http://schemas.microsoft.com/office/powerpoint/2010/main" val="2984739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28</a:t>
            </a:fld>
            <a:endParaRPr lang="zh-CN" altLang="en-US"/>
          </a:p>
        </p:txBody>
      </p:sp>
    </p:spTree>
    <p:extLst>
      <p:ext uri="{BB962C8B-B14F-4D97-AF65-F5344CB8AC3E}">
        <p14:creationId xmlns:p14="http://schemas.microsoft.com/office/powerpoint/2010/main" val="310066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29</a:t>
            </a:fld>
            <a:endParaRPr lang="zh-CN" altLang="en-US"/>
          </a:p>
        </p:txBody>
      </p:sp>
    </p:spTree>
    <p:extLst>
      <p:ext uri="{BB962C8B-B14F-4D97-AF65-F5344CB8AC3E}">
        <p14:creationId xmlns:p14="http://schemas.microsoft.com/office/powerpoint/2010/main" val="209798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dirty="0">
                <a:solidFill>
                  <a:schemeClr val="accent2"/>
                </a:solidFill>
              </a:rPr>
              <a:t>relationship(</a:t>
            </a:r>
            <a:r>
              <a:rPr lang="zh-CN" altLang="en-US" sz="1000" b="1" dirty="0">
                <a:solidFill>
                  <a:schemeClr val="accent2"/>
                </a:solidFill>
              </a:rPr>
              <a:t>关系</a:t>
            </a:r>
            <a:r>
              <a:rPr lang="en-US" altLang="zh-CN" sz="1000" b="1" dirty="0">
                <a:solidFill>
                  <a:schemeClr val="accent2"/>
                </a:solidFill>
              </a:rPr>
              <a:t>)</a:t>
            </a:r>
            <a:r>
              <a:rPr lang="en-US" altLang="zh-CN" sz="1000" dirty="0"/>
              <a:t>, </a:t>
            </a:r>
            <a:r>
              <a:rPr lang="en-US" altLang="zh-CN" sz="1000" b="1" dirty="0">
                <a:solidFill>
                  <a:schemeClr val="accent2"/>
                </a:solidFill>
              </a:rPr>
              <a:t>association(</a:t>
            </a:r>
            <a:r>
              <a:rPr lang="zh-CN" altLang="en-US" sz="1000" b="1" dirty="0">
                <a:solidFill>
                  <a:schemeClr val="accent2"/>
                </a:solidFill>
              </a:rPr>
              <a:t>关联</a:t>
            </a:r>
            <a:r>
              <a:rPr lang="en-US" altLang="zh-CN" sz="1000" b="1" dirty="0">
                <a:solidFill>
                  <a:schemeClr val="accent2"/>
                </a:solidFill>
              </a:rPr>
              <a:t>)</a:t>
            </a:r>
            <a:r>
              <a:rPr lang="en-US" altLang="zh-CN" sz="1000" dirty="0"/>
              <a:t>, </a:t>
            </a:r>
            <a:r>
              <a:rPr lang="en-US" altLang="zh-CN" sz="1000" b="1" dirty="0">
                <a:solidFill>
                  <a:schemeClr val="accent2"/>
                </a:solidFill>
              </a:rPr>
              <a:t>generalization(</a:t>
            </a:r>
            <a:r>
              <a:rPr lang="zh-CN" altLang="en-US" sz="1000" b="1" dirty="0">
                <a:solidFill>
                  <a:schemeClr val="accent2"/>
                </a:solidFill>
              </a:rPr>
              <a:t>泛化</a:t>
            </a:r>
            <a:r>
              <a:rPr lang="en-US" altLang="zh-CN" sz="1000" b="1" dirty="0">
                <a:solidFill>
                  <a:schemeClr val="accent2"/>
                </a:solidFill>
              </a:rPr>
              <a:t>)</a:t>
            </a:r>
            <a:r>
              <a:rPr lang="en-US" altLang="zh-CN" sz="1000" dirty="0"/>
              <a:t>, </a:t>
            </a:r>
            <a:r>
              <a:rPr lang="en-US" altLang="zh-CN" sz="1000" b="1" dirty="0">
                <a:solidFill>
                  <a:schemeClr val="accent2"/>
                </a:solidFill>
              </a:rPr>
              <a:t>dependency(</a:t>
            </a:r>
            <a:r>
              <a:rPr lang="zh-CN" altLang="en-US" sz="1000" b="1" dirty="0">
                <a:solidFill>
                  <a:schemeClr val="accent2"/>
                </a:solidFill>
              </a:rPr>
              <a:t>依赖</a:t>
            </a:r>
            <a:r>
              <a:rPr lang="en-US" altLang="zh-CN" sz="1000" b="1" dirty="0">
                <a:solidFill>
                  <a:schemeClr val="accent2"/>
                </a:solidFill>
              </a:rPr>
              <a:t>)</a:t>
            </a:r>
            <a:r>
              <a:rPr lang="zh-CN" altLang="en-US" sz="1000" dirty="0"/>
              <a:t>的区别。</a:t>
            </a:r>
          </a:p>
          <a:p>
            <a:pPr lvl="1"/>
            <a:r>
              <a:rPr lang="en-US" altLang="zh-CN" dirty="0"/>
              <a:t>association, generalization, dependency</a:t>
            </a:r>
            <a:r>
              <a:rPr lang="zh-CN" altLang="en-US" dirty="0"/>
              <a:t>都属于</a:t>
            </a:r>
            <a:r>
              <a:rPr lang="en-US" altLang="zh-CN" dirty="0"/>
              <a:t>relationship</a:t>
            </a:r>
            <a:r>
              <a:rPr lang="zh-CN" altLang="en-US" dirty="0"/>
              <a:t>。</a:t>
            </a:r>
          </a:p>
          <a:p>
            <a:pPr lvl="1"/>
            <a:r>
              <a:rPr lang="en-US" altLang="zh-CN" dirty="0"/>
              <a:t>include</a:t>
            </a:r>
            <a:r>
              <a:rPr lang="zh-CN" altLang="en-US" dirty="0"/>
              <a:t>，</a:t>
            </a:r>
            <a:r>
              <a:rPr lang="en-US" altLang="zh-CN" dirty="0"/>
              <a:t>extend</a:t>
            </a:r>
            <a:r>
              <a:rPr lang="zh-CN" altLang="en-US" dirty="0"/>
              <a:t>属于</a:t>
            </a:r>
            <a:r>
              <a:rPr lang="en-US" altLang="zh-CN" dirty="0"/>
              <a:t>dependency</a:t>
            </a:r>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15</a:t>
            </a:fld>
            <a:endParaRPr lang="zh-CN" altLang="en-US"/>
          </a:p>
        </p:txBody>
      </p:sp>
    </p:spTree>
    <p:extLst>
      <p:ext uri="{BB962C8B-B14F-4D97-AF65-F5344CB8AC3E}">
        <p14:creationId xmlns:p14="http://schemas.microsoft.com/office/powerpoint/2010/main" val="386750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16</a:t>
            </a:fld>
            <a:endParaRPr lang="zh-CN" altLang="en-US"/>
          </a:p>
        </p:txBody>
      </p:sp>
    </p:spTree>
    <p:extLst>
      <p:ext uri="{BB962C8B-B14F-4D97-AF65-F5344CB8AC3E}">
        <p14:creationId xmlns:p14="http://schemas.microsoft.com/office/powerpoint/2010/main" val="4030017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基用例可以看到为他设置属性的包含用例，但不能访问包含用例的属性，因为基用例重新得到控制后，包含用例应经结束了。</a:t>
            </a:r>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17</a:t>
            </a:fld>
            <a:endParaRPr lang="zh-CN" altLang="en-US"/>
          </a:p>
        </p:txBody>
      </p:sp>
    </p:spTree>
    <p:extLst>
      <p:ext uri="{BB962C8B-B14F-4D97-AF65-F5344CB8AC3E}">
        <p14:creationId xmlns:p14="http://schemas.microsoft.com/office/powerpoint/2010/main" val="395359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包含关系有位置属性，也就是说，在基用例的行为序列体中的恰当的位置插入包含。当执行基用例到达该位置的时候，用例实例执行包含用例，随后继续执行基用例。位置是隐含的。另外，包含用例只执行一次。</a:t>
            </a:r>
          </a:p>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18</a:t>
            </a:fld>
            <a:endParaRPr lang="zh-CN" altLang="en-US"/>
          </a:p>
        </p:txBody>
      </p:sp>
    </p:spTree>
    <p:extLst>
      <p:ext uri="{BB962C8B-B14F-4D97-AF65-F5344CB8AC3E}">
        <p14:creationId xmlns:p14="http://schemas.microsoft.com/office/powerpoint/2010/main" val="307912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24</a:t>
            </a:fld>
            <a:endParaRPr lang="zh-CN" altLang="en-US"/>
          </a:p>
        </p:txBody>
      </p:sp>
    </p:spTree>
    <p:extLst>
      <p:ext uri="{BB962C8B-B14F-4D97-AF65-F5344CB8AC3E}">
        <p14:creationId xmlns:p14="http://schemas.microsoft.com/office/powerpoint/2010/main" val="261113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25</a:t>
            </a:fld>
            <a:endParaRPr lang="zh-CN" altLang="en-US"/>
          </a:p>
        </p:txBody>
      </p:sp>
    </p:spTree>
    <p:extLst>
      <p:ext uri="{BB962C8B-B14F-4D97-AF65-F5344CB8AC3E}">
        <p14:creationId xmlns:p14="http://schemas.microsoft.com/office/powerpoint/2010/main" val="127862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26</a:t>
            </a:fld>
            <a:endParaRPr lang="zh-CN" altLang="en-US"/>
          </a:p>
        </p:txBody>
      </p:sp>
    </p:spTree>
    <p:extLst>
      <p:ext uri="{BB962C8B-B14F-4D97-AF65-F5344CB8AC3E}">
        <p14:creationId xmlns:p14="http://schemas.microsoft.com/office/powerpoint/2010/main" val="4238674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FED82D-447A-46C6-9709-1A035C7BEE19}" type="slidenum">
              <a:rPr lang="zh-CN" altLang="en-US" smtClean="0"/>
              <a:t>27</a:t>
            </a:fld>
            <a:endParaRPr lang="zh-CN" altLang="en-US"/>
          </a:p>
        </p:txBody>
      </p:sp>
    </p:spTree>
    <p:extLst>
      <p:ext uri="{BB962C8B-B14F-4D97-AF65-F5344CB8AC3E}">
        <p14:creationId xmlns:p14="http://schemas.microsoft.com/office/powerpoint/2010/main" val="189950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363767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58733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030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234822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759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572983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337535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326309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321377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74676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24777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365820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31271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203466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26535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2672962-D33D-4F9F-9B66-6CA0D0C53D10}" type="datetimeFigureOut">
              <a:rPr lang="zh-CN" altLang="en-US" smtClean="0"/>
              <a:t>2016/11/2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47854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672962-D33D-4F9F-9B66-6CA0D0C53D10}" type="datetimeFigureOut">
              <a:rPr lang="zh-CN" altLang="en-US" smtClean="0"/>
              <a:t>2016/11/2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CA3ADE-3612-4F1E-BDD1-45485443D301}" type="slidenum">
              <a:rPr lang="zh-CN" altLang="en-US" smtClean="0"/>
              <a:t>‹#›</a:t>
            </a:fld>
            <a:endParaRPr lang="zh-CN" altLang="en-US"/>
          </a:p>
        </p:txBody>
      </p:sp>
    </p:spTree>
    <p:extLst>
      <p:ext uri="{BB962C8B-B14F-4D97-AF65-F5344CB8AC3E}">
        <p14:creationId xmlns:p14="http://schemas.microsoft.com/office/powerpoint/2010/main" val="1739636099"/>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2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xhf123456789plain.blog.163.com/blog/static/172880482201192222144421/" TargetMode="External"/><Relationship Id="rId2" Type="http://schemas.openxmlformats.org/officeDocument/2006/relationships/hyperlink" Target="http://blog.csdn.net/xhf55555/article/details/6896316/" TargetMode="External"/><Relationship Id="rId1" Type="http://schemas.openxmlformats.org/officeDocument/2006/relationships/slideLayout" Target="../slideLayouts/slideLayout2.xml"/><Relationship Id="rId5" Type="http://schemas.openxmlformats.org/officeDocument/2006/relationships/hyperlink" Target="http://blog.csdn.net/lovelion/article/details/7843308" TargetMode="External"/><Relationship Id="rId4" Type="http://schemas.openxmlformats.org/officeDocument/2006/relationships/hyperlink" Target="http://xhf123456789plain.blog.163.com/blog/static/17288048220119222182611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4698" y="2221654"/>
            <a:ext cx="7766936" cy="1646302"/>
          </a:xfrm>
        </p:spPr>
        <p:txBody>
          <a:bodyPr/>
          <a:lstStyle/>
          <a:p>
            <a:r>
              <a:rPr lang="en-US" altLang="zh-CN" sz="6600" dirty="0"/>
              <a:t>UML</a:t>
            </a:r>
            <a:r>
              <a:rPr lang="zh-CN" altLang="en-US" sz="6600" dirty="0"/>
              <a:t>基础</a:t>
            </a:r>
            <a:r>
              <a:rPr lang="en-US" altLang="zh-CN" sz="6600" dirty="0"/>
              <a:t>Ⅰ</a:t>
            </a:r>
            <a:endParaRPr lang="zh-CN" altLang="en-US" sz="6600" dirty="0"/>
          </a:p>
        </p:txBody>
      </p:sp>
      <p:sp>
        <p:nvSpPr>
          <p:cNvPr id="3" name="副标题 2"/>
          <p:cNvSpPr>
            <a:spLocks noGrp="1"/>
          </p:cNvSpPr>
          <p:nvPr>
            <p:ph type="subTitle" idx="1"/>
          </p:nvPr>
        </p:nvSpPr>
        <p:spPr>
          <a:xfrm>
            <a:off x="0" y="5007842"/>
            <a:ext cx="7766936" cy="1096899"/>
          </a:xfrm>
        </p:spPr>
        <p:txBody>
          <a:bodyPr>
            <a:normAutofit/>
          </a:bodyPr>
          <a:lstStyle/>
          <a:p>
            <a:r>
              <a:rPr lang="en-US" altLang="zh-CN" sz="2400" dirty="0"/>
              <a:t>PRD-2016-G13</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4666" y="4062999"/>
            <a:ext cx="1808314" cy="944843"/>
          </a:xfrm>
          <a:prstGeom prst="rect">
            <a:avLst/>
          </a:prstGeom>
        </p:spPr>
      </p:pic>
    </p:spTree>
    <p:extLst>
      <p:ext uri="{BB962C8B-B14F-4D97-AF65-F5344CB8AC3E}">
        <p14:creationId xmlns:p14="http://schemas.microsoft.com/office/powerpoint/2010/main" val="206905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549966"/>
            <a:ext cx="8596668" cy="702365"/>
          </a:xfrm>
        </p:spPr>
        <p:txBody>
          <a:bodyPr/>
          <a:lstStyle/>
          <a:p>
            <a:r>
              <a:rPr lang="zh-CN" altLang="en-US" dirty="0"/>
              <a:t>用例图</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790" y="2936598"/>
            <a:ext cx="8431212" cy="3762375"/>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677334" y="1252331"/>
            <a:ext cx="8596668" cy="2206487"/>
          </a:xfrm>
        </p:spPr>
        <p:txBody>
          <a:bodyPr/>
          <a:lstStyle/>
          <a:p>
            <a:pPr>
              <a:lnSpc>
                <a:spcPct val="80000"/>
              </a:lnSpc>
            </a:pPr>
            <a:r>
              <a:rPr lang="zh-CN" altLang="en-US" sz="2800" dirty="0"/>
              <a:t>问题的提出：在系统尚未存在时，如何描绘用户需要一个什么样的系统？如何规范地定义用户需求？</a:t>
            </a:r>
          </a:p>
          <a:p>
            <a:pPr>
              <a:lnSpc>
                <a:spcPct val="80000"/>
              </a:lnSpc>
            </a:pPr>
            <a:r>
              <a:rPr lang="zh-CN" altLang="en-US" sz="2800" dirty="0"/>
              <a:t>考虑问题的思路：把系统看作一个黑箱，看它对外部的客观世界发挥什么作用，描述它外部可见的行为。</a:t>
            </a:r>
          </a:p>
          <a:p>
            <a:endParaRPr lang="zh-CN" altLang="en-US" dirty="0"/>
          </a:p>
        </p:txBody>
      </p:sp>
    </p:spTree>
    <p:extLst>
      <p:ext uri="{BB962C8B-B14F-4D97-AF65-F5344CB8AC3E}">
        <p14:creationId xmlns:p14="http://schemas.microsoft.com/office/powerpoint/2010/main" val="187953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1878"/>
          </a:xfrm>
        </p:spPr>
        <p:txBody>
          <a:bodyPr/>
          <a:lstStyle/>
          <a:p>
            <a:r>
              <a:rPr lang="zh-CN" altLang="en-US" dirty="0"/>
              <a:t>用例图</a:t>
            </a:r>
          </a:p>
        </p:txBody>
      </p:sp>
      <p:sp>
        <p:nvSpPr>
          <p:cNvPr id="3" name="内容占位符 2"/>
          <p:cNvSpPr>
            <a:spLocks noGrp="1"/>
          </p:cNvSpPr>
          <p:nvPr>
            <p:ph idx="1"/>
          </p:nvPr>
        </p:nvSpPr>
        <p:spPr>
          <a:xfrm>
            <a:off x="677334" y="1391479"/>
            <a:ext cx="8596668" cy="4649884"/>
          </a:xfrm>
        </p:spPr>
        <p:txBody>
          <a:bodyPr/>
          <a:lstStyle/>
          <a:p>
            <a:pPr algn="just"/>
            <a:r>
              <a:rPr lang="en-US" altLang="zh-CN" sz="2800" b="1" dirty="0">
                <a:solidFill>
                  <a:schemeClr val="accent2"/>
                </a:solidFill>
              </a:rPr>
              <a:t>Use case</a:t>
            </a:r>
            <a:r>
              <a:rPr lang="zh-CN" altLang="en-US" sz="2800" dirty="0"/>
              <a:t>是对系统行为的动态描述，属于</a:t>
            </a:r>
            <a:r>
              <a:rPr lang="en-US" altLang="zh-CN" sz="2800" dirty="0"/>
              <a:t>UML</a:t>
            </a:r>
            <a:r>
              <a:rPr lang="zh-CN" altLang="en-US" sz="2800" dirty="0"/>
              <a:t>的动态建模部分。</a:t>
            </a:r>
          </a:p>
          <a:p>
            <a:pPr lvl="1"/>
            <a:r>
              <a:rPr lang="en-US" altLang="zh-CN" sz="2800" dirty="0"/>
              <a:t>UML</a:t>
            </a:r>
            <a:r>
              <a:rPr lang="zh-CN" altLang="en-US" sz="2800" dirty="0"/>
              <a:t>的</a:t>
            </a:r>
            <a:r>
              <a:rPr lang="zh-CN" altLang="en-US" sz="2800" b="1" dirty="0">
                <a:solidFill>
                  <a:schemeClr val="accent2"/>
                </a:solidFill>
              </a:rPr>
              <a:t>静态建模机制</a:t>
            </a:r>
            <a:r>
              <a:rPr lang="zh-CN" altLang="en-US" sz="2800" dirty="0"/>
              <a:t>包括类图</a:t>
            </a:r>
            <a:r>
              <a:rPr lang="en-US" altLang="zh-CN" sz="2800" dirty="0"/>
              <a:t>(class diagram)</a:t>
            </a:r>
            <a:r>
              <a:rPr lang="zh-CN" altLang="en-US" sz="2800" dirty="0"/>
              <a:t>、对象图</a:t>
            </a:r>
            <a:r>
              <a:rPr lang="en-US" altLang="zh-CN" sz="2800" dirty="0"/>
              <a:t>(object diagram)</a:t>
            </a:r>
            <a:r>
              <a:rPr lang="zh-CN" altLang="en-US" sz="2800" dirty="0"/>
              <a:t>、包</a:t>
            </a:r>
            <a:r>
              <a:rPr lang="en-US" altLang="zh-CN" sz="2800" dirty="0"/>
              <a:t>(package)</a:t>
            </a:r>
            <a:r>
              <a:rPr lang="zh-CN" altLang="en-US" sz="2800" dirty="0"/>
              <a:t>、构件图</a:t>
            </a:r>
            <a:r>
              <a:rPr lang="en-US" altLang="zh-CN" sz="2800" dirty="0"/>
              <a:t>(component diagram)</a:t>
            </a:r>
            <a:r>
              <a:rPr lang="zh-CN" altLang="en-US" sz="2800" dirty="0"/>
              <a:t>和配置图</a:t>
            </a:r>
            <a:r>
              <a:rPr lang="en-US" altLang="zh-CN" sz="2800" dirty="0"/>
              <a:t>(deployment diagram)</a:t>
            </a:r>
            <a:r>
              <a:rPr lang="zh-CN" altLang="en-US" sz="2800" dirty="0"/>
              <a:t>。</a:t>
            </a:r>
          </a:p>
          <a:p>
            <a:pPr lvl="1"/>
            <a:r>
              <a:rPr lang="en-US" altLang="zh-CN" sz="2800" dirty="0"/>
              <a:t>UML</a:t>
            </a:r>
            <a:r>
              <a:rPr lang="zh-CN" altLang="en-US" sz="2800" dirty="0"/>
              <a:t>的</a:t>
            </a:r>
            <a:r>
              <a:rPr lang="zh-CN" altLang="en-US" sz="2800" b="1" dirty="0">
                <a:solidFill>
                  <a:schemeClr val="accent2"/>
                </a:solidFill>
              </a:rPr>
              <a:t>动态建模机制</a:t>
            </a:r>
            <a:r>
              <a:rPr lang="zh-CN" altLang="en-US" sz="2800" dirty="0"/>
              <a:t>包括用例图</a:t>
            </a:r>
            <a:r>
              <a:rPr lang="en-US" altLang="zh-CN" sz="2800" dirty="0"/>
              <a:t>(use case diagram)</a:t>
            </a:r>
            <a:r>
              <a:rPr lang="zh-CN" altLang="en-US" sz="2800" dirty="0"/>
              <a:t>，顺序图</a:t>
            </a:r>
            <a:r>
              <a:rPr lang="en-US" altLang="zh-CN" sz="2800" dirty="0"/>
              <a:t>(sequence diagram) </a:t>
            </a:r>
            <a:r>
              <a:rPr lang="zh-CN" altLang="en-US" sz="2800" dirty="0"/>
              <a:t>，协作图</a:t>
            </a:r>
            <a:r>
              <a:rPr lang="en-US" altLang="zh-CN" sz="2800" dirty="0"/>
              <a:t>(collaboration diagram)</a:t>
            </a:r>
            <a:r>
              <a:rPr lang="zh-CN" altLang="en-US" sz="2800" dirty="0"/>
              <a:t>，状态图</a:t>
            </a:r>
            <a:r>
              <a:rPr lang="en-US" altLang="zh-CN" sz="2800" dirty="0"/>
              <a:t>(</a:t>
            </a:r>
            <a:r>
              <a:rPr lang="en-US" altLang="zh-CN" sz="2800" dirty="0" err="1"/>
              <a:t>statechart</a:t>
            </a:r>
            <a:r>
              <a:rPr lang="en-US" altLang="zh-CN" sz="2800" dirty="0"/>
              <a:t> diagram)</a:t>
            </a:r>
            <a:r>
              <a:rPr lang="zh-CN" altLang="en-US" sz="2800" dirty="0"/>
              <a:t>，活动图</a:t>
            </a:r>
            <a:r>
              <a:rPr lang="en-US" altLang="zh-CN" sz="2800" dirty="0"/>
              <a:t>(activity diagram) </a:t>
            </a:r>
            <a:r>
              <a:rPr lang="zh-CN" altLang="en-US" sz="2800" dirty="0"/>
              <a:t>。</a:t>
            </a:r>
          </a:p>
        </p:txBody>
      </p:sp>
    </p:spTree>
    <p:extLst>
      <p:ext uri="{BB962C8B-B14F-4D97-AF65-F5344CB8AC3E}">
        <p14:creationId xmlns:p14="http://schemas.microsoft.com/office/powerpoint/2010/main" val="329318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42730"/>
          </a:xfrm>
        </p:spPr>
        <p:txBody>
          <a:bodyPr/>
          <a:lstStyle/>
          <a:p>
            <a:r>
              <a:rPr lang="zh-CN" altLang="en-US" dirty="0"/>
              <a:t>用例图</a:t>
            </a:r>
          </a:p>
        </p:txBody>
      </p:sp>
      <p:sp>
        <p:nvSpPr>
          <p:cNvPr id="6" name="Text Box 3"/>
          <p:cNvSpPr txBox="1">
            <a:spLocks noChangeArrowheads="1"/>
          </p:cNvSpPr>
          <p:nvPr/>
        </p:nvSpPr>
        <p:spPr bwMode="auto">
          <a:xfrm>
            <a:off x="1664048" y="4536865"/>
            <a:ext cx="3733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accent2"/>
                </a:solidFill>
              </a:rPr>
              <a:t>方法</a:t>
            </a:r>
            <a:r>
              <a:rPr lang="en-US" altLang="zh-CN" sz="2400" b="1" dirty="0">
                <a:solidFill>
                  <a:schemeClr val="accent2"/>
                </a:solidFill>
              </a:rPr>
              <a:t>1</a:t>
            </a:r>
            <a:r>
              <a:rPr lang="zh-CN" altLang="en-US" sz="2400" dirty="0"/>
              <a:t>：再分成</a:t>
            </a:r>
            <a:r>
              <a:rPr lang="en-US" altLang="zh-CN" sz="2400" dirty="0"/>
              <a:t>3</a:t>
            </a:r>
            <a:r>
              <a:rPr lang="zh-CN" altLang="en-US" sz="2400" dirty="0"/>
              <a:t>个脚本，分别画</a:t>
            </a:r>
            <a:r>
              <a:rPr lang="en-US" altLang="zh-CN" sz="2400" dirty="0"/>
              <a:t>3</a:t>
            </a:r>
            <a:r>
              <a:rPr lang="zh-CN" altLang="en-US" sz="2400" dirty="0"/>
              <a:t>个交互图。脚本</a:t>
            </a:r>
            <a:r>
              <a:rPr lang="en-US" altLang="zh-CN" sz="2400" dirty="0"/>
              <a:t>1 </a:t>
            </a:r>
            <a:r>
              <a:rPr lang="zh-CN" altLang="en-US" sz="2400" dirty="0"/>
              <a:t>增加学生记录； 脚本</a:t>
            </a:r>
            <a:r>
              <a:rPr lang="en-US" altLang="zh-CN" sz="2400" dirty="0"/>
              <a:t>2 </a:t>
            </a:r>
            <a:r>
              <a:rPr lang="zh-CN" altLang="en-US" sz="2400" dirty="0"/>
              <a:t>修改学生记录；脚本</a:t>
            </a:r>
            <a:r>
              <a:rPr lang="en-US" altLang="zh-CN" sz="2400" dirty="0"/>
              <a:t>3 </a:t>
            </a:r>
            <a:r>
              <a:rPr lang="zh-CN" altLang="en-US" sz="2400" dirty="0"/>
              <a:t>删除学生记录。</a:t>
            </a:r>
          </a:p>
        </p:txBody>
      </p:sp>
      <p:sp>
        <p:nvSpPr>
          <p:cNvPr id="7" name="Text Box 4"/>
          <p:cNvSpPr txBox="1">
            <a:spLocks noChangeArrowheads="1"/>
          </p:cNvSpPr>
          <p:nvPr/>
        </p:nvSpPr>
        <p:spPr bwMode="auto">
          <a:xfrm>
            <a:off x="6477347" y="5307416"/>
            <a:ext cx="320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accent2"/>
                </a:solidFill>
              </a:rPr>
              <a:t>方法</a:t>
            </a:r>
            <a:r>
              <a:rPr lang="en-US" altLang="zh-CN" sz="2400" b="1" dirty="0">
                <a:solidFill>
                  <a:schemeClr val="accent2"/>
                </a:solidFill>
              </a:rPr>
              <a:t>2</a:t>
            </a:r>
            <a:r>
              <a:rPr lang="zh-CN" altLang="en-US" sz="2400" b="1" dirty="0">
                <a:solidFill>
                  <a:schemeClr val="accent2"/>
                </a:solidFill>
              </a:rPr>
              <a:t>：</a:t>
            </a:r>
            <a:r>
              <a:rPr lang="zh-CN" altLang="en-US" sz="2400" dirty="0"/>
              <a:t>每个</a:t>
            </a:r>
            <a:r>
              <a:rPr lang="en-US" altLang="zh-CN" sz="2400" dirty="0"/>
              <a:t>use case</a:t>
            </a:r>
            <a:r>
              <a:rPr lang="zh-CN" altLang="en-US" sz="2400" dirty="0"/>
              <a:t>画一个交互图。</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884" y="2182602"/>
            <a:ext cx="3095625"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959" y="2650915"/>
            <a:ext cx="4067175" cy="15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7"/>
          <p:cNvSpPr>
            <a:spLocks noChangeShapeType="1"/>
          </p:cNvSpPr>
          <p:nvPr/>
        </p:nvSpPr>
        <p:spPr bwMode="auto">
          <a:xfrm>
            <a:off x="5937597" y="2614402"/>
            <a:ext cx="0" cy="4176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内容占位符 2"/>
          <p:cNvSpPr>
            <a:spLocks noGrp="1"/>
          </p:cNvSpPr>
          <p:nvPr>
            <p:ph idx="1"/>
          </p:nvPr>
        </p:nvSpPr>
        <p:spPr>
          <a:xfrm>
            <a:off x="677334" y="1252331"/>
            <a:ext cx="8596668" cy="1331843"/>
          </a:xfrm>
        </p:spPr>
        <p:txBody>
          <a:bodyPr/>
          <a:lstStyle/>
          <a:p>
            <a:r>
              <a:rPr lang="zh-CN" altLang="en-US" sz="2400" dirty="0"/>
              <a:t>假设有这样需求：学生档案管理中，用户经常需要做三件事：增加一条学生记录、修改一条学生记录，删除一条学生记录。如果要画出</a:t>
            </a:r>
            <a:r>
              <a:rPr lang="en-US" altLang="zh-CN" sz="2400" dirty="0"/>
              <a:t>use case</a:t>
            </a:r>
            <a:r>
              <a:rPr lang="zh-CN" altLang="en-US" sz="2400" dirty="0"/>
              <a:t>图，以下</a:t>
            </a:r>
            <a:r>
              <a:rPr lang="en-US" altLang="zh-CN" sz="2400" dirty="0"/>
              <a:t>2</a:t>
            </a:r>
            <a:r>
              <a:rPr lang="zh-CN" altLang="en-US" sz="2400" dirty="0"/>
              <a:t>种方法哪种更合适？</a:t>
            </a:r>
          </a:p>
          <a:p>
            <a:endParaRPr lang="zh-CN" altLang="en-US" dirty="0"/>
          </a:p>
        </p:txBody>
      </p:sp>
    </p:spTree>
    <p:extLst>
      <p:ext uri="{BB962C8B-B14F-4D97-AF65-F5344CB8AC3E}">
        <p14:creationId xmlns:p14="http://schemas.microsoft.com/office/powerpoint/2010/main" val="116652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1878"/>
          </a:xfrm>
        </p:spPr>
        <p:txBody>
          <a:bodyPr>
            <a:normAutofit/>
          </a:bodyPr>
          <a:lstStyle/>
          <a:p>
            <a:r>
              <a:rPr lang="zh-CN" altLang="en-US" dirty="0"/>
              <a:t>用例图</a:t>
            </a:r>
          </a:p>
        </p:txBody>
      </p:sp>
      <p:sp>
        <p:nvSpPr>
          <p:cNvPr id="3" name="内容占位符 2"/>
          <p:cNvSpPr>
            <a:spLocks noGrp="1"/>
          </p:cNvSpPr>
          <p:nvPr>
            <p:ph idx="1"/>
          </p:nvPr>
        </p:nvSpPr>
        <p:spPr>
          <a:xfrm>
            <a:off x="677334" y="1391478"/>
            <a:ext cx="8596668" cy="4649884"/>
          </a:xfrm>
        </p:spPr>
        <p:txBody>
          <a:bodyPr/>
          <a:lstStyle/>
          <a:p>
            <a:r>
              <a:rPr lang="zh-CN" altLang="en-US" sz="2800" dirty="0"/>
              <a:t>参与者（</a:t>
            </a:r>
            <a:r>
              <a:rPr lang="en-US" altLang="zh-CN" sz="2800" dirty="0"/>
              <a:t>Actor</a:t>
            </a:r>
            <a:r>
              <a:rPr lang="zh-CN" altLang="en-US" sz="2800" dirty="0"/>
              <a:t>）实际上是一个版型化的类，其</a:t>
            </a:r>
            <a:r>
              <a:rPr lang="zh-CN" altLang="en-US" sz="2800" b="1" dirty="0">
                <a:solidFill>
                  <a:schemeClr val="accent2"/>
                </a:solidFill>
              </a:rPr>
              <a:t>版型</a:t>
            </a:r>
            <a:r>
              <a:rPr lang="en-US" altLang="zh-CN" sz="2800" b="1" dirty="0">
                <a:solidFill>
                  <a:schemeClr val="accent2"/>
                </a:solidFill>
              </a:rPr>
              <a:t>(Stereotype)</a:t>
            </a:r>
            <a:r>
              <a:rPr lang="zh-CN" altLang="en-US" sz="2800" dirty="0"/>
              <a:t>是</a:t>
            </a:r>
            <a:r>
              <a:rPr lang="en-US" altLang="zh-CN" sz="2800" dirty="0"/>
              <a:t>actor</a:t>
            </a:r>
            <a:r>
              <a:rPr lang="zh-CN" altLang="en-US" sz="2800" dirty="0"/>
              <a:t>。可以用带有版型“</a:t>
            </a:r>
            <a:r>
              <a:rPr lang="en-US" altLang="zh-CN" sz="2800" dirty="0"/>
              <a:t>&lt;&lt;actor&gt;&gt;”</a:t>
            </a:r>
            <a:r>
              <a:rPr lang="zh-CN" altLang="en-US" sz="2800" dirty="0"/>
              <a:t>的类图标表示，也可以用人形图标表示。一般用类图标表示参与者是外部系统，用人形图标表示参与者是人。</a:t>
            </a:r>
          </a:p>
          <a:p>
            <a:endParaRPr lang="zh-CN" altLang="en-US" dirty="0"/>
          </a:p>
        </p:txBody>
      </p:sp>
      <p:grpSp>
        <p:nvGrpSpPr>
          <p:cNvPr id="4" name="Group 3"/>
          <p:cNvGrpSpPr>
            <a:grpSpLocks/>
          </p:cNvGrpSpPr>
          <p:nvPr/>
        </p:nvGrpSpPr>
        <p:grpSpPr bwMode="auto">
          <a:xfrm>
            <a:off x="1745105" y="3716420"/>
            <a:ext cx="6461125" cy="2208212"/>
            <a:chOff x="528" y="1776"/>
            <a:chExt cx="4070" cy="1391"/>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 y="1776"/>
              <a:ext cx="819" cy="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776"/>
              <a:ext cx="63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528" y="2879"/>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Icon</a:t>
              </a:r>
              <a:r>
                <a:rPr lang="zh-CN" altLang="en-US" sz="2400"/>
                <a:t>形式</a:t>
              </a:r>
            </a:p>
          </p:txBody>
        </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1776"/>
              <a:ext cx="843"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8"/>
            <p:cNvSpPr txBox="1">
              <a:spLocks noChangeArrowheads="1"/>
            </p:cNvSpPr>
            <p:nvPr/>
          </p:nvSpPr>
          <p:spPr bwMode="auto">
            <a:xfrm>
              <a:off x="1824" y="2879"/>
              <a:ext cx="9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Label</a:t>
              </a:r>
              <a:r>
                <a:rPr lang="zh-CN" altLang="en-US" sz="2400"/>
                <a:t>形式</a:t>
              </a:r>
            </a:p>
          </p:txBody>
        </p:sp>
        <p:sp>
          <p:nvSpPr>
            <p:cNvPr id="10" name="Text Box 9"/>
            <p:cNvSpPr txBox="1">
              <a:spLocks noChangeArrowheads="1"/>
            </p:cNvSpPr>
            <p:nvPr/>
          </p:nvSpPr>
          <p:spPr bwMode="auto">
            <a:xfrm>
              <a:off x="3168" y="2879"/>
              <a:ext cx="14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Decoration</a:t>
              </a:r>
              <a:r>
                <a:rPr lang="zh-CN" altLang="en-US" sz="2400"/>
                <a:t>形式</a:t>
              </a:r>
            </a:p>
          </p:txBody>
        </p:sp>
      </p:grpSp>
    </p:spTree>
    <p:extLst>
      <p:ext uri="{BB962C8B-B14F-4D97-AF65-F5344CB8AC3E}">
        <p14:creationId xmlns:p14="http://schemas.microsoft.com/office/powerpoint/2010/main" val="238673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p>
        </p:txBody>
      </p:sp>
      <p:sp>
        <p:nvSpPr>
          <p:cNvPr id="3" name="内容占位符 2"/>
          <p:cNvSpPr>
            <a:spLocks noGrp="1"/>
          </p:cNvSpPr>
          <p:nvPr>
            <p:ph idx="1"/>
          </p:nvPr>
        </p:nvSpPr>
        <p:spPr>
          <a:xfrm>
            <a:off x="677334" y="1311965"/>
            <a:ext cx="8596668" cy="4729397"/>
          </a:xfrm>
        </p:spPr>
        <p:txBody>
          <a:bodyPr/>
          <a:lstStyle/>
          <a:p>
            <a:r>
              <a:rPr lang="zh-CN" altLang="en-US" sz="3200" b="1" dirty="0">
                <a:solidFill>
                  <a:schemeClr val="accent2"/>
                </a:solidFill>
              </a:rPr>
              <a:t>脚本</a:t>
            </a:r>
            <a:r>
              <a:rPr lang="en-US" altLang="zh-CN" sz="3200" b="1" dirty="0">
                <a:solidFill>
                  <a:schemeClr val="accent2"/>
                </a:solidFill>
              </a:rPr>
              <a:t>(scenario)</a:t>
            </a:r>
            <a:r>
              <a:rPr lang="zh-CN" altLang="en-US" sz="3200" dirty="0"/>
              <a:t>：也称</a:t>
            </a:r>
            <a:r>
              <a:rPr lang="zh-CN" altLang="en-US" sz="3200" b="1" dirty="0">
                <a:solidFill>
                  <a:schemeClr val="accent2"/>
                </a:solidFill>
              </a:rPr>
              <a:t>脚本，场景，情节，剧本</a:t>
            </a:r>
            <a:r>
              <a:rPr lang="zh-CN" altLang="en-US" sz="3200" dirty="0"/>
              <a:t>等。</a:t>
            </a:r>
            <a:r>
              <a:rPr lang="zh-CN" altLang="zh-CN" sz="3200" dirty="0"/>
              <a:t>在</a:t>
            </a:r>
            <a:r>
              <a:rPr lang="en-US" altLang="zh-CN" sz="3200" dirty="0"/>
              <a:t>UML</a:t>
            </a:r>
            <a:r>
              <a:rPr lang="zh-CN" altLang="zh-CN" sz="3200" dirty="0"/>
              <a:t>中，</a:t>
            </a:r>
            <a:r>
              <a:rPr lang="en-US" altLang="zh-CN" sz="3200" dirty="0"/>
              <a:t>scenario</a:t>
            </a:r>
            <a:r>
              <a:rPr lang="zh-CN" altLang="zh-CN" sz="3200" dirty="0"/>
              <a:t>指贯穿use</a:t>
            </a:r>
            <a:r>
              <a:rPr lang="en-US" altLang="zh-CN" sz="3200" dirty="0"/>
              <a:t> case</a:t>
            </a:r>
            <a:r>
              <a:rPr lang="zh-CN" altLang="zh-CN" sz="3200" dirty="0"/>
              <a:t>的一条单一路径，用来显示use</a:t>
            </a:r>
            <a:r>
              <a:rPr lang="en-US" altLang="zh-CN" sz="3200" dirty="0"/>
              <a:t> case</a:t>
            </a:r>
            <a:r>
              <a:rPr lang="zh-CN" altLang="zh-CN" sz="3200" dirty="0"/>
              <a:t>中某种特殊情况。</a:t>
            </a:r>
          </a:p>
          <a:p>
            <a:r>
              <a:rPr lang="zh-CN" altLang="zh-CN" sz="3200" dirty="0"/>
              <a:t>例：在“订货”这个用例中，包含着几个相关的</a:t>
            </a:r>
            <a:r>
              <a:rPr lang="en-US" altLang="zh-CN" sz="3200" dirty="0">
                <a:solidFill>
                  <a:schemeClr val="accent2"/>
                </a:solidFill>
              </a:rPr>
              <a:t>scenario</a:t>
            </a:r>
            <a:r>
              <a:rPr lang="zh-CN" altLang="zh-CN" sz="3200" dirty="0"/>
              <a:t>：一个是关于进行顺利的</a:t>
            </a:r>
            <a:r>
              <a:rPr lang="en-US" altLang="zh-CN" sz="3200" dirty="0">
                <a:solidFill>
                  <a:schemeClr val="accent2"/>
                </a:solidFill>
              </a:rPr>
              <a:t>scenario</a:t>
            </a:r>
            <a:r>
              <a:rPr lang="zh-CN" altLang="zh-CN" sz="3200" dirty="0"/>
              <a:t>；一个是有关货源不足的</a:t>
            </a:r>
            <a:r>
              <a:rPr lang="en-US" altLang="zh-CN" sz="3200" dirty="0">
                <a:solidFill>
                  <a:schemeClr val="accent2"/>
                </a:solidFill>
              </a:rPr>
              <a:t>scenario</a:t>
            </a:r>
            <a:r>
              <a:rPr lang="zh-CN" altLang="zh-CN" sz="3200" dirty="0"/>
              <a:t>；一个是涉及</a:t>
            </a:r>
            <a:r>
              <a:rPr lang="zh-CN" altLang="en-US" sz="3200" dirty="0"/>
              <a:t>客户的</a:t>
            </a:r>
            <a:r>
              <a:rPr lang="zh-CN" altLang="zh-CN" sz="3200" dirty="0"/>
              <a:t>信用卡被拒的</a:t>
            </a:r>
            <a:r>
              <a:rPr lang="en-US" altLang="zh-CN" sz="3200" dirty="0">
                <a:solidFill>
                  <a:schemeClr val="accent2"/>
                </a:solidFill>
              </a:rPr>
              <a:t>scenario</a:t>
            </a:r>
            <a:r>
              <a:rPr lang="zh-CN" altLang="zh-CN" sz="3200" dirty="0"/>
              <a:t>等等。这些</a:t>
            </a:r>
            <a:r>
              <a:rPr lang="en-US" altLang="zh-CN" sz="3200" dirty="0">
                <a:solidFill>
                  <a:schemeClr val="accent2"/>
                </a:solidFill>
              </a:rPr>
              <a:t>scenario</a:t>
            </a:r>
            <a:r>
              <a:rPr lang="zh-CN" altLang="zh-CN" sz="3200" dirty="0"/>
              <a:t>的组合构成了一个用例。</a:t>
            </a:r>
            <a:endParaRPr lang="zh-CN" altLang="en-US" sz="3200" dirty="0"/>
          </a:p>
          <a:p>
            <a:endParaRPr lang="zh-CN" altLang="en-US" dirty="0"/>
          </a:p>
        </p:txBody>
      </p:sp>
    </p:spTree>
    <p:extLst>
      <p:ext uri="{BB962C8B-B14F-4D97-AF65-F5344CB8AC3E}">
        <p14:creationId xmlns:p14="http://schemas.microsoft.com/office/powerpoint/2010/main" val="38523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42730"/>
          </a:xfrm>
        </p:spPr>
        <p:txBody>
          <a:bodyPr/>
          <a:lstStyle/>
          <a:p>
            <a:r>
              <a:rPr lang="zh-CN" altLang="en-US" dirty="0"/>
              <a:t>用例图</a:t>
            </a:r>
          </a:p>
        </p:txBody>
      </p:sp>
      <p:sp>
        <p:nvSpPr>
          <p:cNvPr id="3" name="内容占位符 2"/>
          <p:cNvSpPr>
            <a:spLocks noGrp="1"/>
          </p:cNvSpPr>
          <p:nvPr>
            <p:ph idx="1"/>
          </p:nvPr>
        </p:nvSpPr>
        <p:spPr>
          <a:xfrm>
            <a:off x="677334" y="1550503"/>
            <a:ext cx="8596668" cy="4490859"/>
          </a:xfrm>
        </p:spPr>
        <p:txBody>
          <a:bodyPr/>
          <a:lstStyle/>
          <a:p>
            <a:r>
              <a:rPr lang="en-US" altLang="zh-CN" sz="3200" dirty="0"/>
              <a:t>Use Case</a:t>
            </a:r>
            <a:r>
              <a:rPr lang="zh-CN" altLang="en-US" sz="3200" dirty="0"/>
              <a:t>除了和参与者有</a:t>
            </a:r>
            <a:r>
              <a:rPr lang="zh-CN" altLang="en-US" sz="3200" b="1" dirty="0">
                <a:solidFill>
                  <a:schemeClr val="accent2"/>
                </a:solidFill>
              </a:rPr>
              <a:t>关联</a:t>
            </a:r>
            <a:r>
              <a:rPr lang="en-US" altLang="zh-CN" sz="3200" b="1" dirty="0">
                <a:solidFill>
                  <a:schemeClr val="accent2"/>
                </a:solidFill>
              </a:rPr>
              <a:t>(association)</a:t>
            </a:r>
            <a:r>
              <a:rPr lang="zh-CN" altLang="en-US" sz="3200" dirty="0"/>
              <a:t>外，</a:t>
            </a:r>
            <a:r>
              <a:rPr lang="en-US" altLang="zh-CN" sz="3200" dirty="0"/>
              <a:t>Use Case</a:t>
            </a:r>
            <a:r>
              <a:rPr lang="zh-CN" altLang="en-US" sz="3200" dirty="0"/>
              <a:t>之间也存在着一定的关系</a:t>
            </a:r>
            <a:r>
              <a:rPr lang="en-US" altLang="zh-CN" sz="3200" dirty="0"/>
              <a:t>(relationship)</a:t>
            </a:r>
            <a:r>
              <a:rPr lang="zh-CN" altLang="en-US" sz="3200" dirty="0"/>
              <a:t>。包括：</a:t>
            </a:r>
          </a:p>
          <a:p>
            <a:pPr lvl="1"/>
            <a:r>
              <a:rPr lang="zh-CN" altLang="en-US" sz="2800" b="1" dirty="0"/>
              <a:t>泛化：同一业务目的不同技术实现</a:t>
            </a:r>
            <a:endParaRPr lang="zh-CN" altLang="en-US" sz="2800" dirty="0"/>
          </a:p>
          <a:p>
            <a:pPr lvl="1"/>
            <a:r>
              <a:rPr lang="zh-CN" altLang="en-US" sz="2800" b="1" dirty="0"/>
              <a:t>包含：提取公共交互，提高复用</a:t>
            </a:r>
          </a:p>
          <a:p>
            <a:pPr lvl="1"/>
            <a:r>
              <a:rPr lang="zh-CN" altLang="en-US" sz="2800" b="1" dirty="0"/>
              <a:t>扩展：“冻结” 基用例以保持稳定</a:t>
            </a:r>
            <a:r>
              <a:rPr lang="zh-CN" altLang="en-US" sz="2800" dirty="0"/>
              <a:t>。</a:t>
            </a:r>
          </a:p>
          <a:p>
            <a:r>
              <a:rPr lang="zh-CN" altLang="en-US" sz="3200" dirty="0"/>
              <a:t>也可以利用</a:t>
            </a:r>
            <a:r>
              <a:rPr lang="en-US" altLang="zh-CN" sz="3200" dirty="0"/>
              <a:t>UML</a:t>
            </a:r>
            <a:r>
              <a:rPr lang="zh-CN" altLang="en-US" sz="3200" dirty="0"/>
              <a:t>的扩充机制自定义</a:t>
            </a:r>
            <a:r>
              <a:rPr lang="en-US" altLang="zh-CN" sz="3200" dirty="0"/>
              <a:t>Use Case</a:t>
            </a:r>
            <a:r>
              <a:rPr lang="zh-CN" altLang="en-US" sz="3200" dirty="0"/>
              <a:t>间的关系。</a:t>
            </a:r>
          </a:p>
          <a:p>
            <a:endParaRPr lang="zh-CN" altLang="en-US" dirty="0"/>
          </a:p>
        </p:txBody>
      </p:sp>
    </p:spTree>
    <p:extLst>
      <p:ext uri="{BB962C8B-B14F-4D97-AF65-F5344CB8AC3E}">
        <p14:creationId xmlns:p14="http://schemas.microsoft.com/office/powerpoint/2010/main" val="63523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81270"/>
          </a:xfrm>
        </p:spPr>
        <p:txBody>
          <a:bodyPr/>
          <a:lstStyle/>
          <a:p>
            <a:r>
              <a:rPr lang="zh-CN" altLang="en-US" dirty="0"/>
              <a:t>用例图</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072438" y="3907873"/>
            <a:ext cx="4119562" cy="2632075"/>
          </a:xfrm>
          <a:prstGeom prst="rect">
            <a:avLst/>
          </a:prstGeom>
          <a:noFill/>
          <a:ln/>
        </p:spPr>
      </p:pic>
      <p:sp>
        <p:nvSpPr>
          <p:cNvPr id="5" name="Text Box 3"/>
          <p:cNvSpPr txBox="1">
            <a:spLocks noChangeArrowheads="1"/>
          </p:cNvSpPr>
          <p:nvPr/>
        </p:nvSpPr>
        <p:spPr bwMode="auto">
          <a:xfrm>
            <a:off x="4478338" y="5217561"/>
            <a:ext cx="2647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3200" dirty="0">
                <a:solidFill>
                  <a:schemeClr val="accent2"/>
                </a:solidFill>
                <a:latin typeface="Times New Roman" panose="02020603050405020304" pitchFamily="18" charset="0"/>
                <a:ea typeface="宋体" panose="02010600030101010101" pitchFamily="2" charset="-122"/>
              </a:rPr>
              <a:t>parent use case</a:t>
            </a:r>
          </a:p>
        </p:txBody>
      </p:sp>
      <p:sp>
        <p:nvSpPr>
          <p:cNvPr id="6" name="Line 4"/>
          <p:cNvSpPr>
            <a:spLocks noChangeShapeType="1"/>
          </p:cNvSpPr>
          <p:nvPr/>
        </p:nvSpPr>
        <p:spPr bwMode="auto">
          <a:xfrm flipV="1">
            <a:off x="7126288" y="4266647"/>
            <a:ext cx="2278062" cy="1363662"/>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5"/>
          <p:cNvSpPr txBox="1">
            <a:spLocks noChangeArrowheads="1"/>
          </p:cNvSpPr>
          <p:nvPr/>
        </p:nvSpPr>
        <p:spPr bwMode="auto">
          <a:xfrm>
            <a:off x="4579938" y="5958923"/>
            <a:ext cx="2444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3200">
                <a:solidFill>
                  <a:schemeClr val="accent2"/>
                </a:solidFill>
                <a:latin typeface="Times New Roman" panose="02020603050405020304" pitchFamily="18" charset="0"/>
                <a:ea typeface="宋体" panose="02010600030101010101" pitchFamily="2" charset="-122"/>
              </a:rPr>
              <a:t>child use case</a:t>
            </a:r>
          </a:p>
        </p:txBody>
      </p:sp>
      <p:sp>
        <p:nvSpPr>
          <p:cNvPr id="8" name="Line 6"/>
          <p:cNvSpPr>
            <a:spLocks noChangeShapeType="1"/>
          </p:cNvSpPr>
          <p:nvPr/>
        </p:nvSpPr>
        <p:spPr bwMode="auto">
          <a:xfrm flipV="1">
            <a:off x="7027863" y="5850973"/>
            <a:ext cx="1260475" cy="468312"/>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内容占位符 2"/>
          <p:cNvSpPr>
            <a:spLocks noGrp="1"/>
          </p:cNvSpPr>
          <p:nvPr>
            <p:ph idx="1"/>
          </p:nvPr>
        </p:nvSpPr>
        <p:spPr>
          <a:xfrm>
            <a:off x="677334" y="1490871"/>
            <a:ext cx="8596668" cy="4550492"/>
          </a:xfrm>
        </p:spPr>
        <p:txBody>
          <a:bodyPr/>
          <a:lstStyle/>
          <a:p>
            <a:pPr>
              <a:lnSpc>
                <a:spcPct val="90000"/>
              </a:lnSpc>
            </a:pPr>
            <a:r>
              <a:rPr lang="zh-CN" altLang="en-US" sz="3200" b="1" dirty="0">
                <a:solidFill>
                  <a:schemeClr val="accent2"/>
                </a:solidFill>
              </a:rPr>
              <a:t>泛化</a:t>
            </a:r>
            <a:r>
              <a:rPr lang="en-US" altLang="zh-CN" sz="3200" b="1" dirty="0">
                <a:solidFill>
                  <a:schemeClr val="accent2"/>
                </a:solidFill>
              </a:rPr>
              <a:t>(generalization)</a:t>
            </a:r>
            <a:r>
              <a:rPr lang="zh-CN" altLang="en-US" sz="3200" dirty="0"/>
              <a:t>代表一般与特殊的关系。</a:t>
            </a:r>
            <a:r>
              <a:rPr lang="en-US" altLang="zh-CN" sz="3200" dirty="0"/>
              <a:t>use case</a:t>
            </a:r>
            <a:r>
              <a:rPr lang="zh-CN" altLang="en-US" sz="3200" dirty="0"/>
              <a:t>间的泛化关系与类之间的泛化关系（继承关系）类似。</a:t>
            </a:r>
          </a:p>
          <a:p>
            <a:pPr>
              <a:lnSpc>
                <a:spcPct val="90000"/>
              </a:lnSpc>
            </a:pPr>
            <a:r>
              <a:rPr lang="zh-CN" altLang="en-US" sz="3200" dirty="0"/>
              <a:t>说明</a:t>
            </a:r>
          </a:p>
          <a:p>
            <a:pPr lvl="1">
              <a:lnSpc>
                <a:spcPct val="90000"/>
              </a:lnSpc>
            </a:pPr>
            <a:r>
              <a:rPr lang="zh-CN" altLang="en-US" sz="2800" dirty="0"/>
              <a:t>泛化关系中，子用例继承了父用例的行为和含义，</a:t>
            </a:r>
          </a:p>
          <a:p>
            <a:pPr lvl="1">
              <a:lnSpc>
                <a:spcPct val="90000"/>
              </a:lnSpc>
            </a:pPr>
            <a:r>
              <a:rPr lang="zh-CN" altLang="en-US" sz="2800" dirty="0"/>
              <a:t>子用例也可以增加新的行为和含义或覆盖父用例中的行为和含义</a:t>
            </a:r>
          </a:p>
          <a:p>
            <a:pPr lvl="1">
              <a:lnSpc>
                <a:spcPct val="90000"/>
              </a:lnSpc>
            </a:pPr>
            <a:r>
              <a:rPr lang="zh-CN" altLang="en-US" sz="2800" dirty="0"/>
              <a:t>子用例可以替换父用例</a:t>
            </a:r>
          </a:p>
          <a:p>
            <a:endParaRPr lang="zh-CN" altLang="en-US" dirty="0"/>
          </a:p>
        </p:txBody>
      </p:sp>
    </p:spTree>
    <p:extLst>
      <p:ext uri="{BB962C8B-B14F-4D97-AF65-F5344CB8AC3E}">
        <p14:creationId xmlns:p14="http://schemas.microsoft.com/office/powerpoint/2010/main" val="254617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8826"/>
          </a:xfrm>
        </p:spPr>
        <p:txBody>
          <a:bodyPr/>
          <a:lstStyle/>
          <a:p>
            <a:r>
              <a:rPr lang="zh-CN" altLang="en-US" dirty="0"/>
              <a:t>用例图</a:t>
            </a:r>
          </a:p>
        </p:txBody>
      </p:sp>
      <p:sp>
        <p:nvSpPr>
          <p:cNvPr id="3" name="内容占位符 2"/>
          <p:cNvSpPr>
            <a:spLocks noGrp="1"/>
          </p:cNvSpPr>
          <p:nvPr>
            <p:ph idx="1"/>
          </p:nvPr>
        </p:nvSpPr>
        <p:spPr>
          <a:xfrm>
            <a:off x="677334" y="1368427"/>
            <a:ext cx="9500336" cy="4672936"/>
          </a:xfrm>
        </p:spPr>
        <p:txBody>
          <a:bodyPr/>
          <a:lstStyle/>
          <a:p>
            <a:r>
              <a:rPr lang="zh-CN" altLang="en-US" sz="2800" b="1" dirty="0">
                <a:solidFill>
                  <a:schemeClr val="accent2"/>
                </a:solidFill>
              </a:rPr>
              <a:t>包含</a:t>
            </a:r>
            <a:r>
              <a:rPr lang="en-US" altLang="zh-CN" sz="2800" b="1" dirty="0">
                <a:solidFill>
                  <a:schemeClr val="accent2"/>
                </a:solidFill>
              </a:rPr>
              <a:t>(Include)</a:t>
            </a:r>
            <a:r>
              <a:rPr lang="zh-CN" altLang="en-US" sz="2800" dirty="0"/>
              <a:t>关系是指一个用例可以简单地包含其他用例具有的行为，并把它所包含的用例行为作为自身行为的一部分。</a:t>
            </a:r>
          </a:p>
          <a:p>
            <a:r>
              <a:rPr lang="zh-CN" altLang="en-US" sz="2800" dirty="0"/>
              <a:t>被包含的用例不是孤立存在的，它仅作为某些包含它的更大的基用例的一部分出现。</a:t>
            </a:r>
          </a:p>
          <a:p>
            <a:r>
              <a:rPr lang="zh-CN" altLang="en-US" sz="2800" dirty="0"/>
              <a:t>在包含关系中，在执行基本用例时，一定执行包含用例部分。包含关系是依赖关系的版型。</a:t>
            </a:r>
          </a:p>
          <a:p>
            <a:endParaRPr lang="zh-CN" alt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730" y="4872434"/>
            <a:ext cx="5453270" cy="194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58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2085744" cy="702365"/>
          </a:xfrm>
        </p:spPr>
        <p:txBody>
          <a:bodyPr/>
          <a:lstStyle/>
          <a:p>
            <a:r>
              <a:rPr lang="zh-CN" altLang="en-US" dirty="0"/>
              <a:t>用例图</a:t>
            </a:r>
          </a:p>
        </p:txBody>
      </p:sp>
      <p:pic>
        <p:nvPicPr>
          <p:cNvPr id="4" name="Picture 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440567" y="960782"/>
            <a:ext cx="5790648" cy="2626556"/>
          </a:xfrm>
          <a:noFill/>
          <a:ln/>
        </p:spPr>
      </p:pic>
      <p:pic>
        <p:nvPicPr>
          <p:cNvPr id="5" name="Picture 9" descr="用例包含关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873" y="2904717"/>
            <a:ext cx="5871548" cy="320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1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42730"/>
          </a:xfrm>
        </p:spPr>
        <p:txBody>
          <a:bodyPr/>
          <a:lstStyle/>
          <a:p>
            <a:r>
              <a:rPr lang="zh-CN" altLang="en-US" dirty="0"/>
              <a:t>用例图</a:t>
            </a:r>
          </a:p>
        </p:txBody>
      </p:sp>
      <p:sp>
        <p:nvSpPr>
          <p:cNvPr id="3" name="内容占位符 2"/>
          <p:cNvSpPr>
            <a:spLocks noGrp="1"/>
          </p:cNvSpPr>
          <p:nvPr>
            <p:ph idx="1"/>
          </p:nvPr>
        </p:nvSpPr>
        <p:spPr>
          <a:xfrm>
            <a:off x="677333" y="1510747"/>
            <a:ext cx="9400945" cy="4530615"/>
          </a:xfrm>
        </p:spPr>
        <p:txBody>
          <a:bodyPr>
            <a:normAutofit/>
          </a:bodyPr>
          <a:lstStyle/>
          <a:p>
            <a:pPr>
              <a:lnSpc>
                <a:spcPct val="90000"/>
              </a:lnSpc>
            </a:pPr>
            <a:r>
              <a:rPr lang="zh-CN" altLang="en-US" sz="3200" b="1" dirty="0">
                <a:solidFill>
                  <a:schemeClr val="accent2"/>
                </a:solidFill>
              </a:rPr>
              <a:t>扩展</a:t>
            </a:r>
            <a:r>
              <a:rPr lang="en-US" altLang="zh-CN" sz="3200" b="1" dirty="0">
                <a:solidFill>
                  <a:schemeClr val="accent2"/>
                </a:solidFill>
              </a:rPr>
              <a:t>(extend)</a:t>
            </a:r>
            <a:r>
              <a:rPr lang="zh-CN" altLang="en-US" sz="3200" b="1" dirty="0">
                <a:solidFill>
                  <a:schemeClr val="accent2"/>
                </a:solidFill>
              </a:rPr>
              <a:t>关系</a:t>
            </a:r>
            <a:r>
              <a:rPr lang="zh-CN" altLang="en-US" sz="3200" dirty="0"/>
              <a:t>的基本含义与泛化关系类似，但是对于扩展</a:t>
            </a:r>
            <a:r>
              <a:rPr lang="en-US" altLang="zh-CN" sz="3200" dirty="0"/>
              <a:t>Use Case</a:t>
            </a:r>
            <a:r>
              <a:rPr lang="zh-CN" altLang="en-US" sz="3200" dirty="0"/>
              <a:t>有更多的规则限制，即基本的</a:t>
            </a:r>
            <a:r>
              <a:rPr lang="en-US" altLang="zh-CN" sz="3200" dirty="0"/>
              <a:t>Use Case</a:t>
            </a:r>
            <a:r>
              <a:rPr lang="zh-CN" altLang="en-US" sz="3200" dirty="0"/>
              <a:t>必须声明若干“扩展点” </a:t>
            </a:r>
            <a:r>
              <a:rPr lang="en-US" altLang="zh-CN" sz="3200" b="1" dirty="0">
                <a:solidFill>
                  <a:schemeClr val="accent2"/>
                </a:solidFill>
              </a:rPr>
              <a:t>(extension point)</a:t>
            </a:r>
            <a:r>
              <a:rPr lang="zh-CN" altLang="en-US" sz="3200" dirty="0"/>
              <a:t>，而扩展</a:t>
            </a:r>
            <a:r>
              <a:rPr lang="en-US" altLang="zh-CN" sz="3200" dirty="0"/>
              <a:t>Use Case</a:t>
            </a:r>
            <a:r>
              <a:rPr lang="zh-CN" altLang="en-US" sz="3200" dirty="0"/>
              <a:t>只能在这些扩展点上增加新的行为。</a:t>
            </a:r>
          </a:p>
          <a:p>
            <a:pPr>
              <a:lnSpc>
                <a:spcPct val="90000"/>
              </a:lnSpc>
            </a:pPr>
            <a:r>
              <a:rPr lang="zh-CN" altLang="en-US" sz="3200" dirty="0"/>
              <a:t>基用例是可以独立于扩展用例存在的，只是在特定的条件下，它的行为可以被另一个用例的行为所扩展。</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542" y="4905789"/>
            <a:ext cx="471487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53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6989" y="609600"/>
            <a:ext cx="8596668" cy="1320800"/>
          </a:xfrm>
        </p:spPr>
        <p:txBody>
          <a:bodyPr/>
          <a:lstStyle/>
          <a:p>
            <a:r>
              <a:rPr lang="zh-CN" altLang="en-US" dirty="0"/>
              <a:t>目录</a:t>
            </a:r>
          </a:p>
        </p:txBody>
      </p:sp>
      <p:sp>
        <p:nvSpPr>
          <p:cNvPr id="3" name="内容占位符 2"/>
          <p:cNvSpPr>
            <a:spLocks noGrp="1"/>
          </p:cNvSpPr>
          <p:nvPr>
            <p:ph idx="1"/>
          </p:nvPr>
        </p:nvSpPr>
        <p:spPr>
          <a:xfrm>
            <a:off x="1436989" y="1930400"/>
            <a:ext cx="3233484" cy="4110962"/>
          </a:xfrm>
        </p:spPr>
        <p:txBody>
          <a:bodyPr>
            <a:normAutofit/>
          </a:bodyPr>
          <a:lstStyle/>
          <a:p>
            <a:r>
              <a:rPr lang="zh-CN" altLang="en-US" sz="2800" dirty="0"/>
              <a:t>用例图</a:t>
            </a:r>
            <a:endParaRPr lang="en-US" altLang="zh-CN" sz="2800" dirty="0"/>
          </a:p>
          <a:p>
            <a:r>
              <a:rPr lang="zh-CN" altLang="en-US" sz="2800" dirty="0"/>
              <a:t>类图</a:t>
            </a:r>
            <a:endParaRPr lang="en-US" altLang="zh-CN" sz="2800" dirty="0"/>
          </a:p>
          <a:p>
            <a:r>
              <a:rPr lang="zh-CN" altLang="en-US" sz="2800" dirty="0"/>
              <a:t>状态图</a:t>
            </a:r>
            <a:endParaRPr lang="en-US" altLang="zh-CN" sz="2800" dirty="0"/>
          </a:p>
          <a:p>
            <a:r>
              <a:rPr lang="zh-CN" altLang="en-US" sz="2800" dirty="0"/>
              <a:t>顺序图</a:t>
            </a:r>
            <a:endParaRPr lang="en-US" altLang="zh-CN" sz="2800" dirty="0"/>
          </a:p>
          <a:p>
            <a:r>
              <a:rPr lang="zh-CN" altLang="en-US" sz="2800" dirty="0"/>
              <a:t>协作图</a:t>
            </a:r>
            <a:endParaRPr lang="en-US" altLang="zh-CN" sz="2800" dirty="0"/>
          </a:p>
          <a:p>
            <a:r>
              <a:rPr lang="zh-CN" altLang="en-US" sz="2800" dirty="0"/>
              <a:t>部署图</a:t>
            </a:r>
          </a:p>
        </p:txBody>
      </p:sp>
      <p:pic>
        <p:nvPicPr>
          <p:cNvPr id="4" name="图片 3"/>
          <p:cNvPicPr>
            <a:picLocks noChangeAspect="1"/>
          </p:cNvPicPr>
          <p:nvPr/>
        </p:nvPicPr>
        <p:blipFill>
          <a:blip r:embed="rId2"/>
          <a:stretch>
            <a:fillRect/>
          </a:stretch>
        </p:blipFill>
        <p:spPr>
          <a:xfrm>
            <a:off x="4062564" y="1930400"/>
            <a:ext cx="5665312" cy="3379874"/>
          </a:xfrm>
          <a:prstGeom prst="rect">
            <a:avLst/>
          </a:prstGeom>
        </p:spPr>
      </p:pic>
    </p:spTree>
    <p:extLst>
      <p:ext uri="{BB962C8B-B14F-4D97-AF65-F5344CB8AC3E}">
        <p14:creationId xmlns:p14="http://schemas.microsoft.com/office/powerpoint/2010/main" val="104063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lstStyle/>
          <a:p>
            <a:r>
              <a:rPr lang="zh-CN" altLang="en-US" dirty="0"/>
              <a:t>扩展关系和包含关系的例子</a:t>
            </a:r>
          </a:p>
        </p:txBody>
      </p:sp>
      <p:pic>
        <p:nvPicPr>
          <p:cNvPr id="4"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412702" y="1703387"/>
            <a:ext cx="7510463" cy="4198938"/>
          </a:xfrm>
          <a:noFill/>
          <a:ln/>
        </p:spPr>
      </p:pic>
      <p:sp>
        <p:nvSpPr>
          <p:cNvPr id="5" name="Line 6"/>
          <p:cNvSpPr>
            <a:spLocks noChangeShapeType="1"/>
          </p:cNvSpPr>
          <p:nvPr/>
        </p:nvSpPr>
        <p:spPr bwMode="auto">
          <a:xfrm flipH="1">
            <a:off x="7140402" y="1525587"/>
            <a:ext cx="533400" cy="60960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Text Box 7"/>
          <p:cNvSpPr txBox="1">
            <a:spLocks noChangeArrowheads="1"/>
          </p:cNvSpPr>
          <p:nvPr/>
        </p:nvSpPr>
        <p:spPr bwMode="auto">
          <a:xfrm>
            <a:off x="3497090" y="1348270"/>
            <a:ext cx="27955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chemeClr val="accent2"/>
                </a:solidFill>
              </a:rPr>
              <a:t>extension use case</a:t>
            </a:r>
          </a:p>
          <a:p>
            <a:pPr algn="l"/>
            <a:r>
              <a:rPr lang="en-US" altLang="zh-CN" sz="2400" dirty="0">
                <a:solidFill>
                  <a:schemeClr val="accent2"/>
                </a:solidFill>
              </a:rPr>
              <a:t>(</a:t>
            </a:r>
            <a:r>
              <a:rPr lang="zh-CN" altLang="en-US" sz="2400" dirty="0">
                <a:solidFill>
                  <a:schemeClr val="accent2"/>
                </a:solidFill>
              </a:rPr>
              <a:t>对扩展关系</a:t>
            </a:r>
            <a:r>
              <a:rPr lang="en-US" altLang="zh-CN" sz="2400" dirty="0">
                <a:solidFill>
                  <a:schemeClr val="accent2"/>
                </a:solidFill>
              </a:rPr>
              <a:t>)</a:t>
            </a:r>
          </a:p>
        </p:txBody>
      </p:sp>
      <p:sp>
        <p:nvSpPr>
          <p:cNvPr id="7" name="Line 8"/>
          <p:cNvSpPr>
            <a:spLocks noChangeShapeType="1"/>
          </p:cNvSpPr>
          <p:nvPr/>
        </p:nvSpPr>
        <p:spPr bwMode="auto">
          <a:xfrm>
            <a:off x="1501602" y="4344987"/>
            <a:ext cx="762000" cy="38100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9"/>
          <p:cNvSpPr txBox="1">
            <a:spLocks noChangeArrowheads="1"/>
          </p:cNvSpPr>
          <p:nvPr/>
        </p:nvSpPr>
        <p:spPr bwMode="auto">
          <a:xfrm>
            <a:off x="2297556" y="5842827"/>
            <a:ext cx="26781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dirty="0">
                <a:solidFill>
                  <a:schemeClr val="accent2"/>
                </a:solidFill>
              </a:rPr>
              <a:t>inclusion use case</a:t>
            </a:r>
          </a:p>
          <a:p>
            <a:pPr algn="l" eaLnBrk="0" hangingPunct="0"/>
            <a:r>
              <a:rPr lang="en-US" altLang="zh-CN" sz="2400" dirty="0">
                <a:solidFill>
                  <a:schemeClr val="accent2"/>
                </a:solidFill>
              </a:rPr>
              <a:t>(</a:t>
            </a:r>
            <a:r>
              <a:rPr lang="zh-CN" altLang="en-US" sz="2400" dirty="0">
                <a:solidFill>
                  <a:schemeClr val="accent2"/>
                </a:solidFill>
              </a:rPr>
              <a:t>对包含关系</a:t>
            </a:r>
            <a:r>
              <a:rPr lang="en-US" altLang="zh-CN" sz="2400" dirty="0">
                <a:solidFill>
                  <a:schemeClr val="accent2"/>
                </a:solidFill>
              </a:rPr>
              <a:t>)</a:t>
            </a:r>
          </a:p>
        </p:txBody>
      </p:sp>
      <p:sp>
        <p:nvSpPr>
          <p:cNvPr id="9" name="Line 10"/>
          <p:cNvSpPr>
            <a:spLocks noChangeShapeType="1"/>
          </p:cNvSpPr>
          <p:nvPr/>
        </p:nvSpPr>
        <p:spPr bwMode="auto">
          <a:xfrm flipV="1">
            <a:off x="4930602" y="5564187"/>
            <a:ext cx="1143000" cy="533400"/>
          </a:xfrm>
          <a:prstGeom prst="line">
            <a:avLst/>
          </a:prstGeom>
          <a:noFill/>
          <a:ln w="127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11"/>
          <p:cNvSpPr txBox="1">
            <a:spLocks noChangeArrowheads="1"/>
          </p:cNvSpPr>
          <p:nvPr/>
        </p:nvSpPr>
        <p:spPr bwMode="auto">
          <a:xfrm>
            <a:off x="7222953" y="656879"/>
            <a:ext cx="2151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dirty="0">
                <a:solidFill>
                  <a:schemeClr val="accent2"/>
                </a:solidFill>
              </a:rPr>
              <a:t>base use case</a:t>
            </a:r>
          </a:p>
          <a:p>
            <a:pPr algn="l" eaLnBrk="0" hangingPunct="0"/>
            <a:r>
              <a:rPr lang="en-US" altLang="zh-CN" sz="2400" dirty="0">
                <a:solidFill>
                  <a:schemeClr val="accent2"/>
                </a:solidFill>
              </a:rPr>
              <a:t>(</a:t>
            </a:r>
            <a:r>
              <a:rPr lang="zh-CN" altLang="en-US" sz="2400" dirty="0">
                <a:solidFill>
                  <a:schemeClr val="accent2"/>
                </a:solidFill>
              </a:rPr>
              <a:t>对包含关系</a:t>
            </a:r>
            <a:r>
              <a:rPr lang="en-US" altLang="zh-CN" sz="2400" dirty="0">
                <a:solidFill>
                  <a:schemeClr val="accent2"/>
                </a:solidFill>
              </a:rPr>
              <a:t>)</a:t>
            </a:r>
            <a:endParaRPr lang="en-US" altLang="zh-CN" sz="2400" dirty="0">
              <a:latin typeface="Times New Roman" panose="02020603050405020304" pitchFamily="18" charset="0"/>
              <a:ea typeface="宋体" panose="02010600030101010101" pitchFamily="2" charset="-122"/>
            </a:endParaRPr>
          </a:p>
        </p:txBody>
      </p:sp>
      <p:sp>
        <p:nvSpPr>
          <p:cNvPr id="11" name="Line 12"/>
          <p:cNvSpPr>
            <a:spLocks noChangeShapeType="1"/>
          </p:cNvSpPr>
          <p:nvPr/>
        </p:nvSpPr>
        <p:spPr bwMode="auto">
          <a:xfrm>
            <a:off x="5546035" y="2090392"/>
            <a:ext cx="773594" cy="146878"/>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5"/>
          <p:cNvSpPr txBox="1">
            <a:spLocks noChangeArrowheads="1"/>
          </p:cNvSpPr>
          <p:nvPr/>
        </p:nvSpPr>
        <p:spPr bwMode="auto">
          <a:xfrm>
            <a:off x="112539" y="3433762"/>
            <a:ext cx="2151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chemeClr val="accent2"/>
                </a:solidFill>
              </a:rPr>
              <a:t>base use case</a:t>
            </a:r>
          </a:p>
          <a:p>
            <a:pPr algn="l"/>
            <a:r>
              <a:rPr lang="en-US" altLang="zh-CN" sz="2400" dirty="0">
                <a:solidFill>
                  <a:schemeClr val="accent2"/>
                </a:solidFill>
              </a:rPr>
              <a:t>(</a:t>
            </a:r>
            <a:r>
              <a:rPr lang="zh-CN" altLang="en-US" sz="2400" dirty="0">
                <a:solidFill>
                  <a:schemeClr val="accent2"/>
                </a:solidFill>
              </a:rPr>
              <a:t>对扩展关系</a:t>
            </a:r>
            <a:r>
              <a:rPr lang="en-US" altLang="zh-CN" sz="2400" dirty="0">
                <a:solidFill>
                  <a:schemeClr val="accent2"/>
                </a:solidFill>
              </a:rPr>
              <a:t>)</a:t>
            </a:r>
          </a:p>
        </p:txBody>
      </p:sp>
    </p:spTree>
    <p:extLst>
      <p:ext uri="{BB962C8B-B14F-4D97-AF65-F5344CB8AC3E}">
        <p14:creationId xmlns:p14="http://schemas.microsoft.com/office/powerpoint/2010/main" val="270554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关系的比较</a:t>
            </a:r>
          </a:p>
        </p:txBody>
      </p:sp>
      <p:graphicFrame>
        <p:nvGraphicFramePr>
          <p:cNvPr id="4" name="Group 139"/>
          <p:cNvGraphicFramePr>
            <a:graphicFrameLocks noGrp="1"/>
          </p:cNvGraphicFramePr>
          <p:nvPr>
            <p:ph idx="1"/>
            <p:extLst>
              <p:ext uri="{D42A27DB-BD31-4B8C-83A1-F6EECF244321}">
                <p14:modId xmlns:p14="http://schemas.microsoft.com/office/powerpoint/2010/main" val="2021899090"/>
              </p:ext>
            </p:extLst>
          </p:nvPr>
        </p:nvGraphicFramePr>
        <p:xfrm>
          <a:off x="1089468" y="1311965"/>
          <a:ext cx="7772400" cy="4749800"/>
        </p:xfrm>
        <a:graphic>
          <a:graphicData uri="http://schemas.openxmlformats.org/drawingml/2006/table">
            <a:tbl>
              <a:tblPr/>
              <a:tblGrid>
                <a:gridCol w="1295400">
                  <a:extLst>
                    <a:ext uri="{9D8B030D-6E8A-4147-A177-3AD203B41FA5}">
                      <a16:colId xmlns:a16="http://schemas.microsoft.com/office/drawing/2014/main" val="2773651888"/>
                    </a:ext>
                  </a:extLst>
                </a:gridCol>
                <a:gridCol w="6477000">
                  <a:extLst>
                    <a:ext uri="{9D8B030D-6E8A-4147-A177-3AD203B41FA5}">
                      <a16:colId xmlns:a16="http://schemas.microsoft.com/office/drawing/2014/main" val="1217626569"/>
                    </a:ext>
                  </a:extLst>
                </a:gridCol>
              </a:tblGrid>
              <a:tr h="53022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特点</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6469634"/>
                  </a:ext>
                </a:extLst>
              </a:tr>
              <a:tr h="196215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包    含</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若一个用例包含一段定义良好且有可能用于其它场合的动作序列或几个用例都有共同的一段动作序列，可把该动作序列定义成一个包含用例。</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基本用例没有包含用例是不完整的。</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使用时，基本用例无条件调用包含用例。</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3598316"/>
                  </a:ext>
                </a:extLst>
              </a:tr>
              <a:tr h="16002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扩    展</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对于在某些条件下，或可选情况下的一段动作序列，可定义为扩展用例。</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基本用例本身是完整的。</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使用时，基本用例有条件调用扩展用例。</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6725247"/>
                  </a:ext>
                </a:extLst>
              </a:tr>
              <a:tr h="65722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泛    化</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如果一个用例有几种变体，可使用泛化。</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4320779"/>
                  </a:ext>
                </a:extLst>
              </a:tr>
            </a:tbl>
          </a:graphicData>
        </a:graphic>
      </p:graphicFrame>
    </p:spTree>
    <p:extLst>
      <p:ext uri="{BB962C8B-B14F-4D97-AF65-F5344CB8AC3E}">
        <p14:creationId xmlns:p14="http://schemas.microsoft.com/office/powerpoint/2010/main" val="57136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2243"/>
          </a:xfrm>
        </p:spPr>
        <p:txBody>
          <a:bodyPr/>
          <a:lstStyle/>
          <a:p>
            <a:r>
              <a:rPr lang="en-US" altLang="zh-CN" dirty="0"/>
              <a:t>actor</a:t>
            </a:r>
            <a:r>
              <a:rPr lang="zh-CN" altLang="en-US" dirty="0"/>
              <a:t>，</a:t>
            </a:r>
            <a:r>
              <a:rPr lang="en-US" altLang="zh-CN" dirty="0"/>
              <a:t>use case</a:t>
            </a:r>
            <a:r>
              <a:rPr lang="zh-CN" altLang="en-US" dirty="0"/>
              <a:t>的关系类型</a:t>
            </a:r>
          </a:p>
        </p:txBody>
      </p:sp>
      <p:sp>
        <p:nvSpPr>
          <p:cNvPr id="3" name="内容占位符 2"/>
          <p:cNvSpPr>
            <a:spLocks noGrp="1"/>
          </p:cNvSpPr>
          <p:nvPr>
            <p:ph idx="1"/>
          </p:nvPr>
        </p:nvSpPr>
        <p:spPr>
          <a:xfrm>
            <a:off x="677334" y="4944164"/>
            <a:ext cx="8864231" cy="1868557"/>
          </a:xfrm>
        </p:spPr>
        <p:txBody>
          <a:bodyPr/>
          <a:lstStyle/>
          <a:p>
            <a:pPr marL="0" indent="0">
              <a:buNone/>
            </a:pPr>
            <a:r>
              <a:rPr lang="zh-CN" altLang="en-US" sz="2800" dirty="0"/>
              <a:t>说明：使用用例间的关系不要画的太复杂</a:t>
            </a:r>
          </a:p>
          <a:p>
            <a:pPr marL="0" indent="0">
              <a:buNone/>
            </a:pPr>
            <a:r>
              <a:rPr lang="zh-CN" altLang="en-US" sz="2800" dirty="0"/>
              <a:t>宁可不表现用例间的关系，也不要让用例间的连线太多，</a:t>
            </a:r>
          </a:p>
          <a:p>
            <a:pPr marL="0" indent="0">
              <a:buNone/>
            </a:pPr>
            <a:r>
              <a:rPr lang="zh-CN" altLang="en-US" sz="2800" dirty="0"/>
              <a:t>造成视觉上的障碍。</a:t>
            </a:r>
          </a:p>
          <a:p>
            <a:endParaRPr lang="zh-CN" altLang="en-US" dirty="0"/>
          </a:p>
        </p:txBody>
      </p:sp>
      <p:grpSp>
        <p:nvGrpSpPr>
          <p:cNvPr id="4" name="Group 4"/>
          <p:cNvGrpSpPr>
            <a:grpSpLocks/>
          </p:cNvGrpSpPr>
          <p:nvPr/>
        </p:nvGrpSpPr>
        <p:grpSpPr bwMode="auto">
          <a:xfrm>
            <a:off x="677334" y="1331843"/>
            <a:ext cx="8610600" cy="3429000"/>
            <a:chOff x="192" y="864"/>
            <a:chExt cx="5424" cy="2160"/>
          </a:xfrm>
        </p:grpSpPr>
        <p:sp>
          <p:nvSpPr>
            <p:cNvPr id="5" name="Rectangle 5"/>
            <p:cNvSpPr>
              <a:spLocks noChangeArrowheads="1"/>
            </p:cNvSpPr>
            <p:nvPr/>
          </p:nvSpPr>
          <p:spPr bwMode="auto">
            <a:xfrm>
              <a:off x="192" y="864"/>
              <a:ext cx="5424" cy="432"/>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192" y="2160"/>
              <a:ext cx="5424" cy="43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192" y="1296"/>
              <a:ext cx="5424" cy="43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8"/>
            <p:cNvSpPr txBox="1">
              <a:spLocks noChangeArrowheads="1"/>
            </p:cNvSpPr>
            <p:nvPr/>
          </p:nvSpPr>
          <p:spPr bwMode="auto">
            <a:xfrm>
              <a:off x="376" y="1343"/>
              <a:ext cx="10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association</a:t>
              </a:r>
            </a:p>
          </p:txBody>
        </p:sp>
        <p:sp>
          <p:nvSpPr>
            <p:cNvPr id="9" name="Text Box 9"/>
            <p:cNvSpPr txBox="1">
              <a:spLocks noChangeArrowheads="1"/>
            </p:cNvSpPr>
            <p:nvPr/>
          </p:nvSpPr>
          <p:spPr bwMode="auto">
            <a:xfrm>
              <a:off x="1536" y="1344"/>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a:t>关联</a:t>
              </a:r>
              <a:r>
                <a:rPr lang="en-US" altLang="zh-CN" sz="2400"/>
                <a:t>: actor</a:t>
              </a:r>
              <a:r>
                <a:rPr lang="zh-CN" altLang="en-US" sz="2400"/>
                <a:t>和</a:t>
              </a:r>
              <a:r>
                <a:rPr lang="en-US" altLang="zh-CN" sz="2400"/>
                <a:t>use case</a:t>
              </a:r>
              <a:r>
                <a:rPr lang="zh-CN" altLang="en-US" sz="2400"/>
                <a:t>之间的关系</a:t>
              </a:r>
            </a:p>
          </p:txBody>
        </p:sp>
        <p:sp>
          <p:nvSpPr>
            <p:cNvPr id="10" name="Line 10"/>
            <p:cNvSpPr>
              <a:spLocks noChangeShapeType="1"/>
            </p:cNvSpPr>
            <p:nvPr/>
          </p:nvSpPr>
          <p:spPr bwMode="auto">
            <a:xfrm>
              <a:off x="4608" y="1536"/>
              <a:ext cx="67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1"/>
            <p:cNvSpPr txBox="1">
              <a:spLocks noChangeArrowheads="1"/>
            </p:cNvSpPr>
            <p:nvPr/>
          </p:nvSpPr>
          <p:spPr bwMode="auto">
            <a:xfrm>
              <a:off x="1632" y="2236"/>
              <a:ext cx="2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包含</a:t>
              </a:r>
              <a:r>
                <a:rPr lang="en-US" altLang="zh-CN" sz="2400"/>
                <a:t>: use case</a:t>
              </a:r>
              <a:r>
                <a:rPr lang="zh-CN" altLang="en-US" sz="2400"/>
                <a:t>之间的关系</a:t>
              </a:r>
            </a:p>
          </p:txBody>
        </p:sp>
        <p:sp>
          <p:nvSpPr>
            <p:cNvPr id="12" name="Text Box 12"/>
            <p:cNvSpPr txBox="1">
              <a:spLocks noChangeArrowheads="1"/>
            </p:cNvSpPr>
            <p:nvPr/>
          </p:nvSpPr>
          <p:spPr bwMode="auto">
            <a:xfrm>
              <a:off x="432" y="2223"/>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include</a:t>
              </a:r>
            </a:p>
          </p:txBody>
        </p:sp>
        <p:sp>
          <p:nvSpPr>
            <p:cNvPr id="13" name="Text Box 13"/>
            <p:cNvSpPr txBox="1">
              <a:spLocks noChangeArrowheads="1"/>
            </p:cNvSpPr>
            <p:nvPr/>
          </p:nvSpPr>
          <p:spPr bwMode="auto">
            <a:xfrm>
              <a:off x="432" y="2639"/>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extend</a:t>
              </a:r>
            </a:p>
          </p:txBody>
        </p:sp>
        <p:sp>
          <p:nvSpPr>
            <p:cNvPr id="14" name="Text Box 14"/>
            <p:cNvSpPr txBox="1">
              <a:spLocks noChangeArrowheads="1"/>
            </p:cNvSpPr>
            <p:nvPr/>
          </p:nvSpPr>
          <p:spPr bwMode="auto">
            <a:xfrm>
              <a:off x="1632" y="2665"/>
              <a:ext cx="2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扩展</a:t>
              </a:r>
              <a:r>
                <a:rPr lang="en-US" altLang="zh-CN" sz="2400"/>
                <a:t>: use case</a:t>
              </a:r>
              <a:r>
                <a:rPr lang="zh-CN" altLang="en-US" sz="2400"/>
                <a:t>之间的关系</a:t>
              </a:r>
            </a:p>
          </p:txBody>
        </p:sp>
        <p:sp>
          <p:nvSpPr>
            <p:cNvPr id="15" name="Rectangle 15"/>
            <p:cNvSpPr>
              <a:spLocks noChangeArrowheads="1"/>
            </p:cNvSpPr>
            <p:nvPr/>
          </p:nvSpPr>
          <p:spPr bwMode="auto">
            <a:xfrm>
              <a:off x="192" y="1296"/>
              <a:ext cx="5424"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6"/>
            <p:cNvSpPr txBox="1">
              <a:spLocks noChangeArrowheads="1"/>
            </p:cNvSpPr>
            <p:nvPr/>
          </p:nvSpPr>
          <p:spPr bwMode="auto">
            <a:xfrm>
              <a:off x="288" y="1791"/>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t>generalization</a:t>
              </a:r>
            </a:p>
          </p:txBody>
        </p:sp>
        <p:sp>
          <p:nvSpPr>
            <p:cNvPr id="17" name="Text Box 17"/>
            <p:cNvSpPr txBox="1">
              <a:spLocks noChangeArrowheads="1"/>
            </p:cNvSpPr>
            <p:nvPr/>
          </p:nvSpPr>
          <p:spPr bwMode="auto">
            <a:xfrm>
              <a:off x="1632" y="1690"/>
              <a:ext cx="26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sz="2400" dirty="0"/>
                <a:t>泛化</a:t>
              </a:r>
              <a:r>
                <a:rPr lang="en-US" altLang="zh-CN" sz="2400" dirty="0"/>
                <a:t>: actor</a:t>
              </a:r>
              <a:r>
                <a:rPr lang="zh-CN" altLang="en-US" sz="2400" dirty="0"/>
                <a:t>之间或</a:t>
              </a:r>
              <a:r>
                <a:rPr lang="en-US" altLang="zh-CN" sz="2400" dirty="0"/>
                <a:t>use case</a:t>
              </a:r>
              <a:r>
                <a:rPr lang="zh-CN" altLang="en-US" sz="2400" dirty="0"/>
                <a:t>之间的关系</a:t>
              </a:r>
            </a:p>
          </p:txBody>
        </p:sp>
        <p:sp>
          <p:nvSpPr>
            <p:cNvPr id="18" name="Line 18"/>
            <p:cNvSpPr>
              <a:spLocks noChangeShapeType="1"/>
            </p:cNvSpPr>
            <p:nvPr/>
          </p:nvSpPr>
          <p:spPr bwMode="auto">
            <a:xfrm>
              <a:off x="4608" y="1936"/>
              <a:ext cx="6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AutoShape 19"/>
            <p:cNvSpPr>
              <a:spLocks noChangeArrowheads="1"/>
            </p:cNvSpPr>
            <p:nvPr/>
          </p:nvSpPr>
          <p:spPr bwMode="auto">
            <a:xfrm rot="5400000">
              <a:off x="5226" y="1882"/>
              <a:ext cx="96" cy="108"/>
            </a:xfrm>
            <a:prstGeom prst="triangle">
              <a:avLst>
                <a:gd name="adj"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p:cNvSpPr>
              <a:spLocks noChangeShapeType="1"/>
            </p:cNvSpPr>
            <p:nvPr/>
          </p:nvSpPr>
          <p:spPr bwMode="auto">
            <a:xfrm>
              <a:off x="4464" y="864"/>
              <a:ext cx="0" cy="21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a:off x="1536" y="864"/>
              <a:ext cx="0" cy="2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2"/>
            <p:cNvSpPr txBox="1">
              <a:spLocks noChangeArrowheads="1"/>
            </p:cNvSpPr>
            <p:nvPr/>
          </p:nvSpPr>
          <p:spPr bwMode="auto">
            <a:xfrm>
              <a:off x="384" y="91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关系类型</a:t>
              </a:r>
            </a:p>
          </p:txBody>
        </p:sp>
        <p:sp>
          <p:nvSpPr>
            <p:cNvPr id="23" name="Text Box 23"/>
            <p:cNvSpPr txBox="1">
              <a:spLocks noChangeArrowheads="1"/>
            </p:cNvSpPr>
            <p:nvPr/>
          </p:nvSpPr>
          <p:spPr bwMode="auto">
            <a:xfrm>
              <a:off x="2572" y="91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说明</a:t>
              </a:r>
            </a:p>
          </p:txBody>
        </p:sp>
        <p:sp>
          <p:nvSpPr>
            <p:cNvPr id="24" name="Text Box 24"/>
            <p:cNvSpPr txBox="1">
              <a:spLocks noChangeArrowheads="1"/>
            </p:cNvSpPr>
            <p:nvPr/>
          </p:nvSpPr>
          <p:spPr bwMode="auto">
            <a:xfrm>
              <a:off x="4540" y="91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400"/>
                <a:t>表示符号</a:t>
              </a:r>
            </a:p>
          </p:txBody>
        </p:sp>
        <p:pic>
          <p:nvPicPr>
            <p:cNvPr id="25"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2224"/>
              <a:ext cx="105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2688"/>
              <a:ext cx="10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45968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my.csdn.net/uploads/201301/29/1359445712_6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101" y="371061"/>
            <a:ext cx="7597404" cy="610925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7334" y="609600"/>
            <a:ext cx="8596668" cy="722243"/>
          </a:xfrm>
        </p:spPr>
        <p:txBody>
          <a:bodyPr/>
          <a:lstStyle/>
          <a:p>
            <a:r>
              <a:rPr lang="zh-CN" altLang="en-US" dirty="0"/>
              <a:t>用例图</a:t>
            </a:r>
          </a:p>
        </p:txBody>
      </p:sp>
      <p:sp>
        <p:nvSpPr>
          <p:cNvPr id="4" name="矩形 3"/>
          <p:cNvSpPr/>
          <p:nvPr/>
        </p:nvSpPr>
        <p:spPr>
          <a:xfrm>
            <a:off x="7959025" y="1946396"/>
            <a:ext cx="2417428" cy="3046988"/>
          </a:xfrm>
          <a:prstGeom prst="rect">
            <a:avLst/>
          </a:prstGeom>
        </p:spPr>
        <p:txBody>
          <a:bodyPr wrap="square">
            <a:spAutoFit/>
          </a:bodyPr>
          <a:lstStyle/>
          <a:p>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描述方式</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椭圆表示某个用例；人形符号表示角色</a:t>
            </a:r>
          </a:p>
          <a:p>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目的</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帮组开发团队以一种可视化的方式理解系统的功能需求</a:t>
            </a:r>
            <a:endParaRPr lang="zh-CN" alt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48499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p>
        </p:txBody>
      </p:sp>
      <p:sp>
        <p:nvSpPr>
          <p:cNvPr id="3" name="内容占位符 2"/>
          <p:cNvSpPr>
            <a:spLocks noGrp="1"/>
          </p:cNvSpPr>
          <p:nvPr>
            <p:ph idx="1"/>
          </p:nvPr>
        </p:nvSpPr>
        <p:spPr>
          <a:xfrm>
            <a:off x="677334" y="1371600"/>
            <a:ext cx="2661290" cy="4944139"/>
          </a:xfrm>
        </p:spPr>
        <p:txBody>
          <a:bodyPr>
            <a:normAutofit/>
          </a:bodyPr>
          <a:lstStyle/>
          <a:p>
            <a:r>
              <a:rPr lang="zh-CN" altLang="en-US" sz="2800" dirty="0"/>
              <a:t>用来定义系统中的类，包括描述类的结构和类之间的关系。类图的主要作用于描述系统的静态结构。</a:t>
            </a:r>
            <a:endParaRPr lang="en-US" altLang="zh-CN" sz="2800" dirty="0"/>
          </a:p>
        </p:txBody>
      </p:sp>
      <p:pic>
        <p:nvPicPr>
          <p:cNvPr id="1026" name="Picture 2" descr="http://hi.csdn.net/attachment/201110/11/0_1318334898K9G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025" y="122636"/>
            <a:ext cx="7067106" cy="673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7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p>
        </p:txBody>
      </p:sp>
      <p:sp>
        <p:nvSpPr>
          <p:cNvPr id="3" name="内容占位符 2"/>
          <p:cNvSpPr>
            <a:spLocks noGrp="1"/>
          </p:cNvSpPr>
          <p:nvPr>
            <p:ph idx="1"/>
          </p:nvPr>
        </p:nvSpPr>
        <p:spPr>
          <a:xfrm>
            <a:off x="0" y="1339702"/>
            <a:ext cx="5124894" cy="5486400"/>
          </a:xfrm>
        </p:spPr>
        <p:txBody>
          <a:bodyPr>
            <a:normAutofit lnSpcReduction="10000"/>
          </a:bodyPr>
          <a:lstStyle/>
          <a:p>
            <a:r>
              <a:rPr lang="en-US" altLang="zh-CN" sz="2000" b="1" dirty="0"/>
              <a:t>UML</a:t>
            </a:r>
            <a:r>
              <a:rPr lang="zh-CN" altLang="en-US" sz="2000" b="1" dirty="0"/>
              <a:t>中类图实例</a:t>
            </a:r>
            <a:endParaRPr lang="zh-CN" altLang="en-US" sz="2000" dirty="0"/>
          </a:p>
          <a:p>
            <a:r>
              <a:rPr lang="zh-CN" altLang="en-US" sz="2400" dirty="0"/>
              <a:t>接口：空心圆</a:t>
            </a:r>
            <a:r>
              <a:rPr lang="en-US" altLang="zh-CN" sz="2400" dirty="0"/>
              <a:t>+</a:t>
            </a:r>
            <a:r>
              <a:rPr lang="zh-CN" altLang="en-US" sz="2400" dirty="0"/>
              <a:t>直线（唐老鸭类实现了‘讲人话’）；</a:t>
            </a:r>
            <a:br>
              <a:rPr lang="zh-CN" altLang="en-US" sz="2400" dirty="0"/>
            </a:br>
            <a:r>
              <a:rPr lang="zh-CN" altLang="en-US" sz="2400" dirty="0"/>
              <a:t>依赖：虚线</a:t>
            </a:r>
            <a:r>
              <a:rPr lang="en-US" altLang="zh-CN" sz="2400" dirty="0"/>
              <a:t>+</a:t>
            </a:r>
            <a:r>
              <a:rPr lang="zh-CN" altLang="en-US" sz="2400" dirty="0"/>
              <a:t>箭头（动物和空气的关系）；</a:t>
            </a:r>
            <a:br>
              <a:rPr lang="zh-CN" altLang="en-US" sz="2400" dirty="0"/>
            </a:br>
            <a:r>
              <a:rPr lang="zh-CN" altLang="en-US" sz="2400" dirty="0"/>
              <a:t>关联：实线</a:t>
            </a:r>
            <a:r>
              <a:rPr lang="en-US" altLang="zh-CN" sz="2400" dirty="0"/>
              <a:t>+</a:t>
            </a:r>
            <a:r>
              <a:rPr lang="zh-CN" altLang="en-US" sz="2400" dirty="0"/>
              <a:t>箭头（企鹅需要知道气候才迁移）；</a:t>
            </a:r>
            <a:br>
              <a:rPr lang="zh-CN" altLang="en-US" sz="2400" dirty="0"/>
            </a:br>
            <a:r>
              <a:rPr lang="zh-CN" altLang="en-US" sz="2400" dirty="0"/>
              <a:t>聚合：空心四边形</a:t>
            </a:r>
            <a:r>
              <a:rPr lang="en-US" altLang="zh-CN" sz="2400" dirty="0"/>
              <a:t>+</a:t>
            </a:r>
            <a:r>
              <a:rPr lang="zh-CN" altLang="en-US" sz="2400" dirty="0"/>
              <a:t>实线</a:t>
            </a:r>
            <a:r>
              <a:rPr lang="en-US" altLang="zh-CN" sz="2400" dirty="0"/>
              <a:t>+</a:t>
            </a:r>
            <a:r>
              <a:rPr lang="zh-CN" altLang="en-US" sz="2400" dirty="0"/>
              <a:t>箭头（雁群和大雁的关系）；</a:t>
            </a:r>
            <a:br>
              <a:rPr lang="zh-CN" altLang="en-US" sz="2400" dirty="0"/>
            </a:br>
            <a:r>
              <a:rPr lang="zh-CN" altLang="en-US" sz="2400" dirty="0"/>
              <a:t>合成</a:t>
            </a:r>
            <a:r>
              <a:rPr lang="en-US" altLang="zh-CN" sz="2400" dirty="0"/>
              <a:t>/</a:t>
            </a:r>
            <a:r>
              <a:rPr lang="zh-CN" altLang="en-US" sz="2400" dirty="0"/>
              <a:t>组合：实心四边形</a:t>
            </a:r>
            <a:r>
              <a:rPr lang="en-US" altLang="zh-CN" sz="2400" dirty="0"/>
              <a:t>+</a:t>
            </a:r>
            <a:r>
              <a:rPr lang="zh-CN" altLang="en-US" sz="2400" dirty="0"/>
              <a:t>实线</a:t>
            </a:r>
            <a:r>
              <a:rPr lang="en-US" altLang="zh-CN" sz="2400" dirty="0"/>
              <a:t>+</a:t>
            </a:r>
            <a:r>
              <a:rPr lang="zh-CN" altLang="en-US" sz="2400" dirty="0"/>
              <a:t>箭头（鸟和翅膀的关系）；</a:t>
            </a:r>
            <a:br>
              <a:rPr lang="zh-CN" altLang="en-US" sz="2400" dirty="0"/>
            </a:br>
            <a:r>
              <a:rPr lang="zh-CN" altLang="en-US" sz="2400" dirty="0"/>
              <a:t>泛化</a:t>
            </a:r>
            <a:r>
              <a:rPr lang="en-US" altLang="zh-CN" sz="2400" dirty="0"/>
              <a:t>/</a:t>
            </a:r>
            <a:r>
              <a:rPr lang="zh-CN" altLang="en-US" sz="2400" dirty="0"/>
              <a:t>继承：空心三角形</a:t>
            </a:r>
            <a:r>
              <a:rPr lang="en-US" altLang="zh-CN" sz="2400" dirty="0"/>
              <a:t>+</a:t>
            </a:r>
            <a:r>
              <a:rPr lang="zh-CN" altLang="en-US" sz="2400" dirty="0"/>
              <a:t>实线（动物和鸟的继承关系）；</a:t>
            </a:r>
            <a:br>
              <a:rPr lang="zh-CN" altLang="en-US" sz="2400" dirty="0"/>
            </a:br>
            <a:r>
              <a:rPr lang="zh-CN" altLang="en-US" sz="2400" dirty="0"/>
              <a:t>实现：空心三角形</a:t>
            </a:r>
            <a:r>
              <a:rPr lang="en-US" altLang="zh-CN" sz="2400" dirty="0"/>
              <a:t>+</a:t>
            </a:r>
            <a:r>
              <a:rPr lang="zh-CN" altLang="en-US" sz="2400" dirty="0"/>
              <a:t>虚线（实现大雁飞翔的接口）；</a:t>
            </a:r>
          </a:p>
        </p:txBody>
      </p:sp>
      <p:pic>
        <p:nvPicPr>
          <p:cNvPr id="1026" name="Picture 2" descr="http://hi.csdn.net/attachment/201110/11/0_1318334898K9G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894" y="90738"/>
            <a:ext cx="7067106" cy="673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125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hi.csdn.net/attachment/201110/11/0_1318335121ms0F.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624" y="2770996"/>
            <a:ext cx="61626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7334" y="609600"/>
            <a:ext cx="8596668" cy="762000"/>
          </a:xfrm>
        </p:spPr>
        <p:txBody>
          <a:bodyPr>
            <a:normAutofit/>
          </a:bodyPr>
          <a:lstStyle/>
          <a:p>
            <a:r>
              <a:rPr lang="zh-CN" altLang="en-US" dirty="0"/>
              <a:t>类图</a:t>
            </a:r>
          </a:p>
        </p:txBody>
      </p:sp>
      <p:sp>
        <p:nvSpPr>
          <p:cNvPr id="3" name="内容占位符 2"/>
          <p:cNvSpPr>
            <a:spLocks noGrp="1"/>
          </p:cNvSpPr>
          <p:nvPr>
            <p:ph idx="1"/>
          </p:nvPr>
        </p:nvSpPr>
        <p:spPr>
          <a:xfrm>
            <a:off x="677334" y="1371601"/>
            <a:ext cx="8934500" cy="1775636"/>
          </a:xfrm>
        </p:spPr>
        <p:txBody>
          <a:bodyPr/>
          <a:lstStyle/>
          <a:p>
            <a:r>
              <a:rPr lang="en-US" altLang="zh-CN" sz="2000" dirty="0"/>
              <a:t>1. </a:t>
            </a:r>
            <a:r>
              <a:rPr lang="zh-CN" altLang="en-US" sz="2000" dirty="0"/>
              <a:t>首先看“动物”矩形框，它代表一个类。该类图分为三层，第一层显示类的名称，如果是抽象类就要用斜体显示。第二层是类的特性，通常就是字段和属性。第三层是类的操作，通常是方法和行为。</a:t>
            </a:r>
          </a:p>
          <a:p>
            <a:r>
              <a:rPr lang="zh-CN" altLang="en-US" sz="2000" dirty="0"/>
              <a:t>   注意前面的符号，‘</a:t>
            </a:r>
            <a:r>
              <a:rPr lang="en-US" altLang="zh-CN" sz="2000" dirty="0"/>
              <a:t>+’</a:t>
            </a:r>
            <a:r>
              <a:rPr lang="zh-CN" altLang="en-US" sz="2000" dirty="0"/>
              <a:t>表示</a:t>
            </a:r>
            <a:r>
              <a:rPr lang="en-US" altLang="zh-CN" sz="2000" dirty="0"/>
              <a:t>public, ‘—’ </a:t>
            </a:r>
            <a:r>
              <a:rPr lang="zh-CN" altLang="en-US" sz="2000" dirty="0"/>
              <a:t>表示</a:t>
            </a:r>
            <a:r>
              <a:rPr lang="en-US" altLang="zh-CN" sz="2000" dirty="0"/>
              <a:t>private, ‘#’</a:t>
            </a:r>
            <a:r>
              <a:rPr lang="zh-CN" altLang="en-US" sz="2000" dirty="0"/>
              <a:t>表示</a:t>
            </a:r>
            <a:r>
              <a:rPr lang="en-US" altLang="zh-CN" sz="2000" dirty="0"/>
              <a:t>protected. </a:t>
            </a:r>
          </a:p>
          <a:p>
            <a:endParaRPr lang="zh-CN" altLang="en-US" dirty="0"/>
          </a:p>
        </p:txBody>
      </p:sp>
      <p:pic>
        <p:nvPicPr>
          <p:cNvPr id="1026" name="Picture 2" descr="http://hi.csdn.net/attachment/201110/11/0_1318335114Q94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943" y="2980329"/>
            <a:ext cx="2669104" cy="1386101"/>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677334" y="4755965"/>
            <a:ext cx="8934500" cy="1775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000" dirty="0"/>
              <a:t>2.  “</a:t>
            </a:r>
            <a:r>
              <a:rPr lang="zh-CN" altLang="en-US" sz="2000" dirty="0"/>
              <a:t>飞翔”矩形框表示一个接口图，它与类图的区别主要是顶端有</a:t>
            </a:r>
            <a:r>
              <a:rPr lang="en-US" altLang="zh-CN" sz="2000" dirty="0"/>
              <a:t>《interface》</a:t>
            </a:r>
            <a:r>
              <a:rPr lang="zh-CN" altLang="en-US" sz="2000" dirty="0"/>
              <a:t>显示，第一行是接口名称，第二行是接口方法。接口还有另一种表示方法，俗称棒棒糖表示法，就是唐老鸭类实现了“讲人话”的接口。</a:t>
            </a:r>
          </a:p>
        </p:txBody>
      </p:sp>
      <p:sp>
        <p:nvSpPr>
          <p:cNvPr id="4" name="矩形 3"/>
          <p:cNvSpPr/>
          <p:nvPr/>
        </p:nvSpPr>
        <p:spPr>
          <a:xfrm>
            <a:off x="1644502" y="5692844"/>
            <a:ext cx="6096000" cy="923330"/>
          </a:xfrm>
          <a:prstGeom prst="rect">
            <a:avLst/>
          </a:prstGeom>
        </p:spPr>
        <p:txBody>
          <a:bodyPr>
            <a:spAutoFit/>
          </a:bodyPr>
          <a:lstStyle/>
          <a:p>
            <a:r>
              <a:rPr lang="en-US" altLang="zh-CN" dirty="0" err="1">
                <a:solidFill>
                  <a:srgbClr val="000000"/>
                </a:solidFill>
                <a:latin typeface="Arial" panose="020B0604020202020204" pitchFamily="34" charset="0"/>
              </a:rPr>
              <a:t>interfaceIFly</a:t>
            </a:r>
            <a:r>
              <a:rPr lang="en-US" altLang="zh-CN" dirty="0">
                <a:solidFill>
                  <a:srgbClr val="000000"/>
                </a:solidFill>
                <a:latin typeface="Arial" panose="020B0604020202020204" pitchFamily="34" charset="0"/>
              </a:rPr>
              <a:t>  {                       </a:t>
            </a:r>
            <a:r>
              <a:rPr lang="en-US" altLang="zh-CN" dirty="0" err="1">
                <a:solidFill>
                  <a:srgbClr val="000000"/>
                </a:solidFill>
                <a:latin typeface="Arial" panose="020B0604020202020204" pitchFamily="34" charset="0"/>
              </a:rPr>
              <a:t>interfaceIlanguage</a:t>
            </a:r>
            <a:r>
              <a:rPr lang="en-US" altLang="zh-CN" dirty="0">
                <a:solidFill>
                  <a:srgbClr val="000000"/>
                </a:solidFill>
                <a:latin typeface="Arial" panose="020B0604020202020204" pitchFamily="34" charset="0"/>
              </a:rPr>
              <a:t> {               </a:t>
            </a:r>
            <a:br>
              <a:rPr lang="en-US" altLang="zh-CN" dirty="0"/>
            </a:br>
            <a:r>
              <a:rPr lang="en-US" altLang="zh-CN" dirty="0">
                <a:solidFill>
                  <a:srgbClr val="000000"/>
                </a:solidFill>
                <a:latin typeface="Arial" panose="020B0604020202020204" pitchFamily="34" charset="0"/>
              </a:rPr>
              <a:t>   </a:t>
            </a:r>
            <a:r>
              <a:rPr lang="en-US" altLang="zh-CN" dirty="0" err="1">
                <a:solidFill>
                  <a:srgbClr val="000000"/>
                </a:solidFill>
                <a:latin typeface="Arial" panose="020B0604020202020204" pitchFamily="34" charset="0"/>
              </a:rPr>
              <a:t>voidFly</a:t>
            </a:r>
            <a:r>
              <a:rPr lang="en-US" altLang="zh-CN" dirty="0">
                <a:solidFill>
                  <a:srgbClr val="000000"/>
                </a:solidFill>
                <a:latin typeface="Arial" panose="020B0604020202020204" pitchFamily="34" charset="0"/>
              </a:rPr>
              <a:t>();                                   void Speak();</a:t>
            </a:r>
            <a:br>
              <a:rPr lang="en-US" altLang="zh-CN" dirty="0"/>
            </a:br>
            <a:r>
              <a:rPr lang="en-US" altLang="zh-CN" dirty="0">
                <a:solidFill>
                  <a:srgbClr val="000000"/>
                </a:solidFill>
                <a:latin typeface="Arial" panose="020B0604020202020204" pitchFamily="34" charset="0"/>
              </a:rPr>
              <a:t>}                                            }</a:t>
            </a:r>
            <a:endParaRPr lang="zh-CN" altLang="en-US" dirty="0"/>
          </a:p>
        </p:txBody>
      </p:sp>
    </p:spTree>
    <p:extLst>
      <p:ext uri="{BB962C8B-B14F-4D97-AF65-F5344CB8AC3E}">
        <p14:creationId xmlns:p14="http://schemas.microsoft.com/office/powerpoint/2010/main" val="265707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p>
        </p:txBody>
      </p:sp>
      <p:sp>
        <p:nvSpPr>
          <p:cNvPr id="3" name="内容占位符 2"/>
          <p:cNvSpPr>
            <a:spLocks noGrp="1"/>
          </p:cNvSpPr>
          <p:nvPr>
            <p:ph idx="1"/>
          </p:nvPr>
        </p:nvSpPr>
        <p:spPr>
          <a:xfrm>
            <a:off x="677334" y="1371601"/>
            <a:ext cx="8596668" cy="925032"/>
          </a:xfrm>
        </p:spPr>
        <p:txBody>
          <a:bodyPr>
            <a:normAutofit/>
          </a:bodyPr>
          <a:lstStyle/>
          <a:p>
            <a:r>
              <a:rPr lang="en-US" altLang="zh-CN" sz="2400" dirty="0"/>
              <a:t>3. </a:t>
            </a:r>
            <a:r>
              <a:rPr lang="zh-CN" altLang="en-US" sz="2400" dirty="0"/>
              <a:t>动物，鸟，鸭，唐老鸭他们之间都是继承的关系，继承关系用空心三角形</a:t>
            </a:r>
            <a:r>
              <a:rPr lang="en-US" altLang="zh-CN" sz="2400" dirty="0"/>
              <a:t>+</a:t>
            </a:r>
            <a:r>
              <a:rPr lang="zh-CN" altLang="en-US" sz="2400" dirty="0"/>
              <a:t>实现来表示。</a:t>
            </a:r>
          </a:p>
        </p:txBody>
      </p:sp>
      <p:pic>
        <p:nvPicPr>
          <p:cNvPr id="2050" name="Picture 2" descr="http://hi.csdn.net/attachment/201110/11/0_1318335160UTE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736" y="2296633"/>
            <a:ext cx="2460552" cy="2596091"/>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677334" y="5287927"/>
            <a:ext cx="8596668" cy="9250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t>4.“</a:t>
            </a:r>
            <a:r>
              <a:rPr lang="zh-CN" altLang="en-US" sz="2400" dirty="0"/>
              <a:t>大雁”实现了“飞翔”接口。实现接口用空心三角形</a:t>
            </a:r>
            <a:r>
              <a:rPr lang="en-US" altLang="zh-CN" sz="2400" dirty="0"/>
              <a:t>+</a:t>
            </a:r>
            <a:r>
              <a:rPr lang="zh-CN" altLang="en-US" sz="2400" dirty="0"/>
              <a:t>虚线来表示。（注：下面的图中应为空心三角形）</a:t>
            </a:r>
          </a:p>
        </p:txBody>
      </p:sp>
      <p:pic>
        <p:nvPicPr>
          <p:cNvPr id="2052" name="Picture 4" descr="http://hi.csdn.net/attachment/201110/11/0_1318335165gB8W.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269" y="2350226"/>
            <a:ext cx="2858876" cy="24889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77447" y="2350226"/>
            <a:ext cx="2798181" cy="1200329"/>
          </a:xfrm>
          <a:prstGeom prst="rect">
            <a:avLst/>
          </a:prstGeom>
        </p:spPr>
        <p:txBody>
          <a:bodyPr wrap="square">
            <a:spAutoFit/>
          </a:bodyPr>
          <a:lstStyle/>
          <a:p>
            <a:r>
              <a:rPr lang="en-US" altLang="zh-CN" dirty="0" err="1">
                <a:solidFill>
                  <a:srgbClr val="000000"/>
                </a:solidFill>
                <a:latin typeface="Arial" panose="020B0604020202020204" pitchFamily="34" charset="0"/>
              </a:rPr>
              <a:t>classBird:Animal</a:t>
            </a:r>
            <a:r>
              <a:rPr lang="en-US" altLang="zh-CN" dirty="0">
                <a:solidFill>
                  <a:srgbClr val="000000"/>
                </a:solidFill>
                <a:latin typeface="Arial" panose="020B0604020202020204" pitchFamily="34" charset="0"/>
              </a:rPr>
              <a:t>    </a:t>
            </a:r>
            <a:br>
              <a:rPr lang="en-US" altLang="zh-CN" dirty="0"/>
            </a:br>
            <a:r>
              <a:rPr lang="en-US" altLang="zh-CN" dirty="0">
                <a:solidFill>
                  <a:srgbClr val="000000"/>
                </a:solidFill>
                <a:latin typeface="Arial" panose="020B0604020202020204" pitchFamily="34" charset="0"/>
              </a:rPr>
              <a:t>{                                </a:t>
            </a:r>
          </a:p>
          <a:p>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继承动物类           </a:t>
            </a:r>
            <a:br>
              <a:rPr lang="zh-CN" altLang="en-US" dirty="0"/>
            </a:br>
            <a:r>
              <a:rPr lang="en-US" altLang="zh-CN" dirty="0">
                <a:solidFill>
                  <a:srgbClr val="000000"/>
                </a:solidFill>
                <a:latin typeface="Arial" panose="020B0604020202020204" pitchFamily="34" charset="0"/>
              </a:rPr>
              <a:t>}                                </a:t>
            </a:r>
            <a:endParaRPr lang="zh-CN" altLang="en-US" dirty="0"/>
          </a:p>
        </p:txBody>
      </p:sp>
      <p:sp>
        <p:nvSpPr>
          <p:cNvPr id="7" name="矩形 6"/>
          <p:cNvSpPr/>
          <p:nvPr/>
        </p:nvSpPr>
        <p:spPr>
          <a:xfrm>
            <a:off x="6705600" y="3929016"/>
            <a:ext cx="2757377" cy="1200329"/>
          </a:xfrm>
          <a:prstGeom prst="rect">
            <a:avLst/>
          </a:prstGeom>
        </p:spPr>
        <p:txBody>
          <a:bodyPr wrap="square">
            <a:spAutoFit/>
          </a:bodyPr>
          <a:lstStyle/>
          <a:p>
            <a:r>
              <a:rPr lang="en-US" altLang="zh-CN" dirty="0">
                <a:solidFill>
                  <a:srgbClr val="000000"/>
                </a:solidFill>
                <a:latin typeface="Arial" panose="020B0604020202020204" pitchFamily="34" charset="0"/>
              </a:rPr>
              <a:t> class </a:t>
            </a:r>
            <a:r>
              <a:rPr lang="en-US" altLang="zh-CN" dirty="0" err="1">
                <a:solidFill>
                  <a:srgbClr val="000000"/>
                </a:solidFill>
                <a:latin typeface="Arial" panose="020B0604020202020204" pitchFamily="34" charset="0"/>
              </a:rPr>
              <a:t>WideGoose:IFly</a:t>
            </a:r>
            <a:br>
              <a:rPr lang="en-US" altLang="zh-CN" dirty="0"/>
            </a:br>
            <a:r>
              <a:rPr lang="en-US" altLang="zh-CN" dirty="0">
                <a:solidFill>
                  <a:srgbClr val="000000"/>
                </a:solidFill>
                <a:latin typeface="Arial" panose="020B0604020202020204" pitchFamily="34" charset="0"/>
              </a:rPr>
              <a:t> {</a:t>
            </a:r>
            <a:br>
              <a:rPr lang="en-US" altLang="zh-CN" dirty="0"/>
            </a:b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实现飞翔接口</a:t>
            </a:r>
            <a:br>
              <a:rPr lang="zh-CN" altLang="en-US" dirty="0"/>
            </a:br>
            <a:r>
              <a:rPr lang="en-US" altLang="zh-CN" dirty="0">
                <a:solidFill>
                  <a:srgbClr val="000000"/>
                </a:solidFill>
                <a:latin typeface="Arial" panose="020B0604020202020204" pitchFamily="34" charset="0"/>
              </a:rPr>
              <a:t> }</a:t>
            </a:r>
            <a:endParaRPr lang="zh-CN" altLang="en-US" dirty="0"/>
          </a:p>
        </p:txBody>
      </p:sp>
    </p:spTree>
    <p:extLst>
      <p:ext uri="{BB962C8B-B14F-4D97-AF65-F5344CB8AC3E}">
        <p14:creationId xmlns:p14="http://schemas.microsoft.com/office/powerpoint/2010/main" val="3065386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p>
        </p:txBody>
      </p:sp>
      <p:sp>
        <p:nvSpPr>
          <p:cNvPr id="3" name="内容占位符 2"/>
          <p:cNvSpPr>
            <a:spLocks noGrp="1"/>
          </p:cNvSpPr>
          <p:nvPr>
            <p:ph idx="1"/>
          </p:nvPr>
        </p:nvSpPr>
        <p:spPr>
          <a:xfrm>
            <a:off x="677334" y="1371601"/>
            <a:ext cx="8596668" cy="1073887"/>
          </a:xfrm>
        </p:spPr>
        <p:txBody>
          <a:bodyPr>
            <a:normAutofit fontScale="92500" lnSpcReduction="10000"/>
          </a:bodyPr>
          <a:lstStyle/>
          <a:p>
            <a:r>
              <a:rPr lang="zh-CN" altLang="en-US" sz="2400" dirty="0"/>
              <a:t>企鹅与气候有很大的关系，企鹅需要“知道”气候的变化，需要“了解”气候规律。当一个类“知道”另一个类时，可以用关联</a:t>
            </a:r>
            <a:r>
              <a:rPr lang="en-US" altLang="zh-CN" sz="2400" dirty="0"/>
              <a:t>(association)</a:t>
            </a:r>
            <a:r>
              <a:rPr lang="zh-CN" altLang="en-US" sz="2400" dirty="0"/>
              <a:t>关系。关联关系用实线箭头来表示。</a:t>
            </a:r>
          </a:p>
        </p:txBody>
      </p:sp>
      <p:pic>
        <p:nvPicPr>
          <p:cNvPr id="3074" name="Picture 2" descr="http://hi.csdn.net/attachment/201110/11/0_13183351742Sj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432" y="3061512"/>
            <a:ext cx="3217046" cy="208464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975668" y="3365171"/>
            <a:ext cx="6096000" cy="1477328"/>
          </a:xfrm>
          <a:prstGeom prst="rect">
            <a:avLst/>
          </a:prstGeom>
        </p:spPr>
        <p:txBody>
          <a:bodyPr>
            <a:spAutoFit/>
          </a:bodyPr>
          <a:lstStyle/>
          <a:p>
            <a:r>
              <a:rPr lang="en-US" altLang="zh-CN" dirty="0">
                <a:solidFill>
                  <a:srgbClr val="000000"/>
                </a:solidFill>
                <a:latin typeface="Arial" panose="020B0604020202020204" pitchFamily="34" charset="0"/>
              </a:rPr>
              <a:t>class Penguin :Bird</a:t>
            </a:r>
            <a:br>
              <a:rPr lang="en-US" altLang="zh-CN" dirty="0"/>
            </a:br>
            <a:r>
              <a:rPr lang="en-US" altLang="zh-CN" dirty="0">
                <a:solidFill>
                  <a:srgbClr val="000000"/>
                </a:solidFill>
                <a:latin typeface="Arial" panose="020B0604020202020204" pitchFamily="34" charset="0"/>
              </a:rPr>
              <a:t>{</a:t>
            </a:r>
            <a:br>
              <a:rPr lang="en-US" altLang="zh-CN" dirty="0"/>
            </a:br>
            <a:r>
              <a:rPr lang="en-US" altLang="zh-CN" dirty="0">
                <a:solidFill>
                  <a:srgbClr val="000000"/>
                </a:solidFill>
                <a:latin typeface="Arial" panose="020B0604020202020204" pitchFamily="34" charset="0"/>
              </a:rPr>
              <a:t>   private </a:t>
            </a:r>
            <a:r>
              <a:rPr lang="en-US" altLang="zh-CN" dirty="0" err="1">
                <a:solidFill>
                  <a:srgbClr val="000000"/>
                </a:solidFill>
                <a:latin typeface="Arial" panose="020B0604020202020204" pitchFamily="34" charset="0"/>
              </a:rPr>
              <a:t>Climateclimate</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在企鹅</a:t>
            </a:r>
            <a:r>
              <a:rPr lang="en-US" altLang="zh-CN" dirty="0">
                <a:solidFill>
                  <a:srgbClr val="000000"/>
                </a:solidFill>
                <a:latin typeface="Arial" panose="020B0604020202020204" pitchFamily="34" charset="0"/>
              </a:rPr>
              <a:t>Penguin</a:t>
            </a:r>
            <a:r>
              <a:rPr lang="zh-CN" altLang="en-US" dirty="0">
                <a:solidFill>
                  <a:srgbClr val="000000"/>
                </a:solidFill>
                <a:latin typeface="Arial" panose="020B0604020202020204" pitchFamily="34" charset="0"/>
              </a:rPr>
              <a:t>中，引用到气候</a:t>
            </a:r>
            <a:r>
              <a:rPr lang="en-US" altLang="zh-CN" dirty="0">
                <a:solidFill>
                  <a:srgbClr val="000000"/>
                </a:solidFill>
                <a:latin typeface="Arial" panose="020B0604020202020204" pitchFamily="34" charset="0"/>
              </a:rPr>
              <a:t>Climate</a:t>
            </a:r>
            <a:r>
              <a:rPr lang="zh-CN" altLang="en-US" dirty="0">
                <a:solidFill>
                  <a:srgbClr val="000000"/>
                </a:solidFill>
                <a:latin typeface="Arial" panose="020B0604020202020204" pitchFamily="34" charset="0"/>
              </a:rPr>
              <a:t>对象</a:t>
            </a:r>
            <a:br>
              <a:rPr lang="zh-CN" altLang="en-US" dirty="0"/>
            </a:br>
            <a:r>
              <a:rPr lang="en-US" altLang="zh-CN" dirty="0">
                <a:solidFill>
                  <a:srgbClr val="000000"/>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3781891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zh-CN" altLang="en-US" dirty="0"/>
              <a:t>类图</a:t>
            </a:r>
            <a:r>
              <a:rPr lang="en-US" altLang="zh-CN" b="1" dirty="0"/>
              <a:t>class diagram</a:t>
            </a:r>
            <a:endParaRPr lang="zh-CN" altLang="en-US" dirty="0"/>
          </a:p>
        </p:txBody>
      </p:sp>
      <p:sp>
        <p:nvSpPr>
          <p:cNvPr id="3" name="内容占位符 2"/>
          <p:cNvSpPr>
            <a:spLocks noGrp="1"/>
          </p:cNvSpPr>
          <p:nvPr>
            <p:ph idx="1"/>
          </p:nvPr>
        </p:nvSpPr>
        <p:spPr>
          <a:xfrm>
            <a:off x="677334" y="1371601"/>
            <a:ext cx="8596668" cy="4669762"/>
          </a:xfrm>
        </p:spPr>
        <p:txBody>
          <a:bodyPr/>
          <a:lstStyle/>
          <a:p>
            <a:r>
              <a:rPr lang="zh-CN" altLang="en-US" sz="2000" dirty="0">
                <a:solidFill>
                  <a:srgbClr val="464646"/>
                </a:solidFill>
              </a:rPr>
              <a:t>对静态结构的描述，用来定义系统中类和类之间的关系。</a:t>
            </a:r>
            <a:endParaRPr lang="en-US" altLang="zh-CN" sz="2000" dirty="0">
              <a:solidFill>
                <a:srgbClr val="464646"/>
              </a:solidFill>
            </a:endParaRPr>
          </a:p>
          <a:p>
            <a:pPr marL="0" indent="0">
              <a:buNone/>
            </a:pPr>
            <a:r>
              <a:rPr lang="zh-CN" altLang="en-US" sz="2800" b="1" dirty="0">
                <a:solidFill>
                  <a:srgbClr val="464646"/>
                </a:solidFill>
              </a:rPr>
              <a:t>图例：</a:t>
            </a:r>
            <a:endParaRPr lang="en-US" altLang="zh-CN" sz="2800" b="1" dirty="0">
              <a:solidFill>
                <a:srgbClr val="464646"/>
              </a:solidFill>
            </a:endParaRPr>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152" y="2325323"/>
            <a:ext cx="7129288" cy="3499284"/>
          </a:xfrm>
          <a:prstGeom prst="rect">
            <a:avLst/>
          </a:prstGeom>
        </p:spPr>
      </p:pic>
    </p:spTree>
    <p:extLst>
      <p:ext uri="{BB962C8B-B14F-4D97-AF65-F5344CB8AC3E}">
        <p14:creationId xmlns:p14="http://schemas.microsoft.com/office/powerpoint/2010/main" val="302234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81270"/>
          </a:xfrm>
        </p:spPr>
        <p:txBody>
          <a:bodyPr/>
          <a:lstStyle/>
          <a:p>
            <a:r>
              <a:rPr lang="zh-CN" altLang="en-US" dirty="0"/>
              <a:t>用例图</a:t>
            </a:r>
          </a:p>
        </p:txBody>
      </p:sp>
      <p:sp>
        <p:nvSpPr>
          <p:cNvPr id="3" name="内容占位符 2"/>
          <p:cNvSpPr>
            <a:spLocks noGrp="1"/>
          </p:cNvSpPr>
          <p:nvPr>
            <p:ph idx="1"/>
          </p:nvPr>
        </p:nvSpPr>
        <p:spPr>
          <a:xfrm>
            <a:off x="677334" y="1490871"/>
            <a:ext cx="8596668" cy="4550492"/>
          </a:xfrm>
        </p:spPr>
        <p:txBody>
          <a:bodyPr>
            <a:normAutofit lnSpcReduction="10000"/>
          </a:bodyPr>
          <a:lstStyle/>
          <a:p>
            <a:r>
              <a:rPr lang="zh-CN" altLang="en-US" sz="3200" dirty="0"/>
              <a:t>用例模型：能够有效地帮助开发人员发现真正的需求，并以适于用户、客户和开发人员的方法加以表示。</a:t>
            </a:r>
          </a:p>
          <a:p>
            <a:r>
              <a:rPr lang="zh-CN" altLang="en-US" sz="3200" dirty="0"/>
              <a:t>用例模型包括：用于描述一个系统的所有用例图和用例描述。</a:t>
            </a:r>
          </a:p>
          <a:p>
            <a:r>
              <a:rPr lang="zh-CN" altLang="en-US" sz="3200" dirty="0"/>
              <a:t>用例模型特点：</a:t>
            </a:r>
          </a:p>
          <a:p>
            <a:pPr lvl="2">
              <a:buFont typeface="Wingdings" panose="05000000000000000000" pitchFamily="2" charset="2"/>
              <a:buNone/>
            </a:pPr>
            <a:r>
              <a:rPr lang="en-US" altLang="zh-CN" sz="2400" dirty="0"/>
              <a:t>1</a:t>
            </a:r>
            <a:r>
              <a:rPr lang="zh-CN" altLang="en-US" sz="2400" dirty="0"/>
              <a:t>）用例模型描述了待开发系统的功能需求。</a:t>
            </a:r>
          </a:p>
          <a:p>
            <a:pPr lvl="2">
              <a:buFont typeface="Wingdings" panose="05000000000000000000" pitchFamily="2" charset="2"/>
              <a:buNone/>
            </a:pPr>
            <a:r>
              <a:rPr lang="en-US" altLang="zh-CN" sz="2400" dirty="0"/>
              <a:t>2</a:t>
            </a:r>
            <a:r>
              <a:rPr lang="zh-CN" altLang="en-US" sz="2400" dirty="0"/>
              <a:t>）用例模型将系统看作黑盒。</a:t>
            </a:r>
          </a:p>
          <a:p>
            <a:pPr lvl="2">
              <a:buFont typeface="Wingdings" panose="05000000000000000000" pitchFamily="2" charset="2"/>
              <a:buNone/>
            </a:pPr>
            <a:r>
              <a:rPr lang="en-US" altLang="zh-CN" sz="2400" dirty="0"/>
              <a:t>3</a:t>
            </a:r>
            <a:r>
              <a:rPr lang="zh-CN" altLang="en-US" sz="2400" dirty="0"/>
              <a:t>）用例模型驱动了需求分析之后各阶段的开发工作。</a:t>
            </a:r>
          </a:p>
          <a:p>
            <a:endParaRPr lang="zh-CN" altLang="en-US" dirty="0"/>
          </a:p>
        </p:txBody>
      </p:sp>
    </p:spTree>
    <p:extLst>
      <p:ext uri="{BB962C8B-B14F-4D97-AF65-F5344CB8AC3E}">
        <p14:creationId xmlns:p14="http://schemas.microsoft.com/office/powerpoint/2010/main" val="2210723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2487"/>
          </a:xfrm>
        </p:spPr>
        <p:txBody>
          <a:bodyPr>
            <a:normAutofit/>
          </a:bodyPr>
          <a:lstStyle/>
          <a:p>
            <a:r>
              <a:rPr lang="zh-CN" altLang="en-US" dirty="0"/>
              <a:t>状态图</a:t>
            </a:r>
          </a:p>
        </p:txBody>
      </p:sp>
      <p:sp>
        <p:nvSpPr>
          <p:cNvPr id="3" name="内容占位符 2"/>
          <p:cNvSpPr>
            <a:spLocks noGrp="1"/>
          </p:cNvSpPr>
          <p:nvPr>
            <p:ph idx="1"/>
          </p:nvPr>
        </p:nvSpPr>
        <p:spPr>
          <a:xfrm>
            <a:off x="677334" y="1470991"/>
            <a:ext cx="8596668" cy="4570371"/>
          </a:xfrm>
        </p:spPr>
        <p:txBody>
          <a:bodyPr/>
          <a:lstStyle/>
          <a:p>
            <a:r>
              <a:rPr lang="zh-CN" altLang="en-US" dirty="0"/>
              <a:t>类所描述事物的补充说明，类所有对象可能具有的状态，以及引起状态变化的事物。</a:t>
            </a:r>
          </a:p>
          <a:p>
            <a:pPr marL="0" indent="0">
              <a:buNone/>
            </a:pPr>
            <a:r>
              <a:rPr lang="zh-CN" altLang="en-US" sz="2800" dirty="0"/>
              <a:t>图例：</a:t>
            </a:r>
            <a:endParaRPr lang="zh-CN" altLang="en-US" sz="2800" dirty="0"/>
          </a:p>
        </p:txBody>
      </p:sp>
      <p:pic>
        <p:nvPicPr>
          <p:cNvPr id="4" name="图片 3"/>
          <p:cNvPicPr>
            <a:picLocks noChangeAspect="1"/>
          </p:cNvPicPr>
          <p:nvPr/>
        </p:nvPicPr>
        <p:blipFill>
          <a:blip r:embed="rId2"/>
          <a:stretch>
            <a:fillRect/>
          </a:stretch>
        </p:blipFill>
        <p:spPr>
          <a:xfrm>
            <a:off x="1980055" y="2421490"/>
            <a:ext cx="6738085" cy="3417248"/>
          </a:xfrm>
          <a:prstGeom prst="rect">
            <a:avLst/>
          </a:prstGeom>
        </p:spPr>
      </p:pic>
    </p:spTree>
    <p:extLst>
      <p:ext uri="{BB962C8B-B14F-4D97-AF65-F5344CB8AC3E}">
        <p14:creationId xmlns:p14="http://schemas.microsoft.com/office/powerpoint/2010/main" val="2403542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normAutofit/>
          </a:bodyPr>
          <a:lstStyle/>
          <a:p>
            <a:r>
              <a:rPr lang="zh-CN" altLang="en-US" dirty="0"/>
              <a:t>顺序图</a:t>
            </a:r>
          </a:p>
        </p:txBody>
      </p:sp>
      <p:sp>
        <p:nvSpPr>
          <p:cNvPr id="3" name="内容占位符 2"/>
          <p:cNvSpPr>
            <a:spLocks noGrp="1"/>
          </p:cNvSpPr>
          <p:nvPr>
            <p:ph idx="1"/>
          </p:nvPr>
        </p:nvSpPr>
        <p:spPr>
          <a:xfrm>
            <a:off x="677334" y="1351723"/>
            <a:ext cx="8596668" cy="4689640"/>
          </a:xfrm>
        </p:spPr>
        <p:txBody>
          <a:bodyPr/>
          <a:lstStyle/>
          <a:p>
            <a:r>
              <a:rPr lang="zh-CN" altLang="en-US" sz="2000" dirty="0"/>
              <a:t>反映若干对象之间的动态协作关系，在时间轴上，对象之间是如何交互的。</a:t>
            </a:r>
          </a:p>
          <a:p>
            <a:pPr marL="0" indent="0">
              <a:buNone/>
            </a:pPr>
            <a:r>
              <a:rPr lang="zh-CN" altLang="en-US" sz="2800" dirty="0"/>
              <a:t>图例：</a:t>
            </a:r>
            <a:endParaRPr lang="zh-CN" altLang="en-US" sz="2800" dirty="0"/>
          </a:p>
        </p:txBody>
      </p:sp>
      <p:pic>
        <p:nvPicPr>
          <p:cNvPr id="4" name="图片 3"/>
          <p:cNvPicPr>
            <a:picLocks noChangeAspect="1"/>
          </p:cNvPicPr>
          <p:nvPr/>
        </p:nvPicPr>
        <p:blipFill>
          <a:blip r:embed="rId2"/>
          <a:stretch>
            <a:fillRect/>
          </a:stretch>
        </p:blipFill>
        <p:spPr>
          <a:xfrm>
            <a:off x="1630609" y="2265726"/>
            <a:ext cx="7708731" cy="3388453"/>
          </a:xfrm>
          <a:prstGeom prst="rect">
            <a:avLst/>
          </a:prstGeom>
        </p:spPr>
      </p:pic>
    </p:spTree>
    <p:extLst>
      <p:ext uri="{BB962C8B-B14F-4D97-AF65-F5344CB8AC3E}">
        <p14:creationId xmlns:p14="http://schemas.microsoft.com/office/powerpoint/2010/main" val="2444490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2609"/>
          </a:xfrm>
        </p:spPr>
        <p:txBody>
          <a:bodyPr/>
          <a:lstStyle/>
          <a:p>
            <a:r>
              <a:rPr lang="zh-CN" altLang="en-US" dirty="0"/>
              <a:t>协作图</a:t>
            </a:r>
          </a:p>
        </p:txBody>
      </p:sp>
      <p:sp>
        <p:nvSpPr>
          <p:cNvPr id="3" name="内容占位符 2"/>
          <p:cNvSpPr>
            <a:spLocks noGrp="1"/>
          </p:cNvSpPr>
          <p:nvPr>
            <p:ph idx="1"/>
          </p:nvPr>
        </p:nvSpPr>
        <p:spPr>
          <a:xfrm>
            <a:off x="677334" y="1272209"/>
            <a:ext cx="8596668" cy="4769153"/>
          </a:xfrm>
        </p:spPr>
        <p:txBody>
          <a:bodyPr/>
          <a:lstStyle/>
          <a:p>
            <a:r>
              <a:rPr lang="zh-CN" altLang="en-US" sz="2000" dirty="0"/>
              <a:t>和序列图作用相同，比序列图多显示了对象和它们之间的关系（上下文关系）。强调时间和序列则选择序列图；强调上下文相关则选择协作图。</a:t>
            </a:r>
          </a:p>
          <a:p>
            <a:pPr marL="0" indent="0">
              <a:buNone/>
            </a:pPr>
            <a:r>
              <a:rPr lang="zh-CN" altLang="en-US" sz="2800" dirty="0"/>
              <a:t> 图例：</a:t>
            </a:r>
            <a:endParaRPr lang="zh-CN" altLang="en-US" sz="2800" dirty="0"/>
          </a:p>
        </p:txBody>
      </p:sp>
      <p:pic>
        <p:nvPicPr>
          <p:cNvPr id="4" name="图片 3"/>
          <p:cNvPicPr>
            <a:picLocks noChangeAspect="1"/>
          </p:cNvPicPr>
          <p:nvPr/>
        </p:nvPicPr>
        <p:blipFill>
          <a:blip r:embed="rId2"/>
          <a:stretch>
            <a:fillRect/>
          </a:stretch>
        </p:blipFill>
        <p:spPr>
          <a:xfrm>
            <a:off x="1776159" y="2171656"/>
            <a:ext cx="7497843" cy="3616748"/>
          </a:xfrm>
          <a:prstGeom prst="rect">
            <a:avLst/>
          </a:prstGeom>
        </p:spPr>
      </p:pic>
    </p:spTree>
    <p:extLst>
      <p:ext uri="{BB962C8B-B14F-4D97-AF65-F5344CB8AC3E}">
        <p14:creationId xmlns:p14="http://schemas.microsoft.com/office/powerpoint/2010/main" val="498579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2122"/>
          </a:xfrm>
        </p:spPr>
        <p:txBody>
          <a:bodyPr/>
          <a:lstStyle/>
          <a:p>
            <a:r>
              <a:rPr lang="zh-CN" altLang="en-US" dirty="0"/>
              <a:t>部署图</a:t>
            </a:r>
          </a:p>
        </p:txBody>
      </p:sp>
      <p:sp>
        <p:nvSpPr>
          <p:cNvPr id="3" name="内容占位符 2"/>
          <p:cNvSpPr>
            <a:spLocks noGrp="1"/>
          </p:cNvSpPr>
          <p:nvPr>
            <p:ph idx="1"/>
          </p:nvPr>
        </p:nvSpPr>
        <p:spPr>
          <a:xfrm>
            <a:off x="677334" y="1351723"/>
            <a:ext cx="8596668" cy="4689640"/>
          </a:xfrm>
        </p:spPr>
        <p:txBody>
          <a:bodyPr/>
          <a:lstStyle/>
          <a:p>
            <a:r>
              <a:rPr lang="zh-CN" altLang="en-US" sz="2000" dirty="0"/>
              <a:t>用来显示系统中软件和硬件的物理构架。 </a:t>
            </a:r>
          </a:p>
          <a:p>
            <a:pPr marL="0" indent="0">
              <a:buNone/>
            </a:pPr>
            <a:r>
              <a:rPr lang="zh-CN" altLang="en-US" sz="2800" dirty="0"/>
              <a:t>图例：</a:t>
            </a:r>
            <a:endParaRPr lang="zh-CN" altLang="en-US" sz="28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900" y="2020392"/>
            <a:ext cx="7762854" cy="3491175"/>
          </a:xfrm>
          <a:prstGeom prst="rect">
            <a:avLst/>
          </a:prstGeom>
        </p:spPr>
      </p:pic>
    </p:spTree>
    <p:extLst>
      <p:ext uri="{BB962C8B-B14F-4D97-AF65-F5344CB8AC3E}">
        <p14:creationId xmlns:p14="http://schemas.microsoft.com/office/powerpoint/2010/main" val="2546080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0102"/>
          </a:xfrm>
        </p:spPr>
        <p:txBody>
          <a:bodyPr/>
          <a:lstStyle/>
          <a:p>
            <a:r>
              <a:rPr lang="zh-CN" altLang="en-US" dirty="0"/>
              <a:t>提问</a:t>
            </a:r>
          </a:p>
        </p:txBody>
      </p:sp>
      <p:sp>
        <p:nvSpPr>
          <p:cNvPr id="3" name="内容占位符 2"/>
          <p:cNvSpPr>
            <a:spLocks noGrp="1"/>
          </p:cNvSpPr>
          <p:nvPr>
            <p:ph idx="1"/>
          </p:nvPr>
        </p:nvSpPr>
        <p:spPr>
          <a:xfrm>
            <a:off x="677334" y="1339703"/>
            <a:ext cx="8596668" cy="4701660"/>
          </a:xfrm>
        </p:spPr>
        <p:txBody>
          <a:bodyPr>
            <a:normAutofit/>
          </a:bodyPr>
          <a:lstStyle/>
          <a:p>
            <a:r>
              <a:rPr lang="en-US" altLang="zh-CN" sz="2000" dirty="0"/>
              <a:t>1</a:t>
            </a:r>
            <a:r>
              <a:rPr lang="zh-CN" altLang="en-US" sz="2000" dirty="0"/>
              <a:t>、</a:t>
            </a:r>
            <a:r>
              <a:rPr lang="en-US" altLang="zh-CN" sz="2000" dirty="0"/>
              <a:t> Use Case</a:t>
            </a:r>
            <a:r>
              <a:rPr lang="zh-CN" altLang="en-US" sz="2000" dirty="0"/>
              <a:t>和参与者有哪几种关系？  </a:t>
            </a:r>
            <a:endParaRPr lang="en-US" altLang="zh-CN" sz="2000" dirty="0"/>
          </a:p>
          <a:p>
            <a:pPr marL="0" indent="0">
              <a:buNone/>
            </a:pPr>
            <a:r>
              <a:rPr lang="zh-CN" altLang="en-US" sz="2000" dirty="0"/>
              <a:t>关联 泛化 扩展 包含</a:t>
            </a:r>
            <a:endParaRPr lang="en-US" altLang="zh-CN" sz="2000" dirty="0"/>
          </a:p>
          <a:p>
            <a:endParaRPr lang="en-US" altLang="zh-CN" sz="2000" dirty="0"/>
          </a:p>
          <a:p>
            <a:r>
              <a:rPr lang="en-US" altLang="zh-CN" sz="2000" dirty="0"/>
              <a:t>2</a:t>
            </a:r>
            <a:r>
              <a:rPr lang="zh-CN" altLang="en-US" sz="2000" dirty="0"/>
              <a:t>、你安装</a:t>
            </a:r>
            <a:r>
              <a:rPr lang="en-US" altLang="zh-CN" sz="2000" dirty="0"/>
              <a:t>rational rose</a:t>
            </a:r>
            <a:r>
              <a:rPr lang="zh-CN" altLang="en-US" sz="2000" dirty="0"/>
              <a:t>了吗？</a:t>
            </a:r>
            <a:endParaRPr lang="zh-CN" altLang="en-US" sz="2000" dirty="0"/>
          </a:p>
        </p:txBody>
      </p:sp>
    </p:spTree>
    <p:extLst>
      <p:ext uri="{BB962C8B-B14F-4D97-AF65-F5344CB8AC3E}">
        <p14:creationId xmlns:p14="http://schemas.microsoft.com/office/powerpoint/2010/main" val="283261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0102"/>
          </a:xfrm>
        </p:spPr>
        <p:txBody>
          <a:bodyPr/>
          <a:lstStyle/>
          <a:p>
            <a:r>
              <a:rPr lang="zh-CN" altLang="en-US" dirty="0"/>
              <a:t>引用出处</a:t>
            </a:r>
          </a:p>
        </p:txBody>
      </p:sp>
      <p:sp>
        <p:nvSpPr>
          <p:cNvPr id="3" name="内容占位符 2"/>
          <p:cNvSpPr>
            <a:spLocks noGrp="1"/>
          </p:cNvSpPr>
          <p:nvPr>
            <p:ph idx="1"/>
          </p:nvPr>
        </p:nvSpPr>
        <p:spPr>
          <a:xfrm>
            <a:off x="677334" y="1339703"/>
            <a:ext cx="8596668" cy="4701660"/>
          </a:xfrm>
        </p:spPr>
        <p:txBody>
          <a:bodyPr/>
          <a:lstStyle/>
          <a:p>
            <a:r>
              <a:rPr lang="en-US" altLang="zh-CN" dirty="0">
                <a:hlinkClick r:id="rId2"/>
              </a:rPr>
              <a:t>http://blog.csdn.net/xhf55555/article/details/6896316/</a:t>
            </a:r>
            <a:endParaRPr lang="en-US" altLang="zh-CN" dirty="0"/>
          </a:p>
          <a:p>
            <a:r>
              <a:rPr lang="en-US" altLang="zh-CN" dirty="0">
                <a:hlinkClick r:id="rId3"/>
              </a:rPr>
              <a:t>http://xhf123456789plain.blog.163.com/blog/static/172880482201192222144421/</a:t>
            </a:r>
            <a:endParaRPr lang="en-US" altLang="zh-CN" dirty="0"/>
          </a:p>
          <a:p>
            <a:r>
              <a:rPr lang="en-US" altLang="zh-CN" dirty="0">
                <a:hlinkClick r:id="rId4"/>
              </a:rPr>
              <a:t>http://xhf123456789plain.blog.163.com/blog/static/172880482201192221826110/</a:t>
            </a:r>
            <a:endParaRPr lang="en-US" altLang="zh-CN" dirty="0"/>
          </a:p>
          <a:p>
            <a:r>
              <a:rPr lang="en-US" altLang="zh-CN" dirty="0">
                <a:hlinkClick r:id="rId5"/>
              </a:rPr>
              <a:t>http://blog.csdn.net/lovelion/article/details/7843308</a:t>
            </a:r>
            <a:endParaRPr lang="en-US" altLang="zh-CN" dirty="0"/>
          </a:p>
          <a:p>
            <a:endParaRPr lang="zh-CN" altLang="en-US" dirty="0"/>
          </a:p>
        </p:txBody>
      </p:sp>
    </p:spTree>
    <p:extLst>
      <p:ext uri="{BB962C8B-B14F-4D97-AF65-F5344CB8AC3E}">
        <p14:creationId xmlns:p14="http://schemas.microsoft.com/office/powerpoint/2010/main" val="4074284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0102"/>
          </a:xfrm>
        </p:spPr>
        <p:txBody>
          <a:bodyPr/>
          <a:lstStyle/>
          <a:p>
            <a:r>
              <a:rPr lang="zh-CN" altLang="en-US" dirty="0"/>
              <a:t>分工</a:t>
            </a:r>
          </a:p>
        </p:txBody>
      </p:sp>
      <p:sp>
        <p:nvSpPr>
          <p:cNvPr id="3" name="内容占位符 2"/>
          <p:cNvSpPr>
            <a:spLocks noGrp="1"/>
          </p:cNvSpPr>
          <p:nvPr>
            <p:ph idx="1"/>
          </p:nvPr>
        </p:nvSpPr>
        <p:spPr>
          <a:xfrm>
            <a:off x="677334" y="1339703"/>
            <a:ext cx="8596668" cy="4701660"/>
          </a:xfrm>
        </p:spPr>
        <p:txBody>
          <a:bodyPr/>
          <a:lstStyle/>
          <a:p>
            <a:r>
              <a:rPr lang="en-US" altLang="zh-CN" dirty="0"/>
              <a:t>PPT</a:t>
            </a:r>
            <a:r>
              <a:rPr lang="zh-CN" altLang="en-US" dirty="0"/>
              <a:t>制作：祝誉之 元照鑫</a:t>
            </a:r>
            <a:endParaRPr lang="en-US" altLang="zh-CN" dirty="0"/>
          </a:p>
          <a:p>
            <a:r>
              <a:rPr lang="zh-CN" altLang="en-US" dirty="0"/>
              <a:t>资料搜集整理：喻鑫科 周旭豪  邵科</a:t>
            </a:r>
          </a:p>
        </p:txBody>
      </p:sp>
    </p:spTree>
    <p:extLst>
      <p:ext uri="{BB962C8B-B14F-4D97-AF65-F5344CB8AC3E}">
        <p14:creationId xmlns:p14="http://schemas.microsoft.com/office/powerpoint/2010/main" val="41330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p:cNvPicPr>
            <a:picLocks noChangeAspect="1"/>
          </p:cNvPicPr>
          <p:nvPr/>
        </p:nvPicPr>
        <p:blipFill>
          <a:blip r:embed="rId2"/>
          <a:stretch>
            <a:fillRect/>
          </a:stretch>
        </p:blipFill>
        <p:spPr>
          <a:xfrm>
            <a:off x="2007704" y="840104"/>
            <a:ext cx="6977271" cy="6017896"/>
          </a:xfrm>
          <a:prstGeom prst="rect">
            <a:avLst/>
          </a:prstGeom>
        </p:spPr>
      </p:pic>
      <p:sp>
        <p:nvSpPr>
          <p:cNvPr id="2" name="标题 1"/>
          <p:cNvSpPr>
            <a:spLocks noGrp="1"/>
          </p:cNvSpPr>
          <p:nvPr>
            <p:ph type="title"/>
          </p:nvPr>
        </p:nvSpPr>
        <p:spPr>
          <a:xfrm>
            <a:off x="677334" y="609600"/>
            <a:ext cx="8596668" cy="1320800"/>
          </a:xfrm>
        </p:spPr>
        <p:txBody>
          <a:bodyPr anchor="t">
            <a:normAutofit/>
          </a:bodyPr>
          <a:lstStyle/>
          <a:p>
            <a:r>
              <a:rPr lang="zh-CN" altLang="en-US" dirty="0"/>
              <a:t>开发过程</a:t>
            </a:r>
          </a:p>
        </p:txBody>
      </p:sp>
    </p:spTree>
    <p:extLst>
      <p:ext uri="{BB962C8B-B14F-4D97-AF65-F5344CB8AC3E}">
        <p14:creationId xmlns:p14="http://schemas.microsoft.com/office/powerpoint/2010/main" val="215240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p>
        </p:txBody>
      </p:sp>
      <p:sp>
        <p:nvSpPr>
          <p:cNvPr id="3" name="内容占位符 2"/>
          <p:cNvSpPr>
            <a:spLocks noGrp="1"/>
          </p:cNvSpPr>
          <p:nvPr>
            <p:ph idx="1"/>
          </p:nvPr>
        </p:nvSpPr>
        <p:spPr>
          <a:xfrm>
            <a:off x="677334" y="1470991"/>
            <a:ext cx="9520214" cy="5009322"/>
          </a:xfrm>
        </p:spPr>
        <p:txBody>
          <a:bodyPr>
            <a:normAutofit/>
          </a:bodyPr>
          <a:lstStyle/>
          <a:p>
            <a:pPr algn="just">
              <a:lnSpc>
                <a:spcPct val="90000"/>
              </a:lnSpc>
            </a:pPr>
            <a:r>
              <a:rPr lang="en-US" altLang="zh-CN" sz="2800" b="1" dirty="0">
                <a:solidFill>
                  <a:schemeClr val="accent2"/>
                </a:solidFill>
              </a:rPr>
              <a:t>Use Case</a:t>
            </a:r>
            <a:r>
              <a:rPr lang="zh-CN" altLang="en-US" sz="2800" dirty="0"/>
              <a:t>概念是</a:t>
            </a:r>
            <a:r>
              <a:rPr lang="en-US" altLang="zh-CN" sz="2800" dirty="0"/>
              <a:t>Ivar Jacobson</a:t>
            </a:r>
            <a:r>
              <a:rPr lang="zh-CN" altLang="en-US" sz="2800" dirty="0"/>
              <a:t>于</a:t>
            </a:r>
            <a:r>
              <a:rPr lang="en-US" altLang="zh-CN" sz="2800" dirty="0"/>
              <a:t>60</a:t>
            </a:r>
            <a:r>
              <a:rPr lang="zh-CN" altLang="en-US" sz="2800" dirty="0"/>
              <a:t>年代和</a:t>
            </a:r>
            <a:r>
              <a:rPr lang="en-US" altLang="zh-CN" sz="2800" dirty="0"/>
              <a:t>70</a:t>
            </a:r>
            <a:r>
              <a:rPr lang="zh-CN" altLang="en-US" sz="2800" dirty="0"/>
              <a:t>年代在爱立信公司开发</a:t>
            </a:r>
            <a:r>
              <a:rPr lang="en-US" altLang="zh-CN" sz="2800" dirty="0"/>
              <a:t>AKE</a:t>
            </a:r>
            <a:r>
              <a:rPr lang="zh-CN" altLang="en-US" sz="2800" dirty="0"/>
              <a:t>，</a:t>
            </a:r>
            <a:r>
              <a:rPr lang="en-US" altLang="zh-CN" sz="2800" dirty="0"/>
              <a:t>AXE</a:t>
            </a:r>
            <a:r>
              <a:rPr lang="zh-CN" altLang="en-US" sz="2800" dirty="0"/>
              <a:t>系列系统时发明的，并在其博士论文</a:t>
            </a:r>
            <a:r>
              <a:rPr lang="en-US" altLang="zh-CN" sz="2800" dirty="0"/>
              <a:t>(85</a:t>
            </a:r>
            <a:r>
              <a:rPr lang="zh-CN" altLang="en-US" sz="2800" dirty="0"/>
              <a:t>年</a:t>
            </a:r>
            <a:r>
              <a:rPr lang="en-US" altLang="zh-CN" sz="2800" dirty="0"/>
              <a:t>)</a:t>
            </a:r>
            <a:r>
              <a:rPr lang="zh-CN" altLang="en-US" sz="2800" dirty="0"/>
              <a:t>和</a:t>
            </a:r>
            <a:r>
              <a:rPr lang="zh-CN" altLang="zh-CN" sz="2800" dirty="0"/>
              <a:t>92年出版的论著中做了详细论述[1]。</a:t>
            </a:r>
            <a:endParaRPr lang="zh-CN" altLang="en-US" sz="2800" dirty="0"/>
          </a:p>
          <a:p>
            <a:pPr algn="just">
              <a:lnSpc>
                <a:spcPct val="90000"/>
              </a:lnSpc>
            </a:pPr>
            <a:r>
              <a:rPr lang="zh-CN" altLang="en-US" sz="2800" dirty="0"/>
              <a:t>在软件开发中采用</a:t>
            </a:r>
            <a:r>
              <a:rPr lang="en-US" altLang="zh-CN" sz="2800" b="1" dirty="0">
                <a:solidFill>
                  <a:schemeClr val="accent2"/>
                </a:solidFill>
              </a:rPr>
              <a:t>Use Case</a:t>
            </a:r>
            <a:r>
              <a:rPr lang="zh-CN" altLang="en-US" sz="2800" b="1" dirty="0">
                <a:solidFill>
                  <a:schemeClr val="accent2"/>
                </a:solidFill>
              </a:rPr>
              <a:t>驱动</a:t>
            </a:r>
            <a:r>
              <a:rPr lang="zh-CN" altLang="en-US" sz="2800" dirty="0"/>
              <a:t>是</a:t>
            </a:r>
            <a:r>
              <a:rPr lang="en-US" altLang="zh-CN" sz="2800" dirty="0"/>
              <a:t>I. Jacobson</a:t>
            </a:r>
            <a:r>
              <a:rPr lang="zh-CN" altLang="en-US" sz="2800" dirty="0"/>
              <a:t>对软件界最重要的贡献之一。 </a:t>
            </a:r>
            <a:endParaRPr lang="zh-CN" altLang="zh-CN" sz="2800" dirty="0"/>
          </a:p>
          <a:p>
            <a:pPr>
              <a:lnSpc>
                <a:spcPct val="90000"/>
              </a:lnSpc>
            </a:pPr>
            <a:r>
              <a:rPr lang="zh-CN" altLang="en-US" sz="2800" dirty="0"/>
              <a:t>自</a:t>
            </a:r>
            <a:r>
              <a:rPr lang="en-US" altLang="zh-CN" sz="2800" dirty="0"/>
              <a:t>I. Jacobson</a:t>
            </a:r>
            <a:r>
              <a:rPr lang="zh-CN" altLang="en-US" sz="2800" dirty="0"/>
              <a:t>的著作出版后，面向对象领域已广泛接纳了用例这一概念，并认为它是第二代面向对象技术的标志。</a:t>
            </a:r>
          </a:p>
          <a:p>
            <a:pPr>
              <a:lnSpc>
                <a:spcPct val="90000"/>
              </a:lnSpc>
              <a:buFont typeface="Wingdings" panose="05000000000000000000" pitchFamily="2" charset="2"/>
              <a:buNone/>
            </a:pPr>
            <a:endParaRPr lang="zh-CN" altLang="en-US" sz="2400" dirty="0"/>
          </a:p>
          <a:p>
            <a:pPr>
              <a:lnSpc>
                <a:spcPct val="90000"/>
              </a:lnSpc>
            </a:pPr>
            <a:r>
              <a:rPr lang="en-US" altLang="zh-CN" sz="2400" dirty="0"/>
              <a:t>[1]  I. Jacobson</a:t>
            </a:r>
            <a:r>
              <a:rPr lang="zh-CN" altLang="en-US" sz="2400" dirty="0"/>
              <a:t>，</a:t>
            </a:r>
            <a:r>
              <a:rPr lang="en-US" altLang="zh-CN" sz="2400" dirty="0">
                <a:solidFill>
                  <a:schemeClr val="accent2"/>
                </a:solidFill>
              </a:rPr>
              <a:t>Object-oriented software engineering : a use case driven approach</a:t>
            </a:r>
            <a:r>
              <a:rPr lang="zh-CN" altLang="en-US" sz="2400" dirty="0"/>
              <a:t>，</a:t>
            </a:r>
            <a:r>
              <a:rPr lang="en-US" altLang="zh-CN" sz="2400" dirty="0"/>
              <a:t>Addison-Wesley, 1992</a:t>
            </a:r>
          </a:p>
        </p:txBody>
      </p:sp>
    </p:spTree>
    <p:extLst>
      <p:ext uri="{BB962C8B-B14F-4D97-AF65-F5344CB8AC3E}">
        <p14:creationId xmlns:p14="http://schemas.microsoft.com/office/powerpoint/2010/main" val="330291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752" y="609599"/>
            <a:ext cx="8596668" cy="702365"/>
          </a:xfrm>
        </p:spPr>
        <p:txBody>
          <a:bodyPr/>
          <a:lstStyle/>
          <a:p>
            <a:r>
              <a:rPr lang="zh-CN" altLang="en-US" dirty="0"/>
              <a:t>用例图</a:t>
            </a:r>
          </a:p>
        </p:txBody>
      </p:sp>
      <p:sp>
        <p:nvSpPr>
          <p:cNvPr id="3" name="内容占位符 2"/>
          <p:cNvSpPr>
            <a:spLocks noGrp="1"/>
          </p:cNvSpPr>
          <p:nvPr>
            <p:ph idx="1"/>
          </p:nvPr>
        </p:nvSpPr>
        <p:spPr>
          <a:xfrm>
            <a:off x="935752" y="2287629"/>
            <a:ext cx="8596668" cy="4570371"/>
          </a:xfrm>
        </p:spPr>
        <p:txBody>
          <a:bodyPr>
            <a:normAutofit/>
          </a:bodyPr>
          <a:lstStyle/>
          <a:p>
            <a:pPr marL="609600" indent="-609600">
              <a:buFont typeface="Wingdings" panose="05000000000000000000" pitchFamily="2" charset="2"/>
              <a:buNone/>
            </a:pPr>
            <a:r>
              <a:rPr lang="zh-CN" altLang="en-US" sz="2800" b="1" dirty="0">
                <a:solidFill>
                  <a:schemeClr val="hlink"/>
                </a:solidFill>
              </a:rPr>
              <a:t>用例图包含</a:t>
            </a:r>
            <a:r>
              <a:rPr lang="en-US" altLang="zh-CN" sz="2800" b="1" dirty="0">
                <a:solidFill>
                  <a:schemeClr val="hlink"/>
                </a:solidFill>
              </a:rPr>
              <a:t>6</a:t>
            </a:r>
            <a:r>
              <a:rPr lang="zh-CN" altLang="en-US" sz="2800" b="1" dirty="0">
                <a:solidFill>
                  <a:schemeClr val="hlink"/>
                </a:solidFill>
              </a:rPr>
              <a:t>元素</a:t>
            </a:r>
            <a:r>
              <a:rPr lang="zh-CN" altLang="en-US" sz="2800" dirty="0"/>
              <a:t>：</a:t>
            </a:r>
          </a:p>
          <a:p>
            <a:pPr marL="609600" indent="-609600">
              <a:buFont typeface="Wingdings" panose="05000000000000000000" pitchFamily="2" charset="2"/>
              <a:buAutoNum type="circleNumDbPlain"/>
            </a:pPr>
            <a:r>
              <a:rPr lang="zh-CN" altLang="en-US" sz="2800" dirty="0"/>
              <a:t>参与者（</a:t>
            </a:r>
            <a:r>
              <a:rPr lang="en-US" altLang="zh-CN" sz="2800" dirty="0"/>
              <a:t>Actor</a:t>
            </a:r>
            <a:r>
              <a:rPr lang="zh-CN" altLang="en-US" sz="2800" dirty="0"/>
              <a:t>）</a:t>
            </a:r>
          </a:p>
          <a:p>
            <a:pPr marL="609600" indent="-609600">
              <a:buFont typeface="Wingdings" panose="05000000000000000000" pitchFamily="2" charset="2"/>
              <a:buAutoNum type="circleNumDbPlain"/>
            </a:pPr>
            <a:r>
              <a:rPr lang="zh-CN" altLang="en-US" sz="2800" dirty="0"/>
              <a:t>用例（</a:t>
            </a:r>
            <a:r>
              <a:rPr lang="en-US" altLang="zh-CN" sz="2800" dirty="0"/>
              <a:t>Use Case</a:t>
            </a:r>
            <a:r>
              <a:rPr lang="zh-CN" altLang="en-US" sz="2800" dirty="0"/>
              <a:t>）</a:t>
            </a:r>
          </a:p>
          <a:p>
            <a:pPr marL="609600" indent="-609600">
              <a:buFont typeface="Wingdings" panose="05000000000000000000" pitchFamily="2" charset="2"/>
              <a:buAutoNum type="circleNumDbPlain"/>
            </a:pPr>
            <a:r>
              <a:rPr lang="zh-CN" altLang="en-US" sz="2800" dirty="0"/>
              <a:t>用例间关系（</a:t>
            </a:r>
            <a:r>
              <a:rPr lang="en-US" altLang="zh-CN" sz="2800" dirty="0"/>
              <a:t>Association</a:t>
            </a:r>
            <a:r>
              <a:rPr lang="zh-CN" altLang="en-US" sz="2800" dirty="0"/>
              <a:t>）</a:t>
            </a:r>
          </a:p>
          <a:p>
            <a:pPr marL="609600" indent="-609600">
              <a:buFont typeface="Wingdings" panose="05000000000000000000" pitchFamily="2" charset="2"/>
              <a:buAutoNum type="circleNumDbPlain"/>
            </a:pPr>
            <a:r>
              <a:rPr lang="zh-CN" altLang="en-US" sz="2800" dirty="0"/>
              <a:t>脚本（</a:t>
            </a:r>
            <a:r>
              <a:rPr lang="en-US" altLang="zh-CN" sz="2800" dirty="0"/>
              <a:t>Scenario</a:t>
            </a:r>
            <a:r>
              <a:rPr lang="zh-CN" altLang="en-US" sz="2800" dirty="0"/>
              <a:t>）</a:t>
            </a:r>
          </a:p>
          <a:p>
            <a:pPr marL="609600" indent="-609600">
              <a:buFont typeface="Wingdings" panose="05000000000000000000" pitchFamily="2" charset="2"/>
              <a:buAutoNum type="circleNumDbPlain"/>
            </a:pPr>
            <a:r>
              <a:rPr lang="zh-CN" altLang="en-US" sz="2800" dirty="0"/>
              <a:t>描述（</a:t>
            </a:r>
            <a:r>
              <a:rPr lang="en-US" altLang="zh-CN" sz="2800" dirty="0"/>
              <a:t>Description</a:t>
            </a:r>
            <a:r>
              <a:rPr lang="zh-CN" altLang="en-US" sz="2800" dirty="0"/>
              <a:t>）</a:t>
            </a:r>
          </a:p>
          <a:p>
            <a:pPr marL="609600" indent="-609600">
              <a:buFont typeface="Wingdings" panose="05000000000000000000" pitchFamily="2" charset="2"/>
              <a:buAutoNum type="circleNumDbPlain"/>
            </a:pPr>
            <a:r>
              <a:rPr lang="zh-CN" altLang="en-US" sz="2800" dirty="0"/>
              <a:t>系统</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059" y="1994452"/>
            <a:ext cx="5042804" cy="194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a:xfrm>
            <a:off x="677334" y="1470992"/>
            <a:ext cx="8596668" cy="894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a:t>用例图是显示一组用例、参与者以及他们之间的关系的图。在</a:t>
            </a:r>
            <a:r>
              <a:rPr lang="en-US" altLang="zh-CN" sz="2000"/>
              <a:t>uml</a:t>
            </a:r>
            <a:r>
              <a:rPr lang="zh-CN" altLang="en-US" sz="2000"/>
              <a:t>中，一个用例模型由若干个用例图描述</a:t>
            </a:r>
            <a:endParaRPr lang="zh-CN" altLang="en-US" sz="2000" dirty="0"/>
          </a:p>
        </p:txBody>
      </p:sp>
    </p:spTree>
    <p:extLst>
      <p:ext uri="{BB962C8B-B14F-4D97-AF65-F5344CB8AC3E}">
        <p14:creationId xmlns:p14="http://schemas.microsoft.com/office/powerpoint/2010/main" val="30228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p>
        </p:txBody>
      </p:sp>
      <p:sp>
        <p:nvSpPr>
          <p:cNvPr id="3" name="内容占位符 2"/>
          <p:cNvSpPr>
            <a:spLocks noGrp="1"/>
          </p:cNvSpPr>
          <p:nvPr>
            <p:ph idx="1"/>
          </p:nvPr>
        </p:nvSpPr>
        <p:spPr>
          <a:xfrm>
            <a:off x="677334" y="1574842"/>
            <a:ext cx="8596668" cy="4570371"/>
          </a:xfrm>
        </p:spPr>
        <p:txBody>
          <a:bodyPr/>
          <a:lstStyle/>
          <a:p>
            <a:r>
              <a:rPr lang="zh-CN" altLang="en-US" sz="3200" dirty="0"/>
              <a:t>一个用例是外部参与者与系统之间的一系列典型交互过程，每个用例为参与者提供有价值 的功能。</a:t>
            </a:r>
          </a:p>
          <a:p>
            <a:pPr>
              <a:buFont typeface="Wingdings" panose="05000000000000000000" pitchFamily="2" charset="2"/>
              <a:buNone/>
            </a:pPr>
            <a:r>
              <a:rPr lang="zh-CN" altLang="en-US" sz="3200" dirty="0"/>
              <a:t>例：在字处理程序中，“</a:t>
            </a:r>
            <a:r>
              <a:rPr lang="zh-CN" altLang="en-US" sz="3200" b="1" dirty="0">
                <a:solidFill>
                  <a:schemeClr val="accent2"/>
                </a:solidFill>
              </a:rPr>
              <a:t>将正文置为黑体</a:t>
            </a:r>
            <a:r>
              <a:rPr lang="zh-CN" altLang="en-US" sz="3200" dirty="0"/>
              <a:t>”是一个</a:t>
            </a:r>
            <a:r>
              <a:rPr lang="en-US" altLang="zh-CN" sz="3200" dirty="0"/>
              <a:t>use case</a:t>
            </a:r>
            <a:r>
              <a:rPr lang="zh-CN" altLang="en-US" sz="3200" dirty="0"/>
              <a:t>；“</a:t>
            </a:r>
            <a:r>
              <a:rPr lang="zh-CN" altLang="en-US" sz="3200" b="1" dirty="0">
                <a:solidFill>
                  <a:schemeClr val="accent2"/>
                </a:solidFill>
              </a:rPr>
              <a:t>创建索引</a:t>
            </a:r>
            <a:r>
              <a:rPr lang="zh-CN" altLang="en-US" sz="3200" dirty="0"/>
              <a:t>”也是一个</a:t>
            </a:r>
            <a:r>
              <a:rPr lang="en-US" altLang="zh-CN" sz="3200" dirty="0"/>
              <a:t>use case</a:t>
            </a:r>
            <a:r>
              <a:rPr lang="zh-CN" altLang="en-US" sz="3200" dirty="0"/>
              <a:t>。</a:t>
            </a:r>
          </a:p>
          <a:p>
            <a:endParaRPr lang="zh-CN" altLang="en-US" dirty="0"/>
          </a:p>
        </p:txBody>
      </p:sp>
      <p:grpSp>
        <p:nvGrpSpPr>
          <p:cNvPr id="4" name="Group 3"/>
          <p:cNvGrpSpPr>
            <a:grpSpLocks/>
          </p:cNvGrpSpPr>
          <p:nvPr/>
        </p:nvGrpSpPr>
        <p:grpSpPr bwMode="auto">
          <a:xfrm>
            <a:off x="2124075" y="4868863"/>
            <a:ext cx="5257800" cy="1276350"/>
            <a:chOff x="1104" y="2736"/>
            <a:chExt cx="3312" cy="804"/>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2736"/>
              <a:ext cx="912" cy="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784"/>
              <a:ext cx="14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7888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p>
        </p:txBody>
      </p:sp>
      <p:sp>
        <p:nvSpPr>
          <p:cNvPr id="3" name="内容占位符 2"/>
          <p:cNvSpPr>
            <a:spLocks noGrp="1"/>
          </p:cNvSpPr>
          <p:nvPr>
            <p:ph idx="1"/>
          </p:nvPr>
        </p:nvSpPr>
        <p:spPr>
          <a:xfrm>
            <a:off x="915874" y="3122033"/>
            <a:ext cx="8596668" cy="4570371"/>
          </a:xfrm>
        </p:spPr>
        <p:txBody>
          <a:bodyPr/>
          <a:lstStyle/>
          <a:p>
            <a:r>
              <a:rPr lang="zh-CN" altLang="en-US" sz="3200" dirty="0"/>
              <a:t>从这个例子可以看到，用例的粒度可大可小，有的用例可能很简单，如“置正文为黑体”这个用例就比较简单，很快就可以实现，但“创建索引”这个用例就比较复杂，实现起来可能要花很长时间。</a:t>
            </a:r>
            <a:endParaRPr lang="zh-CN" altLang="en-US" dirty="0"/>
          </a:p>
        </p:txBody>
      </p:sp>
      <p:grpSp>
        <p:nvGrpSpPr>
          <p:cNvPr id="4" name="Group 3"/>
          <p:cNvGrpSpPr>
            <a:grpSpLocks/>
          </p:cNvGrpSpPr>
          <p:nvPr/>
        </p:nvGrpSpPr>
        <p:grpSpPr bwMode="auto">
          <a:xfrm>
            <a:off x="2163832" y="1540724"/>
            <a:ext cx="5257800" cy="1276350"/>
            <a:chOff x="1104" y="2736"/>
            <a:chExt cx="3312" cy="804"/>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2736"/>
              <a:ext cx="912" cy="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784"/>
              <a:ext cx="14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4494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2365"/>
          </a:xfrm>
        </p:spPr>
        <p:txBody>
          <a:bodyPr/>
          <a:lstStyle/>
          <a:p>
            <a:r>
              <a:rPr lang="zh-CN" altLang="en-US" dirty="0"/>
              <a:t>用例图</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261" y="3975884"/>
            <a:ext cx="3743739" cy="294634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内容占位符 2"/>
          <p:cNvSpPr>
            <a:spLocks noGrp="1"/>
          </p:cNvSpPr>
          <p:nvPr>
            <p:ph idx="1"/>
          </p:nvPr>
        </p:nvSpPr>
        <p:spPr>
          <a:xfrm>
            <a:off x="935752" y="1452259"/>
            <a:ext cx="8596668" cy="4570371"/>
          </a:xfrm>
        </p:spPr>
        <p:txBody>
          <a:bodyPr/>
          <a:lstStyle/>
          <a:p>
            <a:r>
              <a:rPr lang="zh-CN" altLang="en-US" sz="3200" dirty="0"/>
              <a:t>粒度过细，陷入功能分解。</a:t>
            </a:r>
          </a:p>
          <a:p>
            <a:r>
              <a:rPr lang="zh-CN" altLang="en-US" sz="3200" dirty="0"/>
              <a:t>过细的粒度，一般都会导致技术语言的描述，而不再是业务语言。</a:t>
            </a:r>
          </a:p>
          <a:p>
            <a:r>
              <a:rPr lang="en-US" altLang="zh-CN" sz="3200" dirty="0"/>
              <a:t>Jacobson</a:t>
            </a:r>
            <a:r>
              <a:rPr lang="zh-CN" altLang="en-US" sz="3200" dirty="0"/>
              <a:t>说，对一个十人年的项目，他需要二十个用例。而在一个相同规模的项目中，</a:t>
            </a:r>
            <a:r>
              <a:rPr lang="en-US" altLang="zh-CN" sz="3200" dirty="0"/>
              <a:t>Martin Fowler*</a:t>
            </a:r>
            <a:r>
              <a:rPr lang="zh-CN" altLang="en-US" sz="3200" dirty="0"/>
              <a:t>则用了一百多个用例。经验问题</a:t>
            </a:r>
          </a:p>
        </p:txBody>
      </p:sp>
    </p:spTree>
    <p:extLst>
      <p:ext uri="{BB962C8B-B14F-4D97-AF65-F5344CB8AC3E}">
        <p14:creationId xmlns:p14="http://schemas.microsoft.com/office/powerpoint/2010/main" val="2875780590"/>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817</TotalTime>
  <Words>1976</Words>
  <Application>Microsoft Office PowerPoint</Application>
  <PresentationFormat>宽屏</PresentationFormat>
  <Paragraphs>185</Paragraphs>
  <Slides>36</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等线</vt:lpstr>
      <vt:lpstr>方正姚体</vt:lpstr>
      <vt:lpstr>黑体</vt:lpstr>
      <vt:lpstr>华文新魏</vt:lpstr>
      <vt:lpstr>宋体</vt:lpstr>
      <vt:lpstr>Arial</vt:lpstr>
      <vt:lpstr>Times New Roman</vt:lpstr>
      <vt:lpstr>Trebuchet MS</vt:lpstr>
      <vt:lpstr>Wingdings</vt:lpstr>
      <vt:lpstr>Wingdings 3</vt:lpstr>
      <vt:lpstr>平面</vt:lpstr>
      <vt:lpstr>UML基础Ⅰ</vt:lpstr>
      <vt:lpstr>目录</vt:lpstr>
      <vt:lpstr>用例图</vt:lpstr>
      <vt:lpstr>开发过程</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扩展关系和包含关系的例子</vt:lpstr>
      <vt:lpstr>关系的比较</vt:lpstr>
      <vt:lpstr>actor，use case的关系类型</vt:lpstr>
      <vt:lpstr>用例图</vt:lpstr>
      <vt:lpstr>类图</vt:lpstr>
      <vt:lpstr>类图</vt:lpstr>
      <vt:lpstr>类图</vt:lpstr>
      <vt:lpstr>类图</vt:lpstr>
      <vt:lpstr>类图</vt:lpstr>
      <vt:lpstr>类图class diagram</vt:lpstr>
      <vt:lpstr>状态图</vt:lpstr>
      <vt:lpstr>顺序图</vt:lpstr>
      <vt:lpstr>协作图</vt:lpstr>
      <vt:lpstr>部署图</vt:lpstr>
      <vt:lpstr>提问</vt:lpstr>
      <vt:lpstr>引用出处</vt:lpstr>
      <vt:lpstr>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anne tai ki</dc:creator>
  <cp:lastModifiedBy>贝尔街221B</cp:lastModifiedBy>
  <cp:revision>41</cp:revision>
  <dcterms:created xsi:type="dcterms:W3CDTF">2016-10-30T16:00:02Z</dcterms:created>
  <dcterms:modified xsi:type="dcterms:W3CDTF">2016-11-02T11:15:12Z</dcterms:modified>
</cp:coreProperties>
</file>