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8" r:id="rId4"/>
    <p:sldId id="259" r:id="rId5"/>
    <p:sldId id="272" r:id="rId6"/>
    <p:sldId id="273" r:id="rId7"/>
    <p:sldId id="274" r:id="rId8"/>
    <p:sldId id="275" r:id="rId9"/>
    <p:sldId id="277" r:id="rId10"/>
    <p:sldId id="276" r:id="rId11"/>
    <p:sldId id="26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84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E5B4EDC-59C0-49C7-8ADA-5A781B329E02}" type="datetimeFigureOut">
              <a:rPr lang="en-US" altLang="zh-CN"/>
              <a:t>11/6/2016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9429053-DC2A-4342-ADD4-2FD729D91E2C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2D8D46A-B586-417D-BFBD-8C8FE0AAF762}" type="datetimeFigureOut">
              <a:t>2016/11/6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EBA5BD7-F043-4D1B-AA17-CD412FC534D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线连接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线连接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线连接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线条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2016/11/6</a:t>
            </a:fld>
            <a:endParaRPr 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线连接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连接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 baseline="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2016/11/6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线条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DFD029-FB74-4578-B929-F66AA97659CA}" type="datetimeFigureOut">
              <a:rPr lang="en-US" altLang="zh-CN" smtClean="0"/>
              <a:pPr/>
              <a:t>11/6/2016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shipm.com/rp/39203.html" TargetMode="External"/><Relationship Id="rId2" Type="http://schemas.openxmlformats.org/officeDocument/2006/relationships/hyperlink" Target="https://zhidao.baidu.com/question/1755521256909979308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yixieshi.com/4881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5%88%87%E6%8D%A2%E8%BE%93%E5%85%A5%E6%B3%95&amp;tn=44039180_cpr&amp;fenlei=mv6quAkxTZn0IZRqIHckPjm4nH00T1Y3nADYnhFhPWmkPjcsmvPB0ZwV5Hcvrjm3rH6sPfKWUMw85HfYnjn4nH6sgvPsT6KdThsqpZwYTjCEQLGCpyw9Uz4Bmy-bIi4WUvYETgN-TLwGUv3EnHTdPHRznHcdPWbsrHbLrHnsr0" TargetMode="External"/><Relationship Id="rId2" Type="http://schemas.openxmlformats.org/officeDocument/2006/relationships/hyperlink" Target="https://www.baidu.com/s?wd=%E8%BD%AF%E4%BB%B6%E8%AE%BE%E8%AE%A1%E5%B8%88&amp;tn=44039180_cpr&amp;fenlei=mv6quAkxTZn0IZRqIHckPjm4nH00T1Y3nADYnhFhPWmkPjcsmvPB0ZwV5Hcvrjm3rH6sPfKWUMw85HfYnjn4nH6sgvPsT6KdThsqpZwYTjCEQLGCpyw9Uz4Bmy-bIi4WUvYETgN-TLwGUv3EnHTdPHRznHcdPWbsrHbLrHnsr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aidu.com/s?wd=%E4%BA%A4%E4%BA%92%E8%AE%BE%E8%AE%A1%E5%B8%88&amp;tn=44039180_cpr&amp;fenlei=mv6quAkxTZn0IZRqIHckPjm4nH00T1Y3nADYnhFhPWmkPjcsmvPB0ZwV5Hcvrjm3rH6sPfKWUMw85HfYnjn4nH6sgvPsT6KdThsqpZwYTjCEQLGCpyw9Uz4Bmy-bIi4WUvYETgN-TLwGUv3EnHTdPHRznHcdPWbsrHbLrHnsr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基础</a:t>
            </a:r>
            <a:r>
              <a:rPr lang="en-US" altLang="zh-CN" dirty="0"/>
              <a:t>Ⅱ</a:t>
            </a:r>
            <a:endParaRPr 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界面原型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4509120"/>
            <a:ext cx="2078344" cy="10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212" y="177281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i="1" dirty="0"/>
              <a:t>谢谢观看</a:t>
            </a:r>
          </a:p>
        </p:txBody>
      </p:sp>
      <p:sp>
        <p:nvSpPr>
          <p:cNvPr id="4" name="矩形 3"/>
          <p:cNvSpPr/>
          <p:nvPr/>
        </p:nvSpPr>
        <p:spPr>
          <a:xfrm>
            <a:off x="3358108" y="4611325"/>
            <a:ext cx="443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     PPT</a:t>
            </a:r>
            <a:r>
              <a:rPr lang="zh-CN" altLang="en-US" dirty="0"/>
              <a:t>制作：元照鑫 祝誉芝</a:t>
            </a:r>
            <a:endParaRPr lang="en-US" altLang="zh-CN" dirty="0"/>
          </a:p>
          <a:p>
            <a:r>
              <a:rPr lang="zh-CN" altLang="en-US" dirty="0"/>
              <a:t>资料收集：喻鑫科 周旭豪 邵轲 </a:t>
            </a:r>
          </a:p>
        </p:txBody>
      </p:sp>
      <p:sp>
        <p:nvSpPr>
          <p:cNvPr id="5" name="矩形 4"/>
          <p:cNvSpPr/>
          <p:nvPr/>
        </p:nvSpPr>
        <p:spPr>
          <a:xfrm>
            <a:off x="2494012" y="3068960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2"/>
              </a:rPr>
              <a:t>https://zhidao.baidu.com/question/1755521256909979308.html</a:t>
            </a:r>
            <a:r>
              <a:rPr lang="en-US" altLang="zh-CN" sz="1400" dirty="0"/>
              <a:t>   </a:t>
            </a:r>
          </a:p>
          <a:p>
            <a:r>
              <a:rPr lang="en-US" altLang="zh-CN" sz="1400" dirty="0">
                <a:hlinkClick r:id="rId3"/>
              </a:rPr>
              <a:t>http://www.woshipm.com/rp/39203.html</a:t>
            </a:r>
            <a:r>
              <a:rPr lang="en-US" altLang="zh-CN" sz="1400" dirty="0"/>
              <a:t>    </a:t>
            </a:r>
            <a:r>
              <a:rPr lang="en-US" altLang="zh-CN" sz="1400" b="1" dirty="0" err="1"/>
              <a:t>Axure</a:t>
            </a:r>
            <a:r>
              <a:rPr lang="zh-CN" altLang="en-US" sz="1400" b="1" dirty="0"/>
              <a:t>教程 </a:t>
            </a:r>
            <a:r>
              <a:rPr lang="en-US" altLang="zh-CN" sz="1400" b="1" dirty="0" err="1"/>
              <a:t>axure</a:t>
            </a:r>
            <a:r>
              <a:rPr lang="zh-CN" altLang="en-US" sz="1400" b="1" dirty="0"/>
              <a:t>新手入门基础（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）</a:t>
            </a:r>
            <a:endParaRPr lang="en-US" altLang="zh-CN" sz="1400" dirty="0"/>
          </a:p>
          <a:p>
            <a:r>
              <a:rPr lang="en-US" altLang="zh-CN" sz="1400" dirty="0">
                <a:hlinkClick r:id="rId4"/>
              </a:rPr>
              <a:t>http://www.yixieshi.com/48813.html</a:t>
            </a:r>
            <a:r>
              <a:rPr lang="en-US" altLang="zh-CN" sz="1400" dirty="0"/>
              <a:t>    </a:t>
            </a:r>
            <a:r>
              <a:rPr lang="zh-CN" altLang="en-US" sz="1400" b="1" dirty="0"/>
              <a:t>需求分析阶段的界面原型，需要注意什么？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、界面原型概述</a:t>
            </a:r>
            <a:endParaRPr 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/>
              <a:t>界面原型工具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Axure</a:t>
            </a:r>
            <a:r>
              <a:rPr lang="en-US" altLang="zh-CN" dirty="0"/>
              <a:t> RP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Axure</a:t>
            </a:r>
            <a:r>
              <a:rPr lang="en-US" altLang="zh-CN" dirty="0"/>
              <a:t> RP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0" indent="0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09836" y="695899"/>
            <a:ext cx="7069519" cy="1220933"/>
          </a:xfrm>
        </p:spPr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、界面原型简概述</a:t>
            </a:r>
            <a:endParaRPr lang="zh-CN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53852" y="1916832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         引用锤子科技视觉设计总监</a:t>
            </a:r>
            <a:r>
              <a:rPr lang="en-US" altLang="zh-CN" sz="1800" dirty="0"/>
              <a:t>——</a:t>
            </a:r>
            <a:r>
              <a:rPr lang="zh-CN" altLang="en-US" sz="1800" dirty="0"/>
              <a:t>罗子雄在重庆</a:t>
            </a:r>
            <a:r>
              <a:rPr lang="en-US" altLang="zh-CN" sz="1800" dirty="0" err="1"/>
              <a:t>TEDx</a:t>
            </a:r>
            <a:r>
              <a:rPr lang="zh-CN" altLang="en-US" sz="1800" dirty="0"/>
              <a:t>活动上说的一小段话：</a:t>
            </a:r>
          </a:p>
          <a:p>
            <a:r>
              <a:rPr lang="zh-CN" altLang="en-US" sz="1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每当我们看到一些美妙的设计的时候，很多人心里面会有一种冲动，这种冲动会让你们想去创造一些新的东西，创造一些美妙的事物。</a:t>
            </a:r>
          </a:p>
          <a:p>
            <a:r>
              <a:rPr lang="zh-CN" altLang="en-US" sz="1800" dirty="0"/>
              <a:t>         我们常说用户体验，用户使用你的软件，第一个会接触的是什么？没错，图形化界面</a:t>
            </a:r>
            <a:r>
              <a:rPr lang="en-US" altLang="zh-CN" sz="1800" dirty="0"/>
              <a:t>(GUI)</a:t>
            </a:r>
            <a:r>
              <a:rPr lang="zh-CN" altLang="en-US" sz="1800" dirty="0"/>
              <a:t>，简称</a:t>
            </a:r>
            <a:r>
              <a:rPr lang="en-US" altLang="zh-CN" sz="1800" dirty="0"/>
              <a:t>UI</a:t>
            </a:r>
            <a:r>
              <a:rPr lang="zh-CN" altLang="en-US" sz="1800" dirty="0"/>
              <a:t>，对于用户而言，最直观，给用户留下第一印像的是往往是程序的界面，而非功能！人，总喜欢美的东西，对吧？ 假如一样的功能，决定用户取向的，往往是</a:t>
            </a:r>
            <a:r>
              <a:rPr lang="en-US" altLang="zh-CN" sz="1800" dirty="0"/>
              <a:t>UI</a:t>
            </a:r>
            <a:r>
              <a:rPr lang="zh-CN" altLang="en-US" sz="1800" dirty="0"/>
              <a:t>！精美的</a:t>
            </a:r>
            <a:r>
              <a:rPr lang="en-US" altLang="zh-CN" sz="1800" dirty="0"/>
              <a:t>UI</a:t>
            </a:r>
            <a:r>
              <a:rPr lang="zh-CN" altLang="en-US" sz="1800" dirty="0"/>
              <a:t>！当然还有一些贴心的人性化操作等！</a:t>
            </a:r>
            <a:endParaRPr lang="en-US" altLang="zh-CN" sz="1800" dirty="0"/>
          </a:p>
          <a:p>
            <a:r>
              <a:rPr lang="zh-CN" altLang="en-US" sz="1800" dirty="0"/>
              <a:t>          一个产品的</a:t>
            </a:r>
            <a:r>
              <a:rPr lang="en-US" altLang="zh-CN" sz="1800" dirty="0"/>
              <a:t>UI</a:t>
            </a:r>
            <a:r>
              <a:rPr lang="zh-CN" altLang="en-US" sz="1800" dirty="0"/>
              <a:t>是非常重要的，而产品的界面原型设计一般是由公司的产品经理</a:t>
            </a:r>
            <a:r>
              <a:rPr lang="en-US" altLang="zh-CN" sz="1800" dirty="0"/>
              <a:t>+</a:t>
            </a:r>
            <a:r>
              <a:rPr lang="zh-CN" altLang="en-US" sz="1800" dirty="0"/>
              <a:t>美工来完成的。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09836" y="695899"/>
            <a:ext cx="8568952" cy="572861"/>
          </a:xfrm>
        </p:spPr>
        <p:txBody>
          <a:bodyPr/>
          <a:lstStyle/>
          <a:p>
            <a:r>
              <a:rPr lang="zh-CN" altLang="en-US" b="1" dirty="0"/>
              <a:t>界面原型需要注意什么？</a:t>
            </a:r>
            <a:endParaRPr lang="zh-CN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38231" y="1340768"/>
            <a:ext cx="8496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首先，我们需要明确这几点才能继续展开来说：</a:t>
            </a:r>
            <a:endParaRPr lang="en-US" altLang="zh-CN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dirty="0"/>
              <a:t>界面原型是什么</a:t>
            </a:r>
            <a:r>
              <a:rPr lang="en-US" altLang="zh-CN" sz="1800" b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dirty="0"/>
              <a:t>什么时候输出</a:t>
            </a:r>
            <a:r>
              <a:rPr lang="en-US" altLang="zh-CN" sz="1800" b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dirty="0"/>
              <a:t>有什么用途</a:t>
            </a:r>
            <a:r>
              <a:rPr lang="en-US" altLang="zh-CN" sz="1800" b="1" dirty="0"/>
              <a:t>?</a:t>
            </a:r>
          </a:p>
          <a:p>
            <a:endParaRPr lang="en-US" altLang="zh-CN" sz="1800" b="1" dirty="0"/>
          </a:p>
          <a:p>
            <a:r>
              <a:rPr lang="zh-CN" altLang="en-US" sz="1800" dirty="0"/>
              <a:t>         界面原型是需求的一种呈现方式，是当下沟通需求的主要方式</a:t>
            </a:r>
            <a:r>
              <a:rPr lang="en-US" altLang="zh-CN" sz="1800" dirty="0"/>
              <a:t>;</a:t>
            </a:r>
            <a:r>
              <a:rPr lang="zh-CN" altLang="en-US" sz="1800" dirty="0"/>
              <a:t>可视化是它的一大优势，好处在于将文字需求转化成图形界面，直观地让各参与方</a:t>
            </a:r>
            <a:r>
              <a:rPr lang="en-US" altLang="zh-CN" sz="1800" dirty="0"/>
              <a:t>(</a:t>
            </a:r>
            <a:r>
              <a:rPr lang="zh-CN" altLang="en-US" sz="1800" dirty="0"/>
              <a:t>市场</a:t>
            </a:r>
            <a:r>
              <a:rPr lang="en-US" altLang="zh-CN" sz="1800" dirty="0"/>
              <a:t>/</a:t>
            </a:r>
            <a:r>
              <a:rPr lang="zh-CN" altLang="en-US" sz="1800" dirty="0"/>
              <a:t>运营、程序猿、</a:t>
            </a:r>
            <a:r>
              <a:rPr lang="en-US" altLang="zh-CN" sz="1800" dirty="0"/>
              <a:t>UI</a:t>
            </a:r>
            <a:r>
              <a:rPr lang="zh-CN" altLang="en-US" sz="1800" dirty="0"/>
              <a:t>设计师、测试工程师、客服等</a:t>
            </a:r>
            <a:r>
              <a:rPr lang="en-US" altLang="zh-CN" sz="1800" dirty="0"/>
              <a:t>)</a:t>
            </a:r>
            <a:r>
              <a:rPr lang="zh-CN" altLang="en-US" sz="1800" dirty="0"/>
              <a:t>看到需求最终的实现效果，将各自对于需求的理解和预期统一标准化，在此基础上大家来讨论需求，更有针对性，验证彼此对需求的理解是否一致，从而达到明确需求的目的</a:t>
            </a:r>
            <a:r>
              <a:rPr lang="en-US" altLang="zh-CN" sz="1800" dirty="0"/>
              <a:t>;</a:t>
            </a:r>
          </a:p>
          <a:p>
            <a:r>
              <a:rPr lang="zh-CN" altLang="en-US" sz="1800" dirty="0"/>
              <a:t>         界面原型是在软件开发项目中需求分析阶段输出的，在开始画界面原型之前要做好产品规划，明确项目的需求范围，即做哪些需求</a:t>
            </a:r>
            <a:r>
              <a:rPr lang="en-US" altLang="zh-CN" sz="1800" dirty="0"/>
              <a:t>;</a:t>
            </a:r>
            <a:r>
              <a:rPr lang="zh-CN" altLang="en-US" sz="1800" dirty="0"/>
              <a:t>而具体每个需求点达到什么程度，怎样做达到这个程度，有什么样的规则，即有哪些功能点，业务逻辑是什么，有哪些约束条件</a:t>
            </a:r>
            <a:r>
              <a:rPr lang="en-US" altLang="zh-CN" sz="1800" dirty="0"/>
              <a:t>;</a:t>
            </a:r>
            <a:r>
              <a:rPr lang="zh-CN" altLang="en-US" sz="1800" dirty="0"/>
              <a:t>这些是需求分析阶段要做得事情</a:t>
            </a:r>
            <a:r>
              <a:rPr lang="en-US" altLang="zh-CN" sz="1800" dirty="0"/>
              <a:t>;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25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09836" y="695899"/>
            <a:ext cx="8568952" cy="572861"/>
          </a:xfrm>
        </p:spPr>
        <p:txBody>
          <a:bodyPr/>
          <a:lstStyle/>
          <a:p>
            <a:r>
              <a:rPr lang="zh-CN" altLang="en-US" b="1" dirty="0"/>
              <a:t>界面原型看什么</a:t>
            </a:r>
            <a:r>
              <a:rPr lang="en-US" altLang="zh-CN" b="1" dirty="0"/>
              <a:t>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8231" y="1340768"/>
            <a:ext cx="849694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、看需求</a:t>
            </a:r>
            <a:endParaRPr lang="zh-CN" altLang="en-US" sz="2000" dirty="0"/>
          </a:p>
          <a:p>
            <a:r>
              <a:rPr lang="zh-CN" altLang="en-US" sz="2000" dirty="0"/>
              <a:t>        </a:t>
            </a:r>
            <a:r>
              <a:rPr lang="zh-CN" altLang="en-US" sz="1800" dirty="0"/>
              <a:t>需求是某一个场景下的解决方案。那么就看这个场景是否真的存在</a:t>
            </a:r>
            <a:r>
              <a:rPr lang="en-US" altLang="zh-CN" sz="1800" dirty="0"/>
              <a:t>?</a:t>
            </a:r>
            <a:r>
              <a:rPr lang="zh-CN" altLang="en-US" sz="1800" dirty="0"/>
              <a:t>在这个场景下的解决方案是否合理</a:t>
            </a:r>
            <a:r>
              <a:rPr lang="en-US" altLang="zh-CN" sz="1800" dirty="0"/>
              <a:t>?</a:t>
            </a:r>
            <a:r>
              <a:rPr lang="zh-CN" altLang="en-US" sz="1800" dirty="0"/>
              <a:t>是否完整</a:t>
            </a:r>
            <a:r>
              <a:rPr lang="en-US" altLang="zh-CN" sz="1800" dirty="0"/>
              <a:t>?</a:t>
            </a:r>
            <a:r>
              <a:rPr lang="zh-CN" altLang="en-US" sz="1800" dirty="0"/>
              <a:t>是否可行</a:t>
            </a:r>
            <a:r>
              <a:rPr lang="en-US" altLang="zh-CN" sz="1800" dirty="0"/>
              <a:t>?</a:t>
            </a:r>
            <a:r>
              <a:rPr lang="zh-CN" altLang="en-US" sz="1800" dirty="0"/>
              <a:t>是否最优</a:t>
            </a:r>
            <a:r>
              <a:rPr lang="en-US" altLang="zh-CN" sz="1800" dirty="0"/>
              <a:t>?</a:t>
            </a: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、看逻辑</a:t>
            </a:r>
          </a:p>
          <a:p>
            <a:r>
              <a:rPr lang="zh-CN" altLang="en-US" sz="2000" dirty="0"/>
              <a:t>        </a:t>
            </a:r>
            <a:r>
              <a:rPr lang="zh-CN" altLang="en-US" sz="1800" dirty="0"/>
              <a:t>业务逻辑就是数据的流转，规则和约束。</a:t>
            </a:r>
            <a:endParaRPr lang="en-US" altLang="zh-CN" sz="18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、看交互</a:t>
            </a:r>
          </a:p>
          <a:p>
            <a:r>
              <a:rPr lang="zh-CN" altLang="en-US" sz="1800" dirty="0"/>
              <a:t>         交互就是产品与使用者之间的交流。通过什么方式呈现、呈现什么内容、在哪个步骤呈现，让使用者在操作过程中感觉轻松愉快，符合预期，避免等待、疑惑和担忧。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0475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09836" y="695899"/>
            <a:ext cx="8568952" cy="572861"/>
          </a:xfrm>
        </p:spPr>
        <p:txBody>
          <a:bodyPr/>
          <a:lstStyle/>
          <a:p>
            <a:r>
              <a:rPr lang="zh-CN" altLang="en-US" dirty="0"/>
              <a:t>几个通用的原则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38231" y="1340768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zh-CN" altLang="en-US" sz="2000" dirty="0"/>
              <a:t>更少的操作步骤</a:t>
            </a:r>
          </a:p>
          <a:p>
            <a:r>
              <a:rPr lang="zh-CN" altLang="en-US" sz="2000" dirty="0"/>
              <a:t>       比如</a:t>
            </a:r>
            <a:r>
              <a:rPr lang="zh-CN" altLang="en-US" sz="1800" dirty="0"/>
              <a:t>注册过程分三步走，第一步只是单纯地账户信息，第二步和第三步属于附加的注册补充资料填写，很多事实已经验证了一个规律：操作每多一步，顾客流失率就放大一次，所以要缩短这个注册流程。</a:t>
            </a:r>
            <a:endParaRPr lang="en-US" altLang="zh-CN" sz="18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zh-CN" altLang="en-US" sz="2000" dirty="0"/>
              <a:t>及时给予反馈</a:t>
            </a:r>
          </a:p>
          <a:p>
            <a:r>
              <a:rPr lang="zh-CN" altLang="en-US" sz="1800" dirty="0"/>
              <a:t>       即时校验表单，并给予校验结果的反馈。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zh-CN" altLang="en-US" sz="2000" dirty="0"/>
              <a:t>文字简洁明了</a:t>
            </a:r>
          </a:p>
          <a:p>
            <a:r>
              <a:rPr lang="zh-CN" altLang="en-US" sz="1800" dirty="0"/>
              <a:t>        界面文字、提示信息等避免歧义，同时又能让人一看就明白。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96" y="2708920"/>
            <a:ext cx="2736304" cy="9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09836" y="695899"/>
            <a:ext cx="7069519" cy="122093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、界面原型工具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269876" y="1306365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原型</a:t>
            </a:r>
            <a:br>
              <a:rPr lang="zh-CN" altLang="en-US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Axure</a:t>
            </a:r>
            <a:r>
              <a:rPr lang="en-US" altLang="zh-CN" sz="1800" dirty="0"/>
              <a:t> 7.0</a:t>
            </a:r>
            <a:br>
              <a:rPr lang="en-US" altLang="zh-CN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UIDesigner</a:t>
            </a:r>
            <a:endParaRPr lang="en-US" altLang="zh-CN" sz="1800" dirty="0"/>
          </a:p>
          <a:p>
            <a:r>
              <a:rPr lang="zh-CN" altLang="en-US" sz="1800" dirty="0"/>
              <a:t>思维</a:t>
            </a:r>
            <a:br>
              <a:rPr lang="zh-CN" altLang="en-US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Mindmanager</a:t>
            </a:r>
            <a:br>
              <a:rPr lang="en-US" altLang="zh-CN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Xmind</a:t>
            </a:r>
            <a:br>
              <a:rPr lang="en-US" altLang="zh-CN" sz="1800" dirty="0"/>
            </a:br>
            <a:r>
              <a:rPr lang="zh-CN" altLang="en-US" sz="1800" dirty="0"/>
              <a:t>流程</a:t>
            </a:r>
            <a:br>
              <a:rPr lang="zh-CN" altLang="en-US" sz="1800" dirty="0"/>
            </a:br>
            <a:r>
              <a:rPr lang="en-US" altLang="zh-CN" sz="1800" dirty="0"/>
              <a:t>• Visio 2013</a:t>
            </a:r>
            <a:br>
              <a:rPr lang="en-US" altLang="zh-CN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EDraw</a:t>
            </a:r>
            <a:r>
              <a:rPr lang="en-US" altLang="zh-CN" sz="1800" dirty="0"/>
              <a:t> Max</a:t>
            </a:r>
            <a:br>
              <a:rPr lang="zh-CN" altLang="en-US" sz="1800" dirty="0"/>
            </a:br>
            <a:r>
              <a:rPr lang="zh-CN" altLang="en-US" sz="1800" dirty="0"/>
              <a:t>时间</a:t>
            </a:r>
            <a:br>
              <a:rPr lang="zh-CN" altLang="en-US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Todolist</a:t>
            </a:r>
            <a:br>
              <a:rPr lang="en-US" altLang="zh-CN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Worktile</a:t>
            </a:r>
            <a:br>
              <a:rPr lang="en-US" altLang="zh-CN" sz="1800" dirty="0"/>
            </a:br>
            <a:r>
              <a:rPr lang="zh-CN" altLang="en-US" sz="1800" dirty="0"/>
              <a:t>图形</a:t>
            </a:r>
            <a:br>
              <a:rPr lang="zh-CN" altLang="en-US" sz="1800" dirty="0"/>
            </a:br>
            <a:r>
              <a:rPr lang="en-US" altLang="zh-CN" sz="1800" dirty="0"/>
              <a:t>• Photoshop</a:t>
            </a:r>
            <a:br>
              <a:rPr lang="en-US" altLang="zh-CN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Colorpix</a:t>
            </a:r>
            <a:br>
              <a:rPr lang="en-US" altLang="zh-CN" sz="1800" dirty="0"/>
            </a:br>
            <a:r>
              <a:rPr lang="zh-CN" altLang="en-US" sz="1800" dirty="0"/>
              <a:t>交互</a:t>
            </a:r>
            <a:br>
              <a:rPr lang="zh-CN" altLang="en-US" sz="1800" dirty="0"/>
            </a:br>
            <a:r>
              <a:rPr lang="en-US" altLang="zh-CN" sz="1800" dirty="0"/>
              <a:t>• </a:t>
            </a:r>
            <a:r>
              <a:rPr lang="zh-CN" altLang="en-US" sz="1800" dirty="0"/>
              <a:t>快现</a:t>
            </a:r>
            <a:br>
              <a:rPr lang="zh-CN" altLang="en-US" sz="1800" dirty="0"/>
            </a:br>
            <a:r>
              <a:rPr lang="en-US" altLang="zh-CN" sz="1800" dirty="0"/>
              <a:t>• </a:t>
            </a:r>
            <a:r>
              <a:rPr lang="en-US" altLang="zh-CN" sz="1800" dirty="0" err="1"/>
              <a:t>UIDesiger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651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09836" y="695899"/>
            <a:ext cx="7069519" cy="1220933"/>
          </a:xfrm>
        </p:spPr>
        <p:txBody>
          <a:bodyPr/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 err="1"/>
              <a:t>aXURE</a:t>
            </a:r>
            <a:r>
              <a:rPr lang="en-US" altLang="zh-CN" b="1" dirty="0"/>
              <a:t> RP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1844" y="1556792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         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（读音为</a:t>
            </a:r>
            <a:r>
              <a:rPr lang="en-US" altLang="zh-CN" sz="1800" dirty="0"/>
              <a:t>Ack-Sure</a:t>
            </a:r>
            <a:r>
              <a:rPr lang="zh-CN" altLang="en-US" sz="1800" dirty="0"/>
              <a:t>）无疑是目前最受关注的原型开发工具，其能通过组件的方式帮助网站或</a:t>
            </a:r>
            <a:r>
              <a:rPr lang="zh-CN" altLang="en-US" sz="1800" dirty="0">
                <a:hlinkClick r:id="rId2"/>
              </a:rPr>
              <a:t>软件设计师</a:t>
            </a:r>
            <a:r>
              <a:rPr lang="zh-CN" altLang="en-US" sz="1800" dirty="0"/>
              <a:t>快速建立带有注释的原型（流程图、线框图），并凭借自定义可重用的元件、动态面板以及丰富的</a:t>
            </a:r>
            <a:r>
              <a:rPr lang="en-US" altLang="zh-CN" sz="1800" dirty="0"/>
              <a:t>script</a:t>
            </a:r>
            <a:r>
              <a:rPr lang="zh-CN" altLang="en-US" sz="1800" dirty="0"/>
              <a:t>能够建立基本功能或页面逻辑的动态演示文件。</a:t>
            </a:r>
            <a:br>
              <a:rPr lang="zh-CN" altLang="en-US" sz="1800" dirty="0"/>
            </a:br>
            <a:r>
              <a:rPr lang="zh-CN" altLang="en-US" sz="1800" dirty="0"/>
              <a:t>         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借鉴了</a:t>
            </a:r>
            <a:r>
              <a:rPr lang="en-US" altLang="zh-CN" sz="1800" dirty="0"/>
              <a:t>office</a:t>
            </a:r>
            <a:r>
              <a:rPr lang="zh-CN" altLang="en-US" sz="1800" dirty="0"/>
              <a:t>的界面，能够让用户快速上手，并且提供了丰富的组件样式修改，使得通过其能够创建低保真、高保真甚至接近于实际效果的界面。然而最让人称道的是，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的丰富的脚本模式，可以通过点击和选择能够快速完成界面元素的交互，如链接、</a:t>
            </a:r>
            <a:r>
              <a:rPr lang="en-US" altLang="zh-CN" sz="1800" dirty="0"/>
              <a:t>state</a:t>
            </a:r>
            <a:r>
              <a:rPr lang="zh-CN" altLang="en-US" sz="1800" dirty="0"/>
              <a:t>切换、动态变化等效果，使得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能够生成十分接近于真实产品的原型。另一方面，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能够导入其他人创建的元件库，使得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能够满足绝大多数类型产品的设计。</a:t>
            </a:r>
            <a:br>
              <a:rPr lang="zh-CN" altLang="en-US" sz="1800" dirty="0"/>
            </a:br>
            <a:r>
              <a:rPr lang="zh-CN" altLang="en-US" sz="1800" dirty="0"/>
              <a:t>         但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仍然有一个让人头痛的问题：对于中文的支持不太友好。在小部分元件上输入中午的时候，经常需要像碰运气似的反复</a:t>
            </a:r>
            <a:r>
              <a:rPr lang="zh-CN" altLang="en-US" sz="1800" dirty="0">
                <a:hlinkClick r:id="rId3"/>
              </a:rPr>
              <a:t>切换输入法</a:t>
            </a:r>
            <a:r>
              <a:rPr lang="zh-CN" altLang="en-US" sz="1800" dirty="0"/>
              <a:t>，破坏了咱们设计师的用户体验。</a:t>
            </a:r>
            <a:br>
              <a:rPr lang="zh-CN" altLang="en-US" sz="1800" dirty="0"/>
            </a:br>
            <a:r>
              <a:rPr lang="zh-CN" altLang="en-US" sz="1800" dirty="0"/>
              <a:t>         瑕不掩瑜，</a:t>
            </a:r>
            <a:r>
              <a:rPr lang="en-US" altLang="zh-CN" sz="1800" dirty="0" err="1"/>
              <a:t>Axure</a:t>
            </a:r>
            <a:r>
              <a:rPr lang="zh-CN" altLang="en-US" sz="1800" dirty="0"/>
              <a:t>仍然是</a:t>
            </a:r>
            <a:r>
              <a:rPr lang="zh-CN" altLang="en-US" sz="1800" dirty="0">
                <a:hlinkClick r:id="rId4"/>
              </a:rPr>
              <a:t>交互设计师</a:t>
            </a:r>
            <a:r>
              <a:rPr lang="zh-CN" altLang="en-US" sz="1800" dirty="0"/>
              <a:t>的首选原型工具。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13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909836" y="695899"/>
            <a:ext cx="7069519" cy="1220933"/>
          </a:xfrm>
        </p:spPr>
        <p:txBody>
          <a:bodyPr/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en-US" altLang="zh-CN" b="1" dirty="0" err="1"/>
              <a:t>Axure</a:t>
            </a:r>
            <a:r>
              <a:rPr lang="en-US" altLang="zh-CN" b="1" dirty="0"/>
              <a:t> RP</a:t>
            </a:r>
            <a:r>
              <a:rPr lang="zh-CN" altLang="en-US" b="1" dirty="0"/>
              <a:t>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5" y="1268761"/>
            <a:ext cx="10299631" cy="54005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04373" y="1844824"/>
            <a:ext cx="60928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1-</a:t>
            </a:r>
            <a:r>
              <a:rPr lang="zh-CN" altLang="en-US" sz="1000" b="1" dirty="0">
                <a:solidFill>
                  <a:schemeClr val="bg1"/>
                </a:solidFill>
              </a:rPr>
              <a:t>主菜单工具栏：大部分类似</a:t>
            </a:r>
            <a:r>
              <a:rPr lang="en-US" altLang="zh-CN" sz="1000" b="1" dirty="0">
                <a:solidFill>
                  <a:schemeClr val="bg1"/>
                </a:solidFill>
              </a:rPr>
              <a:t>office</a:t>
            </a:r>
            <a:r>
              <a:rPr lang="zh-CN" altLang="en-US" sz="1000" b="1" dirty="0">
                <a:solidFill>
                  <a:schemeClr val="bg1"/>
                </a:solidFill>
              </a:rPr>
              <a:t>软件，不做详细解释，鼠标移到按钮上都有对应的提示。</a:t>
            </a:r>
          </a:p>
        </p:txBody>
      </p:sp>
      <p:sp>
        <p:nvSpPr>
          <p:cNvPr id="9" name="矩形 8"/>
          <p:cNvSpPr/>
          <p:nvPr/>
        </p:nvSpPr>
        <p:spPr>
          <a:xfrm>
            <a:off x="4870276" y="4169985"/>
            <a:ext cx="45207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/>
                </a:solidFill>
              </a:rPr>
              <a:t>2-</a:t>
            </a:r>
            <a:r>
              <a:rPr lang="zh-CN" altLang="en-US" sz="1000" b="1" dirty="0">
                <a:solidFill>
                  <a:prstClr val="black"/>
                </a:solidFill>
              </a:rPr>
              <a:t>主操作界面：绘制产品原型的操作区域，所有的用到的元件都拖到该区域。</a:t>
            </a:r>
          </a:p>
        </p:txBody>
      </p:sp>
      <p:sp>
        <p:nvSpPr>
          <p:cNvPr id="10" name="矩形 9"/>
          <p:cNvSpPr/>
          <p:nvPr/>
        </p:nvSpPr>
        <p:spPr>
          <a:xfrm>
            <a:off x="2710036" y="2730405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/>
                </a:solidFill>
              </a:rPr>
              <a:t>3-</a:t>
            </a:r>
            <a:r>
              <a:rPr lang="zh-CN" altLang="en-US" sz="1000" b="1" dirty="0">
                <a:solidFill>
                  <a:prstClr val="black"/>
                </a:solidFill>
              </a:rPr>
              <a:t>站点地图：所有页面文件都存放在这个位置，可以在这里增加、删除、修改、查看页面，也可以通过鼠标拖动调整页面顺序以及页面之间的关系。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323066" y="4699882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/>
                </a:solidFill>
              </a:rPr>
              <a:t>4-axure</a:t>
            </a:r>
            <a:r>
              <a:rPr lang="zh-CN" altLang="en-US" sz="1000" b="1" dirty="0">
                <a:solidFill>
                  <a:prstClr val="black"/>
                </a:solidFill>
              </a:rPr>
              <a:t>元件库：或者叫</a:t>
            </a:r>
            <a:r>
              <a:rPr lang="en-US" altLang="zh-CN" sz="1000" b="1" dirty="0" err="1">
                <a:solidFill>
                  <a:prstClr val="black"/>
                </a:solidFill>
              </a:rPr>
              <a:t>axure</a:t>
            </a:r>
            <a:r>
              <a:rPr lang="zh-CN" altLang="en-US" sz="1000" b="1" dirty="0">
                <a:solidFill>
                  <a:prstClr val="black"/>
                </a:solidFill>
              </a:rPr>
              <a:t>组件库、</a:t>
            </a:r>
            <a:r>
              <a:rPr lang="en-US" altLang="zh-CN" sz="1000" b="1" dirty="0" err="1">
                <a:solidFill>
                  <a:prstClr val="black"/>
                </a:solidFill>
              </a:rPr>
              <a:t>axure</a:t>
            </a:r>
            <a:r>
              <a:rPr lang="zh-CN" altLang="en-US" sz="1000" b="1" dirty="0">
                <a:solidFill>
                  <a:prstClr val="black"/>
                </a:solidFill>
              </a:rPr>
              <a:t>部件库，所有软件自带的元件和加载的元件库都在这里，这里可以执行创建、加载、删除</a:t>
            </a:r>
            <a:r>
              <a:rPr lang="en-US" altLang="zh-CN" sz="1000" b="1" dirty="0" err="1">
                <a:solidFill>
                  <a:prstClr val="black"/>
                </a:solidFill>
              </a:rPr>
              <a:t>axure</a:t>
            </a:r>
            <a:r>
              <a:rPr lang="zh-CN" altLang="en-US" sz="1000" b="1" dirty="0">
                <a:solidFill>
                  <a:prstClr val="black"/>
                </a:solidFill>
              </a:rPr>
              <a:t>元件库的操作，也可以根据需求显示全部元件或某一元件库的元件。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205980" y="5631629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/>
                </a:solidFill>
              </a:rPr>
              <a:t>5-</a:t>
            </a:r>
            <a:r>
              <a:rPr lang="zh-CN" altLang="en-US" sz="1000" b="1" dirty="0">
                <a:solidFill>
                  <a:prstClr val="black"/>
                </a:solidFill>
              </a:rPr>
              <a:t>母版管理：这里可以创建、删除、像页面头部、导航栏这种出现在每一个页面的元素，可以绘制在母版里面，然后加载到需要显示的页面，这样在制作页面时就不用再重复这些操作。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718148" y="6031739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/>
                </a:solidFill>
              </a:rPr>
              <a:t>6-</a:t>
            </a:r>
            <a:r>
              <a:rPr lang="zh-CN" altLang="en-US" sz="1000" b="1" dirty="0">
                <a:solidFill>
                  <a:prstClr val="black"/>
                </a:solidFill>
              </a:rPr>
              <a:t>页面属性：这里可以设置当前页面的样式，添加与该页面有关的注释，以及设置页面加载时触发的事件</a:t>
            </a:r>
            <a:r>
              <a:rPr lang="en-US" altLang="zh-CN" sz="1000" b="1" dirty="0" err="1">
                <a:solidFill>
                  <a:prstClr val="black"/>
                </a:solidFill>
              </a:rPr>
              <a:t>onpageload</a:t>
            </a:r>
            <a:r>
              <a:rPr lang="zh-CN" altLang="en-US" sz="1000" b="1" dirty="0">
                <a:solidFill>
                  <a:prstClr val="black"/>
                </a:solidFill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5806380" y="3352634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/>
                </a:solidFill>
              </a:rPr>
              <a:t>7-</a:t>
            </a:r>
            <a:r>
              <a:rPr lang="zh-CN" altLang="en-US" sz="1000" b="1" dirty="0">
                <a:solidFill>
                  <a:prstClr val="black"/>
                </a:solidFill>
              </a:rPr>
              <a:t>元件属性：这里可以设置选中元件的标签、样式，添加与该元件有关的注释，以及设置页面加载时触发的事件；</a:t>
            </a:r>
          </a:p>
        </p:txBody>
      </p:sp>
      <p:sp>
        <p:nvSpPr>
          <p:cNvPr id="15" name="矩形 14"/>
          <p:cNvSpPr/>
          <p:nvPr/>
        </p:nvSpPr>
        <p:spPr>
          <a:xfrm>
            <a:off x="6764560" y="6226422"/>
            <a:ext cx="609282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8 </a:t>
            </a:r>
            <a:r>
              <a:rPr lang="zh-CN" altLang="en-US" sz="1000" b="1" dirty="0">
                <a:solidFill>
                  <a:schemeClr val="bg1"/>
                </a:solidFill>
              </a:rPr>
              <a:t>动态面板：这个是很重要的区域，在这里可以添加、删除动态面板的状态，以及状态的排序，也可以在这里设置动态面板的标签；当绘制原型动态面板被覆盖时，我们可以在这里通过点击选中相应的动态面板，也可以双击状态进入编辑。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三回线演示文稿（宽屏）</Template>
  <TotalTime>0</TotalTime>
  <Words>1124</Words>
  <Application>Microsoft Office PowerPoint</Application>
  <PresentationFormat>自定义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Tech_16x9</vt:lpstr>
      <vt:lpstr>UML基础Ⅱ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2016-11-06T10:56:25Z</dcterms:created>
  <dcterms:modified xsi:type="dcterms:W3CDTF">2016-11-06T13:32:56Z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