
<file path=[Content_Types].xml><?xml version="1.0" encoding="utf-8"?>
<Types xmlns="http://schemas.openxmlformats.org/package/2006/content-types">
  <Default Extension="png" ContentType="image/png"/>
  <Default Extension="jpeg" ContentType="image/jpe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3"/>
  </p:sldMasterIdLst>
  <p:notesMasterIdLst>
    <p:notesMasterId r:id="rId18"/>
  </p:notesMasterIdLst>
  <p:sldIdLst>
    <p:sldId id="256" r:id="rId4"/>
    <p:sldId id="257" r:id="rId5"/>
    <p:sldId id="258" r:id="rId6"/>
    <p:sldId id="259" r:id="rId7"/>
    <p:sldId id="260" r:id="rId8"/>
    <p:sldId id="261" r:id="rId9"/>
    <p:sldId id="262" r:id="rId10"/>
    <p:sldId id="265" r:id="rId11"/>
    <p:sldId id="266" r:id="rId12"/>
    <p:sldId id="263" r:id="rId13"/>
    <p:sldId id="264" r:id="rId14"/>
    <p:sldId id="267" r:id="rId15"/>
    <p:sldId id="268" r:id="rId16"/>
    <p:sldId id="269" r:id="rId17"/>
    <p:sldId id="270" r:id="rId19"/>
    <p:sldId id="271" r:id="rId20"/>
    <p:sldId id="272" r:id="rId21"/>
    <p:sldId id="273" r:id="rId22"/>
    <p:sldId id="274" r:id="rId23"/>
    <p:sldId id="275" r:id="rId24"/>
    <p:sldId id="277" r:id="rId25"/>
    <p:sldId id="276" r:id="rId26"/>
    <p:sldId id="279" r:id="rId27"/>
    <p:sldId id="278" r:id="rId28"/>
    <p:sldId id="299" r:id="rId29"/>
    <p:sldId id="300" r:id="rId30"/>
    <p:sldId id="301" r:id="rId31"/>
    <p:sldId id="285" r:id="rId32"/>
    <p:sldId id="284" r:id="rId33"/>
    <p:sldId id="288" r:id="rId34"/>
    <p:sldId id="289" r:id="rId35"/>
    <p:sldId id="290" r:id="rId36"/>
    <p:sldId id="287" r:id="rId37"/>
    <p:sldId id="280" r:id="rId38"/>
    <p:sldId id="291" r:id="rId39"/>
    <p:sldId id="294" r:id="rId40"/>
    <p:sldId id="302" r:id="rId41"/>
    <p:sldId id="303" r:id="rId42"/>
    <p:sldId id="281" r:id="rId43"/>
    <p:sldId id="296" r:id="rId44"/>
    <p:sldId id="304" r:id="rId45"/>
    <p:sldId id="305" r:id="rId46"/>
    <p:sldId id="306" r:id="rId47"/>
    <p:sldId id="282" r:id="rId48"/>
    <p:sldId id="297" r:id="rId49"/>
    <p:sldId id="307" r:id="rId50"/>
    <p:sldId id="308" r:id="rId51"/>
    <p:sldId id="283" r:id="rId52"/>
    <p:sldId id="298" r:id="rId53"/>
    <p:sldId id="309" r:id="rId54"/>
    <p:sldId id="310" r:id="rId55"/>
    <p:sldId id="311" r:id="rId56"/>
    <p:sldId id="313" r:id="rId57"/>
    <p:sldId id="315" r:id="rId58"/>
    <p:sldId id="316" r:id="rId59"/>
    <p:sldId id="318" r:id="rId60"/>
    <p:sldId id="356" r:id="rId61"/>
    <p:sldId id="338" r:id="rId62"/>
    <p:sldId id="339" r:id="rId63"/>
    <p:sldId id="340" r:id="rId64"/>
    <p:sldId id="336" r:id="rId65"/>
    <p:sldId id="342" r:id="rId66"/>
    <p:sldId id="343" r:id="rId67"/>
    <p:sldId id="344" r:id="rId68"/>
    <p:sldId id="345" r:id="rId69"/>
    <p:sldId id="346" r:id="rId70"/>
    <p:sldId id="347" r:id="rId71"/>
    <p:sldId id="349" r:id="rId72"/>
    <p:sldId id="350" r:id="rId73"/>
    <p:sldId id="352" r:id="rId74"/>
    <p:sldId id="353" r:id="rId75"/>
    <p:sldId id="354" r:id="rId76"/>
    <p:sldId id="355" r:id="rId77"/>
    <p:sldId id="286" r:id="rId78"/>
    <p:sldId id="312" r:id="rId7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23" autoAdjust="0"/>
    <p:restoredTop sz="82836" autoAdjust="0"/>
  </p:normalViewPr>
  <p:slideViewPr>
    <p:cSldViewPr snapToGrid="0">
      <p:cViewPr varScale="1">
        <p:scale>
          <a:sx n="58" d="100"/>
          <a:sy n="58" d="100"/>
        </p:scale>
        <p:origin x="58" y="3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2" Type="http://schemas.openxmlformats.org/officeDocument/2006/relationships/tableStyles" Target="tableStyles.xml"/><Relationship Id="rId81" Type="http://schemas.openxmlformats.org/officeDocument/2006/relationships/viewProps" Target="viewProps.xml"/><Relationship Id="rId80" Type="http://schemas.openxmlformats.org/officeDocument/2006/relationships/presProps" Target="presProps.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notesMaster" Target="notesMasters/notes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93395F-AFEF-4454-A8D2-9AA711BC054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FED82D-447A-46C6-9709-1A035C7BEE1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脚本描述一个具体的功能的执行流程 </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96FED82D-447A-46C6-9709-1A035C7BEE1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6FED82D-447A-46C6-9709-1A035C7BEE1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6FED82D-447A-46C6-9709-1A035C7BEE1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6FED82D-447A-46C6-9709-1A035C7BEE1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000" b="1" dirty="0">
                <a:solidFill>
                  <a:schemeClr val="accent2"/>
                </a:solidFill>
              </a:rPr>
              <a:t>relationship(</a:t>
            </a:r>
            <a:r>
              <a:rPr lang="zh-CN" altLang="en-US" sz="1000" b="1" dirty="0">
                <a:solidFill>
                  <a:schemeClr val="accent2"/>
                </a:solidFill>
              </a:rPr>
              <a:t>关系</a:t>
            </a:r>
            <a:r>
              <a:rPr lang="en-US" altLang="zh-CN" sz="1000" b="1" dirty="0">
                <a:solidFill>
                  <a:schemeClr val="accent2"/>
                </a:solidFill>
              </a:rPr>
              <a:t>)</a:t>
            </a:r>
            <a:r>
              <a:rPr lang="en-US" altLang="zh-CN" sz="1000" dirty="0"/>
              <a:t>, </a:t>
            </a:r>
            <a:r>
              <a:rPr lang="en-US" altLang="zh-CN" sz="1000" b="1" dirty="0">
                <a:solidFill>
                  <a:schemeClr val="accent2"/>
                </a:solidFill>
              </a:rPr>
              <a:t>association(</a:t>
            </a:r>
            <a:r>
              <a:rPr lang="zh-CN" altLang="en-US" sz="1000" b="1" dirty="0">
                <a:solidFill>
                  <a:schemeClr val="accent2"/>
                </a:solidFill>
              </a:rPr>
              <a:t>关联</a:t>
            </a:r>
            <a:r>
              <a:rPr lang="en-US" altLang="zh-CN" sz="1000" b="1" dirty="0">
                <a:solidFill>
                  <a:schemeClr val="accent2"/>
                </a:solidFill>
              </a:rPr>
              <a:t>)</a:t>
            </a:r>
            <a:r>
              <a:rPr lang="en-US" altLang="zh-CN" sz="1000" dirty="0"/>
              <a:t>, </a:t>
            </a:r>
            <a:r>
              <a:rPr lang="en-US" altLang="zh-CN" sz="1000" b="1" dirty="0">
                <a:solidFill>
                  <a:schemeClr val="accent2"/>
                </a:solidFill>
              </a:rPr>
              <a:t>generalization(</a:t>
            </a:r>
            <a:r>
              <a:rPr lang="zh-CN" altLang="en-US" sz="1000" b="1" dirty="0">
                <a:solidFill>
                  <a:schemeClr val="accent2"/>
                </a:solidFill>
              </a:rPr>
              <a:t>泛化</a:t>
            </a:r>
            <a:r>
              <a:rPr lang="en-US" altLang="zh-CN" sz="1000" b="1" dirty="0">
                <a:solidFill>
                  <a:schemeClr val="accent2"/>
                </a:solidFill>
              </a:rPr>
              <a:t>)</a:t>
            </a:r>
            <a:r>
              <a:rPr lang="en-US" altLang="zh-CN" sz="1000" dirty="0"/>
              <a:t>, </a:t>
            </a:r>
            <a:r>
              <a:rPr lang="en-US" altLang="zh-CN" sz="1000" b="1" dirty="0">
                <a:solidFill>
                  <a:schemeClr val="accent2"/>
                </a:solidFill>
              </a:rPr>
              <a:t>dependency(</a:t>
            </a:r>
            <a:r>
              <a:rPr lang="zh-CN" altLang="en-US" sz="1000" b="1" dirty="0">
                <a:solidFill>
                  <a:schemeClr val="accent2"/>
                </a:solidFill>
              </a:rPr>
              <a:t>依赖</a:t>
            </a:r>
            <a:r>
              <a:rPr lang="en-US" altLang="zh-CN" sz="1000" b="1" dirty="0">
                <a:solidFill>
                  <a:schemeClr val="accent2"/>
                </a:solidFill>
              </a:rPr>
              <a:t>)</a:t>
            </a:r>
            <a:r>
              <a:rPr lang="zh-CN" altLang="en-US" sz="1000" dirty="0"/>
              <a:t>的区别。</a:t>
            </a:r>
            <a:endParaRPr lang="zh-CN" altLang="en-US" sz="1000" dirty="0"/>
          </a:p>
          <a:p>
            <a:pPr lvl="1"/>
            <a:r>
              <a:rPr lang="en-US" altLang="zh-CN" dirty="0"/>
              <a:t>association, generalization, dependency</a:t>
            </a:r>
            <a:r>
              <a:rPr lang="zh-CN" altLang="en-US" dirty="0"/>
              <a:t>都属于</a:t>
            </a:r>
            <a:r>
              <a:rPr lang="en-US" altLang="zh-CN" dirty="0"/>
              <a:t>relationship</a:t>
            </a:r>
            <a:r>
              <a:rPr lang="zh-CN" altLang="en-US" dirty="0"/>
              <a:t>。</a:t>
            </a:r>
            <a:endParaRPr lang="zh-CN" altLang="en-US" dirty="0"/>
          </a:p>
          <a:p>
            <a:pPr lvl="1"/>
            <a:r>
              <a:rPr lang="en-US" altLang="zh-CN" dirty="0"/>
              <a:t>include</a:t>
            </a:r>
            <a:r>
              <a:rPr lang="zh-CN" altLang="en-US" dirty="0"/>
              <a:t>，</a:t>
            </a:r>
            <a:r>
              <a:rPr lang="en-US" altLang="zh-CN" dirty="0"/>
              <a:t>extend</a:t>
            </a:r>
            <a:r>
              <a:rPr lang="zh-CN" altLang="en-US" dirty="0"/>
              <a:t>属于</a:t>
            </a:r>
            <a:r>
              <a:rPr lang="en-US" altLang="zh-CN" dirty="0"/>
              <a:t>dependency</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96FED82D-447A-46C6-9709-1A035C7BEE1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6FED82D-447A-46C6-9709-1A035C7BEE1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基用例可以看到为他设置属性的包含用例，但不能访问包含用例的属性，因为基用例重新得到控制后，包含用例应经结束了。</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96FED82D-447A-46C6-9709-1A035C7BEE1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包含关系有位置属性，也就是说，在基用例的行为序列体中的恰当的位置插入包含。当执行基用例到达该位置的时候，用例实例执行包含用例，随后继续执行基用例。位置是隐含的。另外，包含用例只执行一次。</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96FED82D-447A-46C6-9709-1A035C7BEE1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6FED82D-447A-46C6-9709-1A035C7BEE1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6FED82D-447A-46C6-9709-1A035C7BEE1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6FED82D-447A-46C6-9709-1A035C7BEE1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6FED82D-447A-46C6-9709-1A035C7BEE1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E2672962-D33D-4F9F-9B66-6CA0D0C53D1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CA3ADE-3612-4F1E-BDD1-45485443D30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E2672962-D33D-4F9F-9B66-6CA0D0C53D1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CA3ADE-3612-4F1E-BDD1-45485443D30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hasCustomPrompt="1"/>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E2672962-D33D-4F9F-9B66-6CA0D0C53D1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CA3ADE-3612-4F1E-BDD1-45485443D301}" type="slidenum">
              <a:rPr lang="zh-CN" altLang="en-US" smtClean="0"/>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E2672962-D33D-4F9F-9B66-6CA0D0C53D1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CA3ADE-3612-4F1E-BDD1-45485443D301}"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E2672962-D33D-4F9F-9B66-6CA0D0C53D1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CA3ADE-3612-4F1E-BDD1-45485443D301}" type="slidenum">
              <a:rPr lang="zh-CN" altLang="en-US" smtClean="0"/>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E2672962-D33D-4F9F-9B66-6CA0D0C53D1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CA3ADE-3612-4F1E-BDD1-45485443D301}"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E2672962-D33D-4F9F-9B66-6CA0D0C53D1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CA3ADE-3612-4F1E-BDD1-45485443D301}"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77335" y="609600"/>
            <a:ext cx="7060150" cy="5251450"/>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E2672962-D33D-4F9F-9B66-6CA0D0C53D1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CA3ADE-3612-4F1E-BDD1-45485443D301}"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2050" name="Group 6"/>
          <p:cNvGrpSpPr/>
          <p:nvPr/>
        </p:nvGrpSpPr>
        <p:grpSpPr>
          <a:xfrm>
            <a:off x="0" y="-7937"/>
            <a:ext cx="12192000" cy="686593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pPr fontAlgn="auto"/>
            <a:r>
              <a:rPr lang="zh-CN" altLang="en-US" strike="noStrike" noProof="1"/>
              <a:t>单击此处编辑母版标题样式</a:t>
            </a:r>
            <a:endParaRPr lang="en-US" strike="noStrike" noProof="1" dirty="0"/>
          </a:p>
        </p:txBody>
      </p:sp>
      <p:sp>
        <p:nvSpPr>
          <p:cNvPr id="3" name="Subtitle 2"/>
          <p:cNvSpPr>
            <a:spLocks noGrp="1"/>
          </p:cNvSpPr>
          <p:nvPr>
            <p:ph type="subTitle" idx="1" hasCustomPrompt="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auto"/>
            <a:r>
              <a:rPr lang="zh-CN" altLang="en-US" strike="noStrike" noProof="1"/>
              <a:t>单击以编辑母版副标题样式</a:t>
            </a:r>
            <a:endParaRPr lang="en-US" strike="noStrike" noProof="1" dirty="0"/>
          </a:p>
        </p:txBody>
      </p:sp>
      <p:sp>
        <p:nvSpPr>
          <p:cNvPr id="4" name="Date Placeholder 3"/>
          <p:cNvSpPr>
            <a:spLocks noGrp="1"/>
          </p:cNvSpPr>
          <p:nvPr>
            <p:ph type="dt" sz="half" idx="10"/>
          </p:nvPr>
        </p:nvSpPr>
        <p:spPr>
          <a:xfrm>
            <a:off x="7205663" y="6042025"/>
            <a:ext cx="911225" cy="365125"/>
          </a:xfrm>
          <a:prstGeom prst="rect">
            <a:avLst/>
          </a:prstGeom>
        </p:spPr>
        <p:txBody>
          <a:bodyPr vert="horz" lIns="91440" tIns="45720" rIns="91440" bIns="45720" rtlCol="0" anchor="ctr"/>
          <a:lstStyle/>
          <a:p>
            <a:pPr fontAlgn="auto"/>
            <a:fld id="{E2672962-D33D-4F9F-9B66-6CA0D0C53D10}" type="datetimeFigureOut">
              <a:rPr lang="zh-CN" altLang="en-US" noProof="1" smtClean="0">
                <a:latin typeface="+mn-lt"/>
                <a:ea typeface="+mn-ea"/>
                <a:cs typeface="+mn-cs"/>
              </a:rPr>
            </a:fld>
            <a:endParaRPr lang="zh-CN" altLang="en-US" noProof="1"/>
          </a:p>
        </p:txBody>
      </p:sp>
      <p:sp>
        <p:nvSpPr>
          <p:cNvPr id="5" name="Footer Placeholder 4"/>
          <p:cNvSpPr>
            <a:spLocks noGrp="1"/>
          </p:cNvSpPr>
          <p:nvPr>
            <p:ph type="ftr" sz="quarter" idx="11"/>
          </p:nvPr>
        </p:nvSpPr>
        <p:spPr>
          <a:xfrm>
            <a:off x="677863" y="6042025"/>
            <a:ext cx="6297613" cy="365125"/>
          </a:xfrm>
          <a:prstGeom prst="rect">
            <a:avLst/>
          </a:prstGeom>
        </p:spPr>
        <p:txBody>
          <a:bodyPr vert="horz" lIns="91440" tIns="45720" rIns="91440" bIns="45720" rtlCol="0" anchor="ctr"/>
          <a:lstStyle/>
          <a:p>
            <a:pPr fontAlgn="auto"/>
            <a:endParaRPr lang="zh-CN" altLang="en-US" noProof="1"/>
          </a:p>
        </p:txBody>
      </p:sp>
      <p:sp>
        <p:nvSpPr>
          <p:cNvPr id="6" name="Slide Number Placeholder 5"/>
          <p:cNvSpPr>
            <a:spLocks noGrp="1"/>
          </p:cNvSpPr>
          <p:nvPr>
            <p:ph type="sldNum" sz="quarter" idx="12"/>
          </p:nvPr>
        </p:nvSpPr>
        <p:spPr>
          <a:xfrm>
            <a:off x="8589963" y="6042025"/>
            <a:ext cx="684213" cy="365125"/>
          </a:xfrm>
          <a:prstGeom prst="rect">
            <a:avLst/>
          </a:prstGeom>
        </p:spPr>
        <p:txBody>
          <a:bodyPr vert="horz" lIns="91440" tIns="45720" rIns="91440" bIns="45720" rtlCol="0" anchor="ctr"/>
          <a:lstStyle/>
          <a:p>
            <a:pPr fontAlgn="auto"/>
            <a:fld id="{E7CA3ADE-3612-4F1E-BDD1-45485443D301}"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pPr fontAlgn="auto"/>
            <a:r>
              <a:rPr lang="zh-CN" altLang="en-US" strike="noStrike" noProof="1"/>
              <a:t>单击此处编辑母版标题样式</a:t>
            </a:r>
            <a:endParaRPr lang="en-US" strike="noStrike" noProof="1" dirty="0"/>
          </a:p>
        </p:txBody>
      </p:sp>
      <p:sp>
        <p:nvSpPr>
          <p:cNvPr id="3" name="Content Placeholder 2"/>
          <p:cNvSpPr>
            <a:spLocks noGrp="1"/>
          </p:cNvSpPr>
          <p:nvPr>
            <p:ph idx="1" hasCustomPrompt="1"/>
          </p:nvPr>
        </p:nvSpPr>
        <p:spPr/>
        <p:txBody>
          <a:bodyPr/>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en-US" strike="noStrike" noProof="1" dirty="0"/>
          </a:p>
        </p:txBody>
      </p:sp>
      <p:sp>
        <p:nvSpPr>
          <p:cNvPr id="4" name="日期占位符 3"/>
          <p:cNvSpPr>
            <a:spLocks noGrp="1"/>
          </p:cNvSpPr>
          <p:nvPr>
            <p:ph type="dt" sz="half" idx="10"/>
          </p:nvPr>
        </p:nvSpPr>
        <p:spPr/>
        <p:txBody>
          <a:bodyPr/>
          <a:p>
            <a:pPr fontAlgn="auto"/>
            <a:fld id="{E2672962-D33D-4F9F-9B66-6CA0D0C53D10}"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E7CA3ADE-3612-4F1E-BDD1-45485443D301}"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pPr fontAlgn="auto"/>
            <a:r>
              <a:rPr lang="zh-CN" altLang="en-US" strike="noStrike" noProof="1"/>
              <a:t>单击此处编辑母版标题样式</a:t>
            </a:r>
            <a:endParaRPr lang="en-US" strike="noStrike" noProof="1" dirty="0"/>
          </a:p>
        </p:txBody>
      </p:sp>
      <p:sp>
        <p:nvSpPr>
          <p:cNvPr id="3" name="Text Placeholder 2"/>
          <p:cNvSpPr>
            <a:spLocks noGrp="1"/>
          </p:cNvSpPr>
          <p:nvPr>
            <p:ph type="body" idx="1" hasCustomPrompt="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zh-CN" altLang="en-US" strike="noStrike" noProof="1"/>
              <a:t>编辑母版文本样式</a:t>
            </a:r>
            <a:endParaRPr lang="zh-CN" altLang="en-US" strike="noStrike" noProof="1"/>
          </a:p>
        </p:txBody>
      </p:sp>
      <p:sp>
        <p:nvSpPr>
          <p:cNvPr id="4" name="日期占位符 3"/>
          <p:cNvSpPr>
            <a:spLocks noGrp="1"/>
          </p:cNvSpPr>
          <p:nvPr>
            <p:ph type="dt" sz="half" idx="10"/>
          </p:nvPr>
        </p:nvSpPr>
        <p:spPr/>
        <p:txBody>
          <a:bodyPr/>
          <a:p>
            <a:pPr fontAlgn="auto"/>
            <a:fld id="{E2672962-D33D-4F9F-9B66-6CA0D0C53D10}"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E7CA3ADE-3612-4F1E-BDD1-45485443D301}"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E2672962-D33D-4F9F-9B66-6CA0D0C53D1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CA3ADE-3612-4F1E-BDD1-45485443D301}"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zh-CN" altLang="en-US" strike="noStrike" noProof="1"/>
              <a:t>单击此处编辑母版标题样式</a:t>
            </a:r>
            <a:endParaRPr lang="en-US" strike="noStrike" noProof="1" dirty="0"/>
          </a:p>
        </p:txBody>
      </p:sp>
      <p:sp>
        <p:nvSpPr>
          <p:cNvPr id="3" name="Content Placeholder 2"/>
          <p:cNvSpPr>
            <a:spLocks noGrp="1"/>
          </p:cNvSpPr>
          <p:nvPr>
            <p:ph sz="half" idx="1" hasCustomPrompt="1"/>
          </p:nvPr>
        </p:nvSpPr>
        <p:spPr>
          <a:xfrm>
            <a:off x="677334" y="2160589"/>
            <a:ext cx="4184035" cy="3880772"/>
          </a:xfrm>
        </p:spPr>
        <p:txBody>
          <a:bodyPr/>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en-US" strike="noStrike" noProof="1" dirty="0"/>
          </a:p>
        </p:txBody>
      </p:sp>
      <p:sp>
        <p:nvSpPr>
          <p:cNvPr id="4" name="Content Placeholder 3"/>
          <p:cNvSpPr>
            <a:spLocks noGrp="1"/>
          </p:cNvSpPr>
          <p:nvPr>
            <p:ph sz="half" idx="2" hasCustomPrompt="1"/>
          </p:nvPr>
        </p:nvSpPr>
        <p:spPr>
          <a:xfrm>
            <a:off x="5089970" y="2160589"/>
            <a:ext cx="4184034" cy="3880773"/>
          </a:xfrm>
        </p:spPr>
        <p:txBody>
          <a:bodyPr/>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en-US" strike="noStrike" noProof="1" dirty="0"/>
          </a:p>
        </p:txBody>
      </p:sp>
      <p:sp>
        <p:nvSpPr>
          <p:cNvPr id="5" name="日期占位符 4"/>
          <p:cNvSpPr>
            <a:spLocks noGrp="1"/>
          </p:cNvSpPr>
          <p:nvPr>
            <p:ph type="dt" sz="half" idx="10"/>
          </p:nvPr>
        </p:nvSpPr>
        <p:spPr/>
        <p:txBody>
          <a:bodyPr/>
          <a:p>
            <a:pPr fontAlgn="auto"/>
            <a:fld id="{E2672962-D33D-4F9F-9B66-6CA0D0C53D10}"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E7CA3ADE-3612-4F1E-BDD1-45485443D301}"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auto"/>
            <a:r>
              <a:rPr lang="zh-CN" altLang="en-US" strike="noStrike" noProof="1"/>
              <a:t>单击此处编辑母版标题样式</a:t>
            </a:r>
            <a:endParaRPr lang="en-US" strike="noStrike" noProof="1" dirty="0"/>
          </a:p>
        </p:txBody>
      </p:sp>
      <p:sp>
        <p:nvSpPr>
          <p:cNvPr id="3" name="Text Placeholder 2"/>
          <p:cNvSpPr>
            <a:spLocks noGrp="1"/>
          </p:cNvSpPr>
          <p:nvPr>
            <p:ph type="body" idx="1" hasCustomPrompt="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编辑母版文本样式</a:t>
            </a:r>
            <a:endParaRPr lang="zh-CN" altLang="en-US" strike="noStrike" noProof="1"/>
          </a:p>
        </p:txBody>
      </p:sp>
      <p:sp>
        <p:nvSpPr>
          <p:cNvPr id="4" name="Content Placeholder 3"/>
          <p:cNvSpPr>
            <a:spLocks noGrp="1"/>
          </p:cNvSpPr>
          <p:nvPr>
            <p:ph sz="half" idx="2" hasCustomPrompt="1"/>
          </p:nvPr>
        </p:nvSpPr>
        <p:spPr>
          <a:xfrm>
            <a:off x="675745" y="2737245"/>
            <a:ext cx="4185623" cy="3304117"/>
          </a:xfrm>
        </p:spPr>
        <p:txBody>
          <a:bodyPr>
            <a:normAutofit/>
          </a:bodyPr>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en-US" strike="noStrike" noProof="1" dirty="0"/>
          </a:p>
        </p:txBody>
      </p:sp>
      <p:sp>
        <p:nvSpPr>
          <p:cNvPr id="5" name="Text Placeholder 4"/>
          <p:cNvSpPr>
            <a:spLocks noGrp="1"/>
          </p:cNvSpPr>
          <p:nvPr>
            <p:ph type="body" sz="quarter" idx="3" hasCustomPrompt="1"/>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编辑母版文本样式</a:t>
            </a:r>
            <a:endParaRPr lang="zh-CN" altLang="en-US" strike="noStrike" noProof="1"/>
          </a:p>
        </p:txBody>
      </p:sp>
      <p:sp>
        <p:nvSpPr>
          <p:cNvPr id="6" name="Content Placeholder 5"/>
          <p:cNvSpPr>
            <a:spLocks noGrp="1"/>
          </p:cNvSpPr>
          <p:nvPr>
            <p:ph sz="quarter" idx="4" hasCustomPrompt="1"/>
          </p:nvPr>
        </p:nvSpPr>
        <p:spPr>
          <a:xfrm>
            <a:off x="5088384" y="2737245"/>
            <a:ext cx="4185617" cy="3304117"/>
          </a:xfrm>
        </p:spPr>
        <p:txBody>
          <a:bodyPr>
            <a:normAutofit/>
          </a:bodyPr>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en-US" strike="noStrike" noProof="1" dirty="0"/>
          </a:p>
        </p:txBody>
      </p:sp>
      <p:sp>
        <p:nvSpPr>
          <p:cNvPr id="7" name="日期占位符 6"/>
          <p:cNvSpPr>
            <a:spLocks noGrp="1"/>
          </p:cNvSpPr>
          <p:nvPr>
            <p:ph type="dt" sz="half" idx="10"/>
          </p:nvPr>
        </p:nvSpPr>
        <p:spPr/>
        <p:txBody>
          <a:bodyPr/>
          <a:p>
            <a:pPr fontAlgn="auto"/>
            <a:fld id="{E2672962-D33D-4F9F-9B66-6CA0D0C53D10}" type="datetimeFigureOut">
              <a:rPr lang="zh-CN" altLang="en-US" strike="noStrike" noProof="1" smtClean="0">
                <a:latin typeface="+mn-lt"/>
                <a:ea typeface="+mn-ea"/>
                <a:cs typeface="+mn-cs"/>
              </a:rPr>
            </a:fld>
            <a:endParaRPr lang="zh-CN" altLang="en-US" strike="noStrike" noProof="1"/>
          </a:p>
        </p:txBody>
      </p:sp>
      <p:sp>
        <p:nvSpPr>
          <p:cNvPr id="8" name="页脚占位符 7"/>
          <p:cNvSpPr>
            <a:spLocks noGrp="1"/>
          </p:cNvSpPr>
          <p:nvPr>
            <p:ph type="ftr" sz="quarter" idx="11"/>
          </p:nvPr>
        </p:nvSpPr>
        <p:spPr/>
        <p:txBody>
          <a:bodyPr/>
          <a:p>
            <a:pPr fontAlgn="auto"/>
            <a:endParaRPr lang="zh-CN" altLang="en-US" strike="noStrike" noProof="1"/>
          </a:p>
        </p:txBody>
      </p:sp>
      <p:sp>
        <p:nvSpPr>
          <p:cNvPr id="9" name="灯片编号占位符 8"/>
          <p:cNvSpPr>
            <a:spLocks noGrp="1"/>
          </p:cNvSpPr>
          <p:nvPr>
            <p:ph type="sldNum" sz="quarter" idx="12"/>
          </p:nvPr>
        </p:nvSpPr>
        <p:spPr/>
        <p:txBody>
          <a:bodyPr/>
          <a:p>
            <a:pPr fontAlgn="auto"/>
            <a:fld id="{E7CA3ADE-3612-4F1E-BDD1-45485443D301}"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pPr fontAlgn="auto"/>
            <a:r>
              <a:rPr lang="zh-CN" altLang="en-US" strike="noStrike" noProof="1"/>
              <a:t>单击此处编辑母版标题样式</a:t>
            </a:r>
            <a:endParaRPr lang="en-US" strike="noStrike" noProof="1" dirty="0"/>
          </a:p>
        </p:txBody>
      </p:sp>
      <p:sp>
        <p:nvSpPr>
          <p:cNvPr id="3" name="日期占位符 2"/>
          <p:cNvSpPr>
            <a:spLocks noGrp="1"/>
          </p:cNvSpPr>
          <p:nvPr>
            <p:ph type="dt" sz="half" idx="10"/>
          </p:nvPr>
        </p:nvSpPr>
        <p:spPr/>
        <p:txBody>
          <a:bodyPr/>
          <a:p>
            <a:pPr fontAlgn="auto"/>
            <a:fld id="{E2672962-D33D-4F9F-9B66-6CA0D0C53D10}"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p>
            <a:pPr fontAlgn="auto"/>
            <a:endParaRPr lang="zh-CN" altLang="en-US" strike="noStrike" noProof="1"/>
          </a:p>
        </p:txBody>
      </p:sp>
      <p:sp>
        <p:nvSpPr>
          <p:cNvPr id="5" name="灯片编号占位符 4"/>
          <p:cNvSpPr>
            <a:spLocks noGrp="1"/>
          </p:cNvSpPr>
          <p:nvPr>
            <p:ph type="sldNum" sz="quarter" idx="12"/>
          </p:nvPr>
        </p:nvSpPr>
        <p:spPr/>
        <p:txBody>
          <a:bodyPr/>
          <a:p>
            <a:pPr fontAlgn="auto"/>
            <a:fld id="{E7CA3ADE-3612-4F1E-BDD1-45485443D301}"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E2672962-D33D-4F9F-9B66-6CA0D0C53D10}"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E7CA3ADE-3612-4F1E-BDD1-45485443D301}"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pPr fontAlgn="auto"/>
            <a:r>
              <a:rPr lang="zh-CN" altLang="en-US" strike="noStrike" noProof="1"/>
              <a:t>单击此处编辑母版标题样式</a:t>
            </a:r>
            <a:endParaRPr lang="en-US" strike="noStrike" noProof="1" dirty="0"/>
          </a:p>
        </p:txBody>
      </p:sp>
      <p:sp>
        <p:nvSpPr>
          <p:cNvPr id="3" name="Content Placeholder 2"/>
          <p:cNvSpPr>
            <a:spLocks noGrp="1"/>
          </p:cNvSpPr>
          <p:nvPr>
            <p:ph idx="1" hasCustomPrompt="1"/>
          </p:nvPr>
        </p:nvSpPr>
        <p:spPr>
          <a:xfrm>
            <a:off x="4760461" y="514924"/>
            <a:ext cx="4513541" cy="5526437"/>
          </a:xfrm>
        </p:spPr>
        <p:txBody>
          <a:bodyPr>
            <a:normAutofit/>
          </a:bodyPr>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en-US" strike="noStrike" noProof="1" dirty="0"/>
          </a:p>
        </p:txBody>
      </p:sp>
      <p:sp>
        <p:nvSpPr>
          <p:cNvPr id="4" name="Text Placeholder 3"/>
          <p:cNvSpPr>
            <a:spLocks noGrp="1"/>
          </p:cNvSpPr>
          <p:nvPr>
            <p:ph type="body" sz="half" idx="2" hasCustomPrompt="1"/>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fontAlgn="auto"/>
            <a:r>
              <a:rPr lang="zh-CN" altLang="en-US" strike="noStrike" noProof="1"/>
              <a:t>编辑母版文本样式</a:t>
            </a:r>
            <a:endParaRPr lang="zh-CN" altLang="en-US" strike="noStrike" noProof="1"/>
          </a:p>
        </p:txBody>
      </p:sp>
      <p:sp>
        <p:nvSpPr>
          <p:cNvPr id="5" name="日期占位符 4"/>
          <p:cNvSpPr>
            <a:spLocks noGrp="1"/>
          </p:cNvSpPr>
          <p:nvPr>
            <p:ph type="dt" sz="half" idx="10"/>
          </p:nvPr>
        </p:nvSpPr>
        <p:spPr/>
        <p:txBody>
          <a:bodyPr/>
          <a:p>
            <a:pPr fontAlgn="auto"/>
            <a:fld id="{E2672962-D33D-4F9F-9B66-6CA0D0C53D10}"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E7CA3ADE-3612-4F1E-BDD1-45485443D301}"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pPr fontAlgn="auto"/>
            <a:r>
              <a:rPr lang="zh-CN" altLang="en-US" strike="noStrike" noProof="1"/>
              <a:t>单击此处编辑母版标题样式</a:t>
            </a:r>
            <a:endParaRPr lang="en-US" strike="noStrike" noProof="1"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fontAlgn="auto"/>
            <a:r>
              <a:rPr lang="zh-CN" altLang="en-US" strike="noStrike" noProof="1"/>
              <a:t>单击图标添加图片</a:t>
            </a:r>
            <a:endParaRPr lang="en-US" strike="noStrike" noProof="1" dirty="0"/>
          </a:p>
        </p:txBody>
      </p:sp>
      <p:sp>
        <p:nvSpPr>
          <p:cNvPr id="4" name="Text Placeholder 3"/>
          <p:cNvSpPr>
            <a:spLocks noGrp="1"/>
          </p:cNvSpPr>
          <p:nvPr>
            <p:ph type="body" sz="half" idx="2" hasCustomPrompt="1"/>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编辑母版文本样式</a:t>
            </a:r>
            <a:endParaRPr lang="zh-CN" altLang="en-US" strike="noStrike" noProof="1"/>
          </a:p>
        </p:txBody>
      </p:sp>
      <p:sp>
        <p:nvSpPr>
          <p:cNvPr id="5" name="日期占位符 4"/>
          <p:cNvSpPr>
            <a:spLocks noGrp="1"/>
          </p:cNvSpPr>
          <p:nvPr>
            <p:ph type="dt" sz="half" idx="10"/>
          </p:nvPr>
        </p:nvSpPr>
        <p:spPr/>
        <p:txBody>
          <a:bodyPr/>
          <a:p>
            <a:pPr fontAlgn="auto"/>
            <a:fld id="{E2672962-D33D-4F9F-9B66-6CA0D0C53D10}"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E7CA3ADE-3612-4F1E-BDD1-45485443D301}"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pPr fontAlgn="auto"/>
            <a:r>
              <a:rPr lang="zh-CN" altLang="en-US" strike="noStrike" noProof="1"/>
              <a:t>单击此处编辑母版标题样式</a:t>
            </a:r>
            <a:endParaRPr lang="en-US" strike="noStrike" noProof="1" dirty="0"/>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zh-CN" altLang="en-US" strike="noStrike" noProof="1"/>
              <a:t>编辑母版文本样式</a:t>
            </a:r>
            <a:endParaRPr lang="zh-CN" altLang="en-US" strike="noStrike" noProof="1"/>
          </a:p>
        </p:txBody>
      </p:sp>
      <p:sp>
        <p:nvSpPr>
          <p:cNvPr id="4" name="日期占位符 3"/>
          <p:cNvSpPr>
            <a:spLocks noGrp="1"/>
          </p:cNvSpPr>
          <p:nvPr>
            <p:ph type="dt" sz="half" idx="10"/>
          </p:nvPr>
        </p:nvSpPr>
        <p:spPr/>
        <p:txBody>
          <a:bodyPr/>
          <a:p>
            <a:pPr fontAlgn="auto"/>
            <a:fld id="{E2672962-D33D-4F9F-9B66-6CA0D0C53D10}"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E7CA3ADE-3612-4F1E-BDD1-45485443D301}"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3085" name="TextBox 19"/>
          <p:cNvSpPr txBox="1"/>
          <p:nvPr/>
        </p:nvSpPr>
        <p:spPr>
          <a:xfrm>
            <a:off x="541338" y="790575"/>
            <a:ext cx="609600" cy="584200"/>
          </a:xfrm>
          <a:prstGeom prst="rect">
            <a:avLst/>
          </a:prstGeom>
          <a:noFill/>
          <a:ln w="9525">
            <a:noFill/>
          </a:ln>
        </p:spPr>
        <p:txBody>
          <a:bodyPr lIns="91440" tIns="45720" rIns="91440" bIns="45720" anchor="ctr"/>
          <a:p>
            <a:pPr lvl="0"/>
            <a:r>
              <a:rPr lang="en-US" altLang="en-US" sz="8000" baseline="0" dirty="0">
                <a:solidFill>
                  <a:srgbClr val="C0E474"/>
                </a:solidFill>
                <a:latin typeface="Arial" panose="020B0604020202020204"/>
              </a:rPr>
              <a:t>“</a:t>
            </a:r>
            <a:endParaRPr lang="en-US" altLang="en-US" sz="8000" baseline="0" dirty="0">
              <a:solidFill>
                <a:srgbClr val="C0E474"/>
              </a:solidFill>
              <a:latin typeface="Arial" panose="020B0604020202020204"/>
            </a:endParaRPr>
          </a:p>
        </p:txBody>
      </p:sp>
      <p:sp>
        <p:nvSpPr>
          <p:cNvPr id="3086" name="TextBox 21"/>
          <p:cNvSpPr txBox="1"/>
          <p:nvPr/>
        </p:nvSpPr>
        <p:spPr>
          <a:xfrm>
            <a:off x="8893175" y="2886075"/>
            <a:ext cx="609600" cy="585788"/>
          </a:xfrm>
          <a:prstGeom prst="rect">
            <a:avLst/>
          </a:prstGeom>
          <a:noFill/>
          <a:ln w="9525">
            <a:noFill/>
          </a:ln>
        </p:spPr>
        <p:txBody>
          <a:bodyPr lIns="91440" tIns="45720" rIns="91440" bIns="45720" anchor="ctr"/>
          <a:p>
            <a:pPr lvl="0"/>
            <a:r>
              <a:rPr lang="en-US" altLang="en-US" sz="8000" baseline="0" dirty="0">
                <a:solidFill>
                  <a:srgbClr val="C0E474"/>
                </a:solidFill>
                <a:latin typeface="Arial" panose="020B0604020202020204"/>
              </a:rPr>
              <a:t>”</a:t>
            </a:r>
            <a:endParaRPr lang="en-US" altLang="en-US" dirty="0">
              <a:solidFill>
                <a:srgbClr val="C0E474"/>
              </a:solidFill>
              <a:latin typeface="Arial" panose="020B0604020202020204"/>
            </a:endParaRPr>
          </a:p>
        </p:txBody>
      </p:sp>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pPr fontAlgn="auto"/>
            <a:r>
              <a:rPr lang="zh-CN" altLang="en-US" strike="noStrike" noProof="1"/>
              <a:t>单击此处编辑母版标题样式</a:t>
            </a:r>
            <a:endParaRPr lang="en-US" strike="noStrike" noProof="1" dirty="0"/>
          </a:p>
        </p:txBody>
      </p:sp>
      <p:sp>
        <p:nvSpPr>
          <p:cNvPr id="23" name="Text Placeholder 9"/>
          <p:cNvSpPr>
            <a:spLocks noGrp="1"/>
          </p:cNvSpPr>
          <p:nvPr>
            <p:ph type="body" sz="quarter" idx="13" hasCustomPrompt="1"/>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fontAlgn="auto"/>
            <a:r>
              <a:rPr lang="zh-CN" altLang="en-US" strike="noStrike" noProof="1"/>
              <a:t>编辑母版文本样式</a:t>
            </a:r>
            <a:endParaRPr lang="zh-CN" altLang="en-US" strike="noStrike" noProof="1"/>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zh-CN" altLang="en-US" strike="noStrike" noProof="1"/>
              <a:t>编辑母版文本样式</a:t>
            </a:r>
            <a:endParaRPr lang="zh-CN" altLang="en-US" strike="noStrike" noProof="1"/>
          </a:p>
        </p:txBody>
      </p:sp>
      <p:sp>
        <p:nvSpPr>
          <p:cNvPr id="4" name="Date Placeholder 3"/>
          <p:cNvSpPr>
            <a:spLocks noGrp="1"/>
          </p:cNvSpPr>
          <p:nvPr>
            <p:ph type="dt" sz="half" idx="10"/>
          </p:nvPr>
        </p:nvSpPr>
        <p:spPr>
          <a:xfrm>
            <a:off x="7205663" y="6042025"/>
            <a:ext cx="911225" cy="365125"/>
          </a:xfrm>
          <a:prstGeom prst="rect">
            <a:avLst/>
          </a:prstGeom>
        </p:spPr>
        <p:txBody>
          <a:bodyPr vert="horz" lIns="91440" tIns="45720" rIns="91440" bIns="45720" rtlCol="0" anchor="ctr"/>
          <a:lstStyle/>
          <a:p>
            <a:pPr fontAlgn="auto"/>
            <a:fld id="{E2672962-D33D-4F9F-9B66-6CA0D0C53D10}" type="datetimeFigureOut">
              <a:rPr lang="zh-CN" altLang="en-US" noProof="1" smtClean="0">
                <a:latin typeface="+mn-lt"/>
                <a:ea typeface="+mn-ea"/>
                <a:cs typeface="+mn-cs"/>
              </a:rPr>
            </a:fld>
            <a:endParaRPr lang="zh-CN" altLang="en-US" noProof="1"/>
          </a:p>
        </p:txBody>
      </p:sp>
      <p:sp>
        <p:nvSpPr>
          <p:cNvPr id="5" name="Footer Placeholder 4"/>
          <p:cNvSpPr>
            <a:spLocks noGrp="1"/>
          </p:cNvSpPr>
          <p:nvPr>
            <p:ph type="ftr" sz="quarter" idx="11"/>
          </p:nvPr>
        </p:nvSpPr>
        <p:spPr>
          <a:xfrm>
            <a:off x="677863" y="6042025"/>
            <a:ext cx="6297613" cy="365125"/>
          </a:xfrm>
          <a:prstGeom prst="rect">
            <a:avLst/>
          </a:prstGeom>
        </p:spPr>
        <p:txBody>
          <a:bodyPr vert="horz" lIns="91440" tIns="45720" rIns="91440" bIns="45720" rtlCol="0" anchor="ctr"/>
          <a:lstStyle/>
          <a:p>
            <a:pPr fontAlgn="auto"/>
            <a:endParaRPr lang="zh-CN" altLang="en-US" noProof="1"/>
          </a:p>
        </p:txBody>
      </p:sp>
      <p:sp>
        <p:nvSpPr>
          <p:cNvPr id="6" name="Slide Number Placeholder 5"/>
          <p:cNvSpPr>
            <a:spLocks noGrp="1"/>
          </p:cNvSpPr>
          <p:nvPr>
            <p:ph type="sldNum" sz="quarter" idx="12"/>
          </p:nvPr>
        </p:nvSpPr>
        <p:spPr>
          <a:xfrm>
            <a:off x="8589963" y="6042025"/>
            <a:ext cx="684213" cy="365125"/>
          </a:xfrm>
          <a:prstGeom prst="rect">
            <a:avLst/>
          </a:prstGeom>
        </p:spPr>
        <p:txBody>
          <a:bodyPr vert="horz" lIns="91440" tIns="45720" rIns="91440" bIns="45720" rtlCol="0" anchor="ctr"/>
          <a:lstStyle/>
          <a:p>
            <a:pPr fontAlgn="auto"/>
            <a:fld id="{E7CA3ADE-3612-4F1E-BDD1-45485443D301}"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pPr fontAlgn="auto"/>
            <a:r>
              <a:rPr lang="zh-CN" altLang="en-US" strike="noStrike" noProof="1"/>
              <a:t>单击此处编辑母版标题样式</a:t>
            </a:r>
            <a:endParaRPr lang="en-US" strike="noStrike" noProof="1" dirty="0"/>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zh-CN" altLang="en-US" strike="noStrike" noProof="1"/>
              <a:t>编辑母版文本样式</a:t>
            </a:r>
            <a:endParaRPr lang="zh-CN" altLang="en-US" strike="noStrike" noProof="1"/>
          </a:p>
        </p:txBody>
      </p:sp>
      <p:sp>
        <p:nvSpPr>
          <p:cNvPr id="4" name="日期占位符 3"/>
          <p:cNvSpPr>
            <a:spLocks noGrp="1"/>
          </p:cNvSpPr>
          <p:nvPr>
            <p:ph type="dt" sz="half" idx="10"/>
          </p:nvPr>
        </p:nvSpPr>
        <p:spPr/>
        <p:txBody>
          <a:bodyPr/>
          <a:p>
            <a:pPr fontAlgn="auto"/>
            <a:fld id="{E2672962-D33D-4F9F-9B66-6CA0D0C53D10}"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E7CA3ADE-3612-4F1E-BDD1-45485443D301}"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4109" name="TextBox 23"/>
          <p:cNvSpPr txBox="1"/>
          <p:nvPr/>
        </p:nvSpPr>
        <p:spPr>
          <a:xfrm>
            <a:off x="541338" y="790575"/>
            <a:ext cx="609600" cy="584200"/>
          </a:xfrm>
          <a:prstGeom prst="rect">
            <a:avLst/>
          </a:prstGeom>
          <a:noFill/>
          <a:ln w="9525">
            <a:noFill/>
          </a:ln>
        </p:spPr>
        <p:txBody>
          <a:bodyPr lIns="91440" tIns="45720" rIns="91440" bIns="45720" anchor="ctr"/>
          <a:p>
            <a:pPr lvl="0"/>
            <a:r>
              <a:rPr lang="en-US" altLang="en-US" sz="8000" baseline="0" dirty="0">
                <a:solidFill>
                  <a:srgbClr val="C0E474"/>
                </a:solidFill>
                <a:latin typeface="Arial" panose="020B0604020202020204"/>
              </a:rPr>
              <a:t>“</a:t>
            </a:r>
            <a:endParaRPr lang="en-US" altLang="en-US" sz="8000" baseline="0" dirty="0">
              <a:solidFill>
                <a:srgbClr val="C0E474"/>
              </a:solidFill>
              <a:latin typeface="Arial" panose="020B0604020202020204"/>
            </a:endParaRPr>
          </a:p>
        </p:txBody>
      </p:sp>
      <p:sp>
        <p:nvSpPr>
          <p:cNvPr id="4110" name="TextBox 24"/>
          <p:cNvSpPr txBox="1"/>
          <p:nvPr/>
        </p:nvSpPr>
        <p:spPr>
          <a:xfrm>
            <a:off x="8893175" y="2886075"/>
            <a:ext cx="609600" cy="585788"/>
          </a:xfrm>
          <a:prstGeom prst="rect">
            <a:avLst/>
          </a:prstGeom>
          <a:noFill/>
          <a:ln w="9525">
            <a:noFill/>
          </a:ln>
        </p:spPr>
        <p:txBody>
          <a:bodyPr lIns="91440" tIns="45720" rIns="91440" bIns="45720" anchor="ctr"/>
          <a:p>
            <a:pPr lvl="0"/>
            <a:r>
              <a:rPr lang="en-US" altLang="en-US" sz="8000" baseline="0" dirty="0">
                <a:solidFill>
                  <a:srgbClr val="C0E474"/>
                </a:solidFill>
                <a:latin typeface="Arial" panose="020B0604020202020204"/>
              </a:rPr>
              <a:t>”</a:t>
            </a:r>
            <a:endParaRPr lang="en-US" altLang="en-US" sz="8000" baseline="0" dirty="0">
              <a:solidFill>
                <a:srgbClr val="C0E474"/>
              </a:solidFill>
              <a:latin typeface="Arial" panose="020B0604020202020204"/>
            </a:endParaRPr>
          </a:p>
        </p:txBody>
      </p:sp>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pPr fontAlgn="auto"/>
            <a:r>
              <a:rPr lang="zh-CN" altLang="en-US" strike="noStrike" noProof="1"/>
              <a:t>单击此处编辑母版标题样式</a:t>
            </a:r>
            <a:endParaRPr lang="en-US" strike="noStrike" noProof="1"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fontAlgn="auto"/>
            <a:r>
              <a:rPr lang="zh-CN" altLang="en-US" strike="noStrike" noProof="1"/>
              <a:t>编辑母版文本样式</a:t>
            </a:r>
            <a:endParaRPr lang="zh-CN" altLang="en-US" strike="noStrike" noProof="1"/>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zh-CN" altLang="en-US" strike="noStrike" noProof="1"/>
              <a:t>编辑母版文本样式</a:t>
            </a:r>
            <a:endParaRPr lang="zh-CN" altLang="en-US" strike="noStrike" noProof="1"/>
          </a:p>
        </p:txBody>
      </p:sp>
      <p:sp>
        <p:nvSpPr>
          <p:cNvPr id="4" name="Date Placeholder 3"/>
          <p:cNvSpPr>
            <a:spLocks noGrp="1"/>
          </p:cNvSpPr>
          <p:nvPr>
            <p:ph type="dt" sz="half" idx="10"/>
          </p:nvPr>
        </p:nvSpPr>
        <p:spPr>
          <a:xfrm>
            <a:off x="7205663" y="6042025"/>
            <a:ext cx="911225" cy="365125"/>
          </a:xfrm>
          <a:prstGeom prst="rect">
            <a:avLst/>
          </a:prstGeom>
        </p:spPr>
        <p:txBody>
          <a:bodyPr vert="horz" lIns="91440" tIns="45720" rIns="91440" bIns="45720" rtlCol="0" anchor="ctr"/>
          <a:lstStyle/>
          <a:p>
            <a:pPr fontAlgn="auto"/>
            <a:fld id="{E2672962-D33D-4F9F-9B66-6CA0D0C53D10}" type="datetimeFigureOut">
              <a:rPr lang="zh-CN" altLang="en-US" noProof="1" smtClean="0">
                <a:latin typeface="+mn-lt"/>
                <a:ea typeface="+mn-ea"/>
                <a:cs typeface="+mn-cs"/>
              </a:rPr>
            </a:fld>
            <a:endParaRPr lang="zh-CN" altLang="en-US" noProof="1"/>
          </a:p>
        </p:txBody>
      </p:sp>
      <p:sp>
        <p:nvSpPr>
          <p:cNvPr id="5" name="Footer Placeholder 4"/>
          <p:cNvSpPr>
            <a:spLocks noGrp="1"/>
          </p:cNvSpPr>
          <p:nvPr>
            <p:ph type="ftr" sz="quarter" idx="11"/>
          </p:nvPr>
        </p:nvSpPr>
        <p:spPr>
          <a:xfrm>
            <a:off x="677863" y="6042025"/>
            <a:ext cx="6297613" cy="365125"/>
          </a:xfrm>
          <a:prstGeom prst="rect">
            <a:avLst/>
          </a:prstGeom>
        </p:spPr>
        <p:txBody>
          <a:bodyPr vert="horz" lIns="91440" tIns="45720" rIns="91440" bIns="45720" rtlCol="0" anchor="ctr"/>
          <a:lstStyle/>
          <a:p>
            <a:pPr fontAlgn="auto"/>
            <a:endParaRPr lang="zh-CN" altLang="en-US" noProof="1"/>
          </a:p>
        </p:txBody>
      </p:sp>
      <p:sp>
        <p:nvSpPr>
          <p:cNvPr id="6" name="Slide Number Placeholder 5"/>
          <p:cNvSpPr>
            <a:spLocks noGrp="1"/>
          </p:cNvSpPr>
          <p:nvPr>
            <p:ph type="sldNum" sz="quarter" idx="12"/>
          </p:nvPr>
        </p:nvSpPr>
        <p:spPr>
          <a:xfrm>
            <a:off x="8589963" y="6042025"/>
            <a:ext cx="684213" cy="365125"/>
          </a:xfrm>
          <a:prstGeom prst="rect">
            <a:avLst/>
          </a:prstGeom>
        </p:spPr>
        <p:txBody>
          <a:bodyPr vert="horz" lIns="91440" tIns="45720" rIns="91440" bIns="45720" rtlCol="0" anchor="ctr"/>
          <a:lstStyle/>
          <a:p>
            <a:pPr fontAlgn="auto"/>
            <a:fld id="{E7CA3ADE-3612-4F1E-BDD1-45485443D301}"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E2672962-D33D-4F9F-9B66-6CA0D0C53D1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CA3ADE-3612-4F1E-BDD1-45485443D301}"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pPr fontAlgn="auto"/>
            <a:r>
              <a:rPr lang="zh-CN" altLang="en-US" strike="noStrike" noProof="1"/>
              <a:t>单击此处编辑母版标题样式</a:t>
            </a:r>
            <a:endParaRPr lang="en-US" strike="noStrike" noProof="1"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fontAlgn="auto"/>
            <a:r>
              <a:rPr lang="zh-CN" altLang="en-US" strike="noStrike" noProof="1"/>
              <a:t>编辑母版文本样式</a:t>
            </a:r>
            <a:endParaRPr lang="zh-CN" altLang="en-US" strike="noStrike" noProof="1"/>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zh-CN" altLang="en-US" strike="noStrike" noProof="1"/>
              <a:t>编辑母版文本样式</a:t>
            </a:r>
            <a:endParaRPr lang="zh-CN" altLang="en-US" strike="noStrike" noProof="1"/>
          </a:p>
        </p:txBody>
      </p:sp>
      <p:sp>
        <p:nvSpPr>
          <p:cNvPr id="4" name="日期占位符 3"/>
          <p:cNvSpPr>
            <a:spLocks noGrp="1"/>
          </p:cNvSpPr>
          <p:nvPr>
            <p:ph type="dt" sz="half" idx="14"/>
          </p:nvPr>
        </p:nvSpPr>
        <p:spPr/>
        <p:txBody>
          <a:bodyPr/>
          <a:p>
            <a:pPr fontAlgn="auto"/>
            <a:fld id="{E2672962-D33D-4F9F-9B66-6CA0D0C53D10}"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5"/>
          </p:nvPr>
        </p:nvSpPr>
        <p:spPr/>
        <p:txBody>
          <a:bodyPr/>
          <a:p>
            <a:pPr fontAlgn="auto"/>
            <a:endParaRPr lang="zh-CN" altLang="en-US" strike="noStrike" noProof="1"/>
          </a:p>
        </p:txBody>
      </p:sp>
      <p:sp>
        <p:nvSpPr>
          <p:cNvPr id="6" name="灯片编号占位符 5"/>
          <p:cNvSpPr>
            <a:spLocks noGrp="1"/>
          </p:cNvSpPr>
          <p:nvPr>
            <p:ph type="sldNum" sz="quarter" idx="16"/>
          </p:nvPr>
        </p:nvSpPr>
        <p:spPr/>
        <p:txBody>
          <a:bodyPr/>
          <a:p>
            <a:pPr fontAlgn="auto"/>
            <a:fld id="{E7CA3ADE-3612-4F1E-BDD1-45485443D301}"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zh-CN" altLang="en-US" strike="noStrike" noProof="1"/>
              <a:t>单击此处编辑母版标题样式</a:t>
            </a:r>
            <a:endParaRPr lang="en-US" strike="noStrike" noProof="1" dirty="0"/>
          </a:p>
        </p:txBody>
      </p:sp>
      <p:sp>
        <p:nvSpPr>
          <p:cNvPr id="3" name="Vertical Text Placeholder 2"/>
          <p:cNvSpPr>
            <a:spLocks noGrp="1"/>
          </p:cNvSpPr>
          <p:nvPr>
            <p:ph type="body" orient="vert" idx="1" hasCustomPrompt="1"/>
          </p:nvPr>
        </p:nvSpPr>
        <p:spPr/>
        <p:txBody>
          <a:bodyPr vert="eaVert"/>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en-US" strike="noStrike" noProof="1" dirty="0"/>
          </a:p>
        </p:txBody>
      </p:sp>
      <p:sp>
        <p:nvSpPr>
          <p:cNvPr id="4" name="日期占位符 3"/>
          <p:cNvSpPr>
            <a:spLocks noGrp="1"/>
          </p:cNvSpPr>
          <p:nvPr>
            <p:ph type="dt" sz="half" idx="10"/>
          </p:nvPr>
        </p:nvSpPr>
        <p:spPr/>
        <p:txBody>
          <a:bodyPr/>
          <a:p>
            <a:pPr fontAlgn="auto"/>
            <a:fld id="{E2672962-D33D-4F9F-9B66-6CA0D0C53D10}"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E7CA3ADE-3612-4F1E-BDD1-45485443D301}"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pPr fontAlgn="auto"/>
            <a:r>
              <a:rPr lang="zh-CN" altLang="en-US" strike="noStrike" noProof="1"/>
              <a:t>单击此处编辑母版标题样式</a:t>
            </a:r>
            <a:endParaRPr lang="en-US" strike="noStrike" noProof="1" dirty="0"/>
          </a:p>
        </p:txBody>
      </p:sp>
      <p:sp>
        <p:nvSpPr>
          <p:cNvPr id="3" name="Vertical Text Placeholder 2"/>
          <p:cNvSpPr>
            <a:spLocks noGrp="1"/>
          </p:cNvSpPr>
          <p:nvPr>
            <p:ph type="body" orient="vert" idx="1" hasCustomPrompt="1"/>
          </p:nvPr>
        </p:nvSpPr>
        <p:spPr>
          <a:xfrm>
            <a:off x="677335" y="609600"/>
            <a:ext cx="7060150" cy="5251450"/>
          </a:xfrm>
        </p:spPr>
        <p:txBody>
          <a:bodyPr vert="eaVert"/>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en-US" strike="noStrike" noProof="1" dirty="0"/>
          </a:p>
        </p:txBody>
      </p:sp>
      <p:sp>
        <p:nvSpPr>
          <p:cNvPr id="4" name="日期占位符 3"/>
          <p:cNvSpPr>
            <a:spLocks noGrp="1"/>
          </p:cNvSpPr>
          <p:nvPr>
            <p:ph type="dt" sz="half" idx="10"/>
          </p:nvPr>
        </p:nvSpPr>
        <p:spPr/>
        <p:txBody>
          <a:bodyPr/>
          <a:p>
            <a:pPr fontAlgn="auto"/>
            <a:fld id="{E2672962-D33D-4F9F-9B66-6CA0D0C53D10}"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E7CA3ADE-3612-4F1E-BDD1-45485443D301}"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77334" y="2160589"/>
            <a:ext cx="4184035" cy="3880772"/>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5089970" y="2160589"/>
            <a:ext cx="4184034" cy="388077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E2672962-D33D-4F9F-9B66-6CA0D0C53D1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7CA3ADE-3612-4F1E-BDD1-45485443D30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75745" y="2737245"/>
            <a:ext cx="4185623" cy="3304117"/>
          </a:xfrm>
        </p:spPr>
        <p:txBody>
          <a:bodyPr>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5088384" y="2737245"/>
            <a:ext cx="4185617" cy="3304117"/>
          </a:xfrm>
        </p:spPr>
        <p:txBody>
          <a:bodyPr>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E2672962-D33D-4F9F-9B66-6CA0D0C53D1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7CA3ADE-3612-4F1E-BDD1-45485443D30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2672962-D33D-4F9F-9B66-6CA0D0C53D1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7CA3ADE-3612-4F1E-BDD1-45485443D30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72962-D33D-4F9F-9B66-6CA0D0C53D1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7CA3ADE-3612-4F1E-BDD1-45485443D30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4760461" y="514924"/>
            <a:ext cx="4513541" cy="5526437"/>
          </a:xfrm>
        </p:spPr>
        <p:txBody>
          <a:bodyPr>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E2672962-D33D-4F9F-9B66-6CA0D0C53D1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7CA3ADE-3612-4F1E-BDD1-45485443D30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E2672962-D33D-4F9F-9B66-6CA0D0C53D1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7CA3ADE-3612-4F1E-BDD1-45485443D30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slideLayout" Target="../slideLayouts/slideLayout24.xml"/><Relationship Id="rId7" Type="http://schemas.openxmlformats.org/officeDocument/2006/relationships/slideLayout" Target="../slideLayouts/slideLayout23.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7" Type="http://schemas.openxmlformats.org/officeDocument/2006/relationships/theme" Target="../theme/theme2.xml"/><Relationship Id="rId16" Type="http://schemas.openxmlformats.org/officeDocument/2006/relationships/slideLayout" Target="../slideLayouts/slideLayout32.xml"/><Relationship Id="rId15" Type="http://schemas.openxmlformats.org/officeDocument/2006/relationships/slideLayout" Target="../slideLayouts/slideLayout31.xml"/><Relationship Id="rId14" Type="http://schemas.openxmlformats.org/officeDocument/2006/relationships/slideLayout" Target="../slideLayouts/slideLayout30.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1" Type="http://schemas.openxmlformats.org/officeDocument/2006/relationships/slideLayout" Target="../slideLayouts/slideLayout27.xml"/><Relationship Id="rId10" Type="http://schemas.openxmlformats.org/officeDocument/2006/relationships/slideLayout" Target="../slideLayouts/slideLayout26.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2672962-D33D-4F9F-9B66-6CA0D0C53D10}" type="datetimeFigureOut">
              <a:rPr lang="zh-CN" altLang="en-US" smtClean="0"/>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7CA3ADE-3612-4F1E-BDD1-45485443D30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grpSp>
        <p:nvGrpSpPr>
          <p:cNvPr id="1026" name="Group 6"/>
          <p:cNvGrpSpPr/>
          <p:nvPr/>
        </p:nvGrpSpPr>
        <p:grpSpPr>
          <a:xfrm>
            <a:off x="0" y="-7937"/>
            <a:ext cx="12192000" cy="686593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37" name="Title Placeholder 1"/>
          <p:cNvSpPr>
            <a:spLocks noGrp="1"/>
          </p:cNvSpPr>
          <p:nvPr>
            <p:ph type="title"/>
          </p:nvPr>
        </p:nvSpPr>
        <p:spPr>
          <a:xfrm>
            <a:off x="677863" y="609600"/>
            <a:ext cx="8596312" cy="1320800"/>
          </a:xfrm>
          <a:prstGeom prst="rect">
            <a:avLst/>
          </a:prstGeom>
          <a:noFill/>
          <a:ln w="9525">
            <a:noFill/>
          </a:ln>
        </p:spPr>
        <p:txBody>
          <a:bodyPr lIns="91440" tIns="45720" rIns="91440" bIns="45720" anchor="t"/>
          <a:p>
            <a:pPr lvl="0"/>
            <a:r>
              <a:rPr lang="zh-CN" altLang="en-US"/>
              <a:t>单击此处编辑母版标题样式</a:t>
            </a:r>
            <a:endParaRPr lang="en-US" altLang="en-US" dirty="0"/>
          </a:p>
        </p:txBody>
      </p:sp>
      <p:sp>
        <p:nvSpPr>
          <p:cNvPr id="1038" name="Text Placeholder 2"/>
          <p:cNvSpPr>
            <a:spLocks noGrp="1"/>
          </p:cNvSpPr>
          <p:nvPr>
            <p:ph type="body"/>
          </p:nvPr>
        </p:nvSpPr>
        <p:spPr>
          <a:xfrm>
            <a:off x="677863" y="2160588"/>
            <a:ext cx="8596312" cy="3881437"/>
          </a:xfrm>
          <a:prstGeom prst="rect">
            <a:avLst/>
          </a:prstGeom>
          <a:noFill/>
          <a:ln w="9525">
            <a:noFill/>
          </a:ln>
        </p:spPr>
        <p:txBody>
          <a:bodyPr lIns="91440" tIns="45720" rIns="91440" bIns="45720" anchor="t"/>
          <a:p>
            <a:pPr lvl="0" indent="-342900"/>
            <a:r>
              <a:rPr lang="zh-CN" altLang="en-US"/>
              <a:t>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en-US" altLang="en-US" dirty="0"/>
          </a:p>
        </p:txBody>
      </p:sp>
      <p:sp>
        <p:nvSpPr>
          <p:cNvPr id="4" name="Date Placeholder 3"/>
          <p:cNvSpPr>
            <a:spLocks noGrp="1"/>
          </p:cNvSpPr>
          <p:nvPr>
            <p:ph type="dt" sz="half" idx="2"/>
          </p:nvPr>
        </p:nvSpPr>
        <p:spPr>
          <a:xfrm>
            <a:off x="7205663" y="6042025"/>
            <a:ext cx="911225"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fontAlgn="auto"/>
            <a:fld id="{E2672962-D33D-4F9F-9B66-6CA0D0C53D10}" type="datetimeFigureOut">
              <a:rPr lang="zh-CN" altLang="en-US" strike="noStrike" noProof="1" smtClean="0">
                <a:latin typeface="+mn-lt"/>
                <a:ea typeface="+mn-ea"/>
                <a:cs typeface="+mn-cs"/>
              </a:rPr>
            </a:fld>
            <a:endParaRPr lang="zh-CN" altLang="en-US" strike="noStrike" noProof="1"/>
          </a:p>
        </p:txBody>
      </p:sp>
      <p:sp>
        <p:nvSpPr>
          <p:cNvPr id="5" name="Footer Placeholder 4"/>
          <p:cNvSpPr>
            <a:spLocks noGrp="1"/>
          </p:cNvSpPr>
          <p:nvPr>
            <p:ph type="ftr" sz="quarter" idx="3"/>
          </p:nvPr>
        </p:nvSpPr>
        <p:spPr>
          <a:xfrm>
            <a:off x="677863" y="6042025"/>
            <a:ext cx="629761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fontAlgn="auto"/>
            <a:endParaRPr lang="zh-CN" altLang="en-US" strike="noStrike" noProof="1"/>
          </a:p>
        </p:txBody>
      </p:sp>
      <p:sp>
        <p:nvSpPr>
          <p:cNvPr id="6" name="Slide Number Placeholder 5"/>
          <p:cNvSpPr>
            <a:spLocks noGrp="1"/>
          </p:cNvSpPr>
          <p:nvPr>
            <p:ph type="sldNum" sz="quarter" idx="4"/>
          </p:nvPr>
        </p:nvSpPr>
        <p:spPr>
          <a:xfrm>
            <a:off x="8589963" y="6042025"/>
            <a:ext cx="684213" cy="365125"/>
          </a:xfrm>
          <a:prstGeom prst="rect">
            <a:avLst/>
          </a:prstGeom>
        </p:spPr>
        <p:txBody>
          <a:bodyPr vert="horz" lIns="91440" tIns="45720" rIns="91440" bIns="45720" rtlCol="0" anchor="ctr"/>
          <a:lstStyle>
            <a:lvl1pPr algn="r">
              <a:defRPr sz="900">
                <a:solidFill>
                  <a:schemeClr val="accent1"/>
                </a:solidFill>
              </a:defRPr>
            </a:lvl1pPr>
          </a:lstStyle>
          <a:p>
            <a:pPr fontAlgn="auto"/>
            <a:fld id="{E7CA3ADE-3612-4F1E-BDD1-45485443D301}"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7.jpeg"/><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3.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3.GIF"/></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25.GIF"/><Relationship Id="rId1" Type="http://schemas.openxmlformats.org/officeDocument/2006/relationships/image" Target="../media/image2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27.jpeg"/><Relationship Id="rId1" Type="http://schemas.openxmlformats.org/officeDocument/2006/relationships/image" Target="../media/image26.GI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8.GI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29.GI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30.GIF"/></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GIF"/></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image" Target="../media/image39.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jpe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6.GIF"/><Relationship Id="rId1" Type="http://schemas.openxmlformats.org/officeDocument/2006/relationships/image" Target="../media/image45.GIF"/></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GIF"/></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GIF"/></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0.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4.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5.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6.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7.png"/></Relationships>
</file>

<file path=ppt/slides/_rels/slide7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hyperlink" Target="http://blog.csdn.net/jiuqiyuliang/article/details/8552956" TargetMode="External"/><Relationship Id="rId5" Type="http://schemas.openxmlformats.org/officeDocument/2006/relationships/hyperlink" Target="http://www.uml.org.cn/oobject/201211231.asp" TargetMode="External"/><Relationship Id="rId4" Type="http://schemas.openxmlformats.org/officeDocument/2006/relationships/hyperlink" Target="http://blog.csdn.net/lovelion/article/details/7843308" TargetMode="External"/><Relationship Id="rId3" Type="http://schemas.openxmlformats.org/officeDocument/2006/relationships/hyperlink" Target="http://xhf123456789plain.blog.163.com/blog/static/172880482201192221826110/" TargetMode="External"/><Relationship Id="rId2" Type="http://schemas.openxmlformats.org/officeDocument/2006/relationships/hyperlink" Target="http://xhf123456789plain.blog.163.com/blog/static/172880482201192222144421/" TargetMode="External"/><Relationship Id="rId1" Type="http://schemas.openxmlformats.org/officeDocument/2006/relationships/hyperlink" Target="http://blog.csdn.net/xhf55555/article/details/6896316/"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14698" y="2221654"/>
            <a:ext cx="7766936" cy="1646302"/>
          </a:xfrm>
        </p:spPr>
        <p:txBody>
          <a:bodyPr/>
          <a:lstStyle/>
          <a:p>
            <a:r>
              <a:rPr lang="en-US" altLang="zh-CN" sz="7200" dirty="0"/>
              <a:t>UML</a:t>
            </a:r>
            <a:r>
              <a:rPr lang="zh-CN" altLang="en-US" sz="7200" dirty="0"/>
              <a:t>基础</a:t>
            </a:r>
            <a:r>
              <a:rPr lang="en-US" altLang="zh-CN" sz="7200" dirty="0"/>
              <a:t>Ⅰ</a:t>
            </a:r>
            <a:endParaRPr lang="zh-CN" altLang="en-US" sz="7200" dirty="0"/>
          </a:p>
        </p:txBody>
      </p:sp>
      <p:sp>
        <p:nvSpPr>
          <p:cNvPr id="3" name="副标题 2"/>
          <p:cNvSpPr>
            <a:spLocks noGrp="1"/>
          </p:cNvSpPr>
          <p:nvPr>
            <p:ph type="subTitle" idx="1"/>
          </p:nvPr>
        </p:nvSpPr>
        <p:spPr/>
        <p:txBody>
          <a:bodyPr>
            <a:normAutofit/>
          </a:bodyPr>
          <a:lstStyle/>
          <a:p>
            <a:r>
              <a:rPr lang="en-US" altLang="zh-CN" sz="2400" dirty="0"/>
              <a:t>PRD-2016-G13</a:t>
            </a:r>
            <a:endParaRPr lang="zh-CN" altLang="en-US" sz="2400" dirty="0"/>
          </a:p>
        </p:txBody>
      </p:sp>
      <p:pic>
        <p:nvPicPr>
          <p:cNvPr id="4"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835835" y="4000794"/>
            <a:ext cx="1146175"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549966"/>
            <a:ext cx="8596668" cy="702365"/>
          </a:xfrm>
        </p:spPr>
        <p:txBody>
          <a:bodyPr/>
          <a:lstStyle/>
          <a:p>
            <a:r>
              <a:rPr lang="zh-CN" altLang="en-US" dirty="0"/>
              <a:t>用例图</a:t>
            </a:r>
            <a:endParaRPr lang="zh-CN" altLang="en-US" dirty="0"/>
          </a:p>
        </p:txBody>
      </p:sp>
      <p:pic>
        <p:nvPicPr>
          <p:cNvPr id="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42790" y="2936598"/>
            <a:ext cx="8431212" cy="3762375"/>
          </a:xfrm>
          <a:prstGeom prst="rect">
            <a:avLst/>
          </a:prstGeom>
          <a:noFill/>
          <a:extLst>
            <a:ext uri="{909E8E84-426E-40DD-AFC4-6F175D3DCCD1}">
              <a14:hiddenFill xmlns:a14="http://schemas.microsoft.com/office/drawing/2010/main">
                <a:solidFill>
                  <a:srgbClr val="FFFFFF"/>
                </a:solidFill>
              </a14:hiddenFill>
            </a:ext>
          </a:extLst>
        </p:spPr>
      </p:pic>
      <p:sp>
        <p:nvSpPr>
          <p:cNvPr id="3" name="内容占位符 2"/>
          <p:cNvSpPr>
            <a:spLocks noGrp="1"/>
          </p:cNvSpPr>
          <p:nvPr>
            <p:ph idx="1"/>
          </p:nvPr>
        </p:nvSpPr>
        <p:spPr>
          <a:xfrm>
            <a:off x="677334" y="1252331"/>
            <a:ext cx="8596668" cy="2206487"/>
          </a:xfrm>
        </p:spPr>
        <p:txBody>
          <a:bodyPr/>
          <a:lstStyle/>
          <a:p>
            <a:pPr>
              <a:lnSpc>
                <a:spcPct val="80000"/>
              </a:lnSpc>
            </a:pPr>
            <a:r>
              <a:rPr lang="zh-CN" altLang="en-US" sz="2800" dirty="0"/>
              <a:t>问题的提出：在系统尚未存在时，如何描绘用户需要一个什么样的系统？如何规范地定义用户需求？</a:t>
            </a:r>
            <a:endParaRPr lang="zh-CN" altLang="en-US" sz="2800" dirty="0"/>
          </a:p>
          <a:p>
            <a:pPr>
              <a:lnSpc>
                <a:spcPct val="80000"/>
              </a:lnSpc>
            </a:pPr>
            <a:r>
              <a:rPr lang="zh-CN" altLang="en-US" sz="2800" dirty="0"/>
              <a:t>考虑问题的思路：把系统看作一个黑箱，看它对外部的客观世界发挥什么作用，描述它外部可见的行为。</a:t>
            </a:r>
            <a:endParaRPr lang="zh-CN" altLang="en-US" sz="2800" dirty="0"/>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81878"/>
          </a:xfrm>
        </p:spPr>
        <p:txBody>
          <a:bodyPr/>
          <a:lstStyle/>
          <a:p>
            <a:r>
              <a:rPr lang="zh-CN" altLang="en-US" dirty="0"/>
              <a:t>用例图</a:t>
            </a:r>
            <a:endParaRPr lang="zh-CN" altLang="en-US" dirty="0"/>
          </a:p>
        </p:txBody>
      </p:sp>
      <p:sp>
        <p:nvSpPr>
          <p:cNvPr id="3" name="内容占位符 2"/>
          <p:cNvSpPr>
            <a:spLocks noGrp="1"/>
          </p:cNvSpPr>
          <p:nvPr>
            <p:ph idx="1"/>
          </p:nvPr>
        </p:nvSpPr>
        <p:spPr>
          <a:xfrm>
            <a:off x="677334" y="1391479"/>
            <a:ext cx="8596668" cy="4649884"/>
          </a:xfrm>
        </p:spPr>
        <p:txBody>
          <a:bodyPr/>
          <a:lstStyle/>
          <a:p>
            <a:pPr algn="just"/>
            <a:r>
              <a:rPr lang="en-US" altLang="zh-CN" sz="2800" b="1" dirty="0">
                <a:solidFill>
                  <a:schemeClr val="accent2"/>
                </a:solidFill>
              </a:rPr>
              <a:t>Use case</a:t>
            </a:r>
            <a:r>
              <a:rPr lang="zh-CN" altLang="en-US" sz="2800" dirty="0"/>
              <a:t>是对系统行为的动态描述，属于</a:t>
            </a:r>
            <a:r>
              <a:rPr lang="en-US" altLang="zh-CN" sz="2800" dirty="0"/>
              <a:t>UML</a:t>
            </a:r>
            <a:r>
              <a:rPr lang="zh-CN" altLang="en-US" sz="2800" dirty="0"/>
              <a:t>的动态建模部分。</a:t>
            </a:r>
            <a:endParaRPr lang="zh-CN" altLang="en-US" sz="2800" dirty="0"/>
          </a:p>
          <a:p>
            <a:pPr lvl="1"/>
            <a:r>
              <a:rPr lang="en-US" altLang="zh-CN" sz="2800" dirty="0"/>
              <a:t>UML</a:t>
            </a:r>
            <a:r>
              <a:rPr lang="zh-CN" altLang="en-US" sz="2800" dirty="0"/>
              <a:t>的</a:t>
            </a:r>
            <a:r>
              <a:rPr lang="zh-CN" altLang="en-US" sz="2800" b="1" dirty="0">
                <a:solidFill>
                  <a:schemeClr val="accent2"/>
                </a:solidFill>
              </a:rPr>
              <a:t>静态建模机制</a:t>
            </a:r>
            <a:r>
              <a:rPr lang="zh-CN" altLang="en-US" sz="2800" dirty="0"/>
              <a:t>包括类图</a:t>
            </a:r>
            <a:r>
              <a:rPr lang="en-US" altLang="zh-CN" sz="2800" dirty="0"/>
              <a:t>(class diagram)</a:t>
            </a:r>
            <a:r>
              <a:rPr lang="zh-CN" altLang="en-US" sz="2800" dirty="0"/>
              <a:t>、对象图</a:t>
            </a:r>
            <a:r>
              <a:rPr lang="en-US" altLang="zh-CN" sz="2800" dirty="0"/>
              <a:t>(object diagram)</a:t>
            </a:r>
            <a:r>
              <a:rPr lang="zh-CN" altLang="en-US" sz="2800" dirty="0"/>
              <a:t>、包</a:t>
            </a:r>
            <a:r>
              <a:rPr lang="en-US" altLang="zh-CN" sz="2800" dirty="0"/>
              <a:t>(package)</a:t>
            </a:r>
            <a:r>
              <a:rPr lang="zh-CN" altLang="en-US" sz="2800" dirty="0"/>
              <a:t>、构件图</a:t>
            </a:r>
            <a:r>
              <a:rPr lang="en-US" altLang="zh-CN" sz="2800" dirty="0"/>
              <a:t>(component diagram)</a:t>
            </a:r>
            <a:r>
              <a:rPr lang="zh-CN" altLang="en-US" sz="2800" dirty="0"/>
              <a:t>和配置图</a:t>
            </a:r>
            <a:r>
              <a:rPr lang="en-US" altLang="zh-CN" sz="2800" dirty="0"/>
              <a:t>(deployment diagram)</a:t>
            </a:r>
            <a:r>
              <a:rPr lang="zh-CN" altLang="en-US" sz="2800" dirty="0"/>
              <a:t>。</a:t>
            </a:r>
            <a:endParaRPr lang="zh-CN" altLang="en-US" sz="2800" dirty="0"/>
          </a:p>
          <a:p>
            <a:pPr lvl="1"/>
            <a:r>
              <a:rPr lang="en-US" altLang="zh-CN" sz="2800" dirty="0"/>
              <a:t>UML</a:t>
            </a:r>
            <a:r>
              <a:rPr lang="zh-CN" altLang="en-US" sz="2800" dirty="0"/>
              <a:t>的</a:t>
            </a:r>
            <a:r>
              <a:rPr lang="zh-CN" altLang="en-US" sz="2800" b="1" dirty="0">
                <a:solidFill>
                  <a:schemeClr val="accent2"/>
                </a:solidFill>
              </a:rPr>
              <a:t>动态建模机制</a:t>
            </a:r>
            <a:r>
              <a:rPr lang="zh-CN" altLang="en-US" sz="2800" dirty="0"/>
              <a:t>包括用例图</a:t>
            </a:r>
            <a:r>
              <a:rPr lang="en-US" altLang="zh-CN" sz="2800" dirty="0"/>
              <a:t>(use case diagram)</a:t>
            </a:r>
            <a:r>
              <a:rPr lang="zh-CN" altLang="en-US" sz="2800" dirty="0"/>
              <a:t>，顺序图</a:t>
            </a:r>
            <a:r>
              <a:rPr lang="en-US" altLang="zh-CN" sz="2800" dirty="0"/>
              <a:t>(sequence diagram) </a:t>
            </a:r>
            <a:r>
              <a:rPr lang="zh-CN" altLang="en-US" sz="2800" dirty="0"/>
              <a:t>，协作图</a:t>
            </a:r>
            <a:r>
              <a:rPr lang="en-US" altLang="zh-CN" sz="2800" dirty="0"/>
              <a:t>(collaboration diagram)</a:t>
            </a:r>
            <a:r>
              <a:rPr lang="zh-CN" altLang="en-US" sz="2800" dirty="0"/>
              <a:t>，状态图</a:t>
            </a:r>
            <a:r>
              <a:rPr lang="en-US" altLang="zh-CN" sz="2800" dirty="0"/>
              <a:t>(</a:t>
            </a:r>
            <a:r>
              <a:rPr lang="en-US" altLang="zh-CN" sz="2800" dirty="0" err="1"/>
              <a:t>statechart</a:t>
            </a:r>
            <a:r>
              <a:rPr lang="en-US" altLang="zh-CN" sz="2800" dirty="0"/>
              <a:t> diagram)</a:t>
            </a:r>
            <a:r>
              <a:rPr lang="zh-CN" altLang="en-US" sz="2800" dirty="0"/>
              <a:t>，活动图</a:t>
            </a:r>
            <a:r>
              <a:rPr lang="en-US" altLang="zh-CN" sz="2800" dirty="0"/>
              <a:t>(activity diagram) </a:t>
            </a:r>
            <a:r>
              <a:rPr lang="zh-CN" altLang="en-US" sz="2800" dirty="0"/>
              <a:t>。</a:t>
            </a:r>
            <a:endParaRPr lang="zh-CN" alt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42730"/>
          </a:xfrm>
        </p:spPr>
        <p:txBody>
          <a:bodyPr/>
          <a:lstStyle/>
          <a:p>
            <a:r>
              <a:rPr lang="zh-CN" altLang="en-US" dirty="0"/>
              <a:t>用例图</a:t>
            </a:r>
            <a:endParaRPr lang="zh-CN" altLang="en-US" dirty="0"/>
          </a:p>
        </p:txBody>
      </p:sp>
      <p:sp>
        <p:nvSpPr>
          <p:cNvPr id="6" name="Text Box 3"/>
          <p:cNvSpPr txBox="1">
            <a:spLocks noChangeArrowheads="1"/>
          </p:cNvSpPr>
          <p:nvPr/>
        </p:nvSpPr>
        <p:spPr bwMode="auto">
          <a:xfrm>
            <a:off x="1664048" y="4536865"/>
            <a:ext cx="37338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dirty="0">
                <a:solidFill>
                  <a:schemeClr val="accent2"/>
                </a:solidFill>
              </a:rPr>
              <a:t>方法</a:t>
            </a:r>
            <a:r>
              <a:rPr lang="en-US" altLang="zh-CN" sz="2400" b="1" dirty="0">
                <a:solidFill>
                  <a:schemeClr val="accent2"/>
                </a:solidFill>
              </a:rPr>
              <a:t>1</a:t>
            </a:r>
            <a:r>
              <a:rPr lang="zh-CN" altLang="en-US" sz="2400" dirty="0"/>
              <a:t>：再分成</a:t>
            </a:r>
            <a:r>
              <a:rPr lang="en-US" altLang="zh-CN" sz="2400" dirty="0"/>
              <a:t>3</a:t>
            </a:r>
            <a:r>
              <a:rPr lang="zh-CN" altLang="en-US" sz="2400" dirty="0"/>
              <a:t>个脚本，分别画</a:t>
            </a:r>
            <a:r>
              <a:rPr lang="en-US" altLang="zh-CN" sz="2400" dirty="0"/>
              <a:t>3</a:t>
            </a:r>
            <a:r>
              <a:rPr lang="zh-CN" altLang="en-US" sz="2400" dirty="0"/>
              <a:t>个交互图。脚本</a:t>
            </a:r>
            <a:r>
              <a:rPr lang="en-US" altLang="zh-CN" sz="2400" dirty="0"/>
              <a:t>1 </a:t>
            </a:r>
            <a:r>
              <a:rPr lang="zh-CN" altLang="en-US" sz="2400" dirty="0"/>
              <a:t>增加学生记录； 脚本</a:t>
            </a:r>
            <a:r>
              <a:rPr lang="en-US" altLang="zh-CN" sz="2400" dirty="0"/>
              <a:t>2 </a:t>
            </a:r>
            <a:r>
              <a:rPr lang="zh-CN" altLang="en-US" sz="2400" dirty="0"/>
              <a:t>修改学生记录；脚本</a:t>
            </a:r>
            <a:r>
              <a:rPr lang="en-US" altLang="zh-CN" sz="2400" dirty="0"/>
              <a:t>3 </a:t>
            </a:r>
            <a:r>
              <a:rPr lang="zh-CN" altLang="en-US" sz="2400" dirty="0"/>
              <a:t>删除学生记录。</a:t>
            </a:r>
            <a:endParaRPr lang="zh-CN" altLang="en-US" sz="2400" dirty="0"/>
          </a:p>
        </p:txBody>
      </p:sp>
      <p:sp>
        <p:nvSpPr>
          <p:cNvPr id="7" name="Text Box 4"/>
          <p:cNvSpPr txBox="1">
            <a:spLocks noChangeArrowheads="1"/>
          </p:cNvSpPr>
          <p:nvPr/>
        </p:nvSpPr>
        <p:spPr bwMode="auto">
          <a:xfrm>
            <a:off x="6477347" y="5307416"/>
            <a:ext cx="3200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dirty="0">
                <a:solidFill>
                  <a:schemeClr val="accent2"/>
                </a:solidFill>
              </a:rPr>
              <a:t>方法</a:t>
            </a:r>
            <a:r>
              <a:rPr lang="en-US" altLang="zh-CN" sz="2400" b="1" dirty="0">
                <a:solidFill>
                  <a:schemeClr val="accent2"/>
                </a:solidFill>
              </a:rPr>
              <a:t>2</a:t>
            </a:r>
            <a:r>
              <a:rPr lang="zh-CN" altLang="en-US" sz="2400" b="1" dirty="0">
                <a:solidFill>
                  <a:schemeClr val="accent2"/>
                </a:solidFill>
              </a:rPr>
              <a:t>：</a:t>
            </a:r>
            <a:r>
              <a:rPr lang="zh-CN" altLang="en-US" sz="2400" dirty="0"/>
              <a:t>每个</a:t>
            </a:r>
            <a:r>
              <a:rPr lang="en-US" altLang="zh-CN" sz="2400" dirty="0"/>
              <a:t>use case</a:t>
            </a:r>
            <a:r>
              <a:rPr lang="zh-CN" altLang="en-US" sz="2400" dirty="0"/>
              <a:t>画一个交互图。</a:t>
            </a:r>
            <a:endParaRPr lang="zh-CN" altLang="en-US" sz="2400" dirty="0"/>
          </a:p>
        </p:txBody>
      </p:sp>
      <p:pic>
        <p:nvPicPr>
          <p:cNvPr id="8"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32884" y="2182602"/>
            <a:ext cx="3095625" cy="298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1959" y="2650915"/>
            <a:ext cx="4067175" cy="157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Line 7"/>
          <p:cNvSpPr>
            <a:spLocks noChangeShapeType="1"/>
          </p:cNvSpPr>
          <p:nvPr/>
        </p:nvSpPr>
        <p:spPr bwMode="auto">
          <a:xfrm>
            <a:off x="5937597" y="2614402"/>
            <a:ext cx="0" cy="41767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内容占位符 2"/>
          <p:cNvSpPr>
            <a:spLocks noGrp="1"/>
          </p:cNvSpPr>
          <p:nvPr>
            <p:ph idx="1"/>
          </p:nvPr>
        </p:nvSpPr>
        <p:spPr>
          <a:xfrm>
            <a:off x="677334" y="1252331"/>
            <a:ext cx="8596668" cy="1331843"/>
          </a:xfrm>
        </p:spPr>
        <p:txBody>
          <a:bodyPr/>
          <a:lstStyle/>
          <a:p>
            <a:r>
              <a:rPr lang="zh-CN" altLang="en-US" sz="2400" dirty="0"/>
              <a:t>假设有这样需求：学生档案管理中，用户经常需要做三件事：增加一条学生记录、修改一条学生记录，删除一条学生记录。如果要画出</a:t>
            </a:r>
            <a:r>
              <a:rPr lang="en-US" altLang="zh-CN" sz="2400" dirty="0"/>
              <a:t>use case</a:t>
            </a:r>
            <a:r>
              <a:rPr lang="zh-CN" altLang="en-US" sz="2400" dirty="0"/>
              <a:t>图，以下</a:t>
            </a:r>
            <a:r>
              <a:rPr lang="en-US" altLang="zh-CN" sz="2400" dirty="0"/>
              <a:t>2</a:t>
            </a:r>
            <a:r>
              <a:rPr lang="zh-CN" altLang="en-US" sz="2400" dirty="0"/>
              <a:t>种方法哪种更合适？</a:t>
            </a:r>
            <a:endParaRPr lang="zh-CN" altLang="en-US" sz="2400" dirty="0"/>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81878"/>
          </a:xfrm>
        </p:spPr>
        <p:txBody>
          <a:bodyPr>
            <a:normAutofit/>
          </a:bodyPr>
          <a:lstStyle/>
          <a:p>
            <a:r>
              <a:rPr lang="zh-CN" altLang="en-US" dirty="0"/>
              <a:t>用例图</a:t>
            </a:r>
            <a:endParaRPr lang="zh-CN" altLang="en-US" dirty="0"/>
          </a:p>
        </p:txBody>
      </p:sp>
      <p:sp>
        <p:nvSpPr>
          <p:cNvPr id="3" name="内容占位符 2"/>
          <p:cNvSpPr>
            <a:spLocks noGrp="1"/>
          </p:cNvSpPr>
          <p:nvPr>
            <p:ph idx="1"/>
          </p:nvPr>
        </p:nvSpPr>
        <p:spPr>
          <a:xfrm>
            <a:off x="677334" y="1391478"/>
            <a:ext cx="8596668" cy="4649884"/>
          </a:xfrm>
        </p:spPr>
        <p:txBody>
          <a:bodyPr/>
          <a:lstStyle/>
          <a:p>
            <a:r>
              <a:rPr lang="zh-CN" altLang="en-US" sz="2800" dirty="0"/>
              <a:t>参与者（</a:t>
            </a:r>
            <a:r>
              <a:rPr lang="en-US" altLang="zh-CN" sz="2800" dirty="0"/>
              <a:t>Actor</a:t>
            </a:r>
            <a:r>
              <a:rPr lang="zh-CN" altLang="en-US" sz="2800" dirty="0"/>
              <a:t>）实际上是一个版型化的类，其</a:t>
            </a:r>
            <a:r>
              <a:rPr lang="zh-CN" altLang="en-US" sz="2800" b="1" dirty="0">
                <a:solidFill>
                  <a:schemeClr val="accent2"/>
                </a:solidFill>
              </a:rPr>
              <a:t>版型</a:t>
            </a:r>
            <a:r>
              <a:rPr lang="en-US" altLang="zh-CN" sz="2800" b="1" dirty="0">
                <a:solidFill>
                  <a:schemeClr val="accent2"/>
                </a:solidFill>
              </a:rPr>
              <a:t>(Stereotype)</a:t>
            </a:r>
            <a:r>
              <a:rPr lang="zh-CN" altLang="en-US" sz="2800" dirty="0"/>
              <a:t>是</a:t>
            </a:r>
            <a:r>
              <a:rPr lang="en-US" altLang="zh-CN" sz="2800" dirty="0"/>
              <a:t>actor</a:t>
            </a:r>
            <a:r>
              <a:rPr lang="zh-CN" altLang="en-US" sz="2800" dirty="0"/>
              <a:t>。可以用带有版型“</a:t>
            </a:r>
            <a:r>
              <a:rPr lang="en-US" altLang="zh-CN" sz="2800" dirty="0"/>
              <a:t>&lt;&lt;actor&gt;&gt;”</a:t>
            </a:r>
            <a:r>
              <a:rPr lang="zh-CN" altLang="en-US" sz="2800" dirty="0"/>
              <a:t>的类图标表示，也可以用人形图标表示。一般用类图标表示参与者是外部系统，用人形图标表示参与者是人。</a:t>
            </a:r>
            <a:endParaRPr lang="zh-CN" altLang="en-US" sz="2800" dirty="0"/>
          </a:p>
          <a:p>
            <a:endParaRPr lang="zh-CN" altLang="en-US" dirty="0"/>
          </a:p>
        </p:txBody>
      </p:sp>
      <p:grpSp>
        <p:nvGrpSpPr>
          <p:cNvPr id="4" name="Group 3"/>
          <p:cNvGrpSpPr/>
          <p:nvPr/>
        </p:nvGrpSpPr>
        <p:grpSpPr bwMode="auto">
          <a:xfrm>
            <a:off x="1745105" y="3716420"/>
            <a:ext cx="6461125" cy="2208212"/>
            <a:chOff x="528" y="1776"/>
            <a:chExt cx="4070" cy="1391"/>
          </a:xfrm>
        </p:grpSpPr>
        <p:pic>
          <p:nvPicPr>
            <p:cNvPr id="5"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60" y="1776"/>
              <a:ext cx="819" cy="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 y="1776"/>
              <a:ext cx="636"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6"/>
            <p:cNvSpPr txBox="1">
              <a:spLocks noChangeArrowheads="1"/>
            </p:cNvSpPr>
            <p:nvPr/>
          </p:nvSpPr>
          <p:spPr bwMode="auto">
            <a:xfrm>
              <a:off x="528" y="2879"/>
              <a:ext cx="8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2400"/>
                <a:t>Icon</a:t>
              </a:r>
              <a:r>
                <a:rPr lang="zh-CN" altLang="en-US" sz="2400"/>
                <a:t>形式</a:t>
              </a:r>
              <a:endParaRPr lang="zh-CN" altLang="en-US" sz="2400"/>
            </a:p>
          </p:txBody>
        </p:sp>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2" y="1776"/>
              <a:ext cx="843"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Box 8"/>
            <p:cNvSpPr txBox="1">
              <a:spLocks noChangeArrowheads="1"/>
            </p:cNvSpPr>
            <p:nvPr/>
          </p:nvSpPr>
          <p:spPr bwMode="auto">
            <a:xfrm>
              <a:off x="1824" y="2879"/>
              <a:ext cx="97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2400"/>
                <a:t>Label</a:t>
              </a:r>
              <a:r>
                <a:rPr lang="zh-CN" altLang="en-US" sz="2400"/>
                <a:t>形式</a:t>
              </a:r>
              <a:endParaRPr lang="zh-CN" altLang="en-US" sz="2400"/>
            </a:p>
          </p:txBody>
        </p:sp>
        <p:sp>
          <p:nvSpPr>
            <p:cNvPr id="10" name="Text Box 9"/>
            <p:cNvSpPr txBox="1">
              <a:spLocks noChangeArrowheads="1"/>
            </p:cNvSpPr>
            <p:nvPr/>
          </p:nvSpPr>
          <p:spPr bwMode="auto">
            <a:xfrm>
              <a:off x="3168" y="2879"/>
              <a:ext cx="14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2400"/>
                <a:t>Decoration</a:t>
              </a:r>
              <a:r>
                <a:rPr lang="zh-CN" altLang="en-US" sz="2400"/>
                <a:t>形式</a:t>
              </a:r>
              <a:endParaRPr lang="zh-CN" altLang="en-US" sz="240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02365"/>
          </a:xfrm>
        </p:spPr>
        <p:txBody>
          <a:bodyPr/>
          <a:lstStyle/>
          <a:p>
            <a:r>
              <a:rPr lang="zh-CN" altLang="en-US" dirty="0"/>
              <a:t>用例图</a:t>
            </a:r>
            <a:endParaRPr lang="zh-CN" altLang="en-US" dirty="0"/>
          </a:p>
        </p:txBody>
      </p:sp>
      <p:sp>
        <p:nvSpPr>
          <p:cNvPr id="3" name="内容占位符 2"/>
          <p:cNvSpPr>
            <a:spLocks noGrp="1"/>
          </p:cNvSpPr>
          <p:nvPr>
            <p:ph idx="1"/>
          </p:nvPr>
        </p:nvSpPr>
        <p:spPr>
          <a:xfrm>
            <a:off x="677334" y="1311965"/>
            <a:ext cx="8596668" cy="4729397"/>
          </a:xfrm>
        </p:spPr>
        <p:txBody>
          <a:bodyPr/>
          <a:lstStyle/>
          <a:p>
            <a:r>
              <a:rPr lang="zh-CN" altLang="en-US" sz="3200" b="1" dirty="0">
                <a:solidFill>
                  <a:schemeClr val="accent2"/>
                </a:solidFill>
              </a:rPr>
              <a:t>脚本</a:t>
            </a:r>
            <a:r>
              <a:rPr lang="en-US" altLang="zh-CN" sz="3200" b="1" dirty="0">
                <a:solidFill>
                  <a:schemeClr val="accent2"/>
                </a:solidFill>
              </a:rPr>
              <a:t>(scenario)</a:t>
            </a:r>
            <a:r>
              <a:rPr lang="zh-CN" altLang="en-US" sz="3200" dirty="0"/>
              <a:t>：也称</a:t>
            </a:r>
            <a:r>
              <a:rPr lang="zh-CN" altLang="en-US" sz="3200" b="1" dirty="0">
                <a:solidFill>
                  <a:schemeClr val="accent2"/>
                </a:solidFill>
              </a:rPr>
              <a:t>脚本，场景，情节，剧本</a:t>
            </a:r>
            <a:r>
              <a:rPr lang="zh-CN" altLang="en-US" sz="3200" dirty="0"/>
              <a:t>等。</a:t>
            </a:r>
            <a:r>
              <a:rPr lang="zh-CN" altLang="zh-CN" sz="3200" dirty="0"/>
              <a:t>在</a:t>
            </a:r>
            <a:r>
              <a:rPr lang="en-US" altLang="zh-CN" sz="3200" dirty="0"/>
              <a:t>UML</a:t>
            </a:r>
            <a:r>
              <a:rPr lang="zh-CN" altLang="zh-CN" sz="3200" dirty="0"/>
              <a:t>中，</a:t>
            </a:r>
            <a:r>
              <a:rPr lang="en-US" altLang="zh-CN" sz="3200" dirty="0"/>
              <a:t>scenario</a:t>
            </a:r>
            <a:r>
              <a:rPr lang="zh-CN" altLang="zh-CN" sz="3200" dirty="0"/>
              <a:t>指贯穿use</a:t>
            </a:r>
            <a:r>
              <a:rPr lang="en-US" altLang="zh-CN" sz="3200" dirty="0"/>
              <a:t> case</a:t>
            </a:r>
            <a:r>
              <a:rPr lang="zh-CN" altLang="zh-CN" sz="3200" dirty="0"/>
              <a:t>的一条单一路径，用来显示use</a:t>
            </a:r>
            <a:r>
              <a:rPr lang="en-US" altLang="zh-CN" sz="3200" dirty="0"/>
              <a:t> case</a:t>
            </a:r>
            <a:r>
              <a:rPr lang="zh-CN" altLang="zh-CN" sz="3200" dirty="0"/>
              <a:t>中某种特殊情况。</a:t>
            </a:r>
            <a:endParaRPr lang="zh-CN" altLang="zh-CN" sz="3200" dirty="0"/>
          </a:p>
          <a:p>
            <a:r>
              <a:rPr lang="zh-CN" altLang="zh-CN" sz="3200" dirty="0"/>
              <a:t>例：在“订货”这个用例中，包含着几个相关的</a:t>
            </a:r>
            <a:r>
              <a:rPr lang="en-US" altLang="zh-CN" sz="3200" dirty="0">
                <a:solidFill>
                  <a:schemeClr val="accent2"/>
                </a:solidFill>
              </a:rPr>
              <a:t>scenario</a:t>
            </a:r>
            <a:r>
              <a:rPr lang="zh-CN" altLang="zh-CN" sz="3200" dirty="0"/>
              <a:t>：一个是关于进行顺利的</a:t>
            </a:r>
            <a:r>
              <a:rPr lang="en-US" altLang="zh-CN" sz="3200" dirty="0">
                <a:solidFill>
                  <a:schemeClr val="accent2"/>
                </a:solidFill>
              </a:rPr>
              <a:t>scenario</a:t>
            </a:r>
            <a:r>
              <a:rPr lang="zh-CN" altLang="zh-CN" sz="3200" dirty="0"/>
              <a:t>；一个是有关货源不足的</a:t>
            </a:r>
            <a:r>
              <a:rPr lang="en-US" altLang="zh-CN" sz="3200" dirty="0">
                <a:solidFill>
                  <a:schemeClr val="accent2"/>
                </a:solidFill>
              </a:rPr>
              <a:t>scenario</a:t>
            </a:r>
            <a:r>
              <a:rPr lang="zh-CN" altLang="zh-CN" sz="3200" dirty="0"/>
              <a:t>；一个是涉及</a:t>
            </a:r>
            <a:r>
              <a:rPr lang="zh-CN" altLang="en-US" sz="3200" dirty="0"/>
              <a:t>客户的</a:t>
            </a:r>
            <a:r>
              <a:rPr lang="zh-CN" altLang="zh-CN" sz="3200" dirty="0"/>
              <a:t>信用卡被拒的</a:t>
            </a:r>
            <a:r>
              <a:rPr lang="en-US" altLang="zh-CN" sz="3200" dirty="0">
                <a:solidFill>
                  <a:schemeClr val="accent2"/>
                </a:solidFill>
              </a:rPr>
              <a:t>scenario</a:t>
            </a:r>
            <a:r>
              <a:rPr lang="zh-CN" altLang="zh-CN" sz="3200" dirty="0"/>
              <a:t>等等。这些</a:t>
            </a:r>
            <a:r>
              <a:rPr lang="en-US" altLang="zh-CN" sz="3200" dirty="0">
                <a:solidFill>
                  <a:schemeClr val="accent2"/>
                </a:solidFill>
              </a:rPr>
              <a:t>scenario</a:t>
            </a:r>
            <a:r>
              <a:rPr lang="zh-CN" altLang="zh-CN" sz="3200" dirty="0"/>
              <a:t>的组合构成了一个用例。</a:t>
            </a:r>
            <a:endParaRPr lang="zh-CN" altLang="en-US" sz="3200" dirty="0"/>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42730"/>
          </a:xfrm>
        </p:spPr>
        <p:txBody>
          <a:bodyPr/>
          <a:lstStyle/>
          <a:p>
            <a:r>
              <a:rPr lang="zh-CN" altLang="en-US" dirty="0"/>
              <a:t>用例图</a:t>
            </a:r>
            <a:endParaRPr lang="zh-CN" altLang="en-US" dirty="0"/>
          </a:p>
        </p:txBody>
      </p:sp>
      <p:sp>
        <p:nvSpPr>
          <p:cNvPr id="3" name="内容占位符 2"/>
          <p:cNvSpPr>
            <a:spLocks noGrp="1"/>
          </p:cNvSpPr>
          <p:nvPr>
            <p:ph idx="1"/>
          </p:nvPr>
        </p:nvSpPr>
        <p:spPr>
          <a:xfrm>
            <a:off x="677334" y="1550503"/>
            <a:ext cx="8596668" cy="4490859"/>
          </a:xfrm>
        </p:spPr>
        <p:txBody>
          <a:bodyPr/>
          <a:lstStyle/>
          <a:p>
            <a:r>
              <a:rPr lang="en-US" altLang="zh-CN" sz="3200" dirty="0"/>
              <a:t>Use Case</a:t>
            </a:r>
            <a:r>
              <a:rPr lang="zh-CN" altLang="en-US" sz="3200" dirty="0"/>
              <a:t>除了和参与者有</a:t>
            </a:r>
            <a:r>
              <a:rPr lang="zh-CN" altLang="en-US" sz="3200" b="1" dirty="0">
                <a:solidFill>
                  <a:schemeClr val="accent2"/>
                </a:solidFill>
              </a:rPr>
              <a:t>关联</a:t>
            </a:r>
            <a:r>
              <a:rPr lang="en-US" altLang="zh-CN" sz="3200" b="1" dirty="0">
                <a:solidFill>
                  <a:schemeClr val="accent2"/>
                </a:solidFill>
              </a:rPr>
              <a:t>(association)</a:t>
            </a:r>
            <a:r>
              <a:rPr lang="zh-CN" altLang="en-US" sz="3200" dirty="0"/>
              <a:t>外，</a:t>
            </a:r>
            <a:r>
              <a:rPr lang="en-US" altLang="zh-CN" sz="3200" dirty="0"/>
              <a:t>Use Case</a:t>
            </a:r>
            <a:r>
              <a:rPr lang="zh-CN" altLang="en-US" sz="3200" dirty="0"/>
              <a:t>之间也存在着一定的关系</a:t>
            </a:r>
            <a:r>
              <a:rPr lang="en-US" altLang="zh-CN" sz="3200" dirty="0"/>
              <a:t>(relationship)</a:t>
            </a:r>
            <a:r>
              <a:rPr lang="zh-CN" altLang="en-US" sz="3200" dirty="0"/>
              <a:t>。包括：</a:t>
            </a:r>
            <a:endParaRPr lang="zh-CN" altLang="en-US" sz="3200" dirty="0"/>
          </a:p>
          <a:p>
            <a:pPr lvl="1"/>
            <a:r>
              <a:rPr lang="zh-CN" altLang="en-US" sz="2800" b="1" dirty="0"/>
              <a:t>泛化：同一业务目的不同技术实现</a:t>
            </a:r>
            <a:endParaRPr lang="zh-CN" altLang="en-US" sz="2800" dirty="0"/>
          </a:p>
          <a:p>
            <a:pPr lvl="1"/>
            <a:r>
              <a:rPr lang="zh-CN" altLang="en-US" sz="2800" b="1" dirty="0"/>
              <a:t>包含：提取公共交互，提高复用</a:t>
            </a:r>
            <a:endParaRPr lang="zh-CN" altLang="en-US" sz="2800" b="1" dirty="0"/>
          </a:p>
          <a:p>
            <a:pPr lvl="1"/>
            <a:r>
              <a:rPr lang="zh-CN" altLang="en-US" sz="2800" b="1" dirty="0"/>
              <a:t>扩展：“冻结” 基用例以保持稳定</a:t>
            </a:r>
            <a:r>
              <a:rPr lang="zh-CN" altLang="en-US" sz="2800" dirty="0"/>
              <a:t>。</a:t>
            </a:r>
            <a:endParaRPr lang="zh-CN" altLang="en-US" sz="2800" dirty="0"/>
          </a:p>
          <a:p>
            <a:r>
              <a:rPr lang="zh-CN" altLang="en-US" sz="3200" dirty="0"/>
              <a:t>也可以利用</a:t>
            </a:r>
            <a:r>
              <a:rPr lang="en-US" altLang="zh-CN" sz="3200" dirty="0"/>
              <a:t>UML</a:t>
            </a:r>
            <a:r>
              <a:rPr lang="zh-CN" altLang="en-US" sz="3200" dirty="0"/>
              <a:t>的扩充机制自定义</a:t>
            </a:r>
            <a:r>
              <a:rPr lang="en-US" altLang="zh-CN" sz="3200" dirty="0"/>
              <a:t>Use Case</a:t>
            </a:r>
            <a:r>
              <a:rPr lang="zh-CN" altLang="en-US" sz="3200" dirty="0"/>
              <a:t>间的关系。</a:t>
            </a:r>
            <a:endParaRPr lang="zh-CN" altLang="en-US" sz="3200" dirty="0"/>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81270"/>
          </a:xfrm>
        </p:spPr>
        <p:txBody>
          <a:bodyPr/>
          <a:lstStyle/>
          <a:p>
            <a:r>
              <a:rPr lang="zh-CN" altLang="en-US" dirty="0"/>
              <a:t>用例图</a:t>
            </a:r>
            <a:endParaRPr lang="zh-CN" altLang="en-US" dirty="0"/>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8072438" y="3907873"/>
            <a:ext cx="4119562" cy="2632075"/>
          </a:xfrm>
          <a:prstGeom prst="rect">
            <a:avLst/>
          </a:prstGeom>
          <a:noFill/>
        </p:spPr>
      </p:pic>
      <p:sp>
        <p:nvSpPr>
          <p:cNvPr id="5" name="Text Box 3"/>
          <p:cNvSpPr txBox="1">
            <a:spLocks noChangeArrowheads="1"/>
          </p:cNvSpPr>
          <p:nvPr/>
        </p:nvSpPr>
        <p:spPr bwMode="auto">
          <a:xfrm>
            <a:off x="4478338" y="5217561"/>
            <a:ext cx="2647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3200" dirty="0">
                <a:solidFill>
                  <a:schemeClr val="accent2"/>
                </a:solidFill>
                <a:latin typeface="Times New Roman" panose="02020603050405020304" pitchFamily="18" charset="0"/>
                <a:ea typeface="宋体" panose="02010600030101010101" pitchFamily="2" charset="-122"/>
              </a:rPr>
              <a:t>parent use case</a:t>
            </a:r>
            <a:endParaRPr lang="en-US" altLang="zh-CN" sz="3200" dirty="0">
              <a:solidFill>
                <a:schemeClr val="accent2"/>
              </a:solidFill>
              <a:latin typeface="Times New Roman" panose="02020603050405020304" pitchFamily="18" charset="0"/>
              <a:ea typeface="宋体" panose="02010600030101010101" pitchFamily="2" charset="-122"/>
            </a:endParaRPr>
          </a:p>
        </p:txBody>
      </p:sp>
      <p:sp>
        <p:nvSpPr>
          <p:cNvPr id="6" name="Line 4"/>
          <p:cNvSpPr>
            <a:spLocks noChangeShapeType="1"/>
          </p:cNvSpPr>
          <p:nvPr/>
        </p:nvSpPr>
        <p:spPr bwMode="auto">
          <a:xfrm flipV="1">
            <a:off x="7126288" y="4266647"/>
            <a:ext cx="2278062" cy="1363662"/>
          </a:xfrm>
          <a:prstGeom prst="line">
            <a:avLst/>
          </a:prstGeom>
          <a:noFill/>
          <a:ln w="12700">
            <a:solidFill>
              <a:schemeClr val="accent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Text Box 5"/>
          <p:cNvSpPr txBox="1">
            <a:spLocks noChangeArrowheads="1"/>
          </p:cNvSpPr>
          <p:nvPr/>
        </p:nvSpPr>
        <p:spPr bwMode="auto">
          <a:xfrm>
            <a:off x="4579938" y="5958923"/>
            <a:ext cx="2444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3200">
                <a:solidFill>
                  <a:schemeClr val="accent2"/>
                </a:solidFill>
                <a:latin typeface="Times New Roman" panose="02020603050405020304" pitchFamily="18" charset="0"/>
                <a:ea typeface="宋体" panose="02010600030101010101" pitchFamily="2" charset="-122"/>
              </a:rPr>
              <a:t>child use case</a:t>
            </a:r>
            <a:endParaRPr lang="en-US" altLang="zh-CN" sz="3200">
              <a:solidFill>
                <a:schemeClr val="accent2"/>
              </a:solidFill>
              <a:latin typeface="Times New Roman" panose="02020603050405020304" pitchFamily="18" charset="0"/>
              <a:ea typeface="宋体" panose="02010600030101010101" pitchFamily="2" charset="-122"/>
            </a:endParaRPr>
          </a:p>
        </p:txBody>
      </p:sp>
      <p:sp>
        <p:nvSpPr>
          <p:cNvPr id="8" name="Line 6"/>
          <p:cNvSpPr>
            <a:spLocks noChangeShapeType="1"/>
          </p:cNvSpPr>
          <p:nvPr/>
        </p:nvSpPr>
        <p:spPr bwMode="auto">
          <a:xfrm flipV="1">
            <a:off x="7027863" y="5850973"/>
            <a:ext cx="1260475" cy="468312"/>
          </a:xfrm>
          <a:prstGeom prst="line">
            <a:avLst/>
          </a:prstGeom>
          <a:noFill/>
          <a:ln w="12700">
            <a:solidFill>
              <a:schemeClr val="accent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内容占位符 2"/>
          <p:cNvSpPr>
            <a:spLocks noGrp="1"/>
          </p:cNvSpPr>
          <p:nvPr>
            <p:ph idx="1"/>
          </p:nvPr>
        </p:nvSpPr>
        <p:spPr>
          <a:xfrm>
            <a:off x="677334" y="1490871"/>
            <a:ext cx="8596668" cy="4550492"/>
          </a:xfrm>
        </p:spPr>
        <p:txBody>
          <a:bodyPr/>
          <a:lstStyle/>
          <a:p>
            <a:pPr>
              <a:lnSpc>
                <a:spcPct val="90000"/>
              </a:lnSpc>
            </a:pPr>
            <a:r>
              <a:rPr lang="zh-CN" altLang="en-US" sz="3200" b="1" dirty="0">
                <a:solidFill>
                  <a:schemeClr val="accent2"/>
                </a:solidFill>
              </a:rPr>
              <a:t>泛化</a:t>
            </a:r>
            <a:r>
              <a:rPr lang="en-US" altLang="zh-CN" sz="3200" b="1" dirty="0">
                <a:solidFill>
                  <a:schemeClr val="accent2"/>
                </a:solidFill>
              </a:rPr>
              <a:t>(generalization)</a:t>
            </a:r>
            <a:r>
              <a:rPr lang="zh-CN" altLang="en-US" sz="3200" dirty="0"/>
              <a:t>代表一般与特殊的关系。</a:t>
            </a:r>
            <a:r>
              <a:rPr lang="en-US" altLang="zh-CN" sz="3200" dirty="0"/>
              <a:t>use case</a:t>
            </a:r>
            <a:r>
              <a:rPr lang="zh-CN" altLang="en-US" sz="3200" dirty="0"/>
              <a:t>间的泛化关系与类之间的泛化关系（继承关系）类似。</a:t>
            </a:r>
            <a:endParaRPr lang="zh-CN" altLang="en-US" sz="3200" dirty="0"/>
          </a:p>
          <a:p>
            <a:pPr>
              <a:lnSpc>
                <a:spcPct val="90000"/>
              </a:lnSpc>
            </a:pPr>
            <a:r>
              <a:rPr lang="zh-CN" altLang="en-US" sz="3200" dirty="0"/>
              <a:t>说明</a:t>
            </a:r>
            <a:endParaRPr lang="zh-CN" altLang="en-US" sz="3200" dirty="0"/>
          </a:p>
          <a:p>
            <a:pPr lvl="1">
              <a:lnSpc>
                <a:spcPct val="90000"/>
              </a:lnSpc>
            </a:pPr>
            <a:r>
              <a:rPr lang="zh-CN" altLang="en-US" sz="2800" dirty="0"/>
              <a:t>泛化关系中，子用例继承了父用例的行为和含义，</a:t>
            </a:r>
            <a:endParaRPr lang="zh-CN" altLang="en-US" sz="2800" dirty="0"/>
          </a:p>
          <a:p>
            <a:pPr lvl="1">
              <a:lnSpc>
                <a:spcPct val="90000"/>
              </a:lnSpc>
            </a:pPr>
            <a:r>
              <a:rPr lang="zh-CN" altLang="en-US" sz="2800" dirty="0"/>
              <a:t>子用例也可以增加新的行为和含义或覆盖父用例中的行为和含义</a:t>
            </a:r>
            <a:endParaRPr lang="zh-CN" altLang="en-US" sz="2800" dirty="0"/>
          </a:p>
          <a:p>
            <a:pPr lvl="1">
              <a:lnSpc>
                <a:spcPct val="90000"/>
              </a:lnSpc>
            </a:pPr>
            <a:r>
              <a:rPr lang="zh-CN" altLang="en-US" sz="2800" dirty="0"/>
              <a:t>子用例可以替换父用例</a:t>
            </a:r>
            <a:endParaRPr lang="zh-CN" altLang="en-US" sz="2800" dirty="0"/>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58826"/>
          </a:xfrm>
        </p:spPr>
        <p:txBody>
          <a:bodyPr/>
          <a:lstStyle/>
          <a:p>
            <a:r>
              <a:rPr lang="zh-CN" altLang="en-US" dirty="0"/>
              <a:t>用例图</a:t>
            </a:r>
            <a:endParaRPr lang="zh-CN" altLang="en-US" dirty="0"/>
          </a:p>
        </p:txBody>
      </p:sp>
      <p:sp>
        <p:nvSpPr>
          <p:cNvPr id="3" name="内容占位符 2"/>
          <p:cNvSpPr>
            <a:spLocks noGrp="1"/>
          </p:cNvSpPr>
          <p:nvPr>
            <p:ph idx="1"/>
          </p:nvPr>
        </p:nvSpPr>
        <p:spPr>
          <a:xfrm>
            <a:off x="677334" y="1368427"/>
            <a:ext cx="9500336" cy="4672936"/>
          </a:xfrm>
        </p:spPr>
        <p:txBody>
          <a:bodyPr/>
          <a:lstStyle/>
          <a:p>
            <a:r>
              <a:rPr lang="zh-CN" altLang="en-US" sz="2800" b="1" dirty="0">
                <a:solidFill>
                  <a:schemeClr val="accent2"/>
                </a:solidFill>
              </a:rPr>
              <a:t>包含</a:t>
            </a:r>
            <a:r>
              <a:rPr lang="en-US" altLang="zh-CN" sz="2800" b="1" dirty="0">
                <a:solidFill>
                  <a:schemeClr val="accent2"/>
                </a:solidFill>
              </a:rPr>
              <a:t>(Include)</a:t>
            </a:r>
            <a:r>
              <a:rPr lang="zh-CN" altLang="en-US" sz="2800" dirty="0"/>
              <a:t>关系是指一个用例可以简单地包含其他用例具有的行为，并把它所包含的用例行为作为自身行为的一部分。</a:t>
            </a:r>
            <a:endParaRPr lang="zh-CN" altLang="en-US" sz="2800" dirty="0"/>
          </a:p>
          <a:p>
            <a:r>
              <a:rPr lang="zh-CN" altLang="en-US" sz="2800" dirty="0"/>
              <a:t>被包含的用例不是孤立存在的，它仅作为某些包含它的更大的基用例的一部分出现。</a:t>
            </a:r>
            <a:endParaRPr lang="zh-CN" altLang="en-US" sz="2800" dirty="0"/>
          </a:p>
          <a:p>
            <a:r>
              <a:rPr lang="zh-CN" altLang="en-US" sz="2800" dirty="0"/>
              <a:t>在包含关系中，在执行基本用例时，一定执行包含用例部分。包含关系是依赖关系的版型。</a:t>
            </a:r>
            <a:endParaRPr lang="zh-CN" altLang="en-US" sz="2800" dirty="0"/>
          </a:p>
          <a:p>
            <a:endParaRPr lang="zh-CN" altLang="en-US" dirty="0"/>
          </a:p>
        </p:txBody>
      </p:sp>
      <p:pic>
        <p:nvPicPr>
          <p:cNvPr id="9"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38730" y="4872434"/>
            <a:ext cx="5453270" cy="19420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2085744" cy="702365"/>
          </a:xfrm>
        </p:spPr>
        <p:txBody>
          <a:bodyPr/>
          <a:lstStyle/>
          <a:p>
            <a:r>
              <a:rPr lang="zh-CN" altLang="en-US" dirty="0"/>
              <a:t>用例图</a:t>
            </a:r>
            <a:endParaRPr lang="zh-CN" altLang="en-US" dirty="0"/>
          </a:p>
        </p:txBody>
      </p:sp>
      <p:pic>
        <p:nvPicPr>
          <p:cNvPr id="4" name="Picture 2"/>
          <p:cNvPicPr>
            <a:picLocks noGrp="1" noChangeAspect="1" noChangeArrowheads="1"/>
          </p:cNvPicPr>
          <p:nvPr>
            <p:ph sz="half" idx="4294967295"/>
          </p:nvPr>
        </p:nvPicPr>
        <p:blipFill>
          <a:blip r:embed="rId1">
            <a:extLst>
              <a:ext uri="{28A0092B-C50C-407E-A947-70E740481C1C}">
                <a14:useLocalDpi xmlns:a14="http://schemas.microsoft.com/office/drawing/2010/main" val="0"/>
              </a:ext>
            </a:extLst>
          </a:blip>
          <a:srcRect/>
          <a:stretch>
            <a:fillRect/>
          </a:stretch>
        </p:blipFill>
        <p:spPr>
          <a:xfrm>
            <a:off x="5440567" y="960782"/>
            <a:ext cx="5790648" cy="2626556"/>
          </a:xfrm>
          <a:noFill/>
        </p:spPr>
      </p:pic>
      <p:pic>
        <p:nvPicPr>
          <p:cNvPr id="5" name="Picture 9" descr="用例包含关系"/>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873" y="2904717"/>
            <a:ext cx="5871548" cy="32000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42730"/>
          </a:xfrm>
        </p:spPr>
        <p:txBody>
          <a:bodyPr/>
          <a:lstStyle/>
          <a:p>
            <a:r>
              <a:rPr lang="zh-CN" altLang="en-US" dirty="0"/>
              <a:t>用例图</a:t>
            </a:r>
            <a:endParaRPr lang="zh-CN" altLang="en-US" dirty="0"/>
          </a:p>
        </p:txBody>
      </p:sp>
      <p:sp>
        <p:nvSpPr>
          <p:cNvPr id="3" name="内容占位符 2"/>
          <p:cNvSpPr>
            <a:spLocks noGrp="1"/>
          </p:cNvSpPr>
          <p:nvPr>
            <p:ph idx="1"/>
          </p:nvPr>
        </p:nvSpPr>
        <p:spPr>
          <a:xfrm>
            <a:off x="677333" y="1510747"/>
            <a:ext cx="9400945" cy="4530615"/>
          </a:xfrm>
        </p:spPr>
        <p:txBody>
          <a:bodyPr>
            <a:normAutofit/>
          </a:bodyPr>
          <a:lstStyle/>
          <a:p>
            <a:pPr>
              <a:lnSpc>
                <a:spcPct val="90000"/>
              </a:lnSpc>
            </a:pPr>
            <a:r>
              <a:rPr lang="zh-CN" altLang="en-US" sz="3200" b="1" dirty="0">
                <a:solidFill>
                  <a:schemeClr val="accent2"/>
                </a:solidFill>
              </a:rPr>
              <a:t>扩展</a:t>
            </a:r>
            <a:r>
              <a:rPr lang="en-US" altLang="zh-CN" sz="3200" b="1" dirty="0">
                <a:solidFill>
                  <a:schemeClr val="accent2"/>
                </a:solidFill>
              </a:rPr>
              <a:t>(extend)</a:t>
            </a:r>
            <a:r>
              <a:rPr lang="zh-CN" altLang="en-US" sz="3200" b="1" dirty="0">
                <a:solidFill>
                  <a:schemeClr val="accent2"/>
                </a:solidFill>
              </a:rPr>
              <a:t>关系</a:t>
            </a:r>
            <a:r>
              <a:rPr lang="zh-CN" altLang="en-US" sz="3200" dirty="0"/>
              <a:t>的基本含义与泛化关系类似，但是对于扩展</a:t>
            </a:r>
            <a:r>
              <a:rPr lang="en-US" altLang="zh-CN" sz="3200" dirty="0"/>
              <a:t>Use Case</a:t>
            </a:r>
            <a:r>
              <a:rPr lang="zh-CN" altLang="en-US" sz="3200" dirty="0"/>
              <a:t>有更多的规则限制，即基本的</a:t>
            </a:r>
            <a:r>
              <a:rPr lang="en-US" altLang="zh-CN" sz="3200" dirty="0"/>
              <a:t>Use Case</a:t>
            </a:r>
            <a:r>
              <a:rPr lang="zh-CN" altLang="en-US" sz="3200" dirty="0"/>
              <a:t>必须声明若干“扩展点” </a:t>
            </a:r>
            <a:r>
              <a:rPr lang="en-US" altLang="zh-CN" sz="3200" b="1" dirty="0">
                <a:solidFill>
                  <a:schemeClr val="accent2"/>
                </a:solidFill>
              </a:rPr>
              <a:t>(extension point)</a:t>
            </a:r>
            <a:r>
              <a:rPr lang="zh-CN" altLang="en-US" sz="3200" dirty="0"/>
              <a:t>，而扩展</a:t>
            </a:r>
            <a:r>
              <a:rPr lang="en-US" altLang="zh-CN" sz="3200" dirty="0"/>
              <a:t>Use Case</a:t>
            </a:r>
            <a:r>
              <a:rPr lang="zh-CN" altLang="en-US" sz="3200" dirty="0"/>
              <a:t>只能在这些扩展点上增加新的行为。</a:t>
            </a:r>
            <a:endParaRPr lang="zh-CN" altLang="en-US" sz="3200" dirty="0"/>
          </a:p>
          <a:p>
            <a:pPr>
              <a:lnSpc>
                <a:spcPct val="90000"/>
              </a:lnSpc>
            </a:pPr>
            <a:r>
              <a:rPr lang="zh-CN" altLang="en-US" sz="3200" dirty="0"/>
              <a:t>基用例是可以独立于扩展用例存在的，只是在特定的条件下，它的行为可以被另一个用例的行为所扩展。</a:t>
            </a:r>
            <a:endParaRPr lang="zh-CN" altLang="en-US" sz="3200" dirty="0"/>
          </a:p>
          <a:p>
            <a:endParaRPr lang="zh-CN" altLang="en-US" dirty="0"/>
          </a:p>
        </p:txBody>
      </p:sp>
      <p:pic>
        <p:nvPicPr>
          <p:cNvPr id="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90542" y="4905789"/>
            <a:ext cx="4714875" cy="1733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srcRect l="7817" r="8715" b="-1"/>
          <a:stretch>
            <a:fillRect/>
          </a:stretch>
        </p:blipFill>
        <p:spPr>
          <a:xfrm>
            <a:off x="677334" y="1930400"/>
            <a:ext cx="5423429" cy="3882362"/>
          </a:xfrm>
          <a:prstGeom prst="rect">
            <a:avLst/>
          </a:prstGeom>
        </p:spPr>
      </p:pic>
      <p:sp>
        <p:nvSpPr>
          <p:cNvPr id="2" name="标题 1"/>
          <p:cNvSpPr>
            <a:spLocks noGrp="1"/>
          </p:cNvSpPr>
          <p:nvPr>
            <p:ph type="title"/>
          </p:nvPr>
        </p:nvSpPr>
        <p:spPr>
          <a:xfrm>
            <a:off x="677334" y="609600"/>
            <a:ext cx="8596668" cy="1320800"/>
          </a:xfrm>
        </p:spPr>
        <p:txBody>
          <a:bodyPr anchor="t">
            <a:normAutofit/>
          </a:bodyPr>
          <a:lstStyle/>
          <a:p>
            <a:r>
              <a:rPr lang="zh-CN" altLang="en-US" dirty="0"/>
              <a:t>目录</a:t>
            </a:r>
            <a:endParaRPr lang="zh-CN" altLang="en-US" dirty="0"/>
          </a:p>
        </p:txBody>
      </p:sp>
      <p:sp>
        <p:nvSpPr>
          <p:cNvPr id="3" name="内容占位符 2"/>
          <p:cNvSpPr>
            <a:spLocks noGrp="1"/>
          </p:cNvSpPr>
          <p:nvPr>
            <p:ph idx="1"/>
          </p:nvPr>
        </p:nvSpPr>
        <p:spPr>
          <a:xfrm>
            <a:off x="6339288" y="1657054"/>
            <a:ext cx="2934714" cy="4429054"/>
          </a:xfrm>
        </p:spPr>
        <p:txBody>
          <a:bodyPr>
            <a:normAutofit/>
          </a:bodyPr>
          <a:lstStyle/>
          <a:p>
            <a:r>
              <a:rPr lang="zh-CN" altLang="en-US" sz="2400" dirty="0"/>
              <a:t>用例图</a:t>
            </a:r>
            <a:endParaRPr lang="en-US" altLang="zh-CN" sz="2400" dirty="0"/>
          </a:p>
          <a:p>
            <a:r>
              <a:rPr lang="zh-CN" altLang="en-US" sz="2400" dirty="0"/>
              <a:t>类图</a:t>
            </a:r>
            <a:endParaRPr lang="en-US" altLang="zh-CN" sz="2400" dirty="0"/>
          </a:p>
          <a:p>
            <a:r>
              <a:rPr lang="zh-CN" altLang="en-US" sz="2400" dirty="0"/>
              <a:t>状态图</a:t>
            </a:r>
            <a:endParaRPr lang="en-US" altLang="zh-CN" sz="2400" dirty="0"/>
          </a:p>
          <a:p>
            <a:r>
              <a:rPr lang="zh-CN" altLang="en-US" sz="2400" dirty="0"/>
              <a:t>顺序图</a:t>
            </a:r>
            <a:endParaRPr lang="en-US" altLang="zh-CN" sz="2400" dirty="0"/>
          </a:p>
          <a:p>
            <a:r>
              <a:rPr lang="zh-CN" altLang="en-US" sz="2400" dirty="0"/>
              <a:t>协作图</a:t>
            </a:r>
            <a:endParaRPr lang="en-US" altLang="zh-CN" sz="2400" dirty="0"/>
          </a:p>
          <a:p>
            <a:r>
              <a:rPr lang="zh-CN" altLang="en-US" sz="2400" dirty="0"/>
              <a:t>部署图</a:t>
            </a:r>
            <a:endParaRPr lang="en-US" altLang="zh-CN" sz="2400" dirty="0"/>
          </a:p>
          <a:p>
            <a:r>
              <a:rPr lang="zh-CN" altLang="en-US" sz="2400" dirty="0"/>
              <a:t>对象图</a:t>
            </a:r>
            <a:endParaRPr lang="en-US" altLang="zh-CN" sz="2400" dirty="0"/>
          </a:p>
          <a:p>
            <a:r>
              <a:rPr lang="zh-CN" altLang="en-US" sz="2400" dirty="0"/>
              <a:t>活动图</a:t>
            </a:r>
            <a:endParaRPr lang="en-US" altLang="zh-CN" sz="2400" dirty="0"/>
          </a:p>
          <a:p>
            <a:r>
              <a:rPr lang="zh-CN" altLang="en-US" sz="2400" dirty="0"/>
              <a:t>构件图</a:t>
            </a:r>
            <a:endParaRPr lang="zh-CN" alt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42122"/>
          </a:xfrm>
        </p:spPr>
        <p:txBody>
          <a:bodyPr/>
          <a:lstStyle/>
          <a:p>
            <a:r>
              <a:rPr lang="zh-CN" altLang="en-US" dirty="0"/>
              <a:t>扩展关系和包含关系的例子</a:t>
            </a:r>
            <a:endParaRPr lang="zh-CN" altLang="en-US" dirty="0"/>
          </a:p>
        </p:txBody>
      </p:sp>
      <p:pic>
        <p:nvPicPr>
          <p:cNvPr id="4" name="Picture 2"/>
          <p:cNvPicPr>
            <a:picLocks noGrp="1" noChangeAspect="1" noChangeArrowheads="1"/>
          </p:cNvPicPr>
          <p:nvPr>
            <p:ph/>
          </p:nvPr>
        </p:nvPicPr>
        <p:blipFill>
          <a:blip r:embed="rId1">
            <a:extLst>
              <a:ext uri="{28A0092B-C50C-407E-A947-70E740481C1C}">
                <a14:useLocalDpi xmlns:a14="http://schemas.microsoft.com/office/drawing/2010/main" val="0"/>
              </a:ext>
            </a:extLst>
          </a:blip>
          <a:srcRect/>
          <a:stretch>
            <a:fillRect/>
          </a:stretch>
        </p:blipFill>
        <p:spPr>
          <a:xfrm>
            <a:off x="1412702" y="1703387"/>
            <a:ext cx="7510463" cy="4198938"/>
          </a:xfrm>
          <a:noFill/>
        </p:spPr>
      </p:pic>
      <p:sp>
        <p:nvSpPr>
          <p:cNvPr id="5" name="Line 6"/>
          <p:cNvSpPr>
            <a:spLocks noChangeShapeType="1"/>
          </p:cNvSpPr>
          <p:nvPr/>
        </p:nvSpPr>
        <p:spPr bwMode="auto">
          <a:xfrm flipH="1">
            <a:off x="7140402" y="1525587"/>
            <a:ext cx="533400" cy="609600"/>
          </a:xfrm>
          <a:prstGeom prst="line">
            <a:avLst/>
          </a:prstGeom>
          <a:noFill/>
          <a:ln w="9525">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Text Box 7"/>
          <p:cNvSpPr txBox="1">
            <a:spLocks noChangeArrowheads="1"/>
          </p:cNvSpPr>
          <p:nvPr/>
        </p:nvSpPr>
        <p:spPr bwMode="auto">
          <a:xfrm>
            <a:off x="3497090" y="1348270"/>
            <a:ext cx="27955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dirty="0">
                <a:solidFill>
                  <a:schemeClr val="accent2"/>
                </a:solidFill>
              </a:rPr>
              <a:t>extension use case</a:t>
            </a:r>
            <a:endParaRPr lang="en-US" altLang="zh-CN" sz="2400" dirty="0">
              <a:solidFill>
                <a:schemeClr val="accent2"/>
              </a:solidFill>
            </a:endParaRPr>
          </a:p>
          <a:p>
            <a:pPr algn="l"/>
            <a:r>
              <a:rPr lang="en-US" altLang="zh-CN" sz="2400" dirty="0">
                <a:solidFill>
                  <a:schemeClr val="accent2"/>
                </a:solidFill>
              </a:rPr>
              <a:t>(</a:t>
            </a:r>
            <a:r>
              <a:rPr lang="zh-CN" altLang="en-US" sz="2400" dirty="0">
                <a:solidFill>
                  <a:schemeClr val="accent2"/>
                </a:solidFill>
              </a:rPr>
              <a:t>对扩展关系</a:t>
            </a:r>
            <a:r>
              <a:rPr lang="en-US" altLang="zh-CN" sz="2400" dirty="0">
                <a:solidFill>
                  <a:schemeClr val="accent2"/>
                </a:solidFill>
              </a:rPr>
              <a:t>)</a:t>
            </a:r>
            <a:endParaRPr lang="en-US" altLang="zh-CN" sz="2400" dirty="0">
              <a:solidFill>
                <a:schemeClr val="accent2"/>
              </a:solidFill>
            </a:endParaRPr>
          </a:p>
        </p:txBody>
      </p:sp>
      <p:sp>
        <p:nvSpPr>
          <p:cNvPr id="7" name="Line 8"/>
          <p:cNvSpPr>
            <a:spLocks noChangeShapeType="1"/>
          </p:cNvSpPr>
          <p:nvPr/>
        </p:nvSpPr>
        <p:spPr bwMode="auto">
          <a:xfrm>
            <a:off x="1501602" y="4344987"/>
            <a:ext cx="762000" cy="381000"/>
          </a:xfrm>
          <a:prstGeom prst="line">
            <a:avLst/>
          </a:prstGeom>
          <a:noFill/>
          <a:ln w="9525">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Text Box 9"/>
          <p:cNvSpPr txBox="1">
            <a:spLocks noChangeArrowheads="1"/>
          </p:cNvSpPr>
          <p:nvPr/>
        </p:nvSpPr>
        <p:spPr bwMode="auto">
          <a:xfrm>
            <a:off x="2297556" y="5842827"/>
            <a:ext cx="26781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2400" dirty="0">
                <a:solidFill>
                  <a:schemeClr val="accent2"/>
                </a:solidFill>
              </a:rPr>
              <a:t>inclusion use case</a:t>
            </a:r>
            <a:endParaRPr lang="en-US" altLang="zh-CN" sz="2400" dirty="0">
              <a:solidFill>
                <a:schemeClr val="accent2"/>
              </a:solidFill>
            </a:endParaRPr>
          </a:p>
          <a:p>
            <a:pPr algn="l" eaLnBrk="0" hangingPunct="0"/>
            <a:r>
              <a:rPr lang="en-US" altLang="zh-CN" sz="2400" dirty="0">
                <a:solidFill>
                  <a:schemeClr val="accent2"/>
                </a:solidFill>
              </a:rPr>
              <a:t>(</a:t>
            </a:r>
            <a:r>
              <a:rPr lang="zh-CN" altLang="en-US" sz="2400" dirty="0">
                <a:solidFill>
                  <a:schemeClr val="accent2"/>
                </a:solidFill>
              </a:rPr>
              <a:t>对包含关系</a:t>
            </a:r>
            <a:r>
              <a:rPr lang="en-US" altLang="zh-CN" sz="2400" dirty="0">
                <a:solidFill>
                  <a:schemeClr val="accent2"/>
                </a:solidFill>
              </a:rPr>
              <a:t>)</a:t>
            </a:r>
            <a:endParaRPr lang="en-US" altLang="zh-CN" sz="2400" dirty="0">
              <a:solidFill>
                <a:schemeClr val="accent2"/>
              </a:solidFill>
            </a:endParaRPr>
          </a:p>
        </p:txBody>
      </p:sp>
      <p:sp>
        <p:nvSpPr>
          <p:cNvPr id="9" name="Line 10"/>
          <p:cNvSpPr>
            <a:spLocks noChangeShapeType="1"/>
          </p:cNvSpPr>
          <p:nvPr/>
        </p:nvSpPr>
        <p:spPr bwMode="auto">
          <a:xfrm flipV="1">
            <a:off x="4930602" y="5564187"/>
            <a:ext cx="1143000" cy="533400"/>
          </a:xfrm>
          <a:prstGeom prst="line">
            <a:avLst/>
          </a:prstGeom>
          <a:noFill/>
          <a:ln w="1270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Text Box 11"/>
          <p:cNvSpPr txBox="1">
            <a:spLocks noChangeArrowheads="1"/>
          </p:cNvSpPr>
          <p:nvPr/>
        </p:nvSpPr>
        <p:spPr bwMode="auto">
          <a:xfrm>
            <a:off x="7222953" y="656879"/>
            <a:ext cx="21510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2400" dirty="0">
                <a:solidFill>
                  <a:schemeClr val="accent2"/>
                </a:solidFill>
              </a:rPr>
              <a:t>base use case</a:t>
            </a:r>
            <a:endParaRPr lang="en-US" altLang="zh-CN" sz="2400" dirty="0">
              <a:solidFill>
                <a:schemeClr val="accent2"/>
              </a:solidFill>
            </a:endParaRPr>
          </a:p>
          <a:p>
            <a:pPr algn="l" eaLnBrk="0" hangingPunct="0"/>
            <a:r>
              <a:rPr lang="en-US" altLang="zh-CN" sz="2400" dirty="0">
                <a:solidFill>
                  <a:schemeClr val="accent2"/>
                </a:solidFill>
              </a:rPr>
              <a:t>(</a:t>
            </a:r>
            <a:r>
              <a:rPr lang="zh-CN" altLang="en-US" sz="2400" dirty="0">
                <a:solidFill>
                  <a:schemeClr val="accent2"/>
                </a:solidFill>
              </a:rPr>
              <a:t>对包含关系</a:t>
            </a:r>
            <a:r>
              <a:rPr lang="en-US" altLang="zh-CN" sz="2400" dirty="0">
                <a:solidFill>
                  <a:schemeClr val="accent2"/>
                </a:solidFill>
              </a:rPr>
              <a:t>)</a:t>
            </a:r>
            <a:endParaRPr lang="en-US" altLang="zh-CN" sz="2400" dirty="0">
              <a:latin typeface="Times New Roman" panose="02020603050405020304" pitchFamily="18" charset="0"/>
              <a:ea typeface="宋体" panose="02010600030101010101" pitchFamily="2" charset="-122"/>
            </a:endParaRPr>
          </a:p>
        </p:txBody>
      </p:sp>
      <p:sp>
        <p:nvSpPr>
          <p:cNvPr id="11" name="Line 12"/>
          <p:cNvSpPr>
            <a:spLocks noChangeShapeType="1"/>
          </p:cNvSpPr>
          <p:nvPr/>
        </p:nvSpPr>
        <p:spPr bwMode="auto">
          <a:xfrm>
            <a:off x="5546035" y="2090392"/>
            <a:ext cx="773594" cy="146878"/>
          </a:xfrm>
          <a:prstGeom prst="line">
            <a:avLst/>
          </a:prstGeom>
          <a:noFill/>
          <a:ln w="9525">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Text Box 5"/>
          <p:cNvSpPr txBox="1">
            <a:spLocks noChangeArrowheads="1"/>
          </p:cNvSpPr>
          <p:nvPr/>
        </p:nvSpPr>
        <p:spPr bwMode="auto">
          <a:xfrm>
            <a:off x="112539" y="3433762"/>
            <a:ext cx="21510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dirty="0">
                <a:solidFill>
                  <a:schemeClr val="accent2"/>
                </a:solidFill>
              </a:rPr>
              <a:t>base use case</a:t>
            </a:r>
            <a:endParaRPr lang="en-US" altLang="zh-CN" sz="2400" dirty="0">
              <a:solidFill>
                <a:schemeClr val="accent2"/>
              </a:solidFill>
            </a:endParaRPr>
          </a:p>
          <a:p>
            <a:pPr algn="l"/>
            <a:r>
              <a:rPr lang="en-US" altLang="zh-CN" sz="2400" dirty="0">
                <a:solidFill>
                  <a:schemeClr val="accent2"/>
                </a:solidFill>
              </a:rPr>
              <a:t>(</a:t>
            </a:r>
            <a:r>
              <a:rPr lang="zh-CN" altLang="en-US" sz="2400" dirty="0">
                <a:solidFill>
                  <a:schemeClr val="accent2"/>
                </a:solidFill>
              </a:rPr>
              <a:t>对扩展关系</a:t>
            </a:r>
            <a:r>
              <a:rPr lang="en-US" altLang="zh-CN" sz="2400" dirty="0">
                <a:solidFill>
                  <a:schemeClr val="accent2"/>
                </a:solidFill>
              </a:rPr>
              <a:t>)</a:t>
            </a:r>
            <a:endParaRPr lang="en-US" altLang="zh-CN" sz="2400" dirty="0">
              <a:solidFill>
                <a:schemeClr val="accent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02365"/>
          </a:xfrm>
        </p:spPr>
        <p:txBody>
          <a:bodyPr/>
          <a:lstStyle/>
          <a:p>
            <a:r>
              <a:rPr lang="zh-CN" altLang="en-US" dirty="0"/>
              <a:t>关系的比较</a:t>
            </a:r>
            <a:endParaRPr lang="zh-CN" altLang="en-US" dirty="0"/>
          </a:p>
        </p:txBody>
      </p:sp>
      <p:graphicFrame>
        <p:nvGraphicFramePr>
          <p:cNvPr id="4" name="Group 139"/>
          <p:cNvGraphicFramePr>
            <a:graphicFrameLocks noGrp="1"/>
          </p:cNvGraphicFramePr>
          <p:nvPr>
            <p:ph idx="1"/>
          </p:nvPr>
        </p:nvGraphicFramePr>
        <p:xfrm>
          <a:off x="1089468" y="1311965"/>
          <a:ext cx="7772400" cy="4749800"/>
        </p:xfrm>
        <a:graphic>
          <a:graphicData uri="http://schemas.openxmlformats.org/drawingml/2006/table">
            <a:tbl>
              <a:tblPr/>
              <a:tblGrid>
                <a:gridCol w="1295400"/>
                <a:gridCol w="6477000"/>
              </a:tblGrid>
              <a:tr h="530225">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特点</a:t>
                      </a:r>
                      <a:endParaRPr kumimoji="0" lang="zh-CN" altLang="en-US" sz="24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6215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包    含</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若一个用例包含一段定义良好且有可能用于其它场合的动作序列或几个用例都有共同的一段动作序列，可把该动作序列定义成一个包含用例。</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基本用例没有包含用例是不完整的。</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使用时，基本用例无条件调用包含用例。</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0020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扩    展</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对于在某些条件下，或可选情况下的一段动作序列，可定义为扩展用例。</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基本用例本身是完整的。</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使用时，基本用例有条件调用扩展用例。</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7225">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泛    化</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如果一个用例有几种变体，可使用泛化。</a:t>
                      </a:r>
                      <a:endParaRPr kumimoji="0" lang="zh-CN" altLang="en-US"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22243"/>
          </a:xfrm>
        </p:spPr>
        <p:txBody>
          <a:bodyPr/>
          <a:lstStyle/>
          <a:p>
            <a:r>
              <a:rPr lang="en-US" altLang="zh-CN" dirty="0"/>
              <a:t>actor</a:t>
            </a:r>
            <a:r>
              <a:rPr lang="zh-CN" altLang="en-US" dirty="0"/>
              <a:t>，</a:t>
            </a:r>
            <a:r>
              <a:rPr lang="en-US" altLang="zh-CN" dirty="0"/>
              <a:t>use case</a:t>
            </a:r>
            <a:r>
              <a:rPr lang="zh-CN" altLang="en-US" dirty="0"/>
              <a:t>的关系类型</a:t>
            </a:r>
            <a:endParaRPr lang="zh-CN" altLang="en-US" dirty="0"/>
          </a:p>
        </p:txBody>
      </p:sp>
      <p:sp>
        <p:nvSpPr>
          <p:cNvPr id="3" name="内容占位符 2"/>
          <p:cNvSpPr>
            <a:spLocks noGrp="1"/>
          </p:cNvSpPr>
          <p:nvPr>
            <p:ph idx="1"/>
          </p:nvPr>
        </p:nvSpPr>
        <p:spPr>
          <a:xfrm>
            <a:off x="677334" y="4944164"/>
            <a:ext cx="8864231" cy="1868557"/>
          </a:xfrm>
        </p:spPr>
        <p:txBody>
          <a:bodyPr/>
          <a:lstStyle/>
          <a:p>
            <a:pPr marL="0" indent="0">
              <a:buNone/>
            </a:pPr>
            <a:r>
              <a:rPr lang="zh-CN" altLang="en-US" sz="2800" dirty="0"/>
              <a:t>说明：使用用例间的关系不要画的太复杂</a:t>
            </a:r>
            <a:endParaRPr lang="zh-CN" altLang="en-US" sz="2800" dirty="0"/>
          </a:p>
          <a:p>
            <a:pPr marL="0" indent="0">
              <a:buNone/>
            </a:pPr>
            <a:r>
              <a:rPr lang="zh-CN" altLang="en-US" sz="2800" dirty="0"/>
              <a:t>宁可不表现用例间的关系，也不要让用例间的连线太多，</a:t>
            </a:r>
            <a:endParaRPr lang="zh-CN" altLang="en-US" sz="2800" dirty="0"/>
          </a:p>
          <a:p>
            <a:pPr marL="0" indent="0">
              <a:buNone/>
            </a:pPr>
            <a:r>
              <a:rPr lang="zh-CN" altLang="en-US" sz="2800" dirty="0"/>
              <a:t>造成视觉上的障碍。</a:t>
            </a:r>
            <a:endParaRPr lang="zh-CN" altLang="en-US" sz="2800" dirty="0"/>
          </a:p>
          <a:p>
            <a:endParaRPr lang="zh-CN" altLang="en-US" dirty="0"/>
          </a:p>
        </p:txBody>
      </p:sp>
      <p:grpSp>
        <p:nvGrpSpPr>
          <p:cNvPr id="4" name="Group 4"/>
          <p:cNvGrpSpPr/>
          <p:nvPr/>
        </p:nvGrpSpPr>
        <p:grpSpPr bwMode="auto">
          <a:xfrm>
            <a:off x="677334" y="1331843"/>
            <a:ext cx="8610600" cy="3429000"/>
            <a:chOff x="192" y="864"/>
            <a:chExt cx="5424" cy="2160"/>
          </a:xfrm>
        </p:grpSpPr>
        <p:sp>
          <p:nvSpPr>
            <p:cNvPr id="5" name="Rectangle 5"/>
            <p:cNvSpPr>
              <a:spLocks noChangeArrowheads="1"/>
            </p:cNvSpPr>
            <p:nvPr/>
          </p:nvSpPr>
          <p:spPr bwMode="auto">
            <a:xfrm>
              <a:off x="192" y="864"/>
              <a:ext cx="5424" cy="432"/>
            </a:xfrm>
            <a:prstGeom prst="rect">
              <a:avLst/>
            </a:prstGeom>
            <a:solidFill>
              <a:srgbClr val="FF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192" y="2160"/>
              <a:ext cx="5424" cy="432"/>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7"/>
            <p:cNvSpPr>
              <a:spLocks noChangeArrowheads="1"/>
            </p:cNvSpPr>
            <p:nvPr/>
          </p:nvSpPr>
          <p:spPr bwMode="auto">
            <a:xfrm>
              <a:off x="192" y="1296"/>
              <a:ext cx="5424" cy="432"/>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Text Box 8"/>
            <p:cNvSpPr txBox="1">
              <a:spLocks noChangeArrowheads="1"/>
            </p:cNvSpPr>
            <p:nvPr/>
          </p:nvSpPr>
          <p:spPr bwMode="auto">
            <a:xfrm>
              <a:off x="376" y="1343"/>
              <a:ext cx="107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2400"/>
                <a:t>association</a:t>
              </a:r>
              <a:endParaRPr lang="en-US" altLang="zh-CN" sz="2400"/>
            </a:p>
          </p:txBody>
        </p:sp>
        <p:sp>
          <p:nvSpPr>
            <p:cNvPr id="9" name="Text Box 9"/>
            <p:cNvSpPr txBox="1">
              <a:spLocks noChangeArrowheads="1"/>
            </p:cNvSpPr>
            <p:nvPr/>
          </p:nvSpPr>
          <p:spPr bwMode="auto">
            <a:xfrm>
              <a:off x="1536" y="1344"/>
              <a:ext cx="29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zh-CN" altLang="en-US" sz="2400"/>
                <a:t>关联</a:t>
              </a:r>
              <a:r>
                <a:rPr lang="en-US" altLang="zh-CN" sz="2400"/>
                <a:t>: actor</a:t>
              </a:r>
              <a:r>
                <a:rPr lang="zh-CN" altLang="en-US" sz="2400"/>
                <a:t>和</a:t>
              </a:r>
              <a:r>
                <a:rPr lang="en-US" altLang="zh-CN" sz="2400"/>
                <a:t>use case</a:t>
              </a:r>
              <a:r>
                <a:rPr lang="zh-CN" altLang="en-US" sz="2400"/>
                <a:t>之间的关系</a:t>
              </a:r>
              <a:endParaRPr lang="zh-CN" altLang="en-US" sz="2400"/>
            </a:p>
          </p:txBody>
        </p:sp>
        <p:sp>
          <p:nvSpPr>
            <p:cNvPr id="10" name="Line 10"/>
            <p:cNvSpPr>
              <a:spLocks noChangeShapeType="1"/>
            </p:cNvSpPr>
            <p:nvPr/>
          </p:nvSpPr>
          <p:spPr bwMode="auto">
            <a:xfrm>
              <a:off x="4608" y="1536"/>
              <a:ext cx="67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Text Box 11"/>
            <p:cNvSpPr txBox="1">
              <a:spLocks noChangeArrowheads="1"/>
            </p:cNvSpPr>
            <p:nvPr/>
          </p:nvSpPr>
          <p:spPr bwMode="auto">
            <a:xfrm>
              <a:off x="1632" y="2236"/>
              <a:ext cx="23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zh-CN" altLang="en-US" sz="2400"/>
                <a:t>包含</a:t>
              </a:r>
              <a:r>
                <a:rPr lang="en-US" altLang="zh-CN" sz="2400"/>
                <a:t>: use case</a:t>
              </a:r>
              <a:r>
                <a:rPr lang="zh-CN" altLang="en-US" sz="2400"/>
                <a:t>之间的关系</a:t>
              </a:r>
              <a:endParaRPr lang="zh-CN" altLang="en-US" sz="2400"/>
            </a:p>
          </p:txBody>
        </p:sp>
        <p:sp>
          <p:nvSpPr>
            <p:cNvPr id="12" name="Text Box 12"/>
            <p:cNvSpPr txBox="1">
              <a:spLocks noChangeArrowheads="1"/>
            </p:cNvSpPr>
            <p:nvPr/>
          </p:nvSpPr>
          <p:spPr bwMode="auto">
            <a:xfrm>
              <a:off x="432" y="2223"/>
              <a:ext cx="7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2400"/>
                <a:t>include</a:t>
              </a:r>
              <a:endParaRPr lang="en-US" altLang="zh-CN" sz="2400"/>
            </a:p>
          </p:txBody>
        </p:sp>
        <p:sp>
          <p:nvSpPr>
            <p:cNvPr id="13" name="Text Box 13"/>
            <p:cNvSpPr txBox="1">
              <a:spLocks noChangeArrowheads="1"/>
            </p:cNvSpPr>
            <p:nvPr/>
          </p:nvSpPr>
          <p:spPr bwMode="auto">
            <a:xfrm>
              <a:off x="432" y="2639"/>
              <a:ext cx="6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2400"/>
                <a:t>extend</a:t>
              </a:r>
              <a:endParaRPr lang="en-US" altLang="zh-CN" sz="2400"/>
            </a:p>
          </p:txBody>
        </p:sp>
        <p:sp>
          <p:nvSpPr>
            <p:cNvPr id="14" name="Text Box 14"/>
            <p:cNvSpPr txBox="1">
              <a:spLocks noChangeArrowheads="1"/>
            </p:cNvSpPr>
            <p:nvPr/>
          </p:nvSpPr>
          <p:spPr bwMode="auto">
            <a:xfrm>
              <a:off x="1632" y="2665"/>
              <a:ext cx="23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zh-CN" altLang="en-US" sz="2400"/>
                <a:t>扩展</a:t>
              </a:r>
              <a:r>
                <a:rPr lang="en-US" altLang="zh-CN" sz="2400"/>
                <a:t>: use case</a:t>
              </a:r>
              <a:r>
                <a:rPr lang="zh-CN" altLang="en-US" sz="2400"/>
                <a:t>之间的关系</a:t>
              </a:r>
              <a:endParaRPr lang="zh-CN" altLang="en-US" sz="2400"/>
            </a:p>
          </p:txBody>
        </p:sp>
        <p:sp>
          <p:nvSpPr>
            <p:cNvPr id="15" name="Rectangle 15"/>
            <p:cNvSpPr>
              <a:spLocks noChangeArrowheads="1"/>
            </p:cNvSpPr>
            <p:nvPr/>
          </p:nvSpPr>
          <p:spPr bwMode="auto">
            <a:xfrm>
              <a:off x="192" y="1296"/>
              <a:ext cx="5424" cy="172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Text Box 16"/>
            <p:cNvSpPr txBox="1">
              <a:spLocks noChangeArrowheads="1"/>
            </p:cNvSpPr>
            <p:nvPr/>
          </p:nvSpPr>
          <p:spPr bwMode="auto">
            <a:xfrm>
              <a:off x="288" y="1791"/>
              <a:ext cx="13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2400"/>
                <a:t>generalization</a:t>
              </a:r>
              <a:endParaRPr lang="en-US" altLang="zh-CN" sz="2400"/>
            </a:p>
          </p:txBody>
        </p:sp>
        <p:sp>
          <p:nvSpPr>
            <p:cNvPr id="17" name="Text Box 17"/>
            <p:cNvSpPr txBox="1">
              <a:spLocks noChangeArrowheads="1"/>
            </p:cNvSpPr>
            <p:nvPr/>
          </p:nvSpPr>
          <p:spPr bwMode="auto">
            <a:xfrm>
              <a:off x="1632" y="1690"/>
              <a:ext cx="26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zh-CN" altLang="en-US" sz="2400" dirty="0"/>
                <a:t>泛化</a:t>
              </a:r>
              <a:r>
                <a:rPr lang="en-US" altLang="zh-CN" sz="2400" dirty="0"/>
                <a:t>: actor</a:t>
              </a:r>
              <a:r>
                <a:rPr lang="zh-CN" altLang="en-US" sz="2400" dirty="0"/>
                <a:t>之间或</a:t>
              </a:r>
              <a:r>
                <a:rPr lang="en-US" altLang="zh-CN" sz="2400" dirty="0"/>
                <a:t>use case</a:t>
              </a:r>
              <a:r>
                <a:rPr lang="zh-CN" altLang="en-US" sz="2400" dirty="0"/>
                <a:t>之间的关系</a:t>
              </a:r>
              <a:endParaRPr lang="zh-CN" altLang="en-US" sz="2400" dirty="0"/>
            </a:p>
          </p:txBody>
        </p:sp>
        <p:sp>
          <p:nvSpPr>
            <p:cNvPr id="18" name="Line 18"/>
            <p:cNvSpPr>
              <a:spLocks noChangeShapeType="1"/>
            </p:cNvSpPr>
            <p:nvPr/>
          </p:nvSpPr>
          <p:spPr bwMode="auto">
            <a:xfrm>
              <a:off x="4608" y="1936"/>
              <a:ext cx="6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AutoShape 19"/>
            <p:cNvSpPr>
              <a:spLocks noChangeArrowheads="1"/>
            </p:cNvSpPr>
            <p:nvPr/>
          </p:nvSpPr>
          <p:spPr bwMode="auto">
            <a:xfrm rot="5400000">
              <a:off x="5226" y="1882"/>
              <a:ext cx="96" cy="108"/>
            </a:xfrm>
            <a:prstGeom prst="triangle">
              <a:avLst>
                <a:gd name="adj" fmla="val 50000"/>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20"/>
            <p:cNvSpPr>
              <a:spLocks noChangeShapeType="1"/>
            </p:cNvSpPr>
            <p:nvPr/>
          </p:nvSpPr>
          <p:spPr bwMode="auto">
            <a:xfrm>
              <a:off x="4464" y="864"/>
              <a:ext cx="0" cy="216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21"/>
            <p:cNvSpPr>
              <a:spLocks noChangeShapeType="1"/>
            </p:cNvSpPr>
            <p:nvPr/>
          </p:nvSpPr>
          <p:spPr bwMode="auto">
            <a:xfrm>
              <a:off x="1536" y="864"/>
              <a:ext cx="0" cy="21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Text Box 22"/>
            <p:cNvSpPr txBox="1">
              <a:spLocks noChangeArrowheads="1"/>
            </p:cNvSpPr>
            <p:nvPr/>
          </p:nvSpPr>
          <p:spPr bwMode="auto">
            <a:xfrm>
              <a:off x="384" y="912"/>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zh-CN" altLang="en-US" sz="2400"/>
                <a:t>关系类型</a:t>
              </a:r>
              <a:endParaRPr lang="zh-CN" altLang="en-US" sz="2400"/>
            </a:p>
          </p:txBody>
        </p:sp>
        <p:sp>
          <p:nvSpPr>
            <p:cNvPr id="23" name="Text Box 23"/>
            <p:cNvSpPr txBox="1">
              <a:spLocks noChangeArrowheads="1"/>
            </p:cNvSpPr>
            <p:nvPr/>
          </p:nvSpPr>
          <p:spPr bwMode="auto">
            <a:xfrm>
              <a:off x="2572" y="912"/>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zh-CN" altLang="en-US" sz="2400"/>
                <a:t>说明</a:t>
              </a:r>
              <a:endParaRPr lang="zh-CN" altLang="en-US" sz="2400"/>
            </a:p>
          </p:txBody>
        </p:sp>
        <p:sp>
          <p:nvSpPr>
            <p:cNvPr id="24" name="Text Box 24"/>
            <p:cNvSpPr txBox="1">
              <a:spLocks noChangeArrowheads="1"/>
            </p:cNvSpPr>
            <p:nvPr/>
          </p:nvSpPr>
          <p:spPr bwMode="auto">
            <a:xfrm>
              <a:off x="4540" y="912"/>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zh-CN" altLang="en-US" sz="2400"/>
                <a:t>表示符号</a:t>
              </a:r>
              <a:endParaRPr lang="zh-CN" altLang="en-US" sz="2400"/>
            </a:p>
          </p:txBody>
        </p:sp>
        <p:pic>
          <p:nvPicPr>
            <p:cNvPr id="25" name="Picture 2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12" y="2224"/>
              <a:ext cx="1056"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2" y="2688"/>
              <a:ext cx="1008"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mg.my.csdn.net/uploads/201301/29/1359445712_600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35101" y="371061"/>
            <a:ext cx="7597404" cy="6109252"/>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677334" y="609600"/>
            <a:ext cx="8596668" cy="722243"/>
          </a:xfrm>
        </p:spPr>
        <p:txBody>
          <a:bodyPr/>
          <a:lstStyle/>
          <a:p>
            <a:r>
              <a:rPr lang="zh-CN" altLang="en-US" dirty="0"/>
              <a:t>用例图</a:t>
            </a:r>
            <a:endParaRPr lang="zh-CN" altLang="en-US" dirty="0"/>
          </a:p>
        </p:txBody>
      </p:sp>
      <p:sp>
        <p:nvSpPr>
          <p:cNvPr id="4" name="矩形 3"/>
          <p:cNvSpPr/>
          <p:nvPr/>
        </p:nvSpPr>
        <p:spPr>
          <a:xfrm>
            <a:off x="7959025" y="1946396"/>
            <a:ext cx="2417428" cy="3046988"/>
          </a:xfrm>
          <a:prstGeom prst="rect">
            <a:avLst/>
          </a:prstGeom>
        </p:spPr>
        <p:txBody>
          <a:bodyPr wrap="square">
            <a:spAutoFit/>
          </a:bodyPr>
          <a:lstStyle/>
          <a:p>
            <a:r>
              <a:rPr lang="en-US" altLang="zh-CN" sz="2400" dirty="0">
                <a:solidFill>
                  <a:srgbClr val="000000"/>
                </a:solidFill>
                <a:latin typeface="Arial" panose="020B0604020202020204" pitchFamily="34" charset="0"/>
              </a:rPr>
              <a:t>【</a:t>
            </a:r>
            <a:r>
              <a:rPr lang="zh-CN" altLang="en-US" sz="2400" dirty="0">
                <a:solidFill>
                  <a:srgbClr val="000000"/>
                </a:solidFill>
                <a:latin typeface="Arial" panose="020B0604020202020204" pitchFamily="34" charset="0"/>
              </a:rPr>
              <a:t>描述方式</a:t>
            </a:r>
            <a:r>
              <a:rPr lang="en-US" altLang="zh-CN" sz="2400" dirty="0">
                <a:solidFill>
                  <a:srgbClr val="000000"/>
                </a:solidFill>
                <a:latin typeface="Arial" panose="020B0604020202020204" pitchFamily="34" charset="0"/>
              </a:rPr>
              <a:t>】</a:t>
            </a:r>
            <a:r>
              <a:rPr lang="zh-CN" altLang="en-US" sz="2400" dirty="0">
                <a:solidFill>
                  <a:srgbClr val="000000"/>
                </a:solidFill>
                <a:latin typeface="Arial" panose="020B0604020202020204" pitchFamily="34" charset="0"/>
              </a:rPr>
              <a:t>椭圆表示某个用例；人形符号表示角色</a:t>
            </a:r>
            <a:endParaRPr lang="zh-CN" altLang="en-US" sz="2400" dirty="0">
              <a:solidFill>
                <a:srgbClr val="000000"/>
              </a:solidFill>
              <a:latin typeface="Arial" panose="020B0604020202020204" pitchFamily="34" charset="0"/>
            </a:endParaRPr>
          </a:p>
          <a:p>
            <a:r>
              <a:rPr lang="en-US" altLang="zh-CN" sz="2400" dirty="0">
                <a:solidFill>
                  <a:srgbClr val="000000"/>
                </a:solidFill>
                <a:latin typeface="Arial" panose="020B0604020202020204" pitchFamily="34" charset="0"/>
              </a:rPr>
              <a:t>【</a:t>
            </a:r>
            <a:r>
              <a:rPr lang="zh-CN" altLang="en-US" sz="2400" dirty="0">
                <a:solidFill>
                  <a:srgbClr val="000000"/>
                </a:solidFill>
                <a:latin typeface="Arial" panose="020B0604020202020204" pitchFamily="34" charset="0"/>
              </a:rPr>
              <a:t>目的</a:t>
            </a:r>
            <a:r>
              <a:rPr lang="en-US" altLang="zh-CN" sz="2400" dirty="0">
                <a:solidFill>
                  <a:srgbClr val="000000"/>
                </a:solidFill>
                <a:latin typeface="Arial" panose="020B0604020202020204" pitchFamily="34" charset="0"/>
              </a:rPr>
              <a:t>】</a:t>
            </a:r>
            <a:r>
              <a:rPr lang="zh-CN" altLang="en-US" sz="2400" dirty="0">
                <a:solidFill>
                  <a:srgbClr val="000000"/>
                </a:solidFill>
                <a:latin typeface="Arial" panose="020B0604020202020204" pitchFamily="34" charset="0"/>
              </a:rPr>
              <a:t>帮组开发团队以一种可视化的方式理解系统的功能需求</a:t>
            </a:r>
            <a:endParaRPr lang="zh-CN" altLang="en-US" sz="2400" b="0" i="0" dirty="0">
              <a:solidFill>
                <a:srgbClr val="000000"/>
              </a:solidFill>
              <a:effectLst/>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62000"/>
          </a:xfrm>
        </p:spPr>
        <p:txBody>
          <a:bodyPr>
            <a:normAutofit/>
          </a:bodyPr>
          <a:lstStyle/>
          <a:p>
            <a:r>
              <a:rPr lang="zh-CN" altLang="en-US" dirty="0"/>
              <a:t>类图</a:t>
            </a:r>
            <a:endParaRPr lang="zh-CN" altLang="en-US" dirty="0"/>
          </a:p>
        </p:txBody>
      </p:sp>
      <p:sp>
        <p:nvSpPr>
          <p:cNvPr id="3" name="内容占位符 2"/>
          <p:cNvSpPr>
            <a:spLocks noGrp="1"/>
          </p:cNvSpPr>
          <p:nvPr>
            <p:ph idx="1"/>
          </p:nvPr>
        </p:nvSpPr>
        <p:spPr>
          <a:xfrm>
            <a:off x="677334" y="1371600"/>
            <a:ext cx="2661290" cy="4944139"/>
          </a:xfrm>
        </p:spPr>
        <p:txBody>
          <a:bodyPr>
            <a:normAutofit/>
          </a:bodyPr>
          <a:lstStyle/>
          <a:p>
            <a:r>
              <a:rPr lang="zh-CN" altLang="en-US" sz="2800" dirty="0"/>
              <a:t>用来定义系统中的类，包括描述类的结构和类之间的关系。类图的主要作用于描述系统的静态结构。</a:t>
            </a:r>
            <a:endParaRPr lang="en-US" altLang="zh-CN" sz="2800" dirty="0"/>
          </a:p>
        </p:txBody>
      </p:sp>
      <p:pic>
        <p:nvPicPr>
          <p:cNvPr id="1026" name="Picture 2" descr="http://hi.csdn.net/attachment/201110/11/0_1318334898K9Ga.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53025" y="122636"/>
            <a:ext cx="7067106" cy="67353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82487"/>
          </a:xfrm>
        </p:spPr>
        <p:txBody>
          <a:bodyPr>
            <a:normAutofit/>
          </a:bodyPr>
          <a:lstStyle/>
          <a:p>
            <a:r>
              <a:rPr lang="zh-CN" altLang="en-US" dirty="0"/>
              <a:t>类图</a:t>
            </a:r>
            <a:endParaRPr lang="zh-CN" altLang="en-US" dirty="0"/>
          </a:p>
        </p:txBody>
      </p:sp>
      <p:sp>
        <p:nvSpPr>
          <p:cNvPr id="3" name="内容占位符 2"/>
          <p:cNvSpPr>
            <a:spLocks noGrp="1"/>
          </p:cNvSpPr>
          <p:nvPr>
            <p:ph idx="1"/>
          </p:nvPr>
        </p:nvSpPr>
        <p:spPr>
          <a:xfrm>
            <a:off x="677332" y="1470990"/>
            <a:ext cx="9381067" cy="4972339"/>
          </a:xfrm>
        </p:spPr>
        <p:txBody>
          <a:bodyPr>
            <a:normAutofit/>
          </a:bodyPr>
          <a:lstStyle/>
          <a:p>
            <a:r>
              <a:rPr lang="zh-CN" altLang="en-US" sz="2400" dirty="0"/>
              <a:t>在</a:t>
            </a:r>
            <a:r>
              <a:rPr lang="en-US" altLang="zh-CN" sz="2400" dirty="0"/>
              <a:t>UML 2.0</a:t>
            </a:r>
            <a:r>
              <a:rPr lang="zh-CN" altLang="en-US" sz="2400" dirty="0"/>
              <a:t>的</a:t>
            </a:r>
            <a:r>
              <a:rPr lang="en-US" altLang="zh-CN" sz="2400" dirty="0"/>
              <a:t>13</a:t>
            </a:r>
            <a:r>
              <a:rPr lang="zh-CN" altLang="en-US" sz="2400" dirty="0"/>
              <a:t>种图形中，类图是使用频率最高的</a:t>
            </a:r>
            <a:r>
              <a:rPr lang="en-US" altLang="zh-CN" sz="2400" dirty="0"/>
              <a:t>UML</a:t>
            </a:r>
            <a:r>
              <a:rPr lang="zh-CN" altLang="en-US" sz="2400" dirty="0"/>
              <a:t>图之一。</a:t>
            </a:r>
            <a:r>
              <a:rPr lang="en-US" altLang="zh-CN" sz="2400" dirty="0"/>
              <a:t>Martin Fowler</a:t>
            </a:r>
            <a:r>
              <a:rPr lang="zh-CN" altLang="en-US" sz="2400" dirty="0"/>
              <a:t>在其著作</a:t>
            </a:r>
            <a:r>
              <a:rPr lang="en-US" altLang="zh-CN" sz="2400" dirty="0"/>
              <a:t>《UML Distilled: A Brief Guide to the Standard Object Modeling Language, Third Edition》</a:t>
            </a:r>
            <a:r>
              <a:rPr lang="zh-CN" altLang="en-US" sz="2400" dirty="0"/>
              <a:t>（</a:t>
            </a:r>
            <a:r>
              <a:rPr lang="en-US" altLang="zh-CN" sz="2400" dirty="0"/>
              <a:t>《UML</a:t>
            </a:r>
            <a:r>
              <a:rPr lang="zh-CN" altLang="en-US" sz="2400" dirty="0"/>
              <a:t>精粹：标准对象建模语言简明指南（第</a:t>
            </a:r>
            <a:r>
              <a:rPr lang="en-US" altLang="zh-CN" sz="2400" dirty="0"/>
              <a:t>3</a:t>
            </a:r>
            <a:r>
              <a:rPr lang="zh-CN" altLang="en-US" sz="2400" dirty="0"/>
              <a:t>版）</a:t>
            </a:r>
            <a:r>
              <a:rPr lang="en-US" altLang="zh-CN" sz="2400" dirty="0"/>
              <a:t>》</a:t>
            </a:r>
            <a:r>
              <a:rPr lang="zh-CN" altLang="en-US" sz="2400" dirty="0"/>
              <a:t>）中有这么一段：“</a:t>
            </a:r>
            <a:r>
              <a:rPr lang="en-US" altLang="zh-CN" sz="2400" dirty="0"/>
              <a:t>If someone were to come up to you in a dark alley and say, '</a:t>
            </a:r>
            <a:r>
              <a:rPr lang="en-US" altLang="zh-CN" sz="2400" dirty="0" err="1"/>
              <a:t>Psst</a:t>
            </a:r>
            <a:r>
              <a:rPr lang="en-US" altLang="zh-CN" sz="2400" dirty="0"/>
              <a:t>, </a:t>
            </a:r>
            <a:r>
              <a:rPr lang="en-US" altLang="zh-CN" sz="2400" dirty="0" err="1"/>
              <a:t>wanna</a:t>
            </a:r>
            <a:r>
              <a:rPr lang="en-US" altLang="zh-CN" sz="2400" dirty="0"/>
              <a:t> see a UML diagram?' that diagram would probably be a class diagram. The majority of UML diagrams I see are class diagrams.”</a:t>
            </a:r>
            <a:r>
              <a:rPr lang="zh-CN" altLang="en-US" sz="2400" dirty="0"/>
              <a:t>（“如果有人在黑暗的小巷中向你走来并对你说：‘嘿，想不想看一张</a:t>
            </a:r>
            <a:r>
              <a:rPr lang="en-US" altLang="zh-CN" sz="2400" dirty="0"/>
              <a:t>UML</a:t>
            </a:r>
            <a:r>
              <a:rPr lang="zh-CN" altLang="en-US" sz="2400" dirty="0"/>
              <a:t>图？’那么这张图很有可能就是一张类图，我所见过的大部分的</a:t>
            </a:r>
            <a:r>
              <a:rPr lang="en-US" altLang="zh-CN" sz="2400" dirty="0"/>
              <a:t>UML</a:t>
            </a:r>
            <a:r>
              <a:rPr lang="zh-CN" altLang="en-US" sz="2400" dirty="0"/>
              <a:t>图都是类图”），由此可见类图的重要性。</a:t>
            </a:r>
            <a:endParaRPr lang="zh-CN" altLang="en-US" sz="3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921488"/>
          </a:xfrm>
        </p:spPr>
        <p:txBody>
          <a:bodyPr>
            <a:normAutofit/>
          </a:bodyPr>
          <a:lstStyle/>
          <a:p>
            <a:r>
              <a:rPr lang="zh-CN" altLang="en-US" dirty="0"/>
              <a:t>类图</a:t>
            </a:r>
            <a:endParaRPr lang="zh-CN" altLang="en-US" dirty="0"/>
          </a:p>
        </p:txBody>
      </p:sp>
      <p:sp>
        <p:nvSpPr>
          <p:cNvPr id="3" name="内容占位符 2"/>
          <p:cNvSpPr>
            <a:spLocks noGrp="1"/>
          </p:cNvSpPr>
          <p:nvPr>
            <p:ph idx="1"/>
          </p:nvPr>
        </p:nvSpPr>
        <p:spPr>
          <a:xfrm>
            <a:off x="677333" y="1658679"/>
            <a:ext cx="8870703" cy="2360428"/>
          </a:xfrm>
        </p:spPr>
        <p:txBody>
          <a:bodyPr/>
          <a:lstStyle/>
          <a:p>
            <a:r>
              <a:rPr lang="zh-CN" altLang="en-US" sz="2400" dirty="0"/>
              <a:t>类图</a:t>
            </a:r>
            <a:r>
              <a:rPr lang="en-US" altLang="zh-CN" sz="2400" dirty="0"/>
              <a:t>(Class Diagram)</a:t>
            </a:r>
            <a:r>
              <a:rPr lang="zh-CN" altLang="en-US" sz="2400" dirty="0"/>
              <a:t>使用出现在系统中的不同类来描述系统的静态结构，它用来描述不同的类以及它们之间的关系。</a:t>
            </a:r>
            <a:endParaRPr lang="zh-CN" altLang="en-US" sz="2400" dirty="0"/>
          </a:p>
          <a:p>
            <a:r>
              <a:rPr lang="zh-CN" altLang="en-US" sz="2400" dirty="0"/>
              <a:t>在系统分析与设计阶段，类通常可以分为三种，分别是实体类</a:t>
            </a:r>
            <a:r>
              <a:rPr lang="en-US" altLang="zh-CN" sz="2400" dirty="0"/>
              <a:t>(Entity Class)</a:t>
            </a:r>
            <a:r>
              <a:rPr lang="zh-CN" altLang="en-US" sz="2400" dirty="0"/>
              <a:t>、控制类</a:t>
            </a:r>
            <a:r>
              <a:rPr lang="en-US" altLang="zh-CN" sz="2400" dirty="0"/>
              <a:t>(Control Class)</a:t>
            </a:r>
            <a:r>
              <a:rPr lang="zh-CN" altLang="en-US" sz="2400" dirty="0"/>
              <a:t>和边界类</a:t>
            </a:r>
            <a:r>
              <a:rPr lang="en-US" altLang="zh-CN" sz="2400" dirty="0"/>
              <a:t>(Boundary Class)</a:t>
            </a:r>
            <a:r>
              <a:rPr lang="zh-CN" altLang="en-US" sz="2400" dirty="0"/>
              <a:t>，下面对这三种类加以简要说明：</a:t>
            </a:r>
            <a:endParaRPr lang="zh-CN" altLang="en-US" sz="2400" dirty="0"/>
          </a:p>
          <a:p>
            <a:endParaRPr lang="zh-CN" altLang="en-US" dirty="0"/>
          </a:p>
        </p:txBody>
      </p:sp>
      <p:sp>
        <p:nvSpPr>
          <p:cNvPr id="4" name="矩形 3"/>
          <p:cNvSpPr/>
          <p:nvPr/>
        </p:nvSpPr>
        <p:spPr>
          <a:xfrm>
            <a:off x="951366" y="4146698"/>
            <a:ext cx="8322636" cy="1569660"/>
          </a:xfrm>
          <a:prstGeom prst="rect">
            <a:avLst/>
          </a:prstGeom>
        </p:spPr>
        <p:txBody>
          <a:bodyPr wrap="square">
            <a:spAutoFit/>
          </a:bodyPr>
          <a:lstStyle/>
          <a:p>
            <a:r>
              <a:rPr lang="en-US" altLang="zh-CN" sz="2400" dirty="0">
                <a:solidFill>
                  <a:schemeClr val="tx1">
                    <a:lumMod val="75000"/>
                    <a:lumOff val="25000"/>
                  </a:schemeClr>
                </a:solidFill>
                <a:latin typeface="楷体" panose="02010609060101010101" pitchFamily="49" charset="-122"/>
                <a:ea typeface="楷体" panose="02010609060101010101" pitchFamily="49" charset="-122"/>
              </a:rPr>
              <a:t>(1) </a:t>
            </a:r>
            <a:r>
              <a:rPr lang="zh-CN" altLang="en-US" sz="2400" dirty="0">
                <a:solidFill>
                  <a:schemeClr val="tx1">
                    <a:lumMod val="75000"/>
                    <a:lumOff val="25000"/>
                  </a:schemeClr>
                </a:solidFill>
                <a:latin typeface="楷体" panose="02010609060101010101" pitchFamily="49" charset="-122"/>
                <a:ea typeface="楷体" panose="02010609060101010101" pitchFamily="49" charset="-122"/>
              </a:rPr>
              <a:t>实体类：实体类对应系统需求中的每个实体，它们通常需要保存在永久存储体中，一般使用数据库表或文件来记录，实体类既包括存储和传递数据的类，还包括操作数据的类。实体类来源于需求说明中的名词，如学生、商品等。</a:t>
            </a:r>
            <a:endParaRPr lang="zh-CN" altLang="en-US" sz="2400" dirty="0">
              <a:solidFill>
                <a:schemeClr val="tx1">
                  <a:lumMod val="75000"/>
                  <a:lumOff val="25000"/>
                </a:schemeClr>
              </a:solidFill>
              <a:latin typeface="楷体" panose="02010609060101010101" pitchFamily="49" charset="-122"/>
              <a:ea typeface="楷体" panose="02010609060101010101"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08837"/>
          </a:xfrm>
        </p:spPr>
        <p:txBody>
          <a:bodyPr/>
          <a:lstStyle/>
          <a:p>
            <a:r>
              <a:rPr lang="zh-CN" altLang="en-US" dirty="0"/>
              <a:t>类图</a:t>
            </a:r>
            <a:endParaRPr lang="zh-CN" altLang="en-US" dirty="0"/>
          </a:p>
        </p:txBody>
      </p:sp>
      <p:sp>
        <p:nvSpPr>
          <p:cNvPr id="3" name="内容占位符 2"/>
          <p:cNvSpPr>
            <a:spLocks noGrp="1"/>
          </p:cNvSpPr>
          <p:nvPr>
            <p:ph idx="1"/>
          </p:nvPr>
        </p:nvSpPr>
        <p:spPr>
          <a:xfrm>
            <a:off x="677333" y="1467294"/>
            <a:ext cx="9359801" cy="5167422"/>
          </a:xfrm>
        </p:spPr>
        <p:txBody>
          <a:bodyPr>
            <a:normAutofit/>
          </a:bodyPr>
          <a:lstStyle/>
          <a:p>
            <a:pPr marL="0" indent="0">
              <a:buNone/>
            </a:pPr>
            <a:r>
              <a:rPr lang="en-US" altLang="zh-CN" sz="2400" dirty="0">
                <a:latin typeface="楷体" panose="02010609060101010101" pitchFamily="49" charset="-122"/>
                <a:ea typeface="楷体" panose="02010609060101010101" pitchFamily="49" charset="-122"/>
              </a:rPr>
              <a:t>(2) </a:t>
            </a:r>
            <a:r>
              <a:rPr lang="zh-CN" altLang="en-US" sz="2400" dirty="0">
                <a:latin typeface="楷体" panose="02010609060101010101" pitchFamily="49" charset="-122"/>
                <a:ea typeface="楷体" panose="02010609060101010101" pitchFamily="49" charset="-122"/>
              </a:rPr>
              <a:t>控制类：控制类用于体现应用程序的执行逻辑，提供相应的业务操作，将控制类抽象出来可以降低界面和数据库之间的耦合度。控制类一般是由动宾结构的短语（动词</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名词）转化来的名词，如增加商品对应有一个商品增加类，注册对应有一个用户注册类等</a:t>
            </a:r>
            <a:endParaRPr lang="en-US" altLang="zh-CN" sz="2400" dirty="0">
              <a:latin typeface="楷体" panose="02010609060101010101" pitchFamily="49" charset="-122"/>
              <a:ea typeface="楷体" panose="02010609060101010101" pitchFamily="49" charset="-122"/>
            </a:endParaRPr>
          </a:p>
          <a:p>
            <a:pPr marL="0" indent="0">
              <a:buNone/>
            </a:pPr>
            <a:endParaRPr lang="zh-CN" altLang="en-US" sz="2400" dirty="0">
              <a:latin typeface="楷体" panose="02010609060101010101" pitchFamily="49" charset="-122"/>
              <a:ea typeface="楷体" panose="02010609060101010101" pitchFamily="49" charset="-122"/>
            </a:endParaRPr>
          </a:p>
          <a:p>
            <a:pPr marL="0" indent="0">
              <a:buNone/>
            </a:pPr>
            <a:r>
              <a:rPr lang="en-US" altLang="zh-CN" sz="2400" dirty="0">
                <a:latin typeface="楷体" panose="02010609060101010101" pitchFamily="49" charset="-122"/>
                <a:ea typeface="楷体" panose="02010609060101010101" pitchFamily="49" charset="-122"/>
              </a:rPr>
              <a:t>(3) </a:t>
            </a:r>
            <a:r>
              <a:rPr lang="zh-CN" altLang="en-US" sz="2400" dirty="0">
                <a:latin typeface="楷体" panose="02010609060101010101" pitchFamily="49" charset="-122"/>
                <a:ea typeface="楷体" panose="02010609060101010101" pitchFamily="49" charset="-122"/>
              </a:rPr>
              <a:t>边界类：边界类用于对外部用户与系统之间的交互对象进行抽象，主要包括界面类，如对话框、窗口、菜单等。</a:t>
            </a:r>
            <a:endParaRPr lang="en-US" altLang="zh-CN" sz="2400" dirty="0">
              <a:latin typeface="楷体" panose="02010609060101010101" pitchFamily="49" charset="-122"/>
              <a:ea typeface="楷体" panose="02010609060101010101" pitchFamily="49" charset="-122"/>
            </a:endParaRPr>
          </a:p>
          <a:p>
            <a:pPr marL="0" indent="0">
              <a:buNone/>
            </a:pPr>
            <a:endParaRPr lang="zh-CN" altLang="en-US"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在面向对象分析和设计的初级阶段，通常首先识别出实体类，绘制初始类图，此时的类图也可称为领域模型，包括实体类及其它们之间的相互关系。</a:t>
            </a:r>
            <a:endParaRPr lang="zh-CN" altLang="en-US" sz="2400" dirty="0">
              <a:latin typeface="楷体" panose="02010609060101010101" pitchFamily="49" charset="-122"/>
              <a:ea typeface="楷体" panose="02010609060101010101" pitchFamily="49"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62000"/>
          </a:xfrm>
        </p:spPr>
        <p:txBody>
          <a:bodyPr>
            <a:normAutofit/>
          </a:bodyPr>
          <a:lstStyle/>
          <a:p>
            <a:r>
              <a:rPr lang="zh-CN" altLang="en-US" dirty="0"/>
              <a:t>类图</a:t>
            </a:r>
            <a:endParaRPr lang="zh-CN" altLang="en-US" dirty="0"/>
          </a:p>
        </p:txBody>
      </p:sp>
      <p:sp>
        <p:nvSpPr>
          <p:cNvPr id="3" name="内容占位符 2"/>
          <p:cNvSpPr>
            <a:spLocks noGrp="1"/>
          </p:cNvSpPr>
          <p:nvPr>
            <p:ph idx="1"/>
          </p:nvPr>
        </p:nvSpPr>
        <p:spPr>
          <a:xfrm>
            <a:off x="0" y="1339702"/>
            <a:ext cx="5124894" cy="5486400"/>
          </a:xfrm>
        </p:spPr>
        <p:txBody>
          <a:bodyPr>
            <a:normAutofit lnSpcReduction="10000"/>
          </a:bodyPr>
          <a:lstStyle/>
          <a:p>
            <a:r>
              <a:rPr lang="en-US" altLang="zh-CN" sz="2000" b="1" dirty="0"/>
              <a:t>UML</a:t>
            </a:r>
            <a:r>
              <a:rPr lang="zh-CN" altLang="en-US" sz="2000" b="1" dirty="0"/>
              <a:t>中类图实例</a:t>
            </a:r>
            <a:endParaRPr lang="zh-CN" altLang="en-US" sz="2000" dirty="0"/>
          </a:p>
          <a:p>
            <a:r>
              <a:rPr lang="zh-CN" altLang="en-US" sz="2400" dirty="0"/>
              <a:t>接口：空心圆</a:t>
            </a:r>
            <a:r>
              <a:rPr lang="en-US" altLang="zh-CN" sz="2400" dirty="0"/>
              <a:t>+</a:t>
            </a:r>
            <a:r>
              <a:rPr lang="zh-CN" altLang="en-US" sz="2400" dirty="0"/>
              <a:t>直线（唐老鸭类实现了‘讲人话’）；</a:t>
            </a:r>
            <a:br>
              <a:rPr lang="zh-CN" altLang="en-US" sz="2400" dirty="0"/>
            </a:br>
            <a:r>
              <a:rPr lang="zh-CN" altLang="en-US" sz="2400" dirty="0"/>
              <a:t>依赖：虚线</a:t>
            </a:r>
            <a:r>
              <a:rPr lang="en-US" altLang="zh-CN" sz="2400" dirty="0"/>
              <a:t>+</a:t>
            </a:r>
            <a:r>
              <a:rPr lang="zh-CN" altLang="en-US" sz="2400" dirty="0"/>
              <a:t>箭头（动物和空气的关系）；</a:t>
            </a:r>
            <a:br>
              <a:rPr lang="zh-CN" altLang="en-US" sz="2400" dirty="0"/>
            </a:br>
            <a:r>
              <a:rPr lang="zh-CN" altLang="en-US" sz="2400" dirty="0"/>
              <a:t>关联：实线</a:t>
            </a:r>
            <a:r>
              <a:rPr lang="en-US" altLang="zh-CN" sz="2400" dirty="0"/>
              <a:t>+</a:t>
            </a:r>
            <a:r>
              <a:rPr lang="zh-CN" altLang="en-US" sz="2400" dirty="0"/>
              <a:t>箭头（企鹅需要知道气候才迁移）；</a:t>
            </a:r>
            <a:br>
              <a:rPr lang="zh-CN" altLang="en-US" sz="2400" dirty="0"/>
            </a:br>
            <a:r>
              <a:rPr lang="zh-CN" altLang="en-US" sz="2400" dirty="0"/>
              <a:t>聚合：空心四边形</a:t>
            </a:r>
            <a:r>
              <a:rPr lang="en-US" altLang="zh-CN" sz="2400" dirty="0"/>
              <a:t>+</a:t>
            </a:r>
            <a:r>
              <a:rPr lang="zh-CN" altLang="en-US" sz="2400" dirty="0"/>
              <a:t>实线</a:t>
            </a:r>
            <a:r>
              <a:rPr lang="en-US" altLang="zh-CN" sz="2400" dirty="0"/>
              <a:t>+</a:t>
            </a:r>
            <a:r>
              <a:rPr lang="zh-CN" altLang="en-US" sz="2400" dirty="0"/>
              <a:t>箭头（雁群和大雁的关系）；</a:t>
            </a:r>
            <a:br>
              <a:rPr lang="zh-CN" altLang="en-US" sz="2400" dirty="0"/>
            </a:br>
            <a:r>
              <a:rPr lang="zh-CN" altLang="en-US" sz="2400" dirty="0"/>
              <a:t>合成</a:t>
            </a:r>
            <a:r>
              <a:rPr lang="en-US" altLang="zh-CN" sz="2400" dirty="0"/>
              <a:t>/</a:t>
            </a:r>
            <a:r>
              <a:rPr lang="zh-CN" altLang="en-US" sz="2400" dirty="0"/>
              <a:t>组合：实心四边形</a:t>
            </a:r>
            <a:r>
              <a:rPr lang="en-US" altLang="zh-CN" sz="2400" dirty="0"/>
              <a:t>+</a:t>
            </a:r>
            <a:r>
              <a:rPr lang="zh-CN" altLang="en-US" sz="2400" dirty="0"/>
              <a:t>实线</a:t>
            </a:r>
            <a:r>
              <a:rPr lang="en-US" altLang="zh-CN" sz="2400" dirty="0"/>
              <a:t>+</a:t>
            </a:r>
            <a:r>
              <a:rPr lang="zh-CN" altLang="en-US" sz="2400" dirty="0"/>
              <a:t>箭头（鸟和翅膀的关系）；</a:t>
            </a:r>
            <a:br>
              <a:rPr lang="zh-CN" altLang="en-US" sz="2400" dirty="0"/>
            </a:br>
            <a:r>
              <a:rPr lang="zh-CN" altLang="en-US" sz="2400" dirty="0"/>
              <a:t>泛化</a:t>
            </a:r>
            <a:r>
              <a:rPr lang="en-US" altLang="zh-CN" sz="2400" dirty="0"/>
              <a:t>/</a:t>
            </a:r>
            <a:r>
              <a:rPr lang="zh-CN" altLang="en-US" sz="2400" dirty="0"/>
              <a:t>继承：空心三角形</a:t>
            </a:r>
            <a:r>
              <a:rPr lang="en-US" altLang="zh-CN" sz="2400" dirty="0"/>
              <a:t>+</a:t>
            </a:r>
            <a:r>
              <a:rPr lang="zh-CN" altLang="en-US" sz="2400" dirty="0"/>
              <a:t>实线（动物和鸟的继承关系）；</a:t>
            </a:r>
            <a:br>
              <a:rPr lang="zh-CN" altLang="en-US" sz="2400" dirty="0"/>
            </a:br>
            <a:r>
              <a:rPr lang="zh-CN" altLang="en-US" sz="2400" dirty="0"/>
              <a:t>实现：空心三角形</a:t>
            </a:r>
            <a:r>
              <a:rPr lang="en-US" altLang="zh-CN" sz="2400" dirty="0"/>
              <a:t>+</a:t>
            </a:r>
            <a:r>
              <a:rPr lang="zh-CN" altLang="en-US" sz="2400" dirty="0"/>
              <a:t>虚线（实现大雁飞翔的接口）；</a:t>
            </a:r>
            <a:endParaRPr lang="zh-CN" altLang="en-US" sz="2400" dirty="0"/>
          </a:p>
        </p:txBody>
      </p:sp>
      <p:pic>
        <p:nvPicPr>
          <p:cNvPr id="1026" name="Picture 2" descr="http://hi.csdn.net/attachment/201110/11/0_1318334898K9Ga.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24894" y="90738"/>
            <a:ext cx="7067106" cy="67353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hi.csdn.net/attachment/201110/11/0_1318335121ms0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85624" y="2770996"/>
            <a:ext cx="6162675" cy="197167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677334" y="609600"/>
            <a:ext cx="8596668" cy="762000"/>
          </a:xfrm>
        </p:spPr>
        <p:txBody>
          <a:bodyPr>
            <a:normAutofit/>
          </a:bodyPr>
          <a:lstStyle/>
          <a:p>
            <a:r>
              <a:rPr lang="zh-CN" altLang="en-US" dirty="0"/>
              <a:t>类图</a:t>
            </a:r>
            <a:endParaRPr lang="zh-CN" altLang="en-US" dirty="0"/>
          </a:p>
        </p:txBody>
      </p:sp>
      <p:sp>
        <p:nvSpPr>
          <p:cNvPr id="3" name="内容占位符 2"/>
          <p:cNvSpPr>
            <a:spLocks noGrp="1"/>
          </p:cNvSpPr>
          <p:nvPr>
            <p:ph idx="1"/>
          </p:nvPr>
        </p:nvSpPr>
        <p:spPr>
          <a:xfrm>
            <a:off x="677334" y="1371601"/>
            <a:ext cx="8934500" cy="1775636"/>
          </a:xfrm>
        </p:spPr>
        <p:txBody>
          <a:bodyPr/>
          <a:lstStyle/>
          <a:p>
            <a:r>
              <a:rPr lang="en-US" altLang="zh-CN" sz="2000" dirty="0"/>
              <a:t>1. </a:t>
            </a:r>
            <a:r>
              <a:rPr lang="zh-CN" altLang="en-US" sz="2000" dirty="0"/>
              <a:t>首先看“动物”矩形框，它代表一个类。该类图分为三层，第一层显示类的名称，如果是抽象类就要用斜体显示。第二层是类的特性，通常就是字段和属性。第三层是类的操作，通常是方法和行为。</a:t>
            </a:r>
            <a:endParaRPr lang="zh-CN" altLang="en-US" sz="2000" dirty="0"/>
          </a:p>
          <a:p>
            <a:r>
              <a:rPr lang="zh-CN" altLang="en-US" sz="2000" dirty="0"/>
              <a:t>   注意前面的符号，‘</a:t>
            </a:r>
            <a:r>
              <a:rPr lang="en-US" altLang="zh-CN" sz="2000" dirty="0"/>
              <a:t>+’</a:t>
            </a:r>
            <a:r>
              <a:rPr lang="zh-CN" altLang="en-US" sz="2000" dirty="0"/>
              <a:t>表示</a:t>
            </a:r>
            <a:r>
              <a:rPr lang="en-US" altLang="zh-CN" sz="2000" dirty="0"/>
              <a:t>public, ‘—’ </a:t>
            </a:r>
            <a:r>
              <a:rPr lang="zh-CN" altLang="en-US" sz="2000" dirty="0"/>
              <a:t>表示</a:t>
            </a:r>
            <a:r>
              <a:rPr lang="en-US" altLang="zh-CN" sz="2000" dirty="0"/>
              <a:t>private, ‘#’</a:t>
            </a:r>
            <a:r>
              <a:rPr lang="zh-CN" altLang="en-US" sz="2000" dirty="0"/>
              <a:t>表示</a:t>
            </a:r>
            <a:r>
              <a:rPr lang="en-US" altLang="zh-CN" sz="2000" dirty="0"/>
              <a:t>protected. </a:t>
            </a:r>
            <a:endParaRPr lang="en-US" altLang="zh-CN" sz="2000" dirty="0"/>
          </a:p>
          <a:p>
            <a:endParaRPr lang="zh-CN" altLang="en-US" dirty="0"/>
          </a:p>
        </p:txBody>
      </p:sp>
      <p:pic>
        <p:nvPicPr>
          <p:cNvPr id="1026" name="Picture 2" descr="http://hi.csdn.net/attachment/201110/11/0_1318335114Q94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4943" y="2980329"/>
            <a:ext cx="2669104" cy="1386101"/>
          </a:xfrm>
          <a:prstGeom prst="rect">
            <a:avLst/>
          </a:prstGeom>
          <a:noFill/>
          <a:extLst>
            <a:ext uri="{909E8E84-426E-40DD-AFC4-6F175D3DCCD1}">
              <a14:hiddenFill xmlns:a14="http://schemas.microsoft.com/office/drawing/2010/main">
                <a:solidFill>
                  <a:srgbClr val="FFFFFF"/>
                </a:solidFill>
              </a14:hiddenFill>
            </a:ext>
          </a:extLst>
        </p:spPr>
      </p:pic>
      <p:sp>
        <p:nvSpPr>
          <p:cNvPr id="5" name="内容占位符 2"/>
          <p:cNvSpPr txBox="1"/>
          <p:nvPr/>
        </p:nvSpPr>
        <p:spPr>
          <a:xfrm>
            <a:off x="677334" y="4755965"/>
            <a:ext cx="8934500" cy="17756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altLang="zh-CN" sz="2000" dirty="0"/>
              <a:t>2.  “</a:t>
            </a:r>
            <a:r>
              <a:rPr lang="zh-CN" altLang="en-US" sz="2000" dirty="0"/>
              <a:t>飞翔”矩形框表示一个接口图，它与类图的区别主要是顶端有</a:t>
            </a:r>
            <a:r>
              <a:rPr lang="en-US" altLang="zh-CN" sz="2000" dirty="0"/>
              <a:t>《interface》</a:t>
            </a:r>
            <a:r>
              <a:rPr lang="zh-CN" altLang="en-US" sz="2000" dirty="0"/>
              <a:t>显示，第一行是接口名称，第二行是接口方法。接口还有另一种表示方法，俗称棒棒糖表示法，就是唐老鸭类实现了“讲人话”的接口。</a:t>
            </a:r>
            <a:endParaRPr lang="zh-CN" altLang="en-US" sz="2000" dirty="0"/>
          </a:p>
        </p:txBody>
      </p:sp>
      <p:sp>
        <p:nvSpPr>
          <p:cNvPr id="4" name="矩形 3"/>
          <p:cNvSpPr/>
          <p:nvPr/>
        </p:nvSpPr>
        <p:spPr>
          <a:xfrm>
            <a:off x="1644502" y="5692844"/>
            <a:ext cx="6096000" cy="923330"/>
          </a:xfrm>
          <a:prstGeom prst="rect">
            <a:avLst/>
          </a:prstGeom>
        </p:spPr>
        <p:txBody>
          <a:bodyPr>
            <a:spAutoFit/>
          </a:bodyPr>
          <a:lstStyle/>
          <a:p>
            <a:r>
              <a:rPr lang="en-US" altLang="zh-CN" dirty="0" err="1">
                <a:solidFill>
                  <a:srgbClr val="000000"/>
                </a:solidFill>
                <a:latin typeface="Arial" panose="020B0604020202020204" pitchFamily="34" charset="0"/>
              </a:rPr>
              <a:t>interfaceIFly</a:t>
            </a:r>
            <a:r>
              <a:rPr lang="en-US" altLang="zh-CN" dirty="0">
                <a:solidFill>
                  <a:srgbClr val="000000"/>
                </a:solidFill>
                <a:latin typeface="Arial" panose="020B0604020202020204" pitchFamily="34" charset="0"/>
              </a:rPr>
              <a:t>  {                       </a:t>
            </a:r>
            <a:r>
              <a:rPr lang="en-US" altLang="zh-CN" dirty="0" err="1">
                <a:solidFill>
                  <a:srgbClr val="000000"/>
                </a:solidFill>
                <a:latin typeface="Arial" panose="020B0604020202020204" pitchFamily="34" charset="0"/>
              </a:rPr>
              <a:t>interfaceIlanguage</a:t>
            </a:r>
            <a:r>
              <a:rPr lang="en-US" altLang="zh-CN" dirty="0">
                <a:solidFill>
                  <a:srgbClr val="000000"/>
                </a:solidFill>
                <a:latin typeface="Arial" panose="020B0604020202020204" pitchFamily="34" charset="0"/>
              </a:rPr>
              <a:t> {               </a:t>
            </a:r>
            <a:br>
              <a:rPr lang="en-US" altLang="zh-CN" dirty="0"/>
            </a:br>
            <a:r>
              <a:rPr lang="en-US" altLang="zh-CN" dirty="0">
                <a:solidFill>
                  <a:srgbClr val="000000"/>
                </a:solidFill>
                <a:latin typeface="Arial" panose="020B0604020202020204" pitchFamily="34" charset="0"/>
              </a:rPr>
              <a:t>   </a:t>
            </a:r>
            <a:r>
              <a:rPr lang="en-US" altLang="zh-CN" dirty="0" err="1">
                <a:solidFill>
                  <a:srgbClr val="000000"/>
                </a:solidFill>
                <a:latin typeface="Arial" panose="020B0604020202020204" pitchFamily="34" charset="0"/>
              </a:rPr>
              <a:t>voidFly</a:t>
            </a:r>
            <a:r>
              <a:rPr lang="en-US" altLang="zh-CN" dirty="0">
                <a:solidFill>
                  <a:srgbClr val="000000"/>
                </a:solidFill>
                <a:latin typeface="Arial" panose="020B0604020202020204" pitchFamily="34" charset="0"/>
              </a:rPr>
              <a:t>();                                   void Speak();</a:t>
            </a:r>
            <a:br>
              <a:rPr lang="en-US" altLang="zh-CN" dirty="0"/>
            </a:br>
            <a:r>
              <a:rPr lang="en-US" altLang="zh-CN" dirty="0">
                <a:solidFill>
                  <a:srgbClr val="000000"/>
                </a:solidFill>
                <a:latin typeface="Arial" panose="020B0604020202020204" pitchFamily="34" charset="0"/>
              </a:rPr>
              <a:t>}                                            }</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81270"/>
          </a:xfrm>
        </p:spPr>
        <p:txBody>
          <a:bodyPr/>
          <a:lstStyle/>
          <a:p>
            <a:r>
              <a:rPr lang="zh-CN" altLang="en-US" dirty="0"/>
              <a:t>用例图</a:t>
            </a:r>
            <a:endParaRPr lang="zh-CN" altLang="en-US" dirty="0"/>
          </a:p>
        </p:txBody>
      </p:sp>
      <p:sp>
        <p:nvSpPr>
          <p:cNvPr id="3" name="内容占位符 2"/>
          <p:cNvSpPr>
            <a:spLocks noGrp="1"/>
          </p:cNvSpPr>
          <p:nvPr>
            <p:ph idx="1"/>
          </p:nvPr>
        </p:nvSpPr>
        <p:spPr>
          <a:xfrm>
            <a:off x="677334" y="1490871"/>
            <a:ext cx="8596668" cy="4550492"/>
          </a:xfrm>
        </p:spPr>
        <p:txBody>
          <a:bodyPr>
            <a:normAutofit lnSpcReduction="10000"/>
          </a:bodyPr>
          <a:lstStyle/>
          <a:p>
            <a:r>
              <a:rPr lang="zh-CN" altLang="en-US" sz="3200" dirty="0"/>
              <a:t>用例模型：能够有效地帮助开发人员发现真正的需求，并以适于用户、客户和开发人员的方法加以表示。</a:t>
            </a:r>
            <a:endParaRPr lang="zh-CN" altLang="en-US" sz="3200" dirty="0"/>
          </a:p>
          <a:p>
            <a:r>
              <a:rPr lang="zh-CN" altLang="en-US" sz="3200" dirty="0"/>
              <a:t>用例模型包括：用于描述一个系统的所有用例图和用例描述。</a:t>
            </a:r>
            <a:endParaRPr lang="zh-CN" altLang="en-US" sz="3200" dirty="0"/>
          </a:p>
          <a:p>
            <a:r>
              <a:rPr lang="zh-CN" altLang="en-US" sz="3200" dirty="0"/>
              <a:t>用例模型特点：</a:t>
            </a:r>
            <a:endParaRPr lang="zh-CN" altLang="en-US" sz="3200" dirty="0"/>
          </a:p>
          <a:p>
            <a:pPr lvl="2">
              <a:buFont typeface="Wingdings" panose="05000000000000000000" pitchFamily="2" charset="2"/>
              <a:buNone/>
            </a:pPr>
            <a:r>
              <a:rPr lang="en-US" altLang="zh-CN" sz="2400" dirty="0"/>
              <a:t>1</a:t>
            </a:r>
            <a:r>
              <a:rPr lang="zh-CN" altLang="en-US" sz="2400" dirty="0"/>
              <a:t>）用例模型描述了待开发系统的功能需求。</a:t>
            </a:r>
            <a:endParaRPr lang="zh-CN" altLang="en-US" sz="2400" dirty="0"/>
          </a:p>
          <a:p>
            <a:pPr lvl="2">
              <a:buFont typeface="Wingdings" panose="05000000000000000000" pitchFamily="2" charset="2"/>
              <a:buNone/>
            </a:pPr>
            <a:r>
              <a:rPr lang="en-US" altLang="zh-CN" sz="2400" dirty="0"/>
              <a:t>2</a:t>
            </a:r>
            <a:r>
              <a:rPr lang="zh-CN" altLang="en-US" sz="2400" dirty="0"/>
              <a:t>）用例模型将系统看作黑盒。</a:t>
            </a:r>
            <a:endParaRPr lang="zh-CN" altLang="en-US" sz="2400" dirty="0"/>
          </a:p>
          <a:p>
            <a:pPr lvl="2">
              <a:buFont typeface="Wingdings" panose="05000000000000000000" pitchFamily="2" charset="2"/>
              <a:buNone/>
            </a:pPr>
            <a:r>
              <a:rPr lang="en-US" altLang="zh-CN" sz="2400" dirty="0"/>
              <a:t>3</a:t>
            </a:r>
            <a:r>
              <a:rPr lang="zh-CN" altLang="en-US" sz="2400" dirty="0"/>
              <a:t>）用例模型驱动了需求分析之后各阶段的开发工作。</a:t>
            </a:r>
            <a:endParaRPr lang="zh-CN" altLang="en-US" sz="2400" dirty="0"/>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62000"/>
          </a:xfrm>
        </p:spPr>
        <p:txBody>
          <a:bodyPr>
            <a:normAutofit/>
          </a:bodyPr>
          <a:lstStyle/>
          <a:p>
            <a:r>
              <a:rPr lang="zh-CN" altLang="en-US" dirty="0"/>
              <a:t>类图</a:t>
            </a:r>
            <a:endParaRPr lang="zh-CN" altLang="en-US" dirty="0"/>
          </a:p>
        </p:txBody>
      </p:sp>
      <p:sp>
        <p:nvSpPr>
          <p:cNvPr id="3" name="内容占位符 2"/>
          <p:cNvSpPr>
            <a:spLocks noGrp="1"/>
          </p:cNvSpPr>
          <p:nvPr>
            <p:ph idx="1"/>
          </p:nvPr>
        </p:nvSpPr>
        <p:spPr>
          <a:xfrm>
            <a:off x="677334" y="1371601"/>
            <a:ext cx="8596668" cy="925032"/>
          </a:xfrm>
        </p:spPr>
        <p:txBody>
          <a:bodyPr>
            <a:normAutofit/>
          </a:bodyPr>
          <a:lstStyle/>
          <a:p>
            <a:r>
              <a:rPr lang="en-US" altLang="zh-CN" sz="2400" dirty="0"/>
              <a:t>3. </a:t>
            </a:r>
            <a:r>
              <a:rPr lang="zh-CN" altLang="en-US" sz="2400" dirty="0"/>
              <a:t>动物，鸟，鸭，唐老鸭他们之间都是继承的关系，继承关系用空心三角形</a:t>
            </a:r>
            <a:r>
              <a:rPr lang="en-US" altLang="zh-CN" sz="2400" dirty="0"/>
              <a:t>+</a:t>
            </a:r>
            <a:r>
              <a:rPr lang="zh-CN" altLang="en-US" sz="2400" dirty="0"/>
              <a:t>实现来表示。</a:t>
            </a:r>
            <a:endParaRPr lang="zh-CN" altLang="en-US" sz="2400" dirty="0"/>
          </a:p>
        </p:txBody>
      </p:sp>
      <p:pic>
        <p:nvPicPr>
          <p:cNvPr id="2050" name="Picture 2" descr="http://hi.csdn.net/attachment/201110/11/0_1318335160UTE9.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91736" y="2296633"/>
            <a:ext cx="2460552" cy="2596091"/>
          </a:xfrm>
          <a:prstGeom prst="rect">
            <a:avLst/>
          </a:prstGeom>
          <a:noFill/>
          <a:extLst>
            <a:ext uri="{909E8E84-426E-40DD-AFC4-6F175D3DCCD1}">
              <a14:hiddenFill xmlns:a14="http://schemas.microsoft.com/office/drawing/2010/main">
                <a:solidFill>
                  <a:srgbClr val="FFFFFF"/>
                </a:solidFill>
              </a14:hiddenFill>
            </a:ext>
          </a:extLst>
        </p:spPr>
      </p:pic>
      <p:sp>
        <p:nvSpPr>
          <p:cNvPr id="6" name="内容占位符 2"/>
          <p:cNvSpPr txBox="1"/>
          <p:nvPr/>
        </p:nvSpPr>
        <p:spPr>
          <a:xfrm>
            <a:off x="677334" y="5287927"/>
            <a:ext cx="8596668" cy="9250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altLang="zh-CN" sz="2400" dirty="0"/>
              <a:t>4.“</a:t>
            </a:r>
            <a:r>
              <a:rPr lang="zh-CN" altLang="en-US" sz="2400" dirty="0"/>
              <a:t>大雁”实现了“飞翔”接口。实现接口用空心三角形</a:t>
            </a:r>
            <a:r>
              <a:rPr lang="en-US" altLang="zh-CN" sz="2400" dirty="0"/>
              <a:t>+</a:t>
            </a:r>
            <a:r>
              <a:rPr lang="zh-CN" altLang="en-US" sz="2400" dirty="0"/>
              <a:t>虚线来表示。（注：下面的图中应为空心三角形）</a:t>
            </a:r>
            <a:endParaRPr lang="zh-CN" altLang="en-US" sz="2400" dirty="0"/>
          </a:p>
        </p:txBody>
      </p:sp>
      <p:pic>
        <p:nvPicPr>
          <p:cNvPr id="2052" name="Picture 4" descr="http://hi.csdn.net/attachment/201110/11/0_1318335165gB8W.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4269" y="2350226"/>
            <a:ext cx="2858876" cy="2488904"/>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877447" y="2350226"/>
            <a:ext cx="2798181" cy="1200329"/>
          </a:xfrm>
          <a:prstGeom prst="rect">
            <a:avLst/>
          </a:prstGeom>
        </p:spPr>
        <p:txBody>
          <a:bodyPr wrap="square">
            <a:spAutoFit/>
          </a:bodyPr>
          <a:lstStyle/>
          <a:p>
            <a:r>
              <a:rPr lang="en-US" altLang="zh-CN" dirty="0" err="1">
                <a:solidFill>
                  <a:srgbClr val="000000"/>
                </a:solidFill>
                <a:latin typeface="Arial" panose="020B0604020202020204" pitchFamily="34" charset="0"/>
              </a:rPr>
              <a:t>classBird:Animal</a:t>
            </a:r>
            <a:r>
              <a:rPr lang="en-US" altLang="zh-CN" dirty="0">
                <a:solidFill>
                  <a:srgbClr val="000000"/>
                </a:solidFill>
                <a:latin typeface="Arial" panose="020B0604020202020204" pitchFamily="34" charset="0"/>
              </a:rPr>
              <a:t>    </a:t>
            </a:r>
            <a:br>
              <a:rPr lang="en-US" altLang="zh-CN" dirty="0"/>
            </a:br>
            <a:r>
              <a:rPr lang="en-US" altLang="zh-CN" dirty="0">
                <a:solidFill>
                  <a:srgbClr val="000000"/>
                </a:solidFill>
                <a:latin typeface="Arial" panose="020B0604020202020204" pitchFamily="34" charset="0"/>
              </a:rPr>
              <a:t>{                                </a:t>
            </a:r>
            <a:endParaRPr lang="en-US" altLang="zh-CN" dirty="0">
              <a:solidFill>
                <a:srgbClr val="000000"/>
              </a:solidFill>
              <a:latin typeface="Arial" panose="020B0604020202020204" pitchFamily="34" charset="0"/>
            </a:endParaRPr>
          </a:p>
          <a:p>
            <a:r>
              <a:rPr lang="en-US" altLang="zh-CN" dirty="0">
                <a:solidFill>
                  <a:srgbClr val="000000"/>
                </a:solidFill>
                <a:latin typeface="Arial" panose="020B0604020202020204" pitchFamily="34" charset="0"/>
              </a:rPr>
              <a:t>   //</a:t>
            </a:r>
            <a:r>
              <a:rPr lang="zh-CN" altLang="en-US" dirty="0">
                <a:solidFill>
                  <a:srgbClr val="000000"/>
                </a:solidFill>
                <a:latin typeface="Arial" panose="020B0604020202020204" pitchFamily="34" charset="0"/>
              </a:rPr>
              <a:t>继承动物类           </a:t>
            </a:r>
            <a:br>
              <a:rPr lang="zh-CN" altLang="en-US" dirty="0"/>
            </a:br>
            <a:r>
              <a:rPr lang="en-US" altLang="zh-CN" dirty="0">
                <a:solidFill>
                  <a:srgbClr val="000000"/>
                </a:solidFill>
                <a:latin typeface="Arial" panose="020B0604020202020204" pitchFamily="34" charset="0"/>
              </a:rPr>
              <a:t>}                                </a:t>
            </a:r>
            <a:endParaRPr lang="zh-CN" altLang="en-US" dirty="0"/>
          </a:p>
        </p:txBody>
      </p:sp>
      <p:sp>
        <p:nvSpPr>
          <p:cNvPr id="7" name="矩形 6"/>
          <p:cNvSpPr/>
          <p:nvPr/>
        </p:nvSpPr>
        <p:spPr>
          <a:xfrm>
            <a:off x="6705600" y="3929016"/>
            <a:ext cx="2757377" cy="1200329"/>
          </a:xfrm>
          <a:prstGeom prst="rect">
            <a:avLst/>
          </a:prstGeom>
        </p:spPr>
        <p:txBody>
          <a:bodyPr wrap="square">
            <a:spAutoFit/>
          </a:bodyPr>
          <a:lstStyle/>
          <a:p>
            <a:r>
              <a:rPr lang="en-US" altLang="zh-CN" dirty="0">
                <a:solidFill>
                  <a:srgbClr val="000000"/>
                </a:solidFill>
                <a:latin typeface="Arial" panose="020B0604020202020204" pitchFamily="34" charset="0"/>
              </a:rPr>
              <a:t> class </a:t>
            </a:r>
            <a:r>
              <a:rPr lang="en-US" altLang="zh-CN" dirty="0" err="1">
                <a:solidFill>
                  <a:srgbClr val="000000"/>
                </a:solidFill>
                <a:latin typeface="Arial" panose="020B0604020202020204" pitchFamily="34" charset="0"/>
              </a:rPr>
              <a:t>WideGoose:IFly</a:t>
            </a:r>
            <a:br>
              <a:rPr lang="en-US" altLang="zh-CN" dirty="0"/>
            </a:br>
            <a:r>
              <a:rPr lang="en-US" altLang="zh-CN" dirty="0">
                <a:solidFill>
                  <a:srgbClr val="000000"/>
                </a:solidFill>
                <a:latin typeface="Arial" panose="020B0604020202020204" pitchFamily="34" charset="0"/>
              </a:rPr>
              <a:t> {</a:t>
            </a:r>
            <a:br>
              <a:rPr lang="en-US" altLang="zh-CN" dirty="0"/>
            </a:br>
            <a:r>
              <a:rPr lang="zh-CN" altLang="en-US" dirty="0">
                <a:solidFill>
                  <a:srgbClr val="000000"/>
                </a:solidFill>
                <a:latin typeface="Arial" panose="020B0604020202020204" pitchFamily="34" charset="0"/>
              </a:rPr>
              <a:t>          </a:t>
            </a:r>
            <a:r>
              <a:rPr lang="en-US" altLang="zh-CN" dirty="0">
                <a:solidFill>
                  <a:srgbClr val="000000"/>
                </a:solidFill>
                <a:latin typeface="Arial" panose="020B0604020202020204" pitchFamily="34" charset="0"/>
              </a:rPr>
              <a:t>//</a:t>
            </a:r>
            <a:r>
              <a:rPr lang="zh-CN" altLang="en-US" dirty="0">
                <a:solidFill>
                  <a:srgbClr val="000000"/>
                </a:solidFill>
                <a:latin typeface="Arial" panose="020B0604020202020204" pitchFamily="34" charset="0"/>
              </a:rPr>
              <a:t>实现飞翔接口</a:t>
            </a:r>
            <a:br>
              <a:rPr lang="zh-CN" altLang="en-US" dirty="0"/>
            </a:br>
            <a:r>
              <a:rPr lang="en-US" altLang="zh-CN" dirty="0">
                <a:solidFill>
                  <a:srgbClr val="000000"/>
                </a:solidFill>
                <a:latin typeface="Arial" panose="020B0604020202020204" pitchFamily="34" charset="0"/>
              </a:rPr>
              <a:t> }</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62000"/>
          </a:xfrm>
        </p:spPr>
        <p:txBody>
          <a:bodyPr>
            <a:normAutofit/>
          </a:bodyPr>
          <a:lstStyle/>
          <a:p>
            <a:r>
              <a:rPr lang="zh-CN" altLang="en-US" dirty="0"/>
              <a:t>类图</a:t>
            </a:r>
            <a:endParaRPr lang="zh-CN" altLang="en-US" dirty="0"/>
          </a:p>
        </p:txBody>
      </p:sp>
      <p:sp>
        <p:nvSpPr>
          <p:cNvPr id="3" name="内容占位符 2"/>
          <p:cNvSpPr>
            <a:spLocks noGrp="1"/>
          </p:cNvSpPr>
          <p:nvPr>
            <p:ph idx="1"/>
          </p:nvPr>
        </p:nvSpPr>
        <p:spPr>
          <a:xfrm>
            <a:off x="677334" y="1371601"/>
            <a:ext cx="8596668" cy="1073887"/>
          </a:xfrm>
        </p:spPr>
        <p:txBody>
          <a:bodyPr>
            <a:normAutofit fontScale="92500" lnSpcReduction="10000"/>
          </a:bodyPr>
          <a:lstStyle/>
          <a:p>
            <a:r>
              <a:rPr lang="zh-CN" altLang="en-US" sz="2400" dirty="0"/>
              <a:t>企鹅与气候有很大的关系，企鹅需要“知道”气候的变化，需要“了解”气候规律。当一个类“知道”另一个类时，可以用关联</a:t>
            </a:r>
            <a:r>
              <a:rPr lang="en-US" altLang="zh-CN" sz="2400" dirty="0"/>
              <a:t>(association)</a:t>
            </a:r>
            <a:r>
              <a:rPr lang="zh-CN" altLang="en-US" sz="2400" dirty="0"/>
              <a:t>关系。关联关系用实线箭头来表示。</a:t>
            </a:r>
            <a:endParaRPr lang="zh-CN" altLang="en-US" sz="2400" dirty="0"/>
          </a:p>
        </p:txBody>
      </p:sp>
      <p:pic>
        <p:nvPicPr>
          <p:cNvPr id="3074" name="Picture 2" descr="http://hi.csdn.net/attachment/201110/11/0_13183351742SjI.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66432" y="3061512"/>
            <a:ext cx="3217046" cy="208464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975668" y="3365171"/>
            <a:ext cx="6096000" cy="1477328"/>
          </a:xfrm>
          <a:prstGeom prst="rect">
            <a:avLst/>
          </a:prstGeom>
        </p:spPr>
        <p:txBody>
          <a:bodyPr>
            <a:spAutoFit/>
          </a:bodyPr>
          <a:lstStyle/>
          <a:p>
            <a:r>
              <a:rPr lang="en-US" altLang="zh-CN" dirty="0">
                <a:solidFill>
                  <a:srgbClr val="000000"/>
                </a:solidFill>
                <a:latin typeface="Arial" panose="020B0604020202020204" pitchFamily="34" charset="0"/>
              </a:rPr>
              <a:t>class Penguin :Bird</a:t>
            </a:r>
            <a:br>
              <a:rPr lang="en-US" altLang="zh-CN" dirty="0"/>
            </a:br>
            <a:r>
              <a:rPr lang="en-US" altLang="zh-CN" dirty="0">
                <a:solidFill>
                  <a:srgbClr val="000000"/>
                </a:solidFill>
                <a:latin typeface="Arial" panose="020B0604020202020204" pitchFamily="34" charset="0"/>
              </a:rPr>
              <a:t>{</a:t>
            </a:r>
            <a:br>
              <a:rPr lang="en-US" altLang="zh-CN" dirty="0"/>
            </a:br>
            <a:r>
              <a:rPr lang="en-US" altLang="zh-CN" dirty="0">
                <a:solidFill>
                  <a:srgbClr val="000000"/>
                </a:solidFill>
                <a:latin typeface="Arial" panose="020B0604020202020204" pitchFamily="34" charset="0"/>
              </a:rPr>
              <a:t>   private </a:t>
            </a:r>
            <a:r>
              <a:rPr lang="en-US" altLang="zh-CN" dirty="0" err="1">
                <a:solidFill>
                  <a:srgbClr val="000000"/>
                </a:solidFill>
                <a:latin typeface="Arial" panose="020B0604020202020204" pitchFamily="34" charset="0"/>
              </a:rPr>
              <a:t>Climateclimate</a:t>
            </a:r>
            <a:r>
              <a:rPr lang="en-US" altLang="zh-CN" dirty="0">
                <a:solidFill>
                  <a:srgbClr val="000000"/>
                </a:solidFill>
                <a:latin typeface="Arial" panose="020B0604020202020204" pitchFamily="34" charset="0"/>
              </a:rPr>
              <a:t>;//</a:t>
            </a:r>
            <a:r>
              <a:rPr lang="zh-CN" altLang="en-US" dirty="0">
                <a:solidFill>
                  <a:srgbClr val="000000"/>
                </a:solidFill>
                <a:latin typeface="Arial" panose="020B0604020202020204" pitchFamily="34" charset="0"/>
              </a:rPr>
              <a:t>在企鹅</a:t>
            </a:r>
            <a:r>
              <a:rPr lang="en-US" altLang="zh-CN" dirty="0">
                <a:solidFill>
                  <a:srgbClr val="000000"/>
                </a:solidFill>
                <a:latin typeface="Arial" panose="020B0604020202020204" pitchFamily="34" charset="0"/>
              </a:rPr>
              <a:t>Penguin</a:t>
            </a:r>
            <a:r>
              <a:rPr lang="zh-CN" altLang="en-US" dirty="0">
                <a:solidFill>
                  <a:srgbClr val="000000"/>
                </a:solidFill>
                <a:latin typeface="Arial" panose="020B0604020202020204" pitchFamily="34" charset="0"/>
              </a:rPr>
              <a:t>中，引用到气候</a:t>
            </a:r>
            <a:r>
              <a:rPr lang="en-US" altLang="zh-CN" dirty="0">
                <a:solidFill>
                  <a:srgbClr val="000000"/>
                </a:solidFill>
                <a:latin typeface="Arial" panose="020B0604020202020204" pitchFamily="34" charset="0"/>
              </a:rPr>
              <a:t>Climate</a:t>
            </a:r>
            <a:r>
              <a:rPr lang="zh-CN" altLang="en-US" dirty="0">
                <a:solidFill>
                  <a:srgbClr val="000000"/>
                </a:solidFill>
                <a:latin typeface="Arial" panose="020B0604020202020204" pitchFamily="34" charset="0"/>
              </a:rPr>
              <a:t>对象</a:t>
            </a:r>
            <a:br>
              <a:rPr lang="zh-CN" altLang="en-US" dirty="0"/>
            </a:br>
            <a:r>
              <a:rPr lang="en-US" altLang="zh-CN" dirty="0">
                <a:solidFill>
                  <a:srgbClr val="000000"/>
                </a:solidFill>
                <a:latin typeface="Arial" panose="020B0604020202020204" pitchFamily="34" charset="0"/>
              </a:rPr>
              <a:t>}</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62000"/>
          </a:xfrm>
        </p:spPr>
        <p:txBody>
          <a:bodyPr>
            <a:normAutofit/>
          </a:bodyPr>
          <a:lstStyle/>
          <a:p>
            <a:r>
              <a:rPr lang="zh-CN" altLang="en-US" dirty="0"/>
              <a:t>类图</a:t>
            </a:r>
            <a:endParaRPr lang="zh-CN" altLang="en-US" dirty="0"/>
          </a:p>
        </p:txBody>
      </p:sp>
      <p:sp>
        <p:nvSpPr>
          <p:cNvPr id="3" name="内容占位符 2"/>
          <p:cNvSpPr>
            <a:spLocks noGrp="1"/>
          </p:cNvSpPr>
          <p:nvPr>
            <p:ph idx="1"/>
          </p:nvPr>
        </p:nvSpPr>
        <p:spPr>
          <a:xfrm>
            <a:off x="677333" y="1371600"/>
            <a:ext cx="9210945" cy="2218659"/>
          </a:xfrm>
        </p:spPr>
        <p:txBody>
          <a:bodyPr>
            <a:normAutofit/>
          </a:bodyPr>
          <a:lstStyle/>
          <a:p>
            <a:r>
              <a:rPr lang="en-US" altLang="zh-CN" sz="2400" dirty="0"/>
              <a:t>6.      “</a:t>
            </a:r>
            <a:r>
              <a:rPr lang="zh-CN" altLang="en-US" sz="2400" dirty="0"/>
              <a:t>大雁”和“雁群”这两个类。大雁是群居动物，每只大雁都属于一个雁群，一个雁群可以有多只大雁。所以它们之间就满足聚合</a:t>
            </a:r>
            <a:r>
              <a:rPr lang="en-US" altLang="zh-CN" sz="2400" dirty="0"/>
              <a:t>(Aggregation)</a:t>
            </a:r>
            <a:r>
              <a:rPr lang="zh-CN" altLang="en-US" sz="2400" dirty="0"/>
              <a:t>关系。聚合表示一种弱的“拥有”关系，体现的是</a:t>
            </a:r>
            <a:r>
              <a:rPr lang="en-US" altLang="zh-CN" sz="2400" dirty="0"/>
              <a:t>A</a:t>
            </a:r>
            <a:r>
              <a:rPr lang="zh-CN" altLang="en-US" sz="2400" dirty="0"/>
              <a:t>对象可以包含</a:t>
            </a:r>
            <a:r>
              <a:rPr lang="en-US" altLang="zh-CN" sz="2400" dirty="0"/>
              <a:t>B</a:t>
            </a:r>
            <a:r>
              <a:rPr lang="zh-CN" altLang="en-US" sz="2400" dirty="0"/>
              <a:t>对象，但</a:t>
            </a:r>
            <a:r>
              <a:rPr lang="en-US" altLang="zh-CN" sz="2400" dirty="0"/>
              <a:t>B</a:t>
            </a:r>
            <a:r>
              <a:rPr lang="zh-CN" altLang="en-US" sz="2400" dirty="0"/>
              <a:t>对象不是</a:t>
            </a:r>
            <a:r>
              <a:rPr lang="en-US" altLang="zh-CN" sz="2400" dirty="0"/>
              <a:t>A</a:t>
            </a:r>
            <a:r>
              <a:rPr lang="zh-CN" altLang="en-US" sz="2400" dirty="0"/>
              <a:t>对象的一部分。聚合关系用空心的菱形</a:t>
            </a:r>
            <a:r>
              <a:rPr lang="en-US" altLang="zh-CN" sz="2400" dirty="0"/>
              <a:t>+ </a:t>
            </a:r>
            <a:r>
              <a:rPr lang="zh-CN" altLang="en-US" sz="2400" dirty="0"/>
              <a:t>实线箭头表示。</a:t>
            </a:r>
            <a:endParaRPr lang="zh-CN" altLang="en-US" sz="2400" dirty="0"/>
          </a:p>
        </p:txBody>
      </p:sp>
      <p:pic>
        <p:nvPicPr>
          <p:cNvPr id="1026" name="Picture 2" descr="http://hi.csdn.net/attachment/201110/11/0_1318335195V7Tt.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00222" y="3590260"/>
            <a:ext cx="3438505" cy="2363972"/>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4975668" y="3895083"/>
            <a:ext cx="6096000" cy="1754326"/>
          </a:xfrm>
          <a:prstGeom prst="rect">
            <a:avLst/>
          </a:prstGeom>
        </p:spPr>
        <p:txBody>
          <a:bodyPr>
            <a:spAutoFit/>
          </a:bodyPr>
          <a:lstStyle/>
          <a:p>
            <a:r>
              <a:rPr lang="en-US" altLang="zh-CN" dirty="0" err="1">
                <a:solidFill>
                  <a:srgbClr val="000000"/>
                </a:solidFill>
                <a:latin typeface="Arial" panose="020B0604020202020204" pitchFamily="34" charset="0"/>
              </a:rPr>
              <a:t>classWideGooseAggregate</a:t>
            </a:r>
            <a:br>
              <a:rPr lang="en-US" altLang="zh-CN" dirty="0"/>
            </a:br>
            <a:r>
              <a:rPr lang="en-US" altLang="zh-CN" dirty="0">
                <a:solidFill>
                  <a:srgbClr val="000000"/>
                </a:solidFill>
                <a:latin typeface="Arial" panose="020B0604020202020204" pitchFamily="34" charset="0"/>
              </a:rPr>
              <a:t>{</a:t>
            </a:r>
            <a:br>
              <a:rPr lang="en-US" altLang="zh-CN" dirty="0"/>
            </a:br>
            <a:r>
              <a:rPr lang="en-US" altLang="zh-CN" dirty="0">
                <a:solidFill>
                  <a:srgbClr val="000000"/>
                </a:solidFill>
                <a:latin typeface="Arial" panose="020B0604020202020204" pitchFamily="34" charset="0"/>
              </a:rPr>
              <a:t>   private </a:t>
            </a:r>
            <a:r>
              <a:rPr lang="en-US" altLang="zh-CN" dirty="0" err="1">
                <a:solidFill>
                  <a:srgbClr val="000000"/>
                </a:solidFill>
                <a:latin typeface="Arial" panose="020B0604020202020204" pitchFamily="34" charset="0"/>
              </a:rPr>
              <a:t>WideGoose</a:t>
            </a:r>
            <a:r>
              <a:rPr lang="en-US" altLang="zh-CN" dirty="0">
                <a:solidFill>
                  <a:srgbClr val="000000"/>
                </a:solidFill>
                <a:latin typeface="Arial" panose="020B0604020202020204" pitchFamily="34" charset="0"/>
              </a:rPr>
              <a:t>[]</a:t>
            </a:r>
            <a:r>
              <a:rPr lang="en-US" altLang="zh-CN" dirty="0" err="1">
                <a:solidFill>
                  <a:srgbClr val="000000"/>
                </a:solidFill>
                <a:latin typeface="Arial" panose="020B0604020202020204" pitchFamily="34" charset="0"/>
              </a:rPr>
              <a:t>arrayWideGoose</a:t>
            </a:r>
            <a:r>
              <a:rPr lang="en-US" altLang="zh-CN" dirty="0">
                <a:solidFill>
                  <a:srgbClr val="000000"/>
                </a:solidFill>
                <a:latin typeface="Arial" panose="020B0604020202020204" pitchFamily="34" charset="0"/>
              </a:rPr>
              <a:t>;</a:t>
            </a:r>
            <a:br>
              <a:rPr lang="en-US" altLang="zh-CN" dirty="0"/>
            </a:br>
            <a:r>
              <a:rPr lang="en-US" altLang="zh-CN" dirty="0">
                <a:solidFill>
                  <a:srgbClr val="000000"/>
                </a:solidFill>
                <a:latin typeface="Arial" panose="020B0604020202020204" pitchFamily="34" charset="0"/>
              </a:rPr>
              <a:t>   //</a:t>
            </a:r>
            <a:r>
              <a:rPr lang="zh-CN" altLang="en-US" dirty="0">
                <a:solidFill>
                  <a:srgbClr val="000000"/>
                </a:solidFill>
                <a:latin typeface="Arial" panose="020B0604020202020204" pitchFamily="34" charset="0"/>
              </a:rPr>
              <a:t>在雁群</a:t>
            </a:r>
            <a:r>
              <a:rPr lang="en-US" altLang="zh-CN" dirty="0" err="1">
                <a:solidFill>
                  <a:srgbClr val="000000"/>
                </a:solidFill>
                <a:latin typeface="Arial" panose="020B0604020202020204" pitchFamily="34" charset="0"/>
              </a:rPr>
              <a:t>WideGooseAggregate</a:t>
            </a:r>
            <a:r>
              <a:rPr lang="zh-CN" altLang="en-US" dirty="0">
                <a:solidFill>
                  <a:srgbClr val="000000"/>
                </a:solidFill>
                <a:latin typeface="Arial" panose="020B0604020202020204" pitchFamily="34" charset="0"/>
              </a:rPr>
              <a:t>类中，有大雁数组对象</a:t>
            </a:r>
            <a:r>
              <a:rPr lang="en-US" altLang="zh-CN" dirty="0" err="1">
                <a:solidFill>
                  <a:srgbClr val="000000"/>
                </a:solidFill>
                <a:latin typeface="Arial" panose="020B0604020202020204" pitchFamily="34" charset="0"/>
              </a:rPr>
              <a:t>arrayWideGoose</a:t>
            </a:r>
            <a:br>
              <a:rPr lang="en-US" altLang="zh-CN" dirty="0"/>
            </a:br>
            <a:r>
              <a:rPr lang="en-US" altLang="zh-CN" dirty="0">
                <a:solidFill>
                  <a:srgbClr val="000000"/>
                </a:solidFill>
                <a:latin typeface="Arial" panose="020B0604020202020204" pitchFamily="34" charset="0"/>
              </a:rPr>
              <a:t>}</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62000"/>
          </a:xfrm>
        </p:spPr>
        <p:txBody>
          <a:bodyPr>
            <a:normAutofit/>
          </a:bodyPr>
          <a:lstStyle/>
          <a:p>
            <a:r>
              <a:rPr lang="zh-CN" altLang="en-US" dirty="0"/>
              <a:t>类图</a:t>
            </a:r>
            <a:endParaRPr lang="zh-CN" altLang="en-US" dirty="0"/>
          </a:p>
        </p:txBody>
      </p:sp>
      <p:sp>
        <p:nvSpPr>
          <p:cNvPr id="3" name="内容占位符 2"/>
          <p:cNvSpPr>
            <a:spLocks noGrp="1"/>
          </p:cNvSpPr>
          <p:nvPr>
            <p:ph idx="1"/>
          </p:nvPr>
        </p:nvSpPr>
        <p:spPr>
          <a:xfrm>
            <a:off x="677333" y="1371601"/>
            <a:ext cx="9062089" cy="2626241"/>
          </a:xfrm>
        </p:spPr>
        <p:txBody>
          <a:bodyPr>
            <a:normAutofit/>
          </a:bodyPr>
          <a:lstStyle/>
          <a:p>
            <a:r>
              <a:rPr lang="en-US" altLang="zh-CN" sz="2000" dirty="0"/>
              <a:t>7.  “</a:t>
            </a:r>
            <a:r>
              <a:rPr lang="zh-CN" altLang="en-US" sz="2000" dirty="0"/>
              <a:t>鸟”和“翅膀”这两个类。鸟和翅膀似整体和部分的关系，并且翅膀和鸟的生命周期是相同的，在这里鸟和其翅膀就是合成关系。合成</a:t>
            </a:r>
            <a:r>
              <a:rPr lang="en-US" altLang="zh-CN" sz="2000" dirty="0"/>
              <a:t>(composition)</a:t>
            </a:r>
            <a:r>
              <a:rPr lang="zh-CN" altLang="en-US" sz="2000" dirty="0"/>
              <a:t>是一种强的“拥有”关系，体现了严格的部分和整体的关系，部分和整体的生命周期一样。合成关系用实心的的菱形</a:t>
            </a:r>
            <a:r>
              <a:rPr lang="en-US" altLang="zh-CN" sz="2000" dirty="0"/>
              <a:t>+</a:t>
            </a:r>
            <a:r>
              <a:rPr lang="zh-CN" altLang="en-US" sz="2000" dirty="0"/>
              <a:t>实线箭头来表示。另外，合成关系的连线两端还有一个数字“</a:t>
            </a:r>
            <a:r>
              <a:rPr lang="en-US" altLang="zh-CN" sz="2000" dirty="0"/>
              <a:t>1”</a:t>
            </a:r>
            <a:r>
              <a:rPr lang="zh-CN" altLang="en-US" sz="2000" dirty="0"/>
              <a:t>和数字“</a:t>
            </a:r>
            <a:r>
              <a:rPr lang="en-US" altLang="zh-CN" sz="2000" dirty="0"/>
              <a:t>2”</a:t>
            </a:r>
            <a:r>
              <a:rPr lang="zh-CN" altLang="en-US" sz="2000" dirty="0"/>
              <a:t>，，这被称为基数。表明这一端的类可以有几个实例，很显然，一个鸟应该有两支翅膀。如果一个类可能有无数个实例，则就用“</a:t>
            </a:r>
            <a:r>
              <a:rPr lang="en-US" altLang="zh-CN" sz="2000" dirty="0"/>
              <a:t>n”</a:t>
            </a:r>
            <a:r>
              <a:rPr lang="zh-CN" altLang="en-US" sz="2000" dirty="0"/>
              <a:t>来表示。关联关系，聚合关系也可以有基数的。</a:t>
            </a:r>
            <a:endParaRPr lang="zh-CN" altLang="en-US" sz="2000" dirty="0"/>
          </a:p>
        </p:txBody>
      </p:sp>
      <p:pic>
        <p:nvPicPr>
          <p:cNvPr id="2050" name="Picture 2" descr="http://hi.csdn.net/attachment/201110/11/0_1318335199V4IC.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7332" y="3997842"/>
            <a:ext cx="4775118" cy="187133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5208377" y="3805374"/>
            <a:ext cx="6096000" cy="2862322"/>
          </a:xfrm>
          <a:prstGeom prst="rect">
            <a:avLst/>
          </a:prstGeom>
        </p:spPr>
        <p:txBody>
          <a:bodyPr>
            <a:spAutoFit/>
          </a:bodyPr>
          <a:lstStyle/>
          <a:p>
            <a:r>
              <a:rPr lang="en-US" altLang="zh-CN" dirty="0">
                <a:solidFill>
                  <a:srgbClr val="000000"/>
                </a:solidFill>
                <a:latin typeface="Arial" panose="020B0604020202020204" pitchFamily="34" charset="0"/>
              </a:rPr>
              <a:t>class Bird </a:t>
            </a:r>
            <a:br>
              <a:rPr lang="en-US" altLang="zh-CN" dirty="0"/>
            </a:br>
            <a:r>
              <a:rPr lang="en-US" altLang="zh-CN" dirty="0">
                <a:solidFill>
                  <a:srgbClr val="000000"/>
                </a:solidFill>
                <a:latin typeface="Arial" panose="020B0604020202020204" pitchFamily="34" charset="0"/>
              </a:rPr>
              <a:t>{</a:t>
            </a:r>
            <a:br>
              <a:rPr lang="en-US" altLang="zh-CN" dirty="0"/>
            </a:br>
            <a:r>
              <a:rPr lang="en-US" altLang="zh-CN" dirty="0">
                <a:solidFill>
                  <a:srgbClr val="000000"/>
                </a:solidFill>
                <a:latin typeface="Arial" panose="020B0604020202020204" pitchFamily="34" charset="0"/>
              </a:rPr>
              <a:t>  private Wing </a:t>
            </a:r>
            <a:r>
              <a:rPr lang="en-US" altLang="zh-CN" dirty="0" err="1">
                <a:solidFill>
                  <a:srgbClr val="000000"/>
                </a:solidFill>
                <a:latin typeface="Arial" panose="020B0604020202020204" pitchFamily="34" charset="0"/>
              </a:rPr>
              <a:t>wing</a:t>
            </a:r>
            <a:r>
              <a:rPr lang="en-US" altLang="zh-CN" dirty="0">
                <a:solidFill>
                  <a:srgbClr val="000000"/>
                </a:solidFill>
                <a:latin typeface="Arial" panose="020B0604020202020204" pitchFamily="34" charset="0"/>
              </a:rPr>
              <a:t>;</a:t>
            </a:r>
            <a:br>
              <a:rPr lang="en-US" altLang="zh-CN" dirty="0"/>
            </a:br>
            <a:r>
              <a:rPr lang="en-US" altLang="zh-CN" dirty="0">
                <a:solidFill>
                  <a:srgbClr val="000000"/>
                </a:solidFill>
                <a:latin typeface="Arial" panose="020B0604020202020204" pitchFamily="34" charset="0"/>
              </a:rPr>
              <a:t>  public Bird()</a:t>
            </a:r>
            <a:br>
              <a:rPr lang="en-US" altLang="zh-CN" dirty="0"/>
            </a:br>
            <a:r>
              <a:rPr lang="en-US" altLang="zh-CN" dirty="0">
                <a:solidFill>
                  <a:srgbClr val="000000"/>
                </a:solidFill>
                <a:latin typeface="Arial" panose="020B0604020202020204" pitchFamily="34" charset="0"/>
              </a:rPr>
              <a:t>   {</a:t>
            </a:r>
            <a:br>
              <a:rPr lang="en-US" altLang="zh-CN" dirty="0"/>
            </a:br>
            <a:r>
              <a:rPr lang="en-US" altLang="zh-CN" dirty="0">
                <a:solidFill>
                  <a:srgbClr val="000000"/>
                </a:solidFill>
                <a:latin typeface="Arial" panose="020B0604020202020204" pitchFamily="34" charset="0"/>
              </a:rPr>
              <a:t>      wing=new Wing();</a:t>
            </a:r>
            <a:br>
              <a:rPr lang="en-US" altLang="zh-CN" dirty="0"/>
            </a:br>
            <a:r>
              <a:rPr lang="en-US" altLang="zh-CN" dirty="0">
                <a:solidFill>
                  <a:srgbClr val="000000"/>
                </a:solidFill>
                <a:latin typeface="Arial" panose="020B0604020202020204" pitchFamily="34" charset="0"/>
              </a:rPr>
              <a:t>    //</a:t>
            </a:r>
            <a:r>
              <a:rPr lang="zh-CN" altLang="en-US" dirty="0">
                <a:solidFill>
                  <a:srgbClr val="000000"/>
                </a:solidFill>
                <a:latin typeface="Arial" panose="020B0604020202020204" pitchFamily="34" charset="0"/>
              </a:rPr>
              <a:t>在鸟</a:t>
            </a:r>
            <a:r>
              <a:rPr lang="en-US" altLang="zh-CN" dirty="0">
                <a:solidFill>
                  <a:srgbClr val="000000"/>
                </a:solidFill>
                <a:latin typeface="Arial" panose="020B0604020202020204" pitchFamily="34" charset="0"/>
              </a:rPr>
              <a:t>Bird</a:t>
            </a:r>
            <a:r>
              <a:rPr lang="zh-CN" altLang="en-US" dirty="0">
                <a:solidFill>
                  <a:srgbClr val="000000"/>
                </a:solidFill>
                <a:latin typeface="Arial" panose="020B0604020202020204" pitchFamily="34" charset="0"/>
              </a:rPr>
              <a:t>类中，初始化时，实例化翅膀</a:t>
            </a:r>
            <a:r>
              <a:rPr lang="en-US" altLang="zh-CN" dirty="0">
                <a:solidFill>
                  <a:srgbClr val="000000"/>
                </a:solidFill>
                <a:latin typeface="Arial" panose="020B0604020202020204" pitchFamily="34" charset="0"/>
              </a:rPr>
              <a:t>Wing,</a:t>
            </a:r>
            <a:r>
              <a:rPr lang="zh-CN" altLang="en-US" dirty="0">
                <a:solidFill>
                  <a:srgbClr val="000000"/>
                </a:solidFill>
                <a:latin typeface="Arial" panose="020B0604020202020204" pitchFamily="34" charset="0"/>
              </a:rPr>
              <a:t>它们之间同时生成</a:t>
            </a:r>
            <a:br>
              <a:rPr lang="zh-CN" altLang="en-US" dirty="0"/>
            </a:br>
            <a:r>
              <a:rPr lang="zh-CN" altLang="en-US" dirty="0">
                <a:solidFill>
                  <a:srgbClr val="000000"/>
                </a:solidFill>
                <a:latin typeface="Arial" panose="020B0604020202020204" pitchFamily="34" charset="0"/>
              </a:rPr>
              <a:t>   </a:t>
            </a:r>
            <a:r>
              <a:rPr lang="en-US" altLang="zh-CN" dirty="0">
                <a:solidFill>
                  <a:srgbClr val="000000"/>
                </a:solidFill>
                <a:latin typeface="Arial" panose="020B0604020202020204" pitchFamily="34" charset="0"/>
              </a:rPr>
              <a:t>}</a:t>
            </a:r>
            <a:br>
              <a:rPr lang="zh-CN" altLang="en-US" dirty="0"/>
            </a:br>
            <a:r>
              <a:rPr lang="en-US" altLang="zh-CN" dirty="0">
                <a:solidFill>
                  <a:srgbClr val="000000"/>
                </a:solidFill>
                <a:latin typeface="Arial" panose="020B0604020202020204" pitchFamily="34" charset="0"/>
              </a:rPr>
              <a:t>}</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82487"/>
          </a:xfrm>
        </p:spPr>
        <p:txBody>
          <a:bodyPr>
            <a:normAutofit/>
          </a:bodyPr>
          <a:lstStyle/>
          <a:p>
            <a:r>
              <a:rPr lang="zh-CN" altLang="en-US" dirty="0"/>
              <a:t>类图</a:t>
            </a:r>
            <a:endParaRPr lang="zh-CN" altLang="en-US" dirty="0"/>
          </a:p>
        </p:txBody>
      </p:sp>
      <p:sp>
        <p:nvSpPr>
          <p:cNvPr id="3" name="内容占位符 2"/>
          <p:cNvSpPr>
            <a:spLocks noGrp="1"/>
          </p:cNvSpPr>
          <p:nvPr>
            <p:ph idx="1"/>
          </p:nvPr>
        </p:nvSpPr>
        <p:spPr>
          <a:xfrm>
            <a:off x="677334" y="1470991"/>
            <a:ext cx="8596668" cy="1888897"/>
          </a:xfrm>
        </p:spPr>
        <p:txBody>
          <a:bodyPr>
            <a:normAutofit/>
          </a:bodyPr>
          <a:lstStyle/>
          <a:p>
            <a:r>
              <a:rPr lang="en-US" altLang="zh-CN" sz="2400" dirty="0"/>
              <a:t>8.  “</a:t>
            </a:r>
            <a:r>
              <a:rPr lang="zh-CN" altLang="en-US" sz="2400" dirty="0"/>
              <a:t>动物”、“氧气”与“水”之间。动物有几大特征，比如有新陈代谢，能繁殖。而动物要有生命，需要氧气，水以及食物等。也就是说动物依赖于氧气和水。它们之间是依赖关系</a:t>
            </a:r>
            <a:r>
              <a:rPr lang="en-US" altLang="zh-CN" sz="2400" dirty="0"/>
              <a:t>(Dependency),</a:t>
            </a:r>
            <a:r>
              <a:rPr lang="zh-CN" altLang="en-US" sz="2400" dirty="0"/>
              <a:t>用虚线箭头来表示。</a:t>
            </a:r>
            <a:endParaRPr lang="zh-CN" altLang="en-US" sz="2400" dirty="0"/>
          </a:p>
        </p:txBody>
      </p:sp>
      <p:pic>
        <p:nvPicPr>
          <p:cNvPr id="3074" name="Picture 2" descr="http://hi.csdn.net/attachment/201110/11/0_13183352046YTu.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5091" y="3359888"/>
            <a:ext cx="4599663" cy="2573079"/>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5752511" y="3505044"/>
            <a:ext cx="6096000" cy="1754326"/>
          </a:xfrm>
          <a:prstGeom prst="rect">
            <a:avLst/>
          </a:prstGeom>
        </p:spPr>
        <p:txBody>
          <a:bodyPr>
            <a:spAutoFit/>
          </a:bodyPr>
          <a:lstStyle/>
          <a:p>
            <a:r>
              <a:rPr lang="en-US" altLang="zh-CN" dirty="0">
                <a:solidFill>
                  <a:srgbClr val="000000"/>
                </a:solidFill>
                <a:latin typeface="Arial" panose="020B0604020202020204" pitchFamily="34" charset="0"/>
              </a:rPr>
              <a:t>abstract class Animal</a:t>
            </a:r>
            <a:br>
              <a:rPr lang="en-US" altLang="zh-CN" dirty="0"/>
            </a:br>
            <a:r>
              <a:rPr lang="en-US" altLang="zh-CN" dirty="0">
                <a:solidFill>
                  <a:srgbClr val="000000"/>
                </a:solidFill>
                <a:latin typeface="Arial" panose="020B0604020202020204" pitchFamily="34" charset="0"/>
              </a:rPr>
              <a:t>{</a:t>
            </a:r>
            <a:br>
              <a:rPr lang="en-US" altLang="zh-CN" dirty="0"/>
            </a:br>
            <a:r>
              <a:rPr lang="en-US" altLang="zh-CN" dirty="0">
                <a:solidFill>
                  <a:srgbClr val="000000"/>
                </a:solidFill>
                <a:latin typeface="Arial" panose="020B0604020202020204" pitchFamily="34" charset="0"/>
              </a:rPr>
              <a:t>   public </a:t>
            </a:r>
            <a:r>
              <a:rPr lang="en-US" altLang="zh-CN" dirty="0" err="1">
                <a:solidFill>
                  <a:srgbClr val="000000"/>
                </a:solidFill>
                <a:latin typeface="Arial" panose="020B0604020202020204" pitchFamily="34" charset="0"/>
              </a:rPr>
              <a:t>bolism</a:t>
            </a:r>
            <a:r>
              <a:rPr lang="en-US" altLang="zh-CN" dirty="0">
                <a:solidFill>
                  <a:srgbClr val="000000"/>
                </a:solidFill>
                <a:latin typeface="Arial" panose="020B0604020202020204" pitchFamily="34" charset="0"/>
              </a:rPr>
              <a:t>(</a:t>
            </a:r>
            <a:r>
              <a:rPr lang="en-US" altLang="zh-CN" dirty="0" err="1">
                <a:solidFill>
                  <a:srgbClr val="000000"/>
                </a:solidFill>
                <a:latin typeface="Arial" panose="020B0604020202020204" pitchFamily="34" charset="0"/>
              </a:rPr>
              <a:t>Oxygenoxygen,Water</a:t>
            </a:r>
            <a:r>
              <a:rPr lang="en-US" altLang="zh-CN" dirty="0">
                <a:solidFill>
                  <a:srgbClr val="000000"/>
                </a:solidFill>
                <a:latin typeface="Arial" panose="020B0604020202020204" pitchFamily="34" charset="0"/>
              </a:rPr>
              <a:t> water)</a:t>
            </a:r>
            <a:br>
              <a:rPr lang="en-US" altLang="zh-CN" dirty="0"/>
            </a:br>
            <a:r>
              <a:rPr lang="en-US" altLang="zh-CN" dirty="0">
                <a:solidFill>
                  <a:srgbClr val="000000"/>
                </a:solidFill>
                <a:latin typeface="Arial" panose="020B0604020202020204" pitchFamily="34" charset="0"/>
              </a:rPr>
              <a:t>    {</a:t>
            </a:r>
            <a:br>
              <a:rPr lang="en-US" altLang="zh-CN" dirty="0"/>
            </a:br>
            <a:r>
              <a:rPr lang="en-US" altLang="zh-CN" dirty="0">
                <a:solidFill>
                  <a:srgbClr val="000000"/>
                </a:solidFill>
                <a:latin typeface="Arial" panose="020B0604020202020204" pitchFamily="34" charset="0"/>
              </a:rPr>
              <a:t>    } </a:t>
            </a:r>
            <a:br>
              <a:rPr lang="en-US" altLang="zh-CN" dirty="0"/>
            </a:br>
            <a:r>
              <a:rPr lang="en-US" altLang="zh-CN" dirty="0">
                <a:solidFill>
                  <a:srgbClr val="000000"/>
                </a:solidFill>
                <a:latin typeface="Arial" panose="020B0604020202020204" pitchFamily="34" charset="0"/>
              </a:rPr>
              <a:t>}</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82487"/>
          </a:xfrm>
        </p:spPr>
        <p:txBody>
          <a:bodyPr>
            <a:normAutofit/>
          </a:bodyPr>
          <a:lstStyle/>
          <a:p>
            <a:r>
              <a:rPr lang="zh-CN" altLang="en-US" dirty="0"/>
              <a:t>状态图</a:t>
            </a:r>
            <a:endParaRPr lang="zh-CN" altLang="en-US" dirty="0"/>
          </a:p>
        </p:txBody>
      </p:sp>
      <p:sp>
        <p:nvSpPr>
          <p:cNvPr id="3" name="内容占位符 2"/>
          <p:cNvSpPr>
            <a:spLocks noGrp="1"/>
          </p:cNvSpPr>
          <p:nvPr>
            <p:ph idx="1"/>
          </p:nvPr>
        </p:nvSpPr>
        <p:spPr>
          <a:xfrm>
            <a:off x="613169" y="1470991"/>
            <a:ext cx="9827633" cy="4844749"/>
          </a:xfrm>
        </p:spPr>
        <p:txBody>
          <a:bodyPr>
            <a:normAutofit/>
          </a:bodyPr>
          <a:lstStyle/>
          <a:p>
            <a:r>
              <a:rPr lang="zh-CN" altLang="en-US" sz="2400" dirty="0"/>
              <a:t>状态图说明对象在它的生命周期中响应事件所经历的状态序列，以及它们对那些事件的响应。</a:t>
            </a:r>
            <a:endParaRPr lang="en-US" altLang="zh-CN" sz="2400" dirty="0"/>
          </a:p>
          <a:p>
            <a:pPr marL="0" indent="0">
              <a:buNone/>
            </a:pPr>
            <a:r>
              <a:rPr lang="en-US" altLang="zh-CN" sz="3200" dirty="0"/>
              <a:t>【</a:t>
            </a:r>
            <a:r>
              <a:rPr lang="zh-CN" altLang="en-US" sz="3200" dirty="0"/>
              <a:t>概念</a:t>
            </a:r>
            <a:r>
              <a:rPr lang="en-US" altLang="zh-CN" sz="3200" dirty="0"/>
              <a:t>】</a:t>
            </a:r>
            <a:r>
              <a:rPr lang="zh-CN" altLang="en-US" sz="2400" dirty="0"/>
              <a:t>描述对象的所有状态以及事件发生而引起的状态之间的转移</a:t>
            </a:r>
            <a:endParaRPr lang="zh-CN" altLang="en-US" sz="3200" dirty="0"/>
          </a:p>
          <a:p>
            <a:pPr marL="0" indent="0">
              <a:buNone/>
            </a:pPr>
            <a:r>
              <a:rPr lang="en-US" altLang="zh-CN" sz="2400" dirty="0"/>
              <a:t>【</a:t>
            </a:r>
            <a:r>
              <a:rPr lang="zh-CN" altLang="en-US" sz="2400" dirty="0"/>
              <a:t>描述方式</a:t>
            </a:r>
            <a:r>
              <a:rPr lang="en-US" altLang="zh-CN" sz="2400" dirty="0"/>
              <a:t>】 </a:t>
            </a:r>
            <a:endParaRPr lang="en-US" altLang="zh-CN" sz="2400" dirty="0"/>
          </a:p>
          <a:p>
            <a:pPr lvl="1"/>
            <a:r>
              <a:rPr lang="zh-CN" altLang="en-US" sz="2000" dirty="0"/>
              <a:t>起始点：实心圆 </a:t>
            </a:r>
            <a:endParaRPr lang="zh-CN" altLang="en-US" sz="2000" dirty="0"/>
          </a:p>
          <a:p>
            <a:pPr lvl="1"/>
            <a:r>
              <a:rPr lang="zh-CN" altLang="en-US" sz="2000" dirty="0"/>
              <a:t>状态之间的转换：使用开箭头的线段 </a:t>
            </a:r>
            <a:endParaRPr lang="zh-CN" altLang="en-US" sz="2000" dirty="0"/>
          </a:p>
          <a:p>
            <a:pPr lvl="1"/>
            <a:r>
              <a:rPr lang="zh-CN" altLang="en-US" sz="2000" dirty="0"/>
              <a:t>状态：圆角矩形 </a:t>
            </a:r>
            <a:endParaRPr lang="zh-CN" altLang="en-US" sz="2000" dirty="0"/>
          </a:p>
          <a:p>
            <a:pPr lvl="1"/>
            <a:r>
              <a:rPr lang="zh-CN" altLang="en-US" sz="2000" dirty="0"/>
              <a:t>判断点：空心圆 </a:t>
            </a:r>
            <a:endParaRPr lang="zh-CN" altLang="en-US" sz="2000" dirty="0"/>
          </a:p>
          <a:p>
            <a:pPr lvl="1"/>
            <a:r>
              <a:rPr lang="zh-CN" altLang="en-US" sz="2000" dirty="0"/>
              <a:t>一个或多个终止点：内部包含实心圆的圆</a:t>
            </a:r>
            <a:endParaRPr lang="zh-CN" altLang="en-US" sz="2000" dirty="0"/>
          </a:p>
          <a:p>
            <a:endParaRPr lang="zh-CN" altLang="en-US" sz="3200" dirty="0"/>
          </a:p>
        </p:txBody>
      </p:sp>
      <p:pic>
        <p:nvPicPr>
          <p:cNvPr id="7172" name="Picture 4" descr="http://images.cnblogs.com/cnblogs_com/TerryFeng/WindowsLiveWriter/UML_E4FF/image_6.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48670" y="3045564"/>
            <a:ext cx="6096000" cy="2000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82487"/>
          </a:xfrm>
        </p:spPr>
        <p:txBody>
          <a:bodyPr>
            <a:normAutofit/>
          </a:bodyPr>
          <a:lstStyle/>
          <a:p>
            <a:r>
              <a:rPr lang="zh-CN" altLang="en-US" dirty="0"/>
              <a:t>状态图</a:t>
            </a:r>
            <a:endParaRPr lang="zh-CN" altLang="en-US" dirty="0"/>
          </a:p>
        </p:txBody>
      </p:sp>
      <p:sp>
        <p:nvSpPr>
          <p:cNvPr id="3" name="内容占位符 2"/>
          <p:cNvSpPr>
            <a:spLocks noGrp="1"/>
          </p:cNvSpPr>
          <p:nvPr>
            <p:ph idx="1"/>
          </p:nvPr>
        </p:nvSpPr>
        <p:spPr>
          <a:xfrm>
            <a:off x="677333" y="1470991"/>
            <a:ext cx="9444861" cy="5387009"/>
          </a:xfrm>
        </p:spPr>
        <p:txBody>
          <a:bodyPr>
            <a:normAutofit/>
          </a:bodyPr>
          <a:lstStyle/>
          <a:p>
            <a:pPr marL="0" indent="0">
              <a:buNone/>
            </a:pPr>
            <a:r>
              <a:rPr lang="zh-CN" altLang="en-US" sz="2400" dirty="0"/>
              <a:t>状态、状态表示法及状态机</a:t>
            </a:r>
            <a:endParaRPr lang="zh-CN" altLang="en-US" sz="2400" dirty="0"/>
          </a:p>
          <a:p>
            <a:r>
              <a:rPr lang="zh-CN" altLang="en-US" sz="2400" dirty="0"/>
              <a:t>状态 是指在对象生命周期中满足某些条件、执行某些活动或等待某些事件的一个条件和状况</a:t>
            </a:r>
            <a:endParaRPr lang="zh-CN" altLang="en-US" sz="2400" dirty="0"/>
          </a:p>
          <a:p>
            <a:r>
              <a:rPr lang="zh-CN" altLang="en-US" sz="2400" dirty="0"/>
              <a:t>一个状态通常包括名称、进入</a:t>
            </a:r>
            <a:r>
              <a:rPr lang="en-US" altLang="zh-CN" sz="2400" dirty="0"/>
              <a:t>/</a:t>
            </a:r>
            <a:r>
              <a:rPr lang="zh-CN" altLang="en-US" sz="2400" dirty="0"/>
              <a:t>退出活动、内部转换、子状态和延迟事件 等五个部分组成</a:t>
            </a:r>
            <a:endParaRPr lang="zh-CN" altLang="en-US" sz="2400" dirty="0"/>
          </a:p>
          <a:p>
            <a:endParaRPr lang="en-US" altLang="zh-CN" sz="2400" dirty="0"/>
          </a:p>
          <a:p>
            <a:endParaRPr lang="en-US" altLang="zh-CN" sz="2400" dirty="0"/>
          </a:p>
          <a:p>
            <a:pPr marL="0" indent="0">
              <a:buNone/>
            </a:pPr>
            <a:endParaRPr lang="en-US" altLang="zh-CN" sz="2400" dirty="0"/>
          </a:p>
          <a:p>
            <a:r>
              <a:rPr lang="zh-CN" altLang="en-US" sz="2400" dirty="0"/>
              <a:t>状态机 是计算机科学理论的一部分，但</a:t>
            </a:r>
            <a:r>
              <a:rPr lang="en-US" altLang="zh-CN" sz="2400" dirty="0"/>
              <a:t>UML</a:t>
            </a:r>
            <a:r>
              <a:rPr lang="zh-CN" altLang="en-US" sz="2400" dirty="0"/>
              <a:t>中的状态机模型主要是基于</a:t>
            </a:r>
            <a:r>
              <a:rPr lang="en-US" altLang="zh-CN" sz="2400" dirty="0"/>
              <a:t>David </a:t>
            </a:r>
            <a:r>
              <a:rPr lang="en-US" altLang="zh-CN" sz="2400" dirty="0" err="1"/>
              <a:t>Harel</a:t>
            </a:r>
            <a:r>
              <a:rPr lang="zh-CN" altLang="en-US" sz="2400" dirty="0"/>
              <a:t>所做的扩展，是用来展示状态与状态之间转换的图</a:t>
            </a:r>
            <a:endParaRPr lang="zh-CN" altLang="en-US" sz="3200" dirty="0"/>
          </a:p>
        </p:txBody>
      </p:sp>
      <p:pic>
        <p:nvPicPr>
          <p:cNvPr id="5124" name="Picture 4" descr="http://images.cnblogs.com/cnblogs_com/TerryFeng/WindowsLiveWriter/UML_E4FF/image_4.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21208" y="3863606"/>
            <a:ext cx="6048375" cy="1257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82487"/>
          </a:xfrm>
        </p:spPr>
        <p:txBody>
          <a:bodyPr>
            <a:normAutofit/>
          </a:bodyPr>
          <a:lstStyle/>
          <a:p>
            <a:r>
              <a:rPr lang="zh-CN" altLang="en-US" dirty="0"/>
              <a:t>状态图</a:t>
            </a:r>
            <a:endParaRPr lang="zh-CN" altLang="en-US" dirty="0"/>
          </a:p>
        </p:txBody>
      </p:sp>
      <p:sp>
        <p:nvSpPr>
          <p:cNvPr id="3" name="内容占位符 2"/>
          <p:cNvSpPr>
            <a:spLocks noGrp="1"/>
          </p:cNvSpPr>
          <p:nvPr>
            <p:ph idx="1"/>
          </p:nvPr>
        </p:nvSpPr>
        <p:spPr>
          <a:xfrm>
            <a:off x="932514" y="3193466"/>
            <a:ext cx="8828173" cy="3334925"/>
          </a:xfrm>
        </p:spPr>
        <p:txBody>
          <a:bodyPr>
            <a:normAutofit/>
          </a:bodyPr>
          <a:lstStyle/>
          <a:p>
            <a:r>
              <a:rPr lang="zh-CN" altLang="en-US" sz="2400" dirty="0"/>
              <a:t>源状态：即受转换影响的状态</a:t>
            </a:r>
            <a:endParaRPr lang="zh-CN" altLang="en-US" sz="2400" dirty="0"/>
          </a:p>
          <a:p>
            <a:r>
              <a:rPr lang="zh-CN" altLang="en-US" sz="2400" dirty="0"/>
              <a:t>目标状态：当转换完成后对象的状态</a:t>
            </a:r>
            <a:endParaRPr lang="zh-CN" altLang="en-US" sz="2400" dirty="0"/>
          </a:p>
          <a:p>
            <a:r>
              <a:rPr lang="zh-CN" altLang="en-US" sz="2400" dirty="0"/>
              <a:t>触发事件：用来为转换定义一个事件，包括调用、改变、信号、时间四类事件</a:t>
            </a:r>
            <a:endParaRPr lang="zh-CN" altLang="en-US" sz="2400" dirty="0"/>
          </a:p>
          <a:p>
            <a:r>
              <a:rPr lang="zh-CN" altLang="en-US" sz="2400" dirty="0"/>
              <a:t>监护条件：布尔表达式，决定是否激活转换、</a:t>
            </a:r>
            <a:endParaRPr lang="zh-CN" altLang="en-US" sz="2400" dirty="0"/>
          </a:p>
          <a:p>
            <a:r>
              <a:rPr lang="zh-CN" altLang="en-US" sz="2400" dirty="0"/>
              <a:t>动作：转换激活时的操作</a:t>
            </a:r>
            <a:endParaRPr lang="zh-CN" altLang="en-US" sz="2400" dirty="0"/>
          </a:p>
        </p:txBody>
      </p:sp>
      <p:pic>
        <p:nvPicPr>
          <p:cNvPr id="8194" name="Picture 2" descr="imag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81822" y="1291186"/>
            <a:ext cx="5187692" cy="16258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82487"/>
          </a:xfrm>
        </p:spPr>
        <p:txBody>
          <a:bodyPr>
            <a:normAutofit/>
          </a:bodyPr>
          <a:lstStyle/>
          <a:p>
            <a:r>
              <a:rPr lang="zh-CN" altLang="en-US" dirty="0"/>
              <a:t>状态图</a:t>
            </a:r>
            <a:endParaRPr lang="zh-CN" altLang="en-US" dirty="0"/>
          </a:p>
        </p:txBody>
      </p:sp>
      <p:sp>
        <p:nvSpPr>
          <p:cNvPr id="3" name="内容占位符 2"/>
          <p:cNvSpPr>
            <a:spLocks noGrp="1"/>
          </p:cNvSpPr>
          <p:nvPr>
            <p:ph idx="1"/>
          </p:nvPr>
        </p:nvSpPr>
        <p:spPr>
          <a:xfrm>
            <a:off x="677333" y="1470991"/>
            <a:ext cx="8955765" cy="2675707"/>
          </a:xfrm>
        </p:spPr>
        <p:txBody>
          <a:bodyPr>
            <a:normAutofit/>
          </a:bodyPr>
          <a:lstStyle/>
          <a:p>
            <a:r>
              <a:rPr lang="zh-CN" altLang="en-US" sz="2400" dirty="0"/>
              <a:t>与状态</a:t>
            </a:r>
            <a:r>
              <a:rPr lang="en-US" altLang="zh-CN" sz="2400" dirty="0"/>
              <a:t>off</a:t>
            </a:r>
            <a:r>
              <a:rPr lang="zh-CN" altLang="en-US" sz="2400" dirty="0"/>
              <a:t>相关的转换有两个，其触发事件都是</a:t>
            </a:r>
            <a:r>
              <a:rPr lang="en-US" altLang="zh-CN" sz="2400" dirty="0" err="1"/>
              <a:t>turnOn</a:t>
            </a:r>
            <a:r>
              <a:rPr lang="zh-CN" altLang="en-US" sz="2400" dirty="0"/>
              <a:t>，只不过其监护条件不同。如果对象收到事件</a:t>
            </a:r>
            <a:r>
              <a:rPr lang="en-US" altLang="zh-CN" sz="2400" dirty="0" err="1"/>
              <a:t>turnOn</a:t>
            </a:r>
            <a:r>
              <a:rPr lang="zh-CN" altLang="en-US" sz="2400" dirty="0"/>
              <a:t>，那么将判断壶中是否有水；如果</a:t>
            </a:r>
            <a:r>
              <a:rPr lang="en-US" altLang="zh-CN" sz="2400" dirty="0"/>
              <a:t>[</a:t>
            </a:r>
            <a:r>
              <a:rPr lang="zh-CN" altLang="en-US" sz="2400" dirty="0"/>
              <a:t>没水</a:t>
            </a:r>
            <a:r>
              <a:rPr lang="en-US" altLang="zh-CN" sz="2400" dirty="0"/>
              <a:t>]</a:t>
            </a:r>
            <a:r>
              <a:rPr lang="zh-CN" altLang="en-US" sz="2400" dirty="0"/>
              <a:t>，则仍然处于</a:t>
            </a:r>
            <a:r>
              <a:rPr lang="en-US" altLang="zh-CN" sz="2400" dirty="0"/>
              <a:t>off</a:t>
            </a:r>
            <a:r>
              <a:rPr lang="zh-CN" altLang="en-US" sz="2400" dirty="0"/>
              <a:t>状态；如果</a:t>
            </a:r>
            <a:r>
              <a:rPr lang="en-US" altLang="zh-CN" sz="2400" dirty="0"/>
              <a:t>[</a:t>
            </a:r>
            <a:r>
              <a:rPr lang="zh-CN" altLang="en-US" sz="2400" dirty="0"/>
              <a:t>有水</a:t>
            </a:r>
            <a:r>
              <a:rPr lang="en-US" altLang="zh-CN" sz="2400" dirty="0"/>
              <a:t>]</a:t>
            </a:r>
            <a:r>
              <a:rPr lang="zh-CN" altLang="en-US" sz="2400" dirty="0"/>
              <a:t>则转为</a:t>
            </a:r>
            <a:r>
              <a:rPr lang="en-US" altLang="zh-CN" sz="2400" dirty="0"/>
              <a:t>on</a:t>
            </a:r>
            <a:r>
              <a:rPr lang="zh-CN" altLang="en-US" sz="2400" dirty="0"/>
              <a:t>状态，并执行“烧水”动作</a:t>
            </a:r>
            <a:endParaRPr lang="zh-CN" altLang="en-US" sz="2400" dirty="0"/>
          </a:p>
          <a:p>
            <a:r>
              <a:rPr lang="en-US" altLang="zh-CN" sz="2400" dirty="0"/>
              <a:t>•</a:t>
            </a:r>
            <a:r>
              <a:rPr lang="zh-CN" altLang="en-US" sz="2400" dirty="0"/>
              <a:t>而与状态</a:t>
            </a:r>
            <a:r>
              <a:rPr lang="en-US" altLang="zh-CN" sz="2400" dirty="0"/>
              <a:t>on</a:t>
            </a:r>
            <a:r>
              <a:rPr lang="zh-CN" altLang="en-US" sz="2400" dirty="0"/>
              <a:t>相关的转换也有两个，如果“水开了”就执行</a:t>
            </a:r>
            <a:r>
              <a:rPr lang="en-US" altLang="zh-CN" sz="2400" dirty="0" err="1"/>
              <a:t>turnOff</a:t>
            </a:r>
            <a:r>
              <a:rPr lang="zh-CN" altLang="en-US" sz="2400" dirty="0"/>
              <a:t>，关掉开关；如果烧坏了，就进入了终态了</a:t>
            </a:r>
            <a:endParaRPr lang="zh-CN" altLang="en-US" sz="2400" dirty="0"/>
          </a:p>
        </p:txBody>
      </p:sp>
      <p:pic>
        <p:nvPicPr>
          <p:cNvPr id="9218" name="Picture 2" descr="http://images.cnblogs.com/cnblogs_com/TerryFeng/WindowsLiveWriter/UML_E4FF/image_10.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28729" y="4146698"/>
            <a:ext cx="6452972" cy="21177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42122"/>
          </a:xfrm>
        </p:spPr>
        <p:txBody>
          <a:bodyPr>
            <a:normAutofit/>
          </a:bodyPr>
          <a:lstStyle/>
          <a:p>
            <a:r>
              <a:rPr lang="zh-CN" altLang="en-US" dirty="0"/>
              <a:t>顺序图</a:t>
            </a:r>
            <a:endParaRPr lang="zh-CN" altLang="en-US" dirty="0"/>
          </a:p>
        </p:txBody>
      </p:sp>
      <p:sp>
        <p:nvSpPr>
          <p:cNvPr id="3" name="内容占位符 2"/>
          <p:cNvSpPr>
            <a:spLocks noGrp="1"/>
          </p:cNvSpPr>
          <p:nvPr>
            <p:ph idx="1"/>
          </p:nvPr>
        </p:nvSpPr>
        <p:spPr>
          <a:xfrm>
            <a:off x="677334" y="1351723"/>
            <a:ext cx="8596668" cy="1646658"/>
          </a:xfrm>
        </p:spPr>
        <p:txBody>
          <a:bodyPr>
            <a:normAutofit/>
          </a:bodyPr>
          <a:lstStyle/>
          <a:p>
            <a:r>
              <a:rPr lang="zh-CN" altLang="en-US" sz="2400" dirty="0"/>
              <a:t>描述对象之间的交互顺序，着重体现对象之间消息传递的时间顺序，强调了对象之间消息的发送顺序，同时也显示了对象之间的交互过程。</a:t>
            </a:r>
            <a:endParaRPr lang="zh-CN" altLang="en-US" sz="2400" dirty="0"/>
          </a:p>
        </p:txBody>
      </p:sp>
      <p:pic>
        <p:nvPicPr>
          <p:cNvPr id="10242" name="Picture 2" descr="http://www.lupaworld.com/data/attachment/portal/201311/22/142238rfo58vc1fof5dr1r.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48761" y="2466975"/>
            <a:ext cx="6648450" cy="4391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3"/>
          <p:cNvPicPr>
            <a:picLocks noChangeAspect="1"/>
          </p:cNvPicPr>
          <p:nvPr/>
        </p:nvPicPr>
        <p:blipFill>
          <a:blip r:embed="rId1"/>
          <a:stretch>
            <a:fillRect/>
          </a:stretch>
        </p:blipFill>
        <p:spPr>
          <a:xfrm>
            <a:off x="2007704" y="840104"/>
            <a:ext cx="6977271" cy="6017896"/>
          </a:xfrm>
          <a:prstGeom prst="rect">
            <a:avLst/>
          </a:prstGeom>
        </p:spPr>
      </p:pic>
      <p:sp>
        <p:nvSpPr>
          <p:cNvPr id="2" name="标题 1"/>
          <p:cNvSpPr>
            <a:spLocks noGrp="1"/>
          </p:cNvSpPr>
          <p:nvPr>
            <p:ph type="title"/>
          </p:nvPr>
        </p:nvSpPr>
        <p:spPr>
          <a:xfrm>
            <a:off x="677334" y="609600"/>
            <a:ext cx="8596668" cy="1320800"/>
          </a:xfrm>
        </p:spPr>
        <p:txBody>
          <a:bodyPr anchor="t">
            <a:normAutofit/>
          </a:bodyPr>
          <a:lstStyle/>
          <a:p>
            <a:r>
              <a:rPr lang="zh-CN" altLang="en-US" dirty="0"/>
              <a:t>开发过程</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42122"/>
          </a:xfrm>
        </p:spPr>
        <p:txBody>
          <a:bodyPr>
            <a:normAutofit/>
          </a:bodyPr>
          <a:lstStyle/>
          <a:p>
            <a:r>
              <a:rPr lang="zh-CN" altLang="en-US" dirty="0"/>
              <a:t>顺序图</a:t>
            </a:r>
            <a:endParaRPr lang="zh-CN" altLang="en-US" dirty="0"/>
          </a:p>
        </p:txBody>
      </p:sp>
      <p:sp>
        <p:nvSpPr>
          <p:cNvPr id="3" name="内容占位符 2"/>
          <p:cNvSpPr>
            <a:spLocks noGrp="1"/>
          </p:cNvSpPr>
          <p:nvPr>
            <p:ph idx="1"/>
          </p:nvPr>
        </p:nvSpPr>
        <p:spPr>
          <a:xfrm>
            <a:off x="677334" y="1351723"/>
            <a:ext cx="9338536" cy="2731179"/>
          </a:xfrm>
        </p:spPr>
        <p:txBody>
          <a:bodyPr/>
          <a:lstStyle/>
          <a:p>
            <a:r>
              <a:rPr lang="zh-CN" altLang="en-US" sz="2400" b="1" dirty="0"/>
              <a:t>对象</a:t>
            </a:r>
            <a:endParaRPr lang="zh-CN" altLang="en-US" sz="2400" dirty="0"/>
          </a:p>
          <a:p>
            <a:r>
              <a:rPr lang="zh-CN" altLang="en-US" sz="2400" dirty="0"/>
              <a:t>对象是类的实例，对象是通过类来创建的，我们可以把类看作是创建对象的模版。</a:t>
            </a:r>
            <a:endParaRPr lang="zh-CN" altLang="en-US" sz="2400" dirty="0"/>
          </a:p>
          <a:p>
            <a:r>
              <a:rPr lang="zh-CN" altLang="en-US" sz="2400" u="sng" dirty="0"/>
              <a:t>对象的符号</a:t>
            </a:r>
            <a:endParaRPr lang="zh-CN" altLang="en-US" sz="2400" dirty="0"/>
          </a:p>
          <a:p>
            <a:r>
              <a:rPr lang="zh-CN" altLang="en-US" sz="2400" dirty="0"/>
              <a:t> 时序图中的每个大峡谷显示单独的列里。</a:t>
            </a:r>
            <a:endParaRPr lang="zh-CN" altLang="en-US" sz="2400" dirty="0"/>
          </a:p>
          <a:p>
            <a:endParaRPr lang="zh-CN" altLang="en-US" dirty="0"/>
          </a:p>
        </p:txBody>
      </p:sp>
      <p:pic>
        <p:nvPicPr>
          <p:cNvPr id="11266" name="Picture 2" descr="http://www.lupaworld.com/data/attachment/portal/201311/22/142238p0v7cslsvx4zq4qh.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58728" y="4082902"/>
            <a:ext cx="4575747" cy="23178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42122"/>
          </a:xfrm>
        </p:spPr>
        <p:txBody>
          <a:bodyPr>
            <a:normAutofit/>
          </a:bodyPr>
          <a:lstStyle/>
          <a:p>
            <a:r>
              <a:rPr lang="zh-CN" altLang="en-US" dirty="0"/>
              <a:t>顺序图</a:t>
            </a:r>
            <a:endParaRPr lang="zh-CN" altLang="en-US" dirty="0"/>
          </a:p>
        </p:txBody>
      </p:sp>
      <p:sp>
        <p:nvSpPr>
          <p:cNvPr id="3" name="内容占位符 2"/>
          <p:cNvSpPr>
            <a:spLocks noGrp="1"/>
          </p:cNvSpPr>
          <p:nvPr>
            <p:ph idx="1"/>
          </p:nvPr>
        </p:nvSpPr>
        <p:spPr>
          <a:xfrm>
            <a:off x="677334" y="1807534"/>
            <a:ext cx="8596668" cy="2702740"/>
          </a:xfrm>
        </p:spPr>
        <p:txBody>
          <a:bodyPr/>
          <a:lstStyle/>
          <a:p>
            <a:r>
              <a:rPr lang="zh-CN" altLang="en-US" sz="2400" u="sng" dirty="0"/>
              <a:t> 对象的左右排列位置</a:t>
            </a:r>
            <a:endParaRPr lang="zh-CN" altLang="en-US" sz="2400" dirty="0"/>
          </a:p>
          <a:p>
            <a:r>
              <a:rPr lang="zh-CN" altLang="en-US" sz="2400" dirty="0"/>
              <a:t>对象的左右顺序并不重要，但是为了画图画的清晰整洁起见，通常应遵循一下两个原则：</a:t>
            </a:r>
            <a:endParaRPr lang="zh-CN" altLang="en-US" sz="2400" dirty="0"/>
          </a:p>
          <a:p>
            <a:pPr marL="0" indent="0">
              <a:buNone/>
            </a:pPr>
            <a:r>
              <a:rPr lang="zh-CN" altLang="en-US" sz="2400" dirty="0"/>
              <a:t>（</a:t>
            </a:r>
            <a:r>
              <a:rPr lang="en-US" altLang="zh-CN" sz="2400" dirty="0"/>
              <a:t>1</a:t>
            </a:r>
            <a:r>
              <a:rPr lang="zh-CN" altLang="en-US" sz="2400" dirty="0"/>
              <a:t>）把交互频繁的对象尽可能地靠拢。</a:t>
            </a:r>
            <a:endParaRPr lang="zh-CN" altLang="en-US" sz="2400" dirty="0"/>
          </a:p>
          <a:p>
            <a:pPr marL="0" indent="0">
              <a:buNone/>
            </a:pPr>
            <a:r>
              <a:rPr lang="zh-CN" altLang="en-US" sz="2400" dirty="0"/>
              <a:t>（</a:t>
            </a:r>
            <a:r>
              <a:rPr lang="en-US" altLang="zh-CN" sz="2400" dirty="0"/>
              <a:t>2</a:t>
            </a:r>
            <a:r>
              <a:rPr lang="zh-CN" altLang="en-US" sz="2400" dirty="0"/>
              <a:t>）把初始化整个交互活动的对象（有时是一个参与者）放置在最左边。</a:t>
            </a:r>
            <a:endParaRPr lang="zh-CN" altLang="en-US" sz="2400" dirty="0"/>
          </a:p>
          <a:p>
            <a:endParaRPr lang="zh-CN" altLang="en-US" dirty="0"/>
          </a:p>
        </p:txBody>
      </p:sp>
      <p:pic>
        <p:nvPicPr>
          <p:cNvPr id="12290" name="Picture 2" descr="http://www.lupaworld.com/data/attachment/portal/201311/22/142239d0zznvt6fv7vntr7.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84461" y="4966086"/>
            <a:ext cx="7182413" cy="12975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42122"/>
          </a:xfrm>
        </p:spPr>
        <p:txBody>
          <a:bodyPr>
            <a:normAutofit/>
          </a:bodyPr>
          <a:lstStyle/>
          <a:p>
            <a:r>
              <a:rPr lang="zh-CN" altLang="en-US" dirty="0"/>
              <a:t>顺序图</a:t>
            </a:r>
            <a:endParaRPr lang="zh-CN" altLang="en-US" dirty="0"/>
          </a:p>
        </p:txBody>
      </p:sp>
      <p:sp>
        <p:nvSpPr>
          <p:cNvPr id="3" name="内容占位符 2"/>
          <p:cNvSpPr>
            <a:spLocks noGrp="1"/>
          </p:cNvSpPr>
          <p:nvPr>
            <p:ph idx="1"/>
          </p:nvPr>
        </p:nvSpPr>
        <p:spPr>
          <a:xfrm>
            <a:off x="677334" y="1351723"/>
            <a:ext cx="8596668" cy="1519068"/>
          </a:xfrm>
        </p:spPr>
        <p:txBody>
          <a:bodyPr/>
          <a:lstStyle/>
          <a:p>
            <a:r>
              <a:rPr lang="zh-CN" altLang="en-US" sz="2400" b="1" dirty="0"/>
              <a:t>生命线</a:t>
            </a:r>
            <a:r>
              <a:rPr lang="en-US" altLang="zh-CN" sz="2400" b="1" dirty="0"/>
              <a:t>lifeline</a:t>
            </a:r>
            <a:endParaRPr lang="zh-CN" altLang="en-US" sz="2400" dirty="0"/>
          </a:p>
          <a:p>
            <a:r>
              <a:rPr lang="zh-CN" altLang="en-US" sz="2400" dirty="0"/>
              <a:t>表示对象的生存时间。生命线从对象创建开始到对象销毁时终止。</a:t>
            </a:r>
            <a:endParaRPr lang="zh-CN" altLang="en-US" sz="2400" dirty="0"/>
          </a:p>
          <a:p>
            <a:endParaRPr lang="zh-CN" altLang="en-US" dirty="0"/>
          </a:p>
        </p:txBody>
      </p:sp>
      <p:sp>
        <p:nvSpPr>
          <p:cNvPr id="4" name="内容占位符 2"/>
          <p:cNvSpPr txBox="1"/>
          <p:nvPr/>
        </p:nvSpPr>
        <p:spPr>
          <a:xfrm>
            <a:off x="677334" y="4210288"/>
            <a:ext cx="9593717" cy="2573079"/>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400" b="1" dirty="0"/>
              <a:t> 消息</a:t>
            </a:r>
            <a:endParaRPr lang="zh-CN" altLang="en-US" sz="2400" dirty="0"/>
          </a:p>
          <a:p>
            <a:r>
              <a:rPr lang="zh-CN" altLang="en-US" sz="2400" u="sng" dirty="0"/>
              <a:t>消息的概念</a:t>
            </a:r>
            <a:r>
              <a:rPr lang="zh-CN" altLang="en-US" sz="2400" dirty="0"/>
              <a:t>：</a:t>
            </a:r>
            <a:endParaRPr lang="zh-CN" altLang="en-US" sz="2400" dirty="0"/>
          </a:p>
          <a:p>
            <a:r>
              <a:rPr lang="zh-CN" altLang="en-US" sz="2400" dirty="0"/>
              <a:t>对象之间的交互是通过相互发消息来实现的。一个对象可以请求（要求）另一个对象做某件事件。</a:t>
            </a:r>
            <a:endParaRPr lang="zh-CN" altLang="en-US" sz="2400" dirty="0"/>
          </a:p>
          <a:p>
            <a:r>
              <a:rPr lang="zh-CN" altLang="en-US" sz="2400" dirty="0"/>
              <a:t>消息从源对象指向目标对象。消息一旦发送便将控制从源对象转移到目标对象。</a:t>
            </a:r>
            <a:endParaRPr lang="zh-CN" altLang="en-US" sz="2400" dirty="0"/>
          </a:p>
          <a:p>
            <a:endParaRPr lang="zh-CN" altLang="en-US" dirty="0"/>
          </a:p>
        </p:txBody>
      </p:sp>
      <p:pic>
        <p:nvPicPr>
          <p:cNvPr id="13314" name="Picture 2" descr="http://www.lupaworld.com/data/attachment/portal/201311/22/142239egmghok7gftkyhgt.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28698" y="2691220"/>
            <a:ext cx="1891617" cy="154603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186232" y="3590922"/>
            <a:ext cx="2938661" cy="646331"/>
          </a:xfrm>
          <a:prstGeom prst="rect">
            <a:avLst/>
          </a:prstGeom>
        </p:spPr>
        <p:txBody>
          <a:bodyPr wrap="square">
            <a:spAutoFit/>
          </a:bodyPr>
          <a:lstStyle/>
          <a:p>
            <a:r>
              <a:rPr lang="zh-CN" altLang="en-US" dirty="0">
                <a:solidFill>
                  <a:srgbClr val="4B4B4B"/>
                </a:solidFill>
                <a:latin typeface="Verdana" panose="020B0604030504040204" pitchFamily="34" charset="0"/>
              </a:rPr>
              <a:t>对象在生命线上的两种状态：休眠状态、激活状态。</a:t>
            </a:r>
            <a:endParaRPr lang="zh-CN" altLang="en-US" dirty="0"/>
          </a:p>
        </p:txBody>
      </p:sp>
      <p:pic>
        <p:nvPicPr>
          <p:cNvPr id="6" name="图片 5"/>
          <p:cNvPicPr>
            <a:picLocks noChangeAspect="1"/>
          </p:cNvPicPr>
          <p:nvPr/>
        </p:nvPicPr>
        <p:blipFill>
          <a:blip r:embed="rId2"/>
          <a:stretch>
            <a:fillRect/>
          </a:stretch>
        </p:blipFill>
        <p:spPr>
          <a:xfrm>
            <a:off x="5568470" y="2545073"/>
            <a:ext cx="3629025" cy="183832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42122"/>
          </a:xfrm>
        </p:spPr>
        <p:txBody>
          <a:bodyPr>
            <a:normAutofit/>
          </a:bodyPr>
          <a:lstStyle/>
          <a:p>
            <a:r>
              <a:rPr lang="zh-CN" altLang="en-US" dirty="0"/>
              <a:t>顺序图</a:t>
            </a:r>
            <a:endParaRPr lang="zh-CN" altLang="en-US" dirty="0"/>
          </a:p>
        </p:txBody>
      </p:sp>
      <p:sp>
        <p:nvSpPr>
          <p:cNvPr id="3" name="内容占位符 2"/>
          <p:cNvSpPr>
            <a:spLocks noGrp="1"/>
          </p:cNvSpPr>
          <p:nvPr>
            <p:ph idx="1"/>
          </p:nvPr>
        </p:nvSpPr>
        <p:spPr>
          <a:xfrm>
            <a:off x="677334" y="1767779"/>
            <a:ext cx="7807447" cy="689728"/>
          </a:xfrm>
        </p:spPr>
        <p:txBody>
          <a:bodyPr>
            <a:normAutofit/>
          </a:bodyPr>
          <a:lstStyle/>
          <a:p>
            <a:r>
              <a:rPr lang="zh-CN" altLang="en-US" sz="2400" b="1" dirty="0"/>
              <a:t>消息的类型与符号</a:t>
            </a:r>
            <a:endParaRPr lang="zh-CN" altLang="en-US" sz="2400" dirty="0"/>
          </a:p>
        </p:txBody>
      </p:sp>
      <p:pic>
        <p:nvPicPr>
          <p:cNvPr id="14338" name="Picture 2" descr="http://www.lupaworld.com/data/attachment/portal/201311/22/142239pgf0f7g070sbofsb.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12752" y="2892055"/>
            <a:ext cx="6722871" cy="17862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ttp://images.cnblogs.com/cnblogs_com/jams742003/UML/uml_communication.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3629" y="1899181"/>
            <a:ext cx="7088372" cy="4958819"/>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677334" y="609600"/>
            <a:ext cx="8596668" cy="662609"/>
          </a:xfrm>
        </p:spPr>
        <p:txBody>
          <a:bodyPr/>
          <a:lstStyle/>
          <a:p>
            <a:r>
              <a:rPr lang="zh-CN" altLang="en-US" dirty="0"/>
              <a:t>协作图</a:t>
            </a:r>
            <a:endParaRPr lang="zh-CN" altLang="en-US" dirty="0"/>
          </a:p>
        </p:txBody>
      </p:sp>
      <p:sp>
        <p:nvSpPr>
          <p:cNvPr id="3" name="内容占位符 2"/>
          <p:cNvSpPr>
            <a:spLocks noGrp="1"/>
          </p:cNvSpPr>
          <p:nvPr>
            <p:ph idx="1"/>
          </p:nvPr>
        </p:nvSpPr>
        <p:spPr>
          <a:xfrm>
            <a:off x="677334" y="1272209"/>
            <a:ext cx="4426294" cy="4873410"/>
          </a:xfrm>
        </p:spPr>
        <p:txBody>
          <a:bodyPr/>
          <a:lstStyle/>
          <a:p>
            <a:pPr marL="0" indent="0">
              <a:buNone/>
            </a:pPr>
            <a:r>
              <a:rPr lang="zh-CN" altLang="en-US" sz="2400" dirty="0"/>
              <a:t>协作图是一种交互图，强调的是发送和接受消息的对象之间的组织结构。</a:t>
            </a:r>
            <a:endParaRPr lang="zh-CN" altLang="en-US" sz="2400" dirty="0"/>
          </a:p>
          <a:p>
            <a:r>
              <a:rPr lang="zh-CN" altLang="en-US" sz="2400" dirty="0"/>
              <a:t>  协作图主要描述协作对象的交互和链接。</a:t>
            </a:r>
            <a:endParaRPr lang="zh-CN" altLang="en-US" sz="2400" dirty="0"/>
          </a:p>
          <a:p>
            <a:r>
              <a:rPr lang="zh-CN" altLang="en-US" sz="2400" dirty="0"/>
              <a:t>  显示对象间的连接以及对象之间如何发送消息。</a:t>
            </a:r>
            <a:endParaRPr lang="zh-CN" altLang="en-US" sz="2400" dirty="0"/>
          </a:p>
          <a:p>
            <a:r>
              <a:rPr lang="zh-CN" altLang="en-US" sz="2400" dirty="0"/>
              <a:t>  协作图可以表示类操作的实现。</a:t>
            </a:r>
            <a:endParaRPr lang="zh-CN" altLang="en-US" sz="2400" dirty="0"/>
          </a:p>
          <a:p>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62609"/>
          </a:xfrm>
        </p:spPr>
        <p:txBody>
          <a:bodyPr/>
          <a:lstStyle/>
          <a:p>
            <a:r>
              <a:rPr lang="zh-CN" altLang="en-US" dirty="0"/>
              <a:t>协作图</a:t>
            </a:r>
            <a:endParaRPr lang="zh-CN" altLang="en-US" dirty="0"/>
          </a:p>
        </p:txBody>
      </p:sp>
      <p:sp>
        <p:nvSpPr>
          <p:cNvPr id="3" name="内容占位符 2"/>
          <p:cNvSpPr>
            <a:spLocks noGrp="1"/>
          </p:cNvSpPr>
          <p:nvPr>
            <p:ph idx="1"/>
          </p:nvPr>
        </p:nvSpPr>
        <p:spPr>
          <a:xfrm>
            <a:off x="677333" y="1272209"/>
            <a:ext cx="9657514" cy="5086061"/>
          </a:xfrm>
        </p:spPr>
        <p:txBody>
          <a:bodyPr/>
          <a:lstStyle/>
          <a:p>
            <a:r>
              <a:rPr lang="zh-CN" altLang="en-US" sz="2400" dirty="0"/>
              <a:t>协作图中表示了角色之间的关系，通过协作图限定协作中的对象或链。协作指的是在一定的语境中一组对象以及实现某些行为的对象间的相互作用。</a:t>
            </a:r>
            <a:endParaRPr lang="zh-CN" altLang="en-US" sz="2400" dirty="0"/>
          </a:p>
          <a:p>
            <a:r>
              <a:rPr lang="zh-CN" altLang="en-US" sz="2400" dirty="0"/>
              <a:t>协作图是表现对象协作关系的图，表示了协作中作为各种类元角色的对象所处的位置。图中主要显示了类元角色和关联角色，类元角色表示参与协作执行的对象的描述，对象可以参与一或多个协作；关联角色表示参与协作执行的关联的描述。类元角色和关联角色描述了对象的配置和当一个协作的实例执行时可能出现的连接。在一个协作中，描述了该协作所有对象组成的网络结构以及相互发送消息的整体行为，表示了潜藏于计算过程中的三个主要结构的统一：数据结构，控制流和数据流。</a:t>
            </a:r>
            <a:endParaRPr lang="zh-CN" altLang="en-US" sz="2400" dirty="0"/>
          </a:p>
          <a:p>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66307"/>
          </a:xfrm>
        </p:spPr>
        <p:txBody>
          <a:bodyPr/>
          <a:lstStyle/>
          <a:p>
            <a:r>
              <a:rPr lang="zh-CN" altLang="en-US" dirty="0"/>
              <a:t>协作图</a:t>
            </a:r>
            <a:endParaRPr lang="zh-CN" altLang="en-US" dirty="0"/>
          </a:p>
        </p:txBody>
      </p:sp>
      <p:sp>
        <p:nvSpPr>
          <p:cNvPr id="3" name="内容占位符 2"/>
          <p:cNvSpPr>
            <a:spLocks noGrp="1"/>
          </p:cNvSpPr>
          <p:nvPr>
            <p:ph idx="1"/>
          </p:nvPr>
        </p:nvSpPr>
        <p:spPr>
          <a:xfrm>
            <a:off x="677334" y="1467293"/>
            <a:ext cx="9338536" cy="5209954"/>
          </a:xfrm>
        </p:spPr>
        <p:txBody>
          <a:bodyPr>
            <a:normAutofit/>
          </a:bodyPr>
          <a:lstStyle/>
          <a:p>
            <a:r>
              <a:rPr lang="zh-CN" altLang="en-US" sz="2400" dirty="0"/>
              <a:t>协作图的作用</a:t>
            </a:r>
            <a:endParaRPr lang="zh-CN" altLang="en-US" sz="2400" dirty="0"/>
          </a:p>
          <a:p>
            <a:r>
              <a:rPr lang="zh-CN" altLang="en-US" sz="2400" dirty="0"/>
              <a:t>协作图是在一种给定语境中描述协作中各个对象间的组织交互关系的空间组织结构的图形化方式，从定义中可以分析它的作用为：对象间消息的传递来反映具体的使用语境的逻辑表达，一个使用情境的逻辑可能是一个用例的一部分或是一条控制流；它的交互关联显示对象交互的空间组织结构，显示一种对象间的关系，而不注重顺序；表现一个类的操作实现，协作图中可以说明类操作中使用的参数，变量，返回值。当表现一个系统的行为时，消息编号对应了程序中嵌套调用的结构和信号传递过程。</a:t>
            </a:r>
            <a:endParaRPr lang="zh-CN" altLang="en-US" sz="2400" dirty="0"/>
          </a:p>
          <a:p>
            <a:r>
              <a:rPr lang="zh-CN" altLang="en-US" sz="2400" dirty="0"/>
              <a:t>序列图常用来表示方案，协作图用于过程的详细设计。</a:t>
            </a:r>
            <a:endParaRPr lang="zh-CN" altLang="en-US" sz="24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30102"/>
          </a:xfrm>
        </p:spPr>
        <p:txBody>
          <a:bodyPr/>
          <a:lstStyle/>
          <a:p>
            <a:r>
              <a:rPr lang="zh-CN" altLang="en-US" dirty="0"/>
              <a:t>协作图</a:t>
            </a:r>
            <a:endParaRPr lang="zh-CN" altLang="en-US" dirty="0"/>
          </a:p>
        </p:txBody>
      </p:sp>
      <p:sp>
        <p:nvSpPr>
          <p:cNvPr id="3" name="内容占位符 2"/>
          <p:cNvSpPr>
            <a:spLocks noGrp="1"/>
          </p:cNvSpPr>
          <p:nvPr>
            <p:ph idx="1"/>
          </p:nvPr>
        </p:nvSpPr>
        <p:spPr>
          <a:xfrm>
            <a:off x="677333" y="1339702"/>
            <a:ext cx="9827634" cy="5518297"/>
          </a:xfrm>
        </p:spPr>
        <p:txBody>
          <a:bodyPr>
            <a:normAutofit/>
          </a:bodyPr>
          <a:lstStyle/>
          <a:p>
            <a:pPr marL="0" indent="0">
              <a:buNone/>
            </a:pPr>
            <a:r>
              <a:rPr lang="zh-CN" altLang="en-US" sz="2400" dirty="0"/>
              <a:t>协作图的组成</a:t>
            </a:r>
            <a:endParaRPr lang="zh-CN" altLang="en-US" sz="2400" dirty="0"/>
          </a:p>
          <a:p>
            <a:r>
              <a:rPr lang="zh-CN" altLang="en-US" sz="2000" dirty="0"/>
              <a:t>协作图由对象，消息，链等构成。</a:t>
            </a:r>
            <a:endParaRPr lang="zh-CN" altLang="en-US" sz="2000" dirty="0"/>
          </a:p>
          <a:p>
            <a:r>
              <a:rPr lang="zh-CN" altLang="en-US" sz="2000" dirty="0"/>
              <a:t>对象：类的实例。对象的角色表示一个或一组对象在完成目标的过程中所起的部分作用。对象是角色所属类的直接或间接实例，在协作图中，一个类的对象可能充当多个角色。</a:t>
            </a:r>
            <a:endParaRPr lang="zh-CN" altLang="en-US" sz="2000" dirty="0"/>
          </a:p>
          <a:p>
            <a:r>
              <a:rPr lang="zh-CN" altLang="en-US" sz="2000" dirty="0"/>
              <a:t>对象名：类名</a:t>
            </a:r>
            <a:endParaRPr lang="zh-CN" altLang="en-US" sz="2000" dirty="0"/>
          </a:p>
          <a:p>
            <a:r>
              <a:rPr lang="zh-CN" altLang="en-US" sz="2000" dirty="0"/>
              <a:t>消息：消息用来描述系统动态行为，它是从一个对象向另一个或几个对象发送信息，或由一个对象调用另一个对象的操作。由三部分组成：发送者，接收者，活动。</a:t>
            </a:r>
            <a:endParaRPr lang="zh-CN" altLang="en-US" sz="2000" dirty="0"/>
          </a:p>
          <a:p>
            <a:r>
              <a:rPr lang="zh-CN" altLang="en-US" sz="2000" dirty="0"/>
              <a:t>消息用带标签的箭头表示，它附在链上。链连接了发送者和接收者，箭头所指方向为接收者。每个消息包括一个顺序号以及消息的名称，其中顺序号标识了消息的相关顺序。消息的名称可以是一个方法，包含名字，参数表，返回值。</a:t>
            </a:r>
            <a:endParaRPr lang="zh-CN" altLang="en-US" sz="2000" dirty="0"/>
          </a:p>
          <a:p>
            <a:r>
              <a:rPr lang="zh-CN" altLang="en-US" sz="2000" dirty="0"/>
              <a:t>链：表示两个或多个对象间的独立连接，是关联的实例。协作图中，关联角色是与具体语境有关的暂时的类元之间的关系，关系角色的实例也是链。链表示为一个或多个相连的线或弧。</a:t>
            </a:r>
            <a:endParaRPr lang="zh-CN" altLang="en-US" sz="2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42122"/>
          </a:xfrm>
        </p:spPr>
        <p:txBody>
          <a:bodyPr/>
          <a:lstStyle/>
          <a:p>
            <a:r>
              <a:rPr lang="zh-CN" altLang="en-US" dirty="0"/>
              <a:t>部署图</a:t>
            </a:r>
            <a:endParaRPr lang="zh-CN" altLang="en-US" dirty="0"/>
          </a:p>
        </p:txBody>
      </p:sp>
      <p:sp>
        <p:nvSpPr>
          <p:cNvPr id="3" name="内容占位符 2"/>
          <p:cNvSpPr>
            <a:spLocks noGrp="1"/>
          </p:cNvSpPr>
          <p:nvPr>
            <p:ph idx="1"/>
          </p:nvPr>
        </p:nvSpPr>
        <p:spPr>
          <a:xfrm>
            <a:off x="677334" y="1351723"/>
            <a:ext cx="3660750" cy="2943830"/>
          </a:xfrm>
        </p:spPr>
        <p:txBody>
          <a:bodyPr>
            <a:normAutofit/>
          </a:bodyPr>
          <a:lstStyle/>
          <a:p>
            <a:r>
              <a:rPr lang="zh-CN" altLang="en-US" sz="2800" dirty="0"/>
              <a:t>用来定义了系统中硬件的物理体系结构，用来描述实际的物理设备以及它们之间的连接关系。</a:t>
            </a:r>
            <a:endParaRPr lang="zh-CN" altLang="en-US" sz="2800" dirty="0"/>
          </a:p>
        </p:txBody>
      </p:sp>
      <p:pic>
        <p:nvPicPr>
          <p:cNvPr id="22530" name="Picture 2" descr="UML Deployment Diagra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2544" y="609600"/>
            <a:ext cx="6702295" cy="583477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677334" y="3766719"/>
            <a:ext cx="5628167" cy="2677656"/>
          </a:xfrm>
          <a:prstGeom prst="rect">
            <a:avLst/>
          </a:prstGeom>
        </p:spPr>
        <p:txBody>
          <a:bodyPr wrap="square">
            <a:spAutoFit/>
          </a:bodyPr>
          <a:lstStyle/>
          <a:p>
            <a:pPr algn="just"/>
            <a:r>
              <a:rPr lang="zh-CN" altLang="en-US" sz="2400" dirty="0">
                <a:solidFill>
                  <a:srgbClr val="000000"/>
                </a:solidFill>
                <a:latin typeface="Verdana" panose="020B0604030504040204" pitchFamily="34" charset="0"/>
              </a:rPr>
              <a:t>使用部署图可以描述如下：</a:t>
            </a:r>
            <a:endParaRPr lang="zh-CN" altLang="en-US" sz="2400" dirty="0">
              <a:solidFill>
                <a:srgbClr val="000000"/>
              </a:solidFill>
              <a:latin typeface="Verdana" panose="020B0604030504040204" pitchFamily="34" charset="0"/>
            </a:endParaRPr>
          </a:p>
          <a:p>
            <a:pPr algn="just">
              <a:buFont typeface="Arial" panose="020B0604020202020204" pitchFamily="34" charset="0"/>
              <a:buChar char="•"/>
            </a:pPr>
            <a:r>
              <a:rPr lang="zh-CN" altLang="en-US" sz="2400" dirty="0">
                <a:solidFill>
                  <a:srgbClr val="000000"/>
                </a:solidFill>
                <a:latin typeface="Open Sans"/>
              </a:rPr>
              <a:t>为了模拟一个系统的硬件拓扑。</a:t>
            </a:r>
            <a:endParaRPr lang="zh-CN" altLang="en-US" sz="2400" dirty="0">
              <a:solidFill>
                <a:srgbClr val="000000"/>
              </a:solidFill>
              <a:latin typeface="Open Sans"/>
            </a:endParaRPr>
          </a:p>
          <a:p>
            <a:pPr algn="just">
              <a:buFont typeface="Arial" panose="020B0604020202020204" pitchFamily="34" charset="0"/>
              <a:buChar char="•"/>
            </a:pPr>
            <a:r>
              <a:rPr lang="zh-CN" altLang="en-US" sz="2400" dirty="0">
                <a:solidFill>
                  <a:srgbClr val="000000"/>
                </a:solidFill>
                <a:latin typeface="Open Sans"/>
              </a:rPr>
              <a:t>嵌入式系统建模。</a:t>
            </a:r>
            <a:endParaRPr lang="zh-CN" altLang="en-US" sz="2400" dirty="0">
              <a:solidFill>
                <a:srgbClr val="000000"/>
              </a:solidFill>
              <a:latin typeface="Open Sans"/>
            </a:endParaRPr>
          </a:p>
          <a:p>
            <a:pPr algn="just">
              <a:buFont typeface="Arial" panose="020B0604020202020204" pitchFamily="34" charset="0"/>
              <a:buChar char="•"/>
            </a:pPr>
            <a:r>
              <a:rPr lang="zh-CN" altLang="en-US" sz="2400" dirty="0">
                <a:solidFill>
                  <a:srgbClr val="000000"/>
                </a:solidFill>
                <a:latin typeface="Open Sans"/>
              </a:rPr>
              <a:t>为了模拟一个客户机</a:t>
            </a:r>
            <a:r>
              <a:rPr lang="en-US" altLang="zh-CN" sz="2400" dirty="0">
                <a:solidFill>
                  <a:srgbClr val="000000"/>
                </a:solidFill>
                <a:latin typeface="Open Sans"/>
              </a:rPr>
              <a:t>/</a:t>
            </a:r>
            <a:r>
              <a:rPr lang="zh-CN" altLang="en-US" sz="2400" dirty="0">
                <a:solidFill>
                  <a:srgbClr val="000000"/>
                </a:solidFill>
                <a:latin typeface="Open Sans"/>
              </a:rPr>
              <a:t>服务器系统的硬件的详细信息。</a:t>
            </a:r>
            <a:endParaRPr lang="zh-CN" altLang="en-US" sz="2400" dirty="0">
              <a:solidFill>
                <a:srgbClr val="000000"/>
              </a:solidFill>
              <a:latin typeface="Open Sans"/>
            </a:endParaRPr>
          </a:p>
          <a:p>
            <a:pPr algn="just">
              <a:buFont typeface="Arial" panose="020B0604020202020204" pitchFamily="34" charset="0"/>
              <a:buChar char="•"/>
            </a:pPr>
            <a:r>
              <a:rPr lang="zh-CN" altLang="en-US" sz="2400" dirty="0">
                <a:solidFill>
                  <a:srgbClr val="000000"/>
                </a:solidFill>
                <a:latin typeface="Open Sans"/>
              </a:rPr>
              <a:t>为了模拟硬件的分布式应用程序的细节。</a:t>
            </a:r>
            <a:endParaRPr lang="zh-CN" altLang="en-US" sz="2400" dirty="0">
              <a:solidFill>
                <a:srgbClr val="000000"/>
              </a:solidFill>
              <a:latin typeface="Open Sans"/>
            </a:endParaRPr>
          </a:p>
          <a:p>
            <a:pPr algn="just">
              <a:buFont typeface="Arial" panose="020B0604020202020204" pitchFamily="34" charset="0"/>
              <a:buChar char="•"/>
            </a:pPr>
            <a:r>
              <a:rPr lang="zh-CN" altLang="en-US" sz="2400" dirty="0">
                <a:solidFill>
                  <a:srgbClr val="000000"/>
                </a:solidFill>
                <a:latin typeface="Open Sans"/>
              </a:rPr>
              <a:t>正向和逆向工程。</a:t>
            </a:r>
            <a:endParaRPr lang="zh-CN" altLang="en-US" sz="2400" b="0" i="0" dirty="0">
              <a:solidFill>
                <a:srgbClr val="000000"/>
              </a:solidFill>
              <a:effectLst/>
              <a:latin typeface="Open San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42122"/>
          </a:xfrm>
        </p:spPr>
        <p:txBody>
          <a:bodyPr/>
          <a:lstStyle/>
          <a:p>
            <a:r>
              <a:rPr lang="zh-CN" altLang="en-US" dirty="0"/>
              <a:t>部署图</a:t>
            </a:r>
            <a:endParaRPr lang="zh-CN" altLang="en-US" dirty="0"/>
          </a:p>
        </p:txBody>
      </p:sp>
      <p:sp>
        <p:nvSpPr>
          <p:cNvPr id="3" name="内容占位符 2"/>
          <p:cNvSpPr>
            <a:spLocks noGrp="1"/>
          </p:cNvSpPr>
          <p:nvPr>
            <p:ph idx="1"/>
          </p:nvPr>
        </p:nvSpPr>
        <p:spPr>
          <a:xfrm>
            <a:off x="677334" y="1351723"/>
            <a:ext cx="7998833" cy="4326063"/>
          </a:xfrm>
        </p:spPr>
        <p:txBody>
          <a:bodyPr>
            <a:normAutofit/>
          </a:bodyPr>
          <a:lstStyle/>
          <a:p>
            <a:pPr marL="0" indent="0">
              <a:buNone/>
            </a:pPr>
            <a:r>
              <a:rPr lang="en-US" altLang="zh-CN" sz="2400" dirty="0"/>
              <a:t>1</a:t>
            </a:r>
            <a:r>
              <a:rPr lang="zh-CN" altLang="en-US" sz="2400" dirty="0"/>
              <a:t>、结点（</a:t>
            </a:r>
            <a:r>
              <a:rPr lang="en-US" altLang="zh-CN" sz="2400" dirty="0"/>
              <a:t>Node</a:t>
            </a:r>
            <a:r>
              <a:rPr lang="zh-CN" altLang="en-US" sz="2400" dirty="0"/>
              <a:t>）</a:t>
            </a:r>
            <a:endParaRPr lang="zh-CN" altLang="en-US" sz="2400" dirty="0"/>
          </a:p>
          <a:p>
            <a:r>
              <a:rPr lang="zh-CN" altLang="en-US" sz="2400" dirty="0"/>
              <a:t>    结点是存在与运行时的代表计算机资源的物理元素，可以是硬件也可以是运行其上的软件系统，比如</a:t>
            </a:r>
            <a:r>
              <a:rPr lang="en-US" altLang="zh-CN" sz="2400" dirty="0"/>
              <a:t>64</a:t>
            </a:r>
            <a:r>
              <a:rPr lang="zh-CN" altLang="en-US" sz="2400" dirty="0"/>
              <a:t>主机、</a:t>
            </a:r>
            <a:r>
              <a:rPr lang="en-US" altLang="zh-CN" sz="2400" dirty="0"/>
              <a:t>Windows server 2008</a:t>
            </a:r>
            <a:r>
              <a:rPr lang="zh-CN" altLang="en-US" sz="2400" dirty="0"/>
              <a:t>操作系统、防火墙等。结点用三维盒装表示。</a:t>
            </a:r>
            <a:endParaRPr lang="en-US" altLang="zh-CN" sz="2400" dirty="0"/>
          </a:p>
          <a:p>
            <a:pPr marL="0" indent="0">
              <a:buNone/>
            </a:pPr>
            <a:r>
              <a:rPr lang="en-US" altLang="zh-CN" sz="2400" dirty="0"/>
              <a:t>	</a:t>
            </a:r>
            <a:r>
              <a:rPr lang="zh-CN" altLang="en-US" sz="2400" dirty="0"/>
              <a:t>结点实例名称格式如下</a:t>
            </a:r>
            <a:endParaRPr lang="zh-CN" altLang="en-US" sz="2400" dirty="0"/>
          </a:p>
          <a:p>
            <a:pPr marL="0" indent="0">
              <a:buNone/>
            </a:pPr>
            <a:r>
              <a:rPr lang="zh-CN" altLang="en-US" sz="2400" dirty="0"/>
              <a:t>       </a:t>
            </a:r>
            <a:r>
              <a:rPr lang="en-US" altLang="zh-CN" sz="2400" dirty="0"/>
              <a:t>Node Instance : node</a:t>
            </a:r>
            <a:endParaRPr lang="en-US" altLang="zh-CN" sz="2400" dirty="0"/>
          </a:p>
          <a:p>
            <a:r>
              <a:rPr lang="en-US" altLang="zh-CN" sz="2400" dirty="0"/>
              <a:t>   </a:t>
            </a:r>
            <a:r>
              <a:rPr lang="zh-CN" altLang="en-US" sz="2400" dirty="0"/>
              <a:t>与结点的区别在于名称有下划线和结点类型前面有冒号，冒号前面可以有示例名称也可以没有示例名称，如下图</a:t>
            </a:r>
            <a:endParaRPr lang="zh-CN" altLang="en-US" sz="2400" dirty="0"/>
          </a:p>
        </p:txBody>
      </p:sp>
      <p:pic>
        <p:nvPicPr>
          <p:cNvPr id="18438" name="Picture 6" descr="http://images.cnblogs.com/cnblogs_com/ywqu/Deployment%20Diagram/dd03.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76167" y="4167962"/>
            <a:ext cx="3893100" cy="30196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02365"/>
          </a:xfrm>
        </p:spPr>
        <p:txBody>
          <a:bodyPr/>
          <a:lstStyle/>
          <a:p>
            <a:r>
              <a:rPr lang="zh-CN" altLang="en-US" dirty="0"/>
              <a:t>用例图</a:t>
            </a:r>
            <a:endParaRPr lang="zh-CN" altLang="en-US" dirty="0"/>
          </a:p>
        </p:txBody>
      </p:sp>
      <p:sp>
        <p:nvSpPr>
          <p:cNvPr id="3" name="内容占位符 2"/>
          <p:cNvSpPr>
            <a:spLocks noGrp="1"/>
          </p:cNvSpPr>
          <p:nvPr>
            <p:ph idx="1"/>
          </p:nvPr>
        </p:nvSpPr>
        <p:spPr>
          <a:xfrm>
            <a:off x="677334" y="1470991"/>
            <a:ext cx="9520214" cy="5009322"/>
          </a:xfrm>
        </p:spPr>
        <p:txBody>
          <a:bodyPr>
            <a:normAutofit/>
          </a:bodyPr>
          <a:lstStyle/>
          <a:p>
            <a:pPr algn="just">
              <a:lnSpc>
                <a:spcPct val="90000"/>
              </a:lnSpc>
            </a:pPr>
            <a:r>
              <a:rPr lang="en-US" altLang="zh-CN" sz="2800" b="1" dirty="0">
                <a:solidFill>
                  <a:schemeClr val="accent2"/>
                </a:solidFill>
              </a:rPr>
              <a:t>Use Case</a:t>
            </a:r>
            <a:r>
              <a:rPr lang="zh-CN" altLang="en-US" sz="2800" dirty="0"/>
              <a:t>概念是</a:t>
            </a:r>
            <a:r>
              <a:rPr lang="en-US" altLang="zh-CN" sz="2800" dirty="0"/>
              <a:t>Ivar Jacobson</a:t>
            </a:r>
            <a:r>
              <a:rPr lang="zh-CN" altLang="en-US" sz="2800" dirty="0"/>
              <a:t>于</a:t>
            </a:r>
            <a:r>
              <a:rPr lang="en-US" altLang="zh-CN" sz="2800" dirty="0"/>
              <a:t>60</a:t>
            </a:r>
            <a:r>
              <a:rPr lang="zh-CN" altLang="en-US" sz="2800" dirty="0"/>
              <a:t>年代和</a:t>
            </a:r>
            <a:r>
              <a:rPr lang="en-US" altLang="zh-CN" sz="2800" dirty="0"/>
              <a:t>70</a:t>
            </a:r>
            <a:r>
              <a:rPr lang="zh-CN" altLang="en-US" sz="2800" dirty="0"/>
              <a:t>年代在爱立信公司开发</a:t>
            </a:r>
            <a:r>
              <a:rPr lang="en-US" altLang="zh-CN" sz="2800" dirty="0"/>
              <a:t>AKE</a:t>
            </a:r>
            <a:r>
              <a:rPr lang="zh-CN" altLang="en-US" sz="2800" dirty="0"/>
              <a:t>，</a:t>
            </a:r>
            <a:r>
              <a:rPr lang="en-US" altLang="zh-CN" sz="2800" dirty="0"/>
              <a:t>AXE</a:t>
            </a:r>
            <a:r>
              <a:rPr lang="zh-CN" altLang="en-US" sz="2800" dirty="0"/>
              <a:t>系列系统时发明的，并在其博士论文</a:t>
            </a:r>
            <a:r>
              <a:rPr lang="en-US" altLang="zh-CN" sz="2800" dirty="0"/>
              <a:t>(85</a:t>
            </a:r>
            <a:r>
              <a:rPr lang="zh-CN" altLang="en-US" sz="2800" dirty="0"/>
              <a:t>年</a:t>
            </a:r>
            <a:r>
              <a:rPr lang="en-US" altLang="zh-CN" sz="2800" dirty="0"/>
              <a:t>)</a:t>
            </a:r>
            <a:r>
              <a:rPr lang="zh-CN" altLang="en-US" sz="2800" dirty="0"/>
              <a:t>和</a:t>
            </a:r>
            <a:r>
              <a:rPr lang="zh-CN" altLang="zh-CN" sz="2800" dirty="0"/>
              <a:t>92年出版的论著中做了详细论述[1]。</a:t>
            </a:r>
            <a:endParaRPr lang="zh-CN" altLang="en-US" sz="2800" dirty="0"/>
          </a:p>
          <a:p>
            <a:pPr algn="just">
              <a:lnSpc>
                <a:spcPct val="90000"/>
              </a:lnSpc>
            </a:pPr>
            <a:r>
              <a:rPr lang="zh-CN" altLang="en-US" sz="2800" dirty="0"/>
              <a:t>在软件开发中采用</a:t>
            </a:r>
            <a:r>
              <a:rPr lang="en-US" altLang="zh-CN" sz="2800" b="1" dirty="0">
                <a:solidFill>
                  <a:schemeClr val="accent2"/>
                </a:solidFill>
              </a:rPr>
              <a:t>Use Case</a:t>
            </a:r>
            <a:r>
              <a:rPr lang="zh-CN" altLang="en-US" sz="2800" b="1" dirty="0">
                <a:solidFill>
                  <a:schemeClr val="accent2"/>
                </a:solidFill>
              </a:rPr>
              <a:t>驱动</a:t>
            </a:r>
            <a:r>
              <a:rPr lang="zh-CN" altLang="en-US" sz="2800" dirty="0"/>
              <a:t>是</a:t>
            </a:r>
            <a:r>
              <a:rPr lang="en-US" altLang="zh-CN" sz="2800" dirty="0"/>
              <a:t>I. Jacobson</a:t>
            </a:r>
            <a:r>
              <a:rPr lang="zh-CN" altLang="en-US" sz="2800" dirty="0"/>
              <a:t>对软件界最重要的贡献之一。 </a:t>
            </a:r>
            <a:endParaRPr lang="zh-CN" altLang="zh-CN" sz="2800" dirty="0"/>
          </a:p>
          <a:p>
            <a:pPr>
              <a:lnSpc>
                <a:spcPct val="90000"/>
              </a:lnSpc>
            </a:pPr>
            <a:r>
              <a:rPr lang="zh-CN" altLang="en-US" sz="2800" dirty="0"/>
              <a:t>自</a:t>
            </a:r>
            <a:r>
              <a:rPr lang="en-US" altLang="zh-CN" sz="2800" dirty="0"/>
              <a:t>I. Jacobson</a:t>
            </a:r>
            <a:r>
              <a:rPr lang="zh-CN" altLang="en-US" sz="2800" dirty="0"/>
              <a:t>的著作出版后，面向对象领域已广泛接纳了用例这一概念，并认为它是第二代面向对象技术的标志。</a:t>
            </a:r>
            <a:endParaRPr lang="zh-CN" altLang="en-US" sz="2800" dirty="0"/>
          </a:p>
          <a:p>
            <a:pPr>
              <a:lnSpc>
                <a:spcPct val="90000"/>
              </a:lnSpc>
              <a:buFont typeface="Wingdings" panose="05000000000000000000" pitchFamily="2" charset="2"/>
              <a:buNone/>
            </a:pPr>
            <a:endParaRPr lang="zh-CN" altLang="en-US" sz="2400" dirty="0"/>
          </a:p>
          <a:p>
            <a:pPr>
              <a:lnSpc>
                <a:spcPct val="90000"/>
              </a:lnSpc>
            </a:pPr>
            <a:r>
              <a:rPr lang="en-US" altLang="zh-CN" sz="2400" dirty="0"/>
              <a:t>[1]  I. Jacobson</a:t>
            </a:r>
            <a:r>
              <a:rPr lang="zh-CN" altLang="en-US" sz="2400" dirty="0"/>
              <a:t>，</a:t>
            </a:r>
            <a:r>
              <a:rPr lang="en-US" altLang="zh-CN" sz="2400" dirty="0">
                <a:solidFill>
                  <a:schemeClr val="accent2"/>
                </a:solidFill>
              </a:rPr>
              <a:t>Object-oriented software engineering : a use case driven approach</a:t>
            </a:r>
            <a:r>
              <a:rPr lang="zh-CN" altLang="en-US" sz="2400" dirty="0"/>
              <a:t>，</a:t>
            </a:r>
            <a:r>
              <a:rPr lang="en-US" altLang="zh-CN" sz="2400" dirty="0"/>
              <a:t>Addison-Wesley, 1992</a:t>
            </a:r>
            <a:endParaRPr lang="en-US" altLang="zh-CN" sz="2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42122"/>
          </a:xfrm>
        </p:spPr>
        <p:txBody>
          <a:bodyPr/>
          <a:lstStyle/>
          <a:p>
            <a:r>
              <a:rPr lang="zh-CN" altLang="en-US" dirty="0"/>
              <a:t>部署图</a:t>
            </a:r>
            <a:endParaRPr lang="zh-CN" altLang="en-US" dirty="0"/>
          </a:p>
        </p:txBody>
      </p:sp>
      <p:sp>
        <p:nvSpPr>
          <p:cNvPr id="3" name="内容占位符 2"/>
          <p:cNvSpPr>
            <a:spLocks noGrp="1"/>
          </p:cNvSpPr>
          <p:nvPr>
            <p:ph idx="1"/>
          </p:nvPr>
        </p:nvSpPr>
        <p:spPr>
          <a:xfrm>
            <a:off x="677334" y="1351721"/>
            <a:ext cx="9381066" cy="1774251"/>
          </a:xfrm>
        </p:spPr>
        <p:txBody>
          <a:bodyPr>
            <a:normAutofit/>
          </a:bodyPr>
          <a:lstStyle/>
          <a:p>
            <a:r>
              <a:rPr lang="zh-CN" altLang="en-US" sz="2400" dirty="0"/>
              <a:t>结点类型有：</a:t>
            </a:r>
            <a:r>
              <a:rPr lang="en-US" altLang="zh-CN" sz="2400" dirty="0"/>
              <a:t>«</a:t>
            </a:r>
            <a:r>
              <a:rPr lang="en-US" altLang="zh-CN" sz="2400" dirty="0" err="1"/>
              <a:t>cdrom</a:t>
            </a:r>
            <a:r>
              <a:rPr lang="en-US" altLang="zh-CN" sz="2400" dirty="0"/>
              <a:t>», «</a:t>
            </a:r>
            <a:r>
              <a:rPr lang="en-US" altLang="zh-CN" sz="2400" dirty="0" err="1"/>
              <a:t>cd-rom</a:t>
            </a:r>
            <a:r>
              <a:rPr lang="en-US" altLang="zh-CN" sz="2400" dirty="0"/>
              <a:t>», «computer», «disk array», «pc», «pc client», «pc server», «secure», «server», «storage», «</a:t>
            </a:r>
            <a:r>
              <a:rPr lang="en-US" altLang="zh-CN" sz="2400" dirty="0" err="1"/>
              <a:t>unix</a:t>
            </a:r>
            <a:r>
              <a:rPr lang="en-US" altLang="zh-CN" sz="2400" dirty="0"/>
              <a:t> server», «user pc»</a:t>
            </a:r>
            <a:r>
              <a:rPr lang="zh-CN" altLang="en-US" sz="2400" dirty="0"/>
              <a:t>，并在结点的右上角用不同的图标表示，如下图</a:t>
            </a:r>
            <a:endParaRPr lang="zh-CN" altLang="en-US" sz="2400" dirty="0"/>
          </a:p>
        </p:txBody>
      </p:sp>
      <p:pic>
        <p:nvPicPr>
          <p:cNvPr id="19459" name="Picture 3" descr="http://images.cnblogs.com/cnblogs_com/ywqu/Deployment%20Diagram/dd04.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63428" y="3039695"/>
            <a:ext cx="7392510" cy="1928481"/>
          </a:xfrm>
          <a:prstGeom prst="rect">
            <a:avLst/>
          </a:prstGeom>
          <a:noFill/>
          <a:extLst>
            <a:ext uri="{909E8E84-426E-40DD-AFC4-6F175D3DCCD1}">
              <a14:hiddenFill xmlns:a14="http://schemas.microsoft.com/office/drawing/2010/main">
                <a:solidFill>
                  <a:srgbClr val="FFFFFF"/>
                </a:solidFill>
              </a14:hiddenFill>
            </a:ext>
          </a:extLst>
        </p:spPr>
      </p:pic>
      <p:sp>
        <p:nvSpPr>
          <p:cNvPr id="6" name="内容占位符 2"/>
          <p:cNvSpPr txBox="1"/>
          <p:nvPr/>
        </p:nvSpPr>
        <p:spPr>
          <a:xfrm>
            <a:off x="677334" y="4968176"/>
            <a:ext cx="9912694" cy="188982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buNone/>
            </a:pPr>
            <a:r>
              <a:rPr lang="en-US" altLang="zh-CN" sz="2400" dirty="0"/>
              <a:t>4</a:t>
            </a:r>
            <a:r>
              <a:rPr lang="zh-CN" altLang="en-US" sz="2400" dirty="0"/>
              <a:t>、物件（</a:t>
            </a:r>
            <a:r>
              <a:rPr lang="en-US" altLang="zh-CN" sz="2400" dirty="0"/>
              <a:t>Artifact</a:t>
            </a:r>
            <a:r>
              <a:rPr lang="zh-CN" altLang="en-US" sz="2400" dirty="0"/>
              <a:t>）</a:t>
            </a:r>
            <a:endParaRPr lang="zh-CN" altLang="en-US" sz="2400" dirty="0"/>
          </a:p>
          <a:p>
            <a:r>
              <a:rPr lang="zh-CN" altLang="en-US" sz="2400" dirty="0"/>
              <a:t>    物件是软件开发过程中的产物，包括过程模型（比如用例图、设计图等等）、源代码、可执行程序、设计文档、测试报告、需求原型、用户手册等等。物件表示如下，带有关键字</a:t>
            </a:r>
            <a:r>
              <a:rPr lang="en-US" altLang="zh-CN" sz="2400" dirty="0"/>
              <a:t>«artifact»</a:t>
            </a:r>
            <a:r>
              <a:rPr lang="zh-CN" altLang="en-US" sz="2400" dirty="0"/>
              <a:t>和文档图标</a:t>
            </a:r>
            <a:endParaRPr lang="zh-CN" altLang="en-US" sz="2400" dirty="0"/>
          </a:p>
        </p:txBody>
      </p:sp>
      <p:pic>
        <p:nvPicPr>
          <p:cNvPr id="19462" name="Picture 6" descr="http://images.cnblogs.com/cnblogs_com/ywqu/Deployment%20Diagram/dd0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5044" y="2990934"/>
            <a:ext cx="2549968" cy="20260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72633"/>
          </a:xfrm>
        </p:spPr>
        <p:txBody>
          <a:bodyPr/>
          <a:lstStyle/>
          <a:p>
            <a:r>
              <a:rPr lang="zh-CN" altLang="en-US" dirty="0"/>
              <a:t>部署图</a:t>
            </a:r>
            <a:endParaRPr lang="zh-CN" altLang="en-US" dirty="0"/>
          </a:p>
        </p:txBody>
      </p:sp>
      <p:sp>
        <p:nvSpPr>
          <p:cNvPr id="3" name="内容占位符 2"/>
          <p:cNvSpPr>
            <a:spLocks noGrp="1"/>
          </p:cNvSpPr>
          <p:nvPr>
            <p:ph idx="1"/>
          </p:nvPr>
        </p:nvSpPr>
        <p:spPr>
          <a:xfrm>
            <a:off x="677333" y="1382233"/>
            <a:ext cx="4787801" cy="4784651"/>
          </a:xfrm>
        </p:spPr>
        <p:txBody>
          <a:bodyPr>
            <a:normAutofit/>
          </a:bodyPr>
          <a:lstStyle/>
          <a:p>
            <a:pPr marL="0" indent="0">
              <a:buNone/>
            </a:pPr>
            <a:r>
              <a:rPr lang="en-US" altLang="zh-CN" sz="2800" dirty="0"/>
              <a:t>5</a:t>
            </a:r>
            <a:r>
              <a:rPr lang="zh-CN" altLang="en-US" sz="2800" dirty="0"/>
              <a:t>、连接（</a:t>
            </a:r>
            <a:r>
              <a:rPr lang="en-US" altLang="zh-CN" sz="2800" dirty="0"/>
              <a:t>Association</a:t>
            </a:r>
            <a:r>
              <a:rPr lang="zh-CN" altLang="en-US" sz="2800" dirty="0"/>
              <a:t>）</a:t>
            </a:r>
            <a:endParaRPr lang="zh-CN" altLang="en-US" sz="2800" dirty="0"/>
          </a:p>
          <a:p>
            <a:pPr marL="0" indent="0">
              <a:buNone/>
            </a:pPr>
            <a:r>
              <a:rPr lang="zh-CN" altLang="en-US" sz="2800" dirty="0"/>
              <a:t>    结点之间的连线表示系统之间进行交互的通信路径，这个通信路径称为连接（</a:t>
            </a:r>
            <a:r>
              <a:rPr lang="en-US" altLang="zh-CN" sz="2800" dirty="0"/>
              <a:t>Association</a:t>
            </a:r>
            <a:r>
              <a:rPr lang="zh-CN" altLang="en-US" sz="2800" dirty="0"/>
              <a:t>），如右图所示，连接中有网络协议。</a:t>
            </a:r>
            <a:endParaRPr lang="zh-CN" altLang="en-US" sz="2800" dirty="0"/>
          </a:p>
        </p:txBody>
      </p:sp>
      <p:pic>
        <p:nvPicPr>
          <p:cNvPr id="20483" name="Picture 3" descr="http://images.cnblogs.com/cnblogs_com/ywqu/Deployment%20Diagram/dd06.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07729" y="430984"/>
            <a:ext cx="5532546" cy="62405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66307"/>
          </a:xfrm>
        </p:spPr>
        <p:txBody>
          <a:bodyPr/>
          <a:lstStyle/>
          <a:p>
            <a:r>
              <a:rPr lang="zh-CN" altLang="en-US" dirty="0"/>
              <a:t>部署图</a:t>
            </a:r>
            <a:endParaRPr lang="zh-CN" altLang="en-US" dirty="0"/>
          </a:p>
        </p:txBody>
      </p:sp>
      <p:sp>
        <p:nvSpPr>
          <p:cNvPr id="3" name="内容占位符 2"/>
          <p:cNvSpPr>
            <a:spLocks noGrp="1"/>
          </p:cNvSpPr>
          <p:nvPr>
            <p:ph idx="1"/>
          </p:nvPr>
        </p:nvSpPr>
        <p:spPr>
          <a:xfrm>
            <a:off x="677334" y="1275907"/>
            <a:ext cx="3448099" cy="5209953"/>
          </a:xfrm>
        </p:spPr>
        <p:txBody>
          <a:bodyPr>
            <a:normAutofit/>
          </a:bodyPr>
          <a:lstStyle/>
          <a:p>
            <a:pPr marL="0" indent="0">
              <a:buNone/>
            </a:pPr>
            <a:r>
              <a:rPr lang="en-US" altLang="zh-CN" sz="2400" dirty="0"/>
              <a:t>6</a:t>
            </a:r>
            <a:r>
              <a:rPr lang="zh-CN" altLang="en-US" sz="2400" dirty="0"/>
              <a:t>、结点容器（</a:t>
            </a:r>
            <a:r>
              <a:rPr lang="en-US" altLang="zh-CN" sz="2400" dirty="0"/>
              <a:t>Node as Container</a:t>
            </a:r>
            <a:r>
              <a:rPr lang="zh-CN" altLang="en-US" sz="2400" dirty="0"/>
              <a:t>）</a:t>
            </a:r>
            <a:endParaRPr lang="zh-CN" altLang="en-US" sz="2400" dirty="0"/>
          </a:p>
          <a:p>
            <a:pPr marL="0" indent="0">
              <a:buNone/>
            </a:pPr>
            <a:r>
              <a:rPr lang="zh-CN" altLang="en-US" sz="2400" dirty="0"/>
              <a:t>    一个结点可以包括其他的结点，比如组件或者物件，则称此结点为结点容器（</a:t>
            </a:r>
            <a:r>
              <a:rPr lang="en-US" altLang="zh-CN" sz="2400" dirty="0"/>
              <a:t>Node as Container</a:t>
            </a:r>
            <a:r>
              <a:rPr lang="zh-CN" altLang="en-US" sz="2400" dirty="0"/>
              <a:t>）。如下图所示，结点（</a:t>
            </a:r>
            <a:r>
              <a:rPr lang="en-US" altLang="zh-CN" sz="2400" dirty="0"/>
              <a:t>Node</a:t>
            </a:r>
            <a:r>
              <a:rPr lang="zh-CN" altLang="en-US" sz="2400" dirty="0"/>
              <a:t>）包容了物件（</a:t>
            </a:r>
            <a:r>
              <a:rPr lang="en-US" altLang="zh-CN" sz="2400" dirty="0"/>
              <a:t>Artifact</a:t>
            </a:r>
            <a:r>
              <a:rPr lang="zh-CN" altLang="en-US" sz="2400" dirty="0"/>
              <a:t>）。</a:t>
            </a:r>
            <a:endParaRPr lang="zh-CN" altLang="en-US" sz="2400" dirty="0"/>
          </a:p>
        </p:txBody>
      </p:sp>
      <p:pic>
        <p:nvPicPr>
          <p:cNvPr id="21507" name="Picture 3" descr="http://images.cnblogs.com/cnblogs_com/ywqu/Deployment%20Diagram/dd01.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80759" y="1852834"/>
            <a:ext cx="7411241" cy="37824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905000" y="2680938"/>
            <a:ext cx="6870010" cy="4177062"/>
          </a:xfrm>
          <a:prstGeom prst="rect">
            <a:avLst/>
          </a:prstGeom>
        </p:spPr>
      </p:pic>
      <p:sp>
        <p:nvSpPr>
          <p:cNvPr id="2" name="标题 1"/>
          <p:cNvSpPr>
            <a:spLocks noGrp="1"/>
          </p:cNvSpPr>
          <p:nvPr>
            <p:ph type="title"/>
          </p:nvPr>
        </p:nvSpPr>
        <p:spPr>
          <a:xfrm>
            <a:off x="677334" y="609600"/>
            <a:ext cx="8596668" cy="649357"/>
          </a:xfrm>
        </p:spPr>
        <p:txBody>
          <a:bodyPr/>
          <a:lstStyle/>
          <a:p>
            <a:r>
              <a:rPr lang="zh-CN" altLang="en-US" dirty="0"/>
              <a:t>对象图</a:t>
            </a:r>
            <a:endParaRPr lang="zh-CN" altLang="en-US" dirty="0"/>
          </a:p>
        </p:txBody>
      </p:sp>
      <p:sp>
        <p:nvSpPr>
          <p:cNvPr id="3" name="内容占位符 2"/>
          <p:cNvSpPr>
            <a:spLocks noGrp="1"/>
          </p:cNvSpPr>
          <p:nvPr>
            <p:ph idx="1"/>
          </p:nvPr>
        </p:nvSpPr>
        <p:spPr>
          <a:xfrm>
            <a:off x="677334" y="1484244"/>
            <a:ext cx="8596668" cy="1616766"/>
          </a:xfrm>
        </p:spPr>
        <p:txBody>
          <a:bodyPr/>
          <a:lstStyle/>
          <a:p>
            <a:pPr marL="0" indent="0">
              <a:buNone/>
            </a:pPr>
            <a:r>
              <a:rPr lang="zh-CN" altLang="en-US" sz="2800" dirty="0"/>
              <a:t>对象图（</a:t>
            </a:r>
            <a:r>
              <a:rPr lang="en-US" altLang="zh-CN" sz="2800" dirty="0"/>
              <a:t>object      diagrams</a:t>
            </a:r>
            <a:r>
              <a:rPr lang="zh-CN" altLang="en-US" sz="2800" dirty="0"/>
              <a:t>）</a:t>
            </a:r>
            <a:endParaRPr lang="en-US" altLang="zh-CN" sz="2800" dirty="0"/>
          </a:p>
          <a:p>
            <a:r>
              <a:rPr lang="en-US" altLang="zh-CN" sz="2400" dirty="0"/>
              <a:t>【</a:t>
            </a:r>
            <a:r>
              <a:rPr lang="zh-CN" altLang="en-US" sz="2400" dirty="0"/>
              <a:t>概念</a:t>
            </a:r>
            <a:r>
              <a:rPr lang="en-US" altLang="zh-CN" sz="2400" dirty="0"/>
              <a:t>】</a:t>
            </a:r>
            <a:r>
              <a:rPr lang="zh-CN" altLang="en-US" sz="2400" dirty="0"/>
              <a:t>类图的一个实例，描述系统在具体时间点上所包含的对象以及各个对象的关系</a:t>
            </a:r>
            <a:endParaRPr lang="zh-CN" altLang="en-US"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4973761" y="516834"/>
            <a:ext cx="7345764" cy="5685183"/>
          </a:xfrm>
          <a:prstGeom prst="rect">
            <a:avLst/>
          </a:prstGeom>
        </p:spPr>
      </p:pic>
      <p:sp>
        <p:nvSpPr>
          <p:cNvPr id="2" name="标题 1"/>
          <p:cNvSpPr>
            <a:spLocks noGrp="1"/>
          </p:cNvSpPr>
          <p:nvPr>
            <p:ph type="title"/>
          </p:nvPr>
        </p:nvSpPr>
        <p:spPr>
          <a:xfrm>
            <a:off x="677334" y="609600"/>
            <a:ext cx="8596668" cy="1320800"/>
          </a:xfrm>
        </p:spPr>
        <p:txBody>
          <a:bodyPr anchor="t">
            <a:normAutofit/>
          </a:bodyPr>
          <a:lstStyle/>
          <a:p>
            <a:r>
              <a:rPr lang="zh-CN" altLang="en-US" dirty="0"/>
              <a:t>活动图</a:t>
            </a:r>
            <a:endParaRPr lang="zh-CN" altLang="en-US" dirty="0"/>
          </a:p>
        </p:txBody>
      </p:sp>
      <p:sp>
        <p:nvSpPr>
          <p:cNvPr id="3" name="内容占位符 2"/>
          <p:cNvSpPr>
            <a:spLocks noGrp="1"/>
          </p:cNvSpPr>
          <p:nvPr>
            <p:ph idx="1"/>
          </p:nvPr>
        </p:nvSpPr>
        <p:spPr>
          <a:xfrm>
            <a:off x="264007" y="1492305"/>
            <a:ext cx="5938010" cy="4961504"/>
          </a:xfrm>
        </p:spPr>
        <p:txBody>
          <a:bodyPr>
            <a:normAutofit/>
          </a:bodyPr>
          <a:lstStyle/>
          <a:p>
            <a:pPr marL="0" indent="0">
              <a:buNone/>
            </a:pPr>
            <a:r>
              <a:rPr lang="zh-CN" altLang="en-US" sz="3200" dirty="0"/>
              <a:t>活动图（</a:t>
            </a:r>
            <a:r>
              <a:rPr lang="en-US" altLang="zh-CN" sz="3200" dirty="0"/>
              <a:t>Activity  diagrams</a:t>
            </a:r>
            <a:r>
              <a:rPr lang="zh-CN" altLang="en-US" sz="3200" dirty="0"/>
              <a:t>）</a:t>
            </a:r>
            <a:endParaRPr lang="en-US" altLang="zh-CN" sz="3200" dirty="0"/>
          </a:p>
          <a:p>
            <a:r>
              <a:rPr lang="en-US" altLang="zh-CN" sz="2400" dirty="0"/>
              <a:t>【</a:t>
            </a:r>
            <a:r>
              <a:rPr lang="zh-CN" altLang="en-US" sz="2400" dirty="0"/>
              <a:t>概念</a:t>
            </a:r>
            <a:r>
              <a:rPr lang="en-US" altLang="zh-CN" sz="2400" dirty="0"/>
              <a:t>】</a:t>
            </a:r>
            <a:r>
              <a:rPr lang="zh-CN" altLang="en-US" sz="2400" dirty="0"/>
              <a:t>描述满足用例要求所要进行的活动以及活动时间的约束关系</a:t>
            </a:r>
            <a:endParaRPr lang="en-US" altLang="zh-CN" sz="2400" dirty="0"/>
          </a:p>
          <a:p>
            <a:r>
              <a:rPr lang="en-US" altLang="zh-CN" sz="2400" dirty="0">
                <a:solidFill>
                  <a:srgbClr val="000000"/>
                </a:solidFill>
                <a:latin typeface="Arial" panose="020B0604020202020204" pitchFamily="34" charset="0"/>
              </a:rPr>
              <a:t>【</a:t>
            </a:r>
            <a:r>
              <a:rPr lang="zh-CN" altLang="en-US" sz="2400" dirty="0">
                <a:solidFill>
                  <a:srgbClr val="000000"/>
                </a:solidFill>
                <a:latin typeface="Arial" panose="020B0604020202020204" pitchFamily="34" charset="0"/>
              </a:rPr>
              <a:t>描述方式</a:t>
            </a:r>
            <a:r>
              <a:rPr lang="en-US" altLang="zh-CN" sz="2400" dirty="0">
                <a:solidFill>
                  <a:srgbClr val="000000"/>
                </a:solidFill>
                <a:latin typeface="Arial" panose="020B0604020202020204" pitchFamily="34" charset="0"/>
              </a:rPr>
              <a:t>】</a:t>
            </a:r>
            <a:r>
              <a:rPr lang="en-US" altLang="zh-CN" sz="2000" dirty="0">
                <a:solidFill>
                  <a:srgbClr val="000000"/>
                </a:solidFill>
                <a:latin typeface="Arial" panose="020B0604020202020204" pitchFamily="34" charset="0"/>
              </a:rPr>
              <a:t> </a:t>
            </a:r>
            <a:endParaRPr lang="en-US" altLang="zh-CN" sz="2000" dirty="0">
              <a:solidFill>
                <a:srgbClr val="000000"/>
              </a:solidFill>
              <a:latin typeface="Arial" panose="020B0604020202020204" pitchFamily="34" charset="0"/>
            </a:endParaRPr>
          </a:p>
          <a:p>
            <a:pPr lvl="1">
              <a:buFont typeface="+mj-lt"/>
              <a:buAutoNum type="arabicPeriod"/>
            </a:pPr>
            <a:r>
              <a:rPr lang="zh-CN" altLang="en-US" sz="2000" dirty="0">
                <a:solidFill>
                  <a:srgbClr val="000000"/>
                </a:solidFill>
                <a:latin typeface="Arial" panose="020B0604020202020204" pitchFamily="34" charset="0"/>
              </a:rPr>
              <a:t>起始点：实心圆 </a:t>
            </a:r>
            <a:endParaRPr lang="zh-CN" altLang="en-US" sz="2000" dirty="0">
              <a:solidFill>
                <a:srgbClr val="000000"/>
              </a:solidFill>
              <a:latin typeface="Arial" panose="020B0604020202020204" pitchFamily="34" charset="0"/>
            </a:endParaRPr>
          </a:p>
          <a:p>
            <a:pPr lvl="1">
              <a:buFont typeface="+mj-lt"/>
              <a:buAutoNum type="arabicPeriod" startAt="2"/>
            </a:pPr>
            <a:r>
              <a:rPr lang="zh-CN" altLang="en-US" sz="2000" dirty="0">
                <a:solidFill>
                  <a:srgbClr val="000000"/>
                </a:solidFill>
                <a:latin typeface="Arial" panose="020B0604020202020204" pitchFamily="34" charset="0"/>
              </a:rPr>
              <a:t>活动：圆角矩形 </a:t>
            </a:r>
            <a:endParaRPr lang="zh-CN" altLang="en-US" sz="2000" dirty="0">
              <a:solidFill>
                <a:srgbClr val="000000"/>
              </a:solidFill>
              <a:latin typeface="Arial" panose="020B0604020202020204" pitchFamily="34" charset="0"/>
            </a:endParaRPr>
          </a:p>
          <a:p>
            <a:pPr lvl="1">
              <a:buFont typeface="+mj-lt"/>
              <a:buAutoNum type="arabicPeriod" startAt="3"/>
            </a:pPr>
            <a:r>
              <a:rPr lang="zh-CN" altLang="en-US" sz="2000" dirty="0">
                <a:solidFill>
                  <a:srgbClr val="000000"/>
                </a:solidFill>
                <a:latin typeface="Arial" panose="020B0604020202020204" pitchFamily="34" charset="0"/>
              </a:rPr>
              <a:t>终止点：内部包含实心圆的圆 </a:t>
            </a:r>
            <a:endParaRPr lang="zh-CN" altLang="en-US" sz="2000" dirty="0">
              <a:solidFill>
                <a:srgbClr val="000000"/>
              </a:solidFill>
              <a:latin typeface="Arial" panose="020B0604020202020204" pitchFamily="34" charset="0"/>
            </a:endParaRPr>
          </a:p>
          <a:p>
            <a:pPr lvl="1">
              <a:buFont typeface="+mj-lt"/>
              <a:buAutoNum type="arabicPeriod" startAt="4"/>
            </a:pPr>
            <a:r>
              <a:rPr lang="zh-CN" altLang="en-US" sz="2000" dirty="0">
                <a:solidFill>
                  <a:srgbClr val="000000"/>
                </a:solidFill>
                <a:latin typeface="Arial" panose="020B0604020202020204" pitchFamily="34" charset="0"/>
              </a:rPr>
              <a:t>泳道：实际执行活动的对象</a:t>
            </a:r>
            <a:endParaRPr lang="zh-CN" altLang="en-US" sz="2000" dirty="0">
              <a:solidFill>
                <a:srgbClr val="000000"/>
              </a:solidFill>
              <a:latin typeface="Arial" panose="020B0604020202020204" pitchFamily="34" charset="0"/>
            </a:endParaRPr>
          </a:p>
          <a:p>
            <a:r>
              <a:rPr lang="en-US" altLang="zh-CN" sz="2400" dirty="0">
                <a:solidFill>
                  <a:srgbClr val="000000"/>
                </a:solidFill>
                <a:latin typeface="Arial" panose="020B0604020202020204" pitchFamily="34" charset="0"/>
              </a:rPr>
              <a:t>【</a:t>
            </a:r>
            <a:r>
              <a:rPr lang="zh-CN" altLang="en-US" sz="2400" dirty="0">
                <a:solidFill>
                  <a:srgbClr val="000000"/>
                </a:solidFill>
                <a:latin typeface="Arial" panose="020B0604020202020204" pitchFamily="34" charset="0"/>
              </a:rPr>
              <a:t>目的</a:t>
            </a:r>
            <a:r>
              <a:rPr lang="en-US" altLang="zh-CN" sz="2400" dirty="0">
                <a:solidFill>
                  <a:srgbClr val="000000"/>
                </a:solidFill>
                <a:latin typeface="Arial" panose="020B0604020202020204" pitchFamily="34" charset="0"/>
              </a:rPr>
              <a:t>】</a:t>
            </a:r>
            <a:r>
              <a:rPr lang="zh-CN" altLang="en-US" sz="2400" dirty="0">
                <a:solidFill>
                  <a:srgbClr val="000000"/>
                </a:solidFill>
                <a:latin typeface="Arial" panose="020B0604020202020204" pitchFamily="34" charset="0"/>
              </a:rPr>
              <a:t>表示两个或多个对象之间在处理某个活动时的过程控制流程</a:t>
            </a:r>
            <a:endParaRPr lang="zh-CN" altLang="en-US" sz="2400" dirty="0">
              <a:solidFill>
                <a:srgbClr val="000000"/>
              </a:solidFill>
              <a:latin typeface="Arial" panose="020B0604020202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活动图和状态图的区别</a:t>
            </a:r>
            <a:endParaRPr lang="zh-CN" altLang="en-US" dirty="0"/>
          </a:p>
        </p:txBody>
      </p:sp>
      <p:pic>
        <p:nvPicPr>
          <p:cNvPr id="4" name="内容占位符 3"/>
          <p:cNvPicPr>
            <a:picLocks noGrp="1" noChangeAspect="1"/>
          </p:cNvPicPr>
          <p:nvPr>
            <p:ph idx="1"/>
          </p:nvPr>
        </p:nvPicPr>
        <p:blipFill>
          <a:blip r:embed="rId1"/>
          <a:stretch>
            <a:fillRect/>
          </a:stretch>
        </p:blipFill>
        <p:spPr>
          <a:xfrm>
            <a:off x="1706034" y="2151994"/>
            <a:ext cx="7247466" cy="4322212"/>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mg.my.csdn.net/uploads/201301/29/1359445788_9285.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0" y="3691623"/>
            <a:ext cx="6958220" cy="322365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677334" y="609600"/>
            <a:ext cx="8596668" cy="649357"/>
          </a:xfrm>
        </p:spPr>
        <p:txBody>
          <a:bodyPr/>
          <a:lstStyle/>
          <a:p>
            <a:r>
              <a:rPr lang="zh-CN" altLang="en-US" dirty="0">
                <a:solidFill>
                  <a:srgbClr val="92D050"/>
                </a:solidFill>
              </a:rPr>
              <a:t>构件图</a:t>
            </a:r>
            <a:endParaRPr lang="zh-CN" altLang="en-US" dirty="0">
              <a:solidFill>
                <a:srgbClr val="92D050"/>
              </a:solidFill>
            </a:endParaRPr>
          </a:p>
        </p:txBody>
      </p:sp>
      <p:sp>
        <p:nvSpPr>
          <p:cNvPr id="3" name="内容占位符 2"/>
          <p:cNvSpPr>
            <a:spLocks noGrp="1"/>
          </p:cNvSpPr>
          <p:nvPr>
            <p:ph idx="1"/>
          </p:nvPr>
        </p:nvSpPr>
        <p:spPr>
          <a:xfrm>
            <a:off x="677334" y="1443174"/>
            <a:ext cx="8596668" cy="3326295"/>
          </a:xfrm>
        </p:spPr>
        <p:txBody>
          <a:bodyPr>
            <a:normAutofit/>
          </a:bodyPr>
          <a:lstStyle/>
          <a:p>
            <a:pPr marL="0" indent="0">
              <a:buNone/>
            </a:pPr>
            <a:r>
              <a:rPr lang="zh-CN" altLang="en-US" sz="2800" dirty="0"/>
              <a:t>构件图（</a:t>
            </a:r>
            <a:r>
              <a:rPr lang="en-US" altLang="zh-CN" sz="2800" dirty="0"/>
              <a:t>Component       diagrams</a:t>
            </a:r>
            <a:r>
              <a:rPr lang="zh-CN" altLang="en-US" sz="2800" dirty="0"/>
              <a:t>）</a:t>
            </a:r>
            <a:endParaRPr lang="en-US" altLang="zh-CN" sz="2800" dirty="0"/>
          </a:p>
          <a:p>
            <a:r>
              <a:rPr lang="en-US" altLang="zh-CN" sz="2000" dirty="0"/>
              <a:t>【</a:t>
            </a:r>
            <a:r>
              <a:rPr lang="zh-CN" altLang="en-US" sz="2400" dirty="0"/>
              <a:t>概念</a:t>
            </a:r>
            <a:r>
              <a:rPr lang="en-US" altLang="zh-CN" sz="2400" dirty="0"/>
              <a:t>】</a:t>
            </a:r>
            <a:r>
              <a:rPr lang="zh-CN" altLang="en-US" sz="2400" dirty="0"/>
              <a:t>描述代码构件的物理结构以及各构件之间的依赖关系</a:t>
            </a:r>
            <a:endParaRPr lang="zh-CN" altLang="en-US" sz="2400" dirty="0"/>
          </a:p>
          <a:p>
            <a:r>
              <a:rPr lang="en-US" altLang="zh-CN" sz="2400" dirty="0"/>
              <a:t>【</a:t>
            </a:r>
            <a:r>
              <a:rPr lang="zh-CN" altLang="en-US" sz="2400" dirty="0"/>
              <a:t>描述方式</a:t>
            </a:r>
            <a:r>
              <a:rPr lang="en-US" altLang="zh-CN" sz="2400" dirty="0"/>
              <a:t>】</a:t>
            </a:r>
            <a:r>
              <a:rPr lang="zh-CN" altLang="en-US" sz="2400" dirty="0"/>
              <a:t>构件</a:t>
            </a:r>
            <a:endParaRPr lang="zh-CN" altLang="en-US" sz="2400" dirty="0"/>
          </a:p>
          <a:p>
            <a:r>
              <a:rPr lang="en-US" altLang="zh-CN" sz="2400" dirty="0"/>
              <a:t>【</a:t>
            </a:r>
            <a:r>
              <a:rPr lang="zh-CN" altLang="en-US" sz="2400" dirty="0"/>
              <a:t>目的</a:t>
            </a:r>
            <a:r>
              <a:rPr lang="en-US" altLang="zh-CN" sz="2400" dirty="0"/>
              <a:t>】</a:t>
            </a:r>
            <a:r>
              <a:rPr lang="zh-CN" altLang="en-US" sz="2400" dirty="0"/>
              <a:t>提供系统的物理视图，根据系统的代码构件显示系统代码的整个物理结构</a:t>
            </a:r>
            <a:endParaRPr lang="zh-CN" altLang="en-US" sz="2400" dirty="0"/>
          </a:p>
          <a:p>
            <a:r>
              <a:rPr lang="en-US" altLang="zh-CN" sz="2400" dirty="0"/>
              <a:t>【</a:t>
            </a:r>
            <a:r>
              <a:rPr lang="zh-CN" altLang="en-US" sz="2400" dirty="0"/>
              <a:t>构架图</a:t>
            </a:r>
            <a:r>
              <a:rPr lang="en-US" altLang="zh-CN" sz="2400" dirty="0"/>
              <a:t>】</a:t>
            </a:r>
            <a:endParaRPr lang="en-US" altLang="zh-CN" sz="24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UML1.x</a:t>
            </a:r>
            <a:r>
              <a:rPr lang="zh-CN" altLang="en-US">
                <a:ea typeface="方正姚体" panose="02010601030101010101" charset="-122"/>
                <a:sym typeface="+mn-ea"/>
              </a:rPr>
              <a:t>与</a:t>
            </a:r>
            <a:r>
              <a:rPr lang="en-US" altLang="zh-CN">
                <a:sym typeface="+mn-ea"/>
              </a:rPr>
              <a:t>2.x</a:t>
            </a:r>
            <a:r>
              <a:rPr lang="zh-CN" altLang="en-US">
                <a:sym typeface="+mn-ea"/>
              </a:rPr>
              <a:t>相比</a:t>
            </a:r>
            <a:r>
              <a:rPr lang="en-US" altLang="zh-CN">
                <a:sym typeface="+mn-ea"/>
              </a:rPr>
              <a:t>,</a:t>
            </a:r>
            <a:r>
              <a:rPr lang="zh-CN" altLang="en-US">
                <a:sym typeface="+mn-ea"/>
              </a:rPr>
              <a:t>多增加几种图</a:t>
            </a:r>
            <a:r>
              <a:rPr lang="en-US" altLang="zh-CN">
                <a:sym typeface="+mn-ea"/>
              </a:rPr>
              <a:t>?</a:t>
            </a:r>
            <a:r>
              <a:rPr lang="zh-CN" altLang="en-US">
                <a:sym typeface="+mn-ea"/>
              </a:rPr>
              <a:t>哪几种</a:t>
            </a:r>
            <a:r>
              <a:rPr lang="en-US" altLang="zh-CN">
                <a:sym typeface="+mn-ea"/>
              </a:rPr>
              <a:t>?</a:t>
            </a:r>
            <a:br>
              <a:rPr lang="en-US" altLang="zh-CN">
                <a:sym typeface="+mn-ea"/>
              </a:rPr>
            </a:br>
            <a:r>
              <a:rPr lang="zh-CN" altLang="en-US">
                <a:sym typeface="+mn-ea"/>
              </a:rPr>
              <a:t>改了几种图</a:t>
            </a:r>
            <a:r>
              <a:rPr lang="en-US" altLang="zh-CN">
                <a:sym typeface="+mn-ea"/>
              </a:rPr>
              <a:t>?</a:t>
            </a:r>
            <a:r>
              <a:rPr lang="zh-CN" altLang="en-US">
                <a:sym typeface="+mn-ea"/>
              </a:rPr>
              <a:t>哪几种</a:t>
            </a:r>
            <a:r>
              <a:rPr lang="en-US" altLang="zh-CN">
                <a:sym typeface="+mn-ea"/>
              </a:rPr>
              <a:t>?</a:t>
            </a:r>
            <a:endParaRPr lang="en-US" altLang="zh-CN">
              <a:sym typeface="+mn-ea"/>
            </a:endParaRPr>
          </a:p>
        </p:txBody>
      </p:sp>
      <p:sp>
        <p:nvSpPr>
          <p:cNvPr id="3" name="内容占位符 2"/>
          <p:cNvSpPr>
            <a:spLocks noGrp="1"/>
          </p:cNvSpPr>
          <p:nvPr>
            <p:ph idx="1"/>
          </p:nvPr>
        </p:nvSpPr>
        <p:spPr/>
        <p:txBody>
          <a:bodyPr/>
          <a:p>
            <a:pPr fontAlgn="auto"/>
            <a:r>
              <a:rPr lang="zh-CN" altLang="en-US" sz="1800" dirty="0" smtClean="0">
                <a:latin typeface="宋体" panose="02010600030101010101" pitchFamily="2" charset="-122"/>
                <a:ea typeface="宋体" panose="02010600030101010101" pitchFamily="2" charset="-122"/>
                <a:sym typeface="+mn-ea"/>
              </a:rPr>
              <a:t>增加了</a:t>
            </a:r>
            <a:r>
              <a:rPr lang="en-US" altLang="zh-CN" sz="1800" dirty="0" smtClean="0">
                <a:latin typeface="宋体" panose="02010600030101010101" pitchFamily="2" charset="-122"/>
                <a:ea typeface="宋体" panose="02010600030101010101" pitchFamily="2" charset="-122"/>
                <a:sym typeface="+mn-ea"/>
              </a:rPr>
              <a:t>4</a:t>
            </a:r>
            <a:r>
              <a:rPr lang="zh-CN" altLang="en-US" sz="1800" dirty="0" smtClean="0">
                <a:latin typeface="宋体" panose="02010600030101010101" pitchFamily="2" charset="-122"/>
                <a:ea typeface="宋体" panose="02010600030101010101" pitchFamily="2" charset="-122"/>
                <a:sym typeface="+mn-ea"/>
              </a:rPr>
              <a:t>种图</a:t>
            </a:r>
            <a:endParaRPr lang="zh-CN" altLang="en-US" sz="1800" strike="noStrike" noProof="1" dirty="0" smtClean="0">
              <a:latin typeface="宋体" panose="02010600030101010101" pitchFamily="2" charset="-122"/>
              <a:ea typeface="宋体" panose="02010600030101010101" pitchFamily="2" charset="-122"/>
            </a:endParaRPr>
          </a:p>
          <a:p>
            <a:pPr lvl="1" fontAlgn="auto"/>
            <a:r>
              <a:rPr lang="zh-CN" altLang="en-US" sz="1800" dirty="0" smtClean="0">
                <a:latin typeface="宋体" panose="02010600030101010101" pitchFamily="2" charset="-122"/>
                <a:ea typeface="宋体" panose="02010600030101010101" pitchFamily="2" charset="-122"/>
                <a:sym typeface="+mn-ea"/>
              </a:rPr>
              <a:t>复合结构图（</a:t>
            </a:r>
            <a:r>
              <a:rPr lang="en-US" altLang="zh-CN" sz="1800" dirty="0" smtClean="0">
                <a:latin typeface="宋体" panose="02010600030101010101" pitchFamily="2" charset="-122"/>
                <a:ea typeface="宋体" panose="02010600030101010101" pitchFamily="2" charset="-122"/>
                <a:sym typeface="+mn-ea"/>
              </a:rPr>
              <a:t>Composite Structure Diagram</a:t>
            </a:r>
            <a:r>
              <a:rPr lang="zh-CN" altLang="en-US" sz="1800" dirty="0" smtClean="0">
                <a:latin typeface="宋体" panose="02010600030101010101" pitchFamily="2" charset="-122"/>
                <a:ea typeface="宋体" panose="02010600030101010101" pitchFamily="2" charset="-122"/>
                <a:sym typeface="+mn-ea"/>
              </a:rPr>
              <a:t>）</a:t>
            </a:r>
            <a:endParaRPr lang="zh-CN" altLang="en-US" sz="1800" strike="noStrike" noProof="1" dirty="0" smtClean="0">
              <a:latin typeface="宋体" panose="02010600030101010101" pitchFamily="2" charset="-122"/>
              <a:ea typeface="宋体" panose="02010600030101010101" pitchFamily="2" charset="-122"/>
            </a:endParaRPr>
          </a:p>
          <a:p>
            <a:pPr lvl="1" fontAlgn="auto"/>
            <a:r>
              <a:rPr lang="zh-CN" altLang="en-US" sz="1800" dirty="0" smtClean="0">
                <a:latin typeface="宋体" panose="02010600030101010101" pitchFamily="2" charset="-122"/>
                <a:ea typeface="宋体" panose="02010600030101010101" pitchFamily="2" charset="-122"/>
                <a:sym typeface="+mn-ea"/>
              </a:rPr>
              <a:t>包图（</a:t>
            </a:r>
            <a:r>
              <a:rPr lang="en-US" altLang="zh-CN" sz="1800" dirty="0" smtClean="0">
                <a:latin typeface="宋体" panose="02010600030101010101" pitchFamily="2" charset="-122"/>
                <a:ea typeface="宋体" panose="02010600030101010101" pitchFamily="2" charset="-122"/>
                <a:sym typeface="+mn-ea"/>
              </a:rPr>
              <a:t>Package Diagram</a:t>
            </a:r>
            <a:r>
              <a:rPr lang="zh-CN" altLang="en-US" sz="1800" dirty="0" smtClean="0">
                <a:latin typeface="宋体" panose="02010600030101010101" pitchFamily="2" charset="-122"/>
                <a:ea typeface="宋体" panose="02010600030101010101" pitchFamily="2" charset="-122"/>
                <a:sym typeface="+mn-ea"/>
              </a:rPr>
              <a:t>）</a:t>
            </a:r>
            <a:endParaRPr lang="zh-CN" altLang="en-US" sz="1800" strike="noStrike" noProof="1" dirty="0" smtClean="0">
              <a:latin typeface="宋体" panose="02010600030101010101" pitchFamily="2" charset="-122"/>
              <a:ea typeface="宋体" panose="02010600030101010101" pitchFamily="2" charset="-122"/>
            </a:endParaRPr>
          </a:p>
          <a:p>
            <a:pPr lvl="1" fontAlgn="auto"/>
            <a:r>
              <a:rPr lang="zh-CN" altLang="en-US" sz="1800" dirty="0" smtClean="0">
                <a:latin typeface="宋体" panose="02010600030101010101" pitchFamily="2" charset="-122"/>
                <a:ea typeface="宋体" panose="02010600030101010101" pitchFamily="2" charset="-122"/>
                <a:sym typeface="+mn-ea"/>
              </a:rPr>
              <a:t>交互概观图（</a:t>
            </a:r>
            <a:r>
              <a:rPr lang="en-US" altLang="zh-CN" sz="1800" dirty="0" smtClean="0">
                <a:latin typeface="宋体" panose="02010600030101010101" pitchFamily="2" charset="-122"/>
                <a:ea typeface="宋体" panose="02010600030101010101" pitchFamily="2" charset="-122"/>
                <a:sym typeface="+mn-ea"/>
              </a:rPr>
              <a:t>Interaction Overview Diagram</a:t>
            </a:r>
            <a:r>
              <a:rPr lang="zh-CN" altLang="en-US" sz="1800" dirty="0" smtClean="0">
                <a:latin typeface="宋体" panose="02010600030101010101" pitchFamily="2" charset="-122"/>
                <a:ea typeface="宋体" panose="02010600030101010101" pitchFamily="2" charset="-122"/>
                <a:sym typeface="+mn-ea"/>
              </a:rPr>
              <a:t>）</a:t>
            </a:r>
            <a:endParaRPr lang="zh-CN" altLang="en-US" sz="1800" strike="noStrike" noProof="1" dirty="0" smtClean="0">
              <a:latin typeface="宋体" panose="02010600030101010101" pitchFamily="2" charset="-122"/>
              <a:ea typeface="宋体" panose="02010600030101010101" pitchFamily="2" charset="-122"/>
            </a:endParaRPr>
          </a:p>
          <a:p>
            <a:pPr lvl="1" fontAlgn="auto"/>
            <a:r>
              <a:rPr lang="zh-CN" altLang="en-US" sz="1800" dirty="0" smtClean="0">
                <a:latin typeface="宋体" panose="02010600030101010101" pitchFamily="2" charset="-122"/>
                <a:ea typeface="宋体" panose="02010600030101010101" pitchFamily="2" charset="-122"/>
                <a:sym typeface="+mn-ea"/>
              </a:rPr>
              <a:t>定时图（</a:t>
            </a:r>
            <a:r>
              <a:rPr lang="en-US" altLang="zh-CN" sz="1800" dirty="0" smtClean="0">
                <a:latin typeface="宋体" panose="02010600030101010101" pitchFamily="2" charset="-122"/>
                <a:ea typeface="宋体" panose="02010600030101010101" pitchFamily="2" charset="-122"/>
                <a:sym typeface="+mn-ea"/>
              </a:rPr>
              <a:t>Timing Diagram</a:t>
            </a:r>
            <a:r>
              <a:rPr lang="zh-CN" altLang="en-US" sz="1800" dirty="0" smtClean="0">
                <a:latin typeface="宋体" panose="02010600030101010101" pitchFamily="2" charset="-122"/>
                <a:ea typeface="宋体" panose="02010600030101010101" pitchFamily="2" charset="-122"/>
                <a:sym typeface="+mn-ea"/>
              </a:rPr>
              <a:t>）</a:t>
            </a:r>
            <a:endParaRPr lang="zh-CN" altLang="en-US" sz="1800" dirty="0" smtClean="0">
              <a:latin typeface="宋体" panose="02010600030101010101" pitchFamily="2" charset="-122"/>
              <a:ea typeface="宋体" panose="02010600030101010101" pitchFamily="2" charset="-122"/>
              <a:sym typeface="+mn-ea"/>
            </a:endParaRPr>
          </a:p>
          <a:p>
            <a:pPr fontAlgn="auto"/>
            <a:r>
              <a:rPr lang="zh-CN" altLang="en-US" sz="1600" dirty="0" smtClean="0">
                <a:latin typeface="宋体" panose="02010600030101010101" pitchFamily="2" charset="-122"/>
                <a:ea typeface="宋体" panose="02010600030101010101" pitchFamily="2" charset="-122"/>
                <a:sym typeface="+mn-ea"/>
              </a:rPr>
              <a:t>对</a:t>
            </a:r>
            <a:r>
              <a:rPr lang="en-US" altLang="zh-CN" sz="1600" dirty="0" smtClean="0">
                <a:latin typeface="宋体" panose="02010600030101010101" pitchFamily="2" charset="-122"/>
                <a:ea typeface="宋体" panose="02010600030101010101" pitchFamily="2" charset="-122"/>
                <a:sym typeface="+mn-ea"/>
              </a:rPr>
              <a:t>2</a:t>
            </a:r>
            <a:r>
              <a:rPr lang="zh-CN" altLang="en-US" sz="1600" dirty="0" smtClean="0">
                <a:latin typeface="宋体" panose="02010600030101010101" pitchFamily="2" charset="-122"/>
                <a:ea typeface="宋体" panose="02010600030101010101" pitchFamily="2" charset="-122"/>
                <a:sym typeface="+mn-ea"/>
              </a:rPr>
              <a:t>种图重新命名</a:t>
            </a:r>
            <a:endParaRPr lang="zh-CN" altLang="en-US" sz="1600" strike="noStrike" noProof="1" dirty="0" smtClean="0">
              <a:latin typeface="宋体" panose="02010600030101010101" pitchFamily="2" charset="-122"/>
              <a:ea typeface="宋体" panose="02010600030101010101" pitchFamily="2" charset="-122"/>
            </a:endParaRPr>
          </a:p>
          <a:p>
            <a:pPr lvl="1" fontAlgn="auto"/>
            <a:r>
              <a:rPr lang="zh-CN" altLang="en-US" sz="1600" dirty="0" smtClean="0">
                <a:latin typeface="宋体" panose="02010600030101010101" pitchFamily="2" charset="-122"/>
                <a:ea typeface="宋体" panose="02010600030101010101" pitchFamily="2" charset="-122"/>
                <a:sym typeface="+mn-ea"/>
              </a:rPr>
              <a:t>原来的协作图（</a:t>
            </a:r>
            <a:r>
              <a:rPr lang="en-US" altLang="zh-CN" sz="1600" dirty="0" smtClean="0">
                <a:latin typeface="宋体" panose="02010600030101010101" pitchFamily="2" charset="-122"/>
                <a:ea typeface="宋体" panose="02010600030101010101" pitchFamily="2" charset="-122"/>
                <a:sym typeface="+mn-ea"/>
              </a:rPr>
              <a:t>Collaboration Diagrams</a:t>
            </a:r>
            <a:r>
              <a:rPr lang="zh-CN" altLang="en-US" sz="1600" dirty="0" smtClean="0">
                <a:latin typeface="宋体" panose="02010600030101010101" pitchFamily="2" charset="-122"/>
                <a:ea typeface="宋体" panose="02010600030101010101" pitchFamily="2" charset="-122"/>
                <a:sym typeface="+mn-ea"/>
              </a:rPr>
              <a:t>）改名为通讯图（</a:t>
            </a:r>
            <a:r>
              <a:rPr lang="en-US" altLang="zh-CN" sz="1600" dirty="0" smtClean="0">
                <a:latin typeface="宋体" panose="02010600030101010101" pitchFamily="2" charset="-122"/>
                <a:ea typeface="宋体" panose="02010600030101010101" pitchFamily="2" charset="-122"/>
                <a:sym typeface="+mn-ea"/>
              </a:rPr>
              <a:t>Communication Diagrams</a:t>
            </a:r>
            <a:r>
              <a:rPr lang="zh-CN" altLang="en-US" sz="1600" dirty="0" smtClean="0">
                <a:latin typeface="宋体" panose="02010600030101010101" pitchFamily="2" charset="-122"/>
                <a:ea typeface="宋体" panose="02010600030101010101" pitchFamily="2" charset="-122"/>
                <a:sym typeface="+mn-ea"/>
              </a:rPr>
              <a:t>）</a:t>
            </a:r>
            <a:endParaRPr lang="zh-CN" altLang="en-US" sz="1600" strike="noStrike" noProof="1" dirty="0" smtClean="0">
              <a:latin typeface="宋体" panose="02010600030101010101" pitchFamily="2" charset="-122"/>
              <a:ea typeface="宋体" panose="02010600030101010101" pitchFamily="2" charset="-122"/>
            </a:endParaRPr>
          </a:p>
          <a:p>
            <a:pPr lvl="1" fontAlgn="auto"/>
            <a:r>
              <a:rPr lang="zh-CN" altLang="en-US" sz="1600" dirty="0" smtClean="0">
                <a:latin typeface="宋体" panose="02010600030101010101" pitchFamily="2" charset="-122"/>
                <a:ea typeface="宋体" panose="02010600030101010101" pitchFamily="2" charset="-122"/>
                <a:sym typeface="+mn-ea"/>
              </a:rPr>
              <a:t>原来的状态图（</a:t>
            </a:r>
            <a:r>
              <a:rPr lang="en-US" altLang="zh-CN" sz="1600" dirty="0" err="1" smtClean="0">
                <a:latin typeface="宋体" panose="02010600030101010101" pitchFamily="2" charset="-122"/>
                <a:ea typeface="宋体" panose="02010600030101010101" pitchFamily="2" charset="-122"/>
                <a:sym typeface="+mn-ea"/>
              </a:rPr>
              <a:t>Statechart</a:t>
            </a:r>
            <a:r>
              <a:rPr lang="en-US" altLang="zh-CN" sz="1600" dirty="0" smtClean="0">
                <a:latin typeface="宋体" panose="02010600030101010101" pitchFamily="2" charset="-122"/>
                <a:ea typeface="宋体" panose="02010600030101010101" pitchFamily="2" charset="-122"/>
                <a:sym typeface="+mn-ea"/>
              </a:rPr>
              <a:t> Diagrams</a:t>
            </a:r>
            <a:r>
              <a:rPr lang="zh-CN" altLang="en-US" sz="1600" dirty="0" smtClean="0">
                <a:latin typeface="宋体" panose="02010600030101010101" pitchFamily="2" charset="-122"/>
                <a:ea typeface="宋体" panose="02010600030101010101" pitchFamily="2" charset="-122"/>
                <a:sym typeface="+mn-ea"/>
              </a:rPr>
              <a:t>）改名为状态机图（</a:t>
            </a:r>
            <a:r>
              <a:rPr lang="en-US" altLang="zh-CN" sz="1600" dirty="0" smtClean="0">
                <a:latin typeface="宋体" panose="02010600030101010101" pitchFamily="2" charset="-122"/>
                <a:ea typeface="宋体" panose="02010600030101010101" pitchFamily="2" charset="-122"/>
                <a:sym typeface="+mn-ea"/>
              </a:rPr>
              <a:t>State Machine Diagrams</a:t>
            </a:r>
            <a:r>
              <a:rPr lang="zh-CN" altLang="en-US" sz="1600" dirty="0" smtClean="0">
                <a:latin typeface="宋体" panose="02010600030101010101" pitchFamily="2" charset="-122"/>
                <a:ea typeface="宋体" panose="02010600030101010101" pitchFamily="2" charset="-122"/>
                <a:sym typeface="+mn-ea"/>
              </a:rPr>
              <a:t>）</a:t>
            </a:r>
            <a:endParaRPr lang="zh-CN" altLang="en-US" sz="1600" strike="noStrike" noProof="1"/>
          </a:p>
          <a:p>
            <a:pPr lvl="1" fontAlgn="auto"/>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标题 1"/>
          <p:cNvSpPr>
            <a:spLocks noGrp="1"/>
          </p:cNvSpPr>
          <p:nvPr>
            <p:ph type="title"/>
          </p:nvPr>
        </p:nvSpPr>
        <p:spPr/>
        <p:txBody>
          <a:bodyPr lIns="91440" tIns="45720" rIns="91440" bIns="45720" anchor="t"/>
          <a:p>
            <a:pPr defTabSz="457200">
              <a:buNone/>
            </a:pPr>
            <a:r>
              <a:rPr lang="en-US" altLang="zh-CN" kern="1200">
                <a:latin typeface="+mj-lt"/>
                <a:ea typeface="+mj-ea"/>
                <a:cs typeface="+mj-cs"/>
              </a:rPr>
              <a:t>UML1.x</a:t>
            </a:r>
            <a:r>
              <a:rPr lang="zh-CN" altLang="en-US" kern="1200">
                <a:latin typeface="+mj-lt"/>
                <a:ea typeface="方正姚体" panose="02010601030101010101" charset="-122"/>
                <a:cs typeface="+mj-cs"/>
              </a:rPr>
              <a:t>与</a:t>
            </a:r>
            <a:r>
              <a:rPr lang="en-US" altLang="zh-CN" kern="1200">
                <a:latin typeface="+mj-lt"/>
                <a:ea typeface="+mj-ea"/>
                <a:cs typeface="+mj-cs"/>
              </a:rPr>
              <a:t>2.x</a:t>
            </a:r>
            <a:r>
              <a:rPr lang="zh-CN" altLang="en-US" kern="1200">
                <a:latin typeface="+mj-lt"/>
                <a:ea typeface="方正姚体" panose="02010601030101010101" charset="-122"/>
                <a:cs typeface="+mj-cs"/>
              </a:rPr>
              <a:t>的区别</a:t>
            </a:r>
            <a:endParaRPr lang="zh-CN" altLang="en-US" kern="1200">
              <a:latin typeface="+mj-lt"/>
              <a:ea typeface="方正姚体" panose="02010601030101010101" charset="-122"/>
              <a:cs typeface="+mj-cs"/>
            </a:endParaRPr>
          </a:p>
        </p:txBody>
      </p:sp>
      <p:sp>
        <p:nvSpPr>
          <p:cNvPr id="3" name="内容占位符 2"/>
          <p:cNvSpPr>
            <a:spLocks noGrp="1"/>
          </p:cNvSpPr>
          <p:nvPr>
            <p:ph idx="1" hasCustomPrompt="1"/>
          </p:nvPr>
        </p:nvSpPr>
        <p:spPr>
          <a:xfrm>
            <a:off x="677863" y="1489075"/>
            <a:ext cx="8596313" cy="4587875"/>
          </a:xfrm>
        </p:spPr>
        <p:txBody>
          <a:bodyPr>
            <a:normAutofit/>
          </a:bodyPr>
          <a:p>
            <a:pPr fontAlgn="auto"/>
            <a:r>
              <a:rPr lang="en-US" altLang="zh-CN" sz="1800" strike="noStrike" noProof="1" dirty="0" smtClean="0">
                <a:latin typeface="宋体" panose="02010600030101010101" pitchFamily="2" charset="-122"/>
                <a:ea typeface="宋体" panose="02010600030101010101" pitchFamily="2" charset="-122"/>
                <a:sym typeface="+mn-ea"/>
              </a:rPr>
              <a:t>UML 1.X</a:t>
            </a:r>
            <a:r>
              <a:rPr lang="zh-CN" altLang="en-US" sz="1800" strike="noStrike" noProof="1" dirty="0" smtClean="0">
                <a:latin typeface="宋体" panose="02010600030101010101" pitchFamily="2" charset="-122"/>
                <a:ea typeface="宋体" panose="02010600030101010101" pitchFamily="2" charset="-122"/>
                <a:sym typeface="+mn-ea"/>
              </a:rPr>
              <a:t>模型图：</a:t>
            </a:r>
            <a:r>
              <a:rPr lang="en-US" altLang="zh-CN" sz="1800" strike="noStrike" noProof="1" dirty="0" smtClean="0">
                <a:latin typeface="宋体" panose="02010600030101010101" pitchFamily="2" charset="-122"/>
                <a:ea typeface="宋体" panose="02010600030101010101" pitchFamily="2" charset="-122"/>
                <a:sym typeface="+mn-ea"/>
              </a:rPr>
              <a:t>9</a:t>
            </a:r>
            <a:r>
              <a:rPr lang="zh-CN" altLang="en-US" sz="1800" strike="noStrike" noProof="1" dirty="0" smtClean="0">
                <a:latin typeface="宋体" panose="02010600030101010101" pitchFamily="2" charset="-122"/>
                <a:ea typeface="宋体" panose="02010600030101010101" pitchFamily="2" charset="-122"/>
                <a:sym typeface="+mn-ea"/>
              </a:rPr>
              <a:t>种</a:t>
            </a:r>
            <a:endParaRPr lang="en-US" altLang="zh-CN" sz="1800" strike="noStrike" noProof="1" dirty="0" smtClean="0">
              <a:latin typeface="宋体" panose="02010600030101010101" pitchFamily="2" charset="-122"/>
              <a:ea typeface="宋体" panose="02010600030101010101" pitchFamily="2" charset="-122"/>
            </a:endParaRPr>
          </a:p>
          <a:p>
            <a:pPr lvl="1" fontAlgn="auto"/>
            <a:r>
              <a:rPr lang="zh-CN" altLang="en-US" sz="1800" strike="noStrike" noProof="1" dirty="0" smtClean="0">
                <a:latin typeface="宋体" panose="02010600030101010101" pitchFamily="2" charset="-122"/>
                <a:ea typeface="宋体" panose="02010600030101010101" pitchFamily="2" charset="-122"/>
                <a:sym typeface="+mn-ea"/>
              </a:rPr>
              <a:t>类图：</a:t>
            </a:r>
            <a:r>
              <a:rPr lang="en-US" altLang="zh-CN" sz="1800" strike="noStrike" noProof="1" dirty="0" smtClean="0">
                <a:latin typeface="宋体" panose="02010600030101010101" pitchFamily="2" charset="-122"/>
                <a:ea typeface="宋体" panose="02010600030101010101" pitchFamily="2" charset="-122"/>
                <a:sym typeface="+mn-ea"/>
              </a:rPr>
              <a:t>Class Diagram</a:t>
            </a:r>
            <a:endParaRPr lang="en-US" altLang="zh-CN" sz="1800" strike="noStrike" noProof="1" dirty="0" smtClean="0">
              <a:latin typeface="宋体" panose="02010600030101010101" pitchFamily="2" charset="-122"/>
              <a:ea typeface="宋体" panose="02010600030101010101" pitchFamily="2" charset="-122"/>
            </a:endParaRPr>
          </a:p>
          <a:p>
            <a:pPr lvl="1" fontAlgn="auto"/>
            <a:r>
              <a:rPr lang="zh-CN" altLang="en-US" sz="1800" strike="noStrike" noProof="1" dirty="0" smtClean="0">
                <a:latin typeface="宋体" panose="02010600030101010101" pitchFamily="2" charset="-122"/>
                <a:ea typeface="宋体" panose="02010600030101010101" pitchFamily="2" charset="-122"/>
                <a:sym typeface="+mn-ea"/>
              </a:rPr>
              <a:t>对象图：</a:t>
            </a:r>
            <a:r>
              <a:rPr lang="en-US" altLang="zh-CN" sz="1800" strike="noStrike" noProof="1" dirty="0" smtClean="0">
                <a:latin typeface="宋体" panose="02010600030101010101" pitchFamily="2" charset="-122"/>
                <a:ea typeface="宋体" panose="02010600030101010101" pitchFamily="2" charset="-122"/>
                <a:sym typeface="+mn-ea"/>
              </a:rPr>
              <a:t>Object Diagram</a:t>
            </a:r>
            <a:endParaRPr lang="en-US" altLang="zh-CN" sz="1800" strike="noStrike" noProof="1" dirty="0" smtClean="0">
              <a:latin typeface="宋体" panose="02010600030101010101" pitchFamily="2" charset="-122"/>
              <a:ea typeface="宋体" panose="02010600030101010101" pitchFamily="2" charset="-122"/>
            </a:endParaRPr>
          </a:p>
          <a:p>
            <a:pPr lvl="1" fontAlgn="auto"/>
            <a:r>
              <a:rPr lang="zh-CN" altLang="en-US" sz="1800" strike="noStrike" noProof="1" dirty="0" smtClean="0">
                <a:latin typeface="宋体" panose="02010600030101010101" pitchFamily="2" charset="-122"/>
                <a:ea typeface="宋体" panose="02010600030101010101" pitchFamily="2" charset="-122"/>
                <a:sym typeface="+mn-ea"/>
              </a:rPr>
              <a:t>构件图：</a:t>
            </a:r>
            <a:r>
              <a:rPr lang="en-US" altLang="zh-CN" sz="1800" strike="noStrike" noProof="1" dirty="0" smtClean="0">
                <a:latin typeface="宋体" panose="02010600030101010101" pitchFamily="2" charset="-122"/>
                <a:ea typeface="宋体" panose="02010600030101010101" pitchFamily="2" charset="-122"/>
                <a:sym typeface="+mn-ea"/>
              </a:rPr>
              <a:t> Component Diagram</a:t>
            </a:r>
            <a:endParaRPr lang="en-US" altLang="zh-CN" sz="1800" strike="noStrike" noProof="1" dirty="0" smtClean="0">
              <a:latin typeface="宋体" panose="02010600030101010101" pitchFamily="2" charset="-122"/>
              <a:ea typeface="宋体" panose="02010600030101010101" pitchFamily="2" charset="-122"/>
            </a:endParaRPr>
          </a:p>
          <a:p>
            <a:pPr lvl="1" fontAlgn="auto"/>
            <a:r>
              <a:rPr lang="zh-CN" altLang="en-US" sz="1800" strike="noStrike" noProof="1" dirty="0" smtClean="0">
                <a:latin typeface="宋体" panose="02010600030101010101" pitchFamily="2" charset="-122"/>
                <a:ea typeface="宋体" panose="02010600030101010101" pitchFamily="2" charset="-122"/>
                <a:sym typeface="+mn-ea"/>
              </a:rPr>
              <a:t>部署图：</a:t>
            </a:r>
            <a:r>
              <a:rPr lang="en-US" altLang="zh-CN" sz="1800" strike="noStrike" noProof="1" dirty="0" smtClean="0">
                <a:latin typeface="宋体" panose="02010600030101010101" pitchFamily="2" charset="-122"/>
                <a:ea typeface="宋体" panose="02010600030101010101" pitchFamily="2" charset="-122"/>
                <a:sym typeface="+mn-ea"/>
              </a:rPr>
              <a:t> Deployment Diagram</a:t>
            </a:r>
            <a:endParaRPr lang="en-US" altLang="zh-CN" sz="1800" strike="noStrike" noProof="1" dirty="0" smtClean="0">
              <a:latin typeface="宋体" panose="02010600030101010101" pitchFamily="2" charset="-122"/>
              <a:ea typeface="宋体" panose="02010600030101010101" pitchFamily="2" charset="-122"/>
            </a:endParaRPr>
          </a:p>
          <a:p>
            <a:pPr lvl="1" fontAlgn="auto"/>
            <a:r>
              <a:rPr lang="zh-CN" altLang="en-US" sz="1800" strike="noStrike" noProof="1" dirty="0" smtClean="0">
                <a:latin typeface="宋体" panose="02010600030101010101" pitchFamily="2" charset="-122"/>
                <a:ea typeface="宋体" panose="02010600030101010101" pitchFamily="2" charset="-122"/>
                <a:sym typeface="+mn-ea"/>
              </a:rPr>
              <a:t>用例图：</a:t>
            </a:r>
            <a:r>
              <a:rPr lang="en-US" altLang="zh-CN" sz="1800" strike="noStrike" noProof="1" dirty="0" smtClean="0">
                <a:latin typeface="宋体" panose="02010600030101010101" pitchFamily="2" charset="-122"/>
                <a:ea typeface="宋体" panose="02010600030101010101" pitchFamily="2" charset="-122"/>
                <a:sym typeface="+mn-ea"/>
              </a:rPr>
              <a:t>Use Case Diagram</a:t>
            </a:r>
            <a:endParaRPr lang="en-US" altLang="zh-CN" sz="1800" strike="noStrike" noProof="1" dirty="0" smtClean="0">
              <a:latin typeface="宋体" panose="02010600030101010101" pitchFamily="2" charset="-122"/>
              <a:ea typeface="宋体" panose="02010600030101010101" pitchFamily="2" charset="-122"/>
            </a:endParaRPr>
          </a:p>
          <a:p>
            <a:pPr lvl="1" fontAlgn="auto"/>
            <a:r>
              <a:rPr lang="zh-CN" altLang="en-US" sz="1800" strike="noStrike" noProof="1" dirty="0" smtClean="0">
                <a:latin typeface="宋体" panose="02010600030101010101" pitchFamily="2" charset="-122"/>
                <a:ea typeface="宋体" panose="02010600030101010101" pitchFamily="2" charset="-122"/>
                <a:sym typeface="+mn-ea"/>
              </a:rPr>
              <a:t>活动图：</a:t>
            </a:r>
            <a:r>
              <a:rPr lang="en-US" altLang="zh-CN" sz="1800" strike="noStrike" noProof="1" dirty="0" smtClean="0">
                <a:latin typeface="宋体" panose="02010600030101010101" pitchFamily="2" charset="-122"/>
                <a:ea typeface="宋体" panose="02010600030101010101" pitchFamily="2" charset="-122"/>
                <a:sym typeface="+mn-ea"/>
              </a:rPr>
              <a:t> Activity Diagram</a:t>
            </a:r>
            <a:endParaRPr lang="en-US" altLang="zh-CN" sz="1800" strike="noStrike" noProof="1" dirty="0" smtClean="0">
              <a:latin typeface="宋体" panose="02010600030101010101" pitchFamily="2" charset="-122"/>
              <a:ea typeface="宋体" panose="02010600030101010101" pitchFamily="2" charset="-122"/>
            </a:endParaRPr>
          </a:p>
          <a:p>
            <a:pPr lvl="1" fontAlgn="auto"/>
            <a:r>
              <a:rPr lang="zh-CN" altLang="en-US" sz="1800" strike="noStrike" noProof="1" dirty="0" smtClean="0">
                <a:latin typeface="宋体" panose="02010600030101010101" pitchFamily="2" charset="-122"/>
                <a:ea typeface="宋体" panose="02010600030101010101" pitchFamily="2" charset="-122"/>
                <a:sym typeface="+mn-ea"/>
              </a:rPr>
              <a:t>状态图：</a:t>
            </a:r>
            <a:r>
              <a:rPr lang="en-US" altLang="zh-CN" sz="1800" strike="noStrike" noProof="1" dirty="0" smtClean="0">
                <a:latin typeface="宋体" panose="02010600030101010101" pitchFamily="2" charset="-122"/>
                <a:ea typeface="宋体" panose="02010600030101010101" pitchFamily="2" charset="-122"/>
                <a:sym typeface="+mn-ea"/>
              </a:rPr>
              <a:t> </a:t>
            </a:r>
            <a:r>
              <a:rPr lang="en-US" altLang="zh-CN" sz="1800" strike="noStrike" noProof="1" dirty="0" err="1" smtClean="0">
                <a:latin typeface="宋体" panose="02010600030101010101" pitchFamily="2" charset="-122"/>
                <a:ea typeface="宋体" panose="02010600030101010101" pitchFamily="2" charset="-122"/>
                <a:sym typeface="+mn-ea"/>
              </a:rPr>
              <a:t>Statechart</a:t>
            </a:r>
            <a:r>
              <a:rPr lang="en-US" altLang="zh-CN" sz="1800" strike="noStrike" noProof="1" dirty="0" smtClean="0">
                <a:latin typeface="宋体" panose="02010600030101010101" pitchFamily="2" charset="-122"/>
                <a:ea typeface="宋体" panose="02010600030101010101" pitchFamily="2" charset="-122"/>
                <a:sym typeface="+mn-ea"/>
              </a:rPr>
              <a:t> Diagram</a:t>
            </a:r>
            <a:endParaRPr lang="en-US" altLang="zh-CN" sz="1800" strike="noStrike" noProof="1" dirty="0" smtClean="0">
              <a:latin typeface="宋体" panose="02010600030101010101" pitchFamily="2" charset="-122"/>
              <a:ea typeface="宋体" panose="02010600030101010101" pitchFamily="2" charset="-122"/>
            </a:endParaRPr>
          </a:p>
          <a:p>
            <a:pPr lvl="1" fontAlgn="auto"/>
            <a:r>
              <a:rPr lang="zh-CN" altLang="en-US" sz="1800" strike="noStrike" noProof="1" dirty="0" smtClean="0">
                <a:latin typeface="宋体" panose="02010600030101010101" pitchFamily="2" charset="-122"/>
                <a:ea typeface="宋体" panose="02010600030101010101" pitchFamily="2" charset="-122"/>
                <a:sym typeface="+mn-ea"/>
              </a:rPr>
              <a:t>顺序图：</a:t>
            </a:r>
            <a:r>
              <a:rPr lang="en-US" altLang="zh-CN" sz="1800" strike="noStrike" noProof="1" dirty="0" smtClean="0">
                <a:latin typeface="宋体" panose="02010600030101010101" pitchFamily="2" charset="-122"/>
                <a:ea typeface="宋体" panose="02010600030101010101" pitchFamily="2" charset="-122"/>
                <a:sym typeface="+mn-ea"/>
              </a:rPr>
              <a:t> Sequence Diagram</a:t>
            </a:r>
            <a:endParaRPr lang="en-US" altLang="zh-CN" sz="1800" strike="noStrike" noProof="1" dirty="0" smtClean="0">
              <a:latin typeface="宋体" panose="02010600030101010101" pitchFamily="2" charset="-122"/>
              <a:ea typeface="宋体" panose="02010600030101010101" pitchFamily="2" charset="-122"/>
            </a:endParaRPr>
          </a:p>
          <a:p>
            <a:pPr lvl="1" fontAlgn="auto"/>
            <a:r>
              <a:rPr lang="zh-CN" altLang="en-US" sz="1800" strike="noStrike" noProof="1" dirty="0" smtClean="0">
                <a:latin typeface="宋体" panose="02010600030101010101" pitchFamily="2" charset="-122"/>
                <a:ea typeface="宋体" panose="02010600030101010101" pitchFamily="2" charset="-122"/>
                <a:sym typeface="+mn-ea"/>
              </a:rPr>
              <a:t>协作图：</a:t>
            </a:r>
            <a:r>
              <a:rPr lang="en-US" altLang="zh-CN" sz="1800" strike="noStrike" noProof="1" dirty="0" smtClean="0">
                <a:latin typeface="宋体" panose="02010600030101010101" pitchFamily="2" charset="-122"/>
                <a:ea typeface="宋体" panose="02010600030101010101" pitchFamily="2" charset="-122"/>
                <a:sym typeface="+mn-ea"/>
              </a:rPr>
              <a:t> Collaboration Diagram</a:t>
            </a:r>
            <a:endParaRPr lang="en-US" altLang="zh-CN" sz="1800" strike="noStrike" noProof="1" dirty="0" smtClean="0">
              <a:latin typeface="宋体" panose="02010600030101010101" pitchFamily="2" charset="-122"/>
              <a:ea typeface="宋体" panose="02010600030101010101" pitchFamily="2" charset="-122"/>
            </a:endParaRPr>
          </a:p>
          <a:p>
            <a:pPr fontAlgn="auto"/>
            <a:endParaRPr lang="zh-CN" altLang="en-US" strike="noStrike" noProof="1"/>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hasCustomPrompt="1"/>
          </p:nvPr>
        </p:nvSpPr>
        <p:spPr>
          <a:xfrm>
            <a:off x="678180" y="520065"/>
            <a:ext cx="8596630" cy="5744210"/>
          </a:xfrm>
        </p:spPr>
        <p:txBody>
          <a:bodyPr>
            <a:normAutofit/>
          </a:bodyPr>
          <a:p>
            <a:pPr eaLnBrk="1" fontAlgn="auto" hangingPunct="1">
              <a:buNone/>
            </a:pPr>
            <a:r>
              <a:rPr lang="en-US" altLang="zh-CN" sz="1800" strike="noStrike" noProof="1" dirty="0" smtClean="0">
                <a:latin typeface="宋体" panose="02010600030101010101" pitchFamily="2" charset="-122"/>
                <a:ea typeface="宋体" panose="02010600030101010101" pitchFamily="2" charset="-122"/>
                <a:sym typeface="+mn-ea"/>
              </a:rPr>
              <a:t>UML 2.X</a:t>
            </a:r>
            <a:r>
              <a:rPr lang="zh-CN" altLang="en-US" sz="1800" strike="noStrike" noProof="1" dirty="0" smtClean="0">
                <a:latin typeface="宋体" panose="02010600030101010101" pitchFamily="2" charset="-122"/>
                <a:ea typeface="宋体" panose="02010600030101010101" pitchFamily="2" charset="-122"/>
                <a:sym typeface="+mn-ea"/>
              </a:rPr>
              <a:t>模型图：</a:t>
            </a:r>
            <a:r>
              <a:rPr lang="en-US" altLang="zh-CN" sz="1800" strike="noStrike" noProof="1" dirty="0" smtClean="0">
                <a:latin typeface="宋体" panose="02010600030101010101" pitchFamily="2" charset="-122"/>
                <a:ea typeface="宋体" panose="02010600030101010101" pitchFamily="2" charset="-122"/>
                <a:sym typeface="+mn-ea"/>
              </a:rPr>
              <a:t>13</a:t>
            </a:r>
            <a:r>
              <a:rPr lang="zh-CN" altLang="en-US" sz="1800" strike="noStrike" noProof="1" dirty="0" smtClean="0">
                <a:latin typeface="宋体" panose="02010600030101010101" pitchFamily="2" charset="-122"/>
                <a:ea typeface="宋体" panose="02010600030101010101" pitchFamily="2" charset="-122"/>
                <a:sym typeface="+mn-ea"/>
              </a:rPr>
              <a:t>种</a:t>
            </a:r>
            <a:endParaRPr lang="en-US" altLang="zh-CN" sz="1800" strike="noStrike" noProof="1" dirty="0" smtClean="0">
              <a:latin typeface="宋体" panose="02010600030101010101" pitchFamily="2" charset="-122"/>
              <a:ea typeface="宋体" panose="02010600030101010101" pitchFamily="2" charset="-122"/>
            </a:endParaRPr>
          </a:p>
          <a:p>
            <a:pPr lvl="1" eaLnBrk="1" fontAlgn="auto" hangingPunct="1"/>
            <a:r>
              <a:rPr lang="zh-CN" altLang="en-US" sz="1800" strike="noStrike" noProof="1" dirty="0" smtClean="0">
                <a:latin typeface="宋体" panose="02010600030101010101" pitchFamily="2" charset="-122"/>
                <a:ea typeface="宋体" panose="02010600030101010101" pitchFamily="2" charset="-122"/>
                <a:sym typeface="+mn-ea"/>
              </a:rPr>
              <a:t>类图：</a:t>
            </a:r>
            <a:r>
              <a:rPr lang="en-US" altLang="zh-CN" sz="1800" strike="noStrike" noProof="1" dirty="0" smtClean="0">
                <a:latin typeface="宋体" panose="02010600030101010101" pitchFamily="2" charset="-122"/>
                <a:ea typeface="宋体" panose="02010600030101010101" pitchFamily="2" charset="-122"/>
                <a:sym typeface="+mn-ea"/>
              </a:rPr>
              <a:t>Class Diagram</a:t>
            </a:r>
            <a:endParaRPr lang="en-US" altLang="zh-CN" sz="1800" strike="noStrike" noProof="1" dirty="0" smtClean="0">
              <a:latin typeface="宋体" panose="02010600030101010101" pitchFamily="2" charset="-122"/>
              <a:ea typeface="宋体" panose="02010600030101010101" pitchFamily="2" charset="-122"/>
            </a:endParaRPr>
          </a:p>
          <a:p>
            <a:pPr lvl="1" eaLnBrk="1" fontAlgn="auto" hangingPunct="1"/>
            <a:r>
              <a:rPr lang="zh-CN" altLang="en-US" sz="1800" strike="noStrike" noProof="1" dirty="0" smtClean="0">
                <a:latin typeface="宋体" panose="02010600030101010101" pitchFamily="2" charset="-122"/>
                <a:ea typeface="宋体" panose="02010600030101010101" pitchFamily="2" charset="-122"/>
                <a:sym typeface="+mn-ea"/>
              </a:rPr>
              <a:t>对象图：</a:t>
            </a:r>
            <a:r>
              <a:rPr lang="en-US" altLang="zh-CN" sz="1800" strike="noStrike" noProof="1" dirty="0" smtClean="0">
                <a:latin typeface="宋体" panose="02010600030101010101" pitchFamily="2" charset="-122"/>
                <a:ea typeface="宋体" panose="02010600030101010101" pitchFamily="2" charset="-122"/>
                <a:sym typeface="+mn-ea"/>
              </a:rPr>
              <a:t>Object Diagram</a:t>
            </a:r>
            <a:endParaRPr lang="en-US" altLang="zh-CN" sz="1800" strike="noStrike" noProof="1" dirty="0" smtClean="0">
              <a:latin typeface="宋体" panose="02010600030101010101" pitchFamily="2" charset="-122"/>
              <a:ea typeface="宋体" panose="02010600030101010101" pitchFamily="2" charset="-122"/>
            </a:endParaRPr>
          </a:p>
          <a:p>
            <a:pPr lvl="1" eaLnBrk="1" fontAlgn="auto" hangingPunct="1"/>
            <a:r>
              <a:rPr lang="zh-CN" altLang="en-US" sz="1800" strike="noStrike" noProof="1" dirty="0" smtClean="0">
                <a:latin typeface="宋体" panose="02010600030101010101" pitchFamily="2" charset="-122"/>
                <a:ea typeface="宋体" panose="02010600030101010101" pitchFamily="2" charset="-122"/>
                <a:sym typeface="+mn-ea"/>
              </a:rPr>
              <a:t>构件图：</a:t>
            </a:r>
            <a:r>
              <a:rPr lang="en-US" altLang="zh-CN" sz="1800" strike="noStrike" noProof="1" dirty="0" smtClean="0">
                <a:latin typeface="宋体" panose="02010600030101010101" pitchFamily="2" charset="-122"/>
                <a:ea typeface="宋体" panose="02010600030101010101" pitchFamily="2" charset="-122"/>
                <a:sym typeface="+mn-ea"/>
              </a:rPr>
              <a:t> Component Diagram</a:t>
            </a:r>
            <a:endParaRPr lang="en-US" altLang="zh-CN" sz="1800" strike="noStrike" noProof="1" dirty="0" smtClean="0">
              <a:latin typeface="宋体" panose="02010600030101010101" pitchFamily="2" charset="-122"/>
              <a:ea typeface="宋体" panose="02010600030101010101" pitchFamily="2" charset="-122"/>
            </a:endParaRPr>
          </a:p>
          <a:p>
            <a:pPr lvl="1" eaLnBrk="1" fontAlgn="auto" hangingPunct="1"/>
            <a:r>
              <a:rPr lang="zh-CN" altLang="en-US" sz="1800" strike="noStrike" noProof="1" dirty="0" smtClean="0">
                <a:latin typeface="宋体" panose="02010600030101010101" pitchFamily="2" charset="-122"/>
                <a:ea typeface="宋体" panose="02010600030101010101" pitchFamily="2" charset="-122"/>
                <a:sym typeface="+mn-ea"/>
              </a:rPr>
              <a:t>部署图：</a:t>
            </a:r>
            <a:r>
              <a:rPr lang="en-US" altLang="zh-CN" sz="1800" strike="noStrike" noProof="1" dirty="0" smtClean="0">
                <a:latin typeface="宋体" panose="02010600030101010101" pitchFamily="2" charset="-122"/>
                <a:ea typeface="宋体" panose="02010600030101010101" pitchFamily="2" charset="-122"/>
                <a:sym typeface="+mn-ea"/>
              </a:rPr>
              <a:t> Deployment Diagram</a:t>
            </a:r>
            <a:endParaRPr lang="en-US" altLang="zh-CN" sz="1800" strike="noStrike" noProof="1" dirty="0" smtClean="0">
              <a:latin typeface="宋体" panose="02010600030101010101" pitchFamily="2" charset="-122"/>
              <a:ea typeface="宋体" panose="02010600030101010101" pitchFamily="2" charset="-122"/>
            </a:endParaRPr>
          </a:p>
          <a:p>
            <a:pPr lvl="1" eaLnBrk="1" fontAlgn="auto" hangingPunct="1"/>
            <a:r>
              <a:rPr lang="zh-CN" altLang="en-US" sz="1800" strike="noStrike" noProof="1" dirty="0" smtClean="0">
                <a:solidFill>
                  <a:srgbClr val="FF0000"/>
                </a:solidFill>
                <a:latin typeface="宋体" panose="02010600030101010101" pitchFamily="2" charset="-122"/>
                <a:ea typeface="宋体" panose="02010600030101010101" pitchFamily="2" charset="-122"/>
                <a:sym typeface="+mn-ea"/>
              </a:rPr>
              <a:t>包图：</a:t>
            </a:r>
            <a:r>
              <a:rPr lang="en-US" altLang="zh-CN" sz="1800" strike="noStrike" noProof="1" dirty="0" smtClean="0">
                <a:solidFill>
                  <a:srgbClr val="FF0000"/>
                </a:solidFill>
                <a:latin typeface="宋体" panose="02010600030101010101" pitchFamily="2" charset="-122"/>
                <a:ea typeface="宋体" panose="02010600030101010101" pitchFamily="2" charset="-122"/>
                <a:sym typeface="+mn-ea"/>
              </a:rPr>
              <a:t> Package Diagram</a:t>
            </a:r>
            <a:endParaRPr lang="en-US" altLang="zh-CN" sz="1800" strike="noStrike" noProof="1" dirty="0" smtClean="0">
              <a:solidFill>
                <a:srgbClr val="FF0000"/>
              </a:solidFill>
              <a:latin typeface="宋体" panose="02010600030101010101" pitchFamily="2" charset="-122"/>
              <a:ea typeface="宋体" panose="02010600030101010101" pitchFamily="2" charset="-122"/>
            </a:endParaRPr>
          </a:p>
          <a:p>
            <a:pPr lvl="1" eaLnBrk="1" fontAlgn="auto" hangingPunct="1"/>
            <a:r>
              <a:rPr lang="zh-CN" altLang="en-US" sz="1800" strike="noStrike" noProof="1" dirty="0" smtClean="0">
                <a:solidFill>
                  <a:srgbClr val="FF0000"/>
                </a:solidFill>
                <a:latin typeface="宋体" panose="02010600030101010101" pitchFamily="2" charset="-122"/>
                <a:ea typeface="宋体" panose="02010600030101010101" pitchFamily="2" charset="-122"/>
                <a:sym typeface="+mn-ea"/>
              </a:rPr>
              <a:t>复合结构图：</a:t>
            </a:r>
            <a:r>
              <a:rPr lang="en-US" altLang="zh-CN" sz="1800" strike="noStrike" noProof="1" dirty="0" smtClean="0">
                <a:solidFill>
                  <a:srgbClr val="FF0000"/>
                </a:solidFill>
                <a:latin typeface="宋体" panose="02010600030101010101" pitchFamily="2" charset="-122"/>
                <a:ea typeface="宋体" panose="02010600030101010101" pitchFamily="2" charset="-122"/>
                <a:sym typeface="+mn-ea"/>
              </a:rPr>
              <a:t>Composite Structure Diagram</a:t>
            </a:r>
            <a:endParaRPr lang="en-US" altLang="zh-CN" sz="1800" strike="noStrike" noProof="1" dirty="0" smtClean="0">
              <a:solidFill>
                <a:srgbClr val="FF0000"/>
              </a:solidFill>
              <a:latin typeface="宋体" panose="02010600030101010101" pitchFamily="2" charset="-122"/>
              <a:ea typeface="宋体" panose="02010600030101010101" pitchFamily="2" charset="-122"/>
            </a:endParaRPr>
          </a:p>
          <a:p>
            <a:pPr lvl="1" eaLnBrk="1" fontAlgn="auto" hangingPunct="1"/>
            <a:r>
              <a:rPr lang="zh-CN" altLang="en-US" sz="1800" strike="noStrike" noProof="1" dirty="0" smtClean="0">
                <a:latin typeface="宋体" panose="02010600030101010101" pitchFamily="2" charset="-122"/>
                <a:ea typeface="宋体" panose="02010600030101010101" pitchFamily="2" charset="-122"/>
                <a:sym typeface="+mn-ea"/>
              </a:rPr>
              <a:t>用例图：</a:t>
            </a:r>
            <a:r>
              <a:rPr lang="en-US" altLang="zh-CN" sz="1800" strike="noStrike" noProof="1" dirty="0" smtClean="0">
                <a:latin typeface="宋体" panose="02010600030101010101" pitchFamily="2" charset="-122"/>
                <a:ea typeface="宋体" panose="02010600030101010101" pitchFamily="2" charset="-122"/>
                <a:sym typeface="+mn-ea"/>
              </a:rPr>
              <a:t>Use Case Diagram</a:t>
            </a:r>
            <a:endParaRPr lang="en-US" altLang="zh-CN" sz="1800" strike="noStrike" noProof="1" dirty="0" smtClean="0">
              <a:solidFill>
                <a:srgbClr val="FF0000"/>
              </a:solidFill>
              <a:latin typeface="宋体" panose="02010600030101010101" pitchFamily="2" charset="-122"/>
              <a:ea typeface="宋体" panose="02010600030101010101" pitchFamily="2" charset="-122"/>
            </a:endParaRPr>
          </a:p>
          <a:p>
            <a:pPr lvl="1" eaLnBrk="1" fontAlgn="auto" hangingPunct="1"/>
            <a:r>
              <a:rPr lang="zh-CN" altLang="en-US" sz="1800" strike="noStrike" noProof="1" dirty="0" smtClean="0">
                <a:solidFill>
                  <a:schemeClr val="accent2"/>
                </a:solidFill>
                <a:latin typeface="宋体" panose="02010600030101010101" pitchFamily="2" charset="-122"/>
                <a:ea typeface="宋体" panose="02010600030101010101" pitchFamily="2" charset="-122"/>
                <a:sym typeface="+mn-ea"/>
              </a:rPr>
              <a:t>状态</a:t>
            </a:r>
            <a:r>
              <a:rPr lang="en-US" altLang="zh-CN" sz="1800" strike="noStrike" noProof="1" dirty="0" smtClean="0">
                <a:solidFill>
                  <a:schemeClr val="accent2"/>
                </a:solidFill>
                <a:latin typeface="宋体" panose="02010600030101010101" pitchFamily="2" charset="-122"/>
                <a:ea typeface="宋体" panose="02010600030101010101" pitchFamily="2" charset="-122"/>
                <a:sym typeface="+mn-ea"/>
              </a:rPr>
              <a:t>(</a:t>
            </a:r>
            <a:r>
              <a:rPr lang="zh-CN" altLang="en-US" sz="1800" strike="noStrike" noProof="1" dirty="0" smtClean="0">
                <a:solidFill>
                  <a:schemeClr val="accent2"/>
                </a:solidFill>
                <a:latin typeface="宋体" panose="02010600030101010101" pitchFamily="2" charset="-122"/>
                <a:ea typeface="宋体" panose="02010600030101010101" pitchFamily="2" charset="-122"/>
                <a:sym typeface="+mn-ea"/>
              </a:rPr>
              <a:t>机</a:t>
            </a:r>
            <a:r>
              <a:rPr lang="en-US" altLang="zh-CN" sz="1800" strike="noStrike" noProof="1" dirty="0" smtClean="0">
                <a:solidFill>
                  <a:schemeClr val="accent2"/>
                </a:solidFill>
                <a:latin typeface="宋体" panose="02010600030101010101" pitchFamily="2" charset="-122"/>
                <a:ea typeface="宋体" panose="02010600030101010101" pitchFamily="2" charset="-122"/>
                <a:sym typeface="+mn-ea"/>
              </a:rPr>
              <a:t>)</a:t>
            </a:r>
            <a:r>
              <a:rPr lang="zh-CN" altLang="en-US" sz="1800" strike="noStrike" noProof="1" dirty="0" smtClean="0">
                <a:solidFill>
                  <a:schemeClr val="accent2"/>
                </a:solidFill>
                <a:latin typeface="宋体" panose="02010600030101010101" pitchFamily="2" charset="-122"/>
                <a:ea typeface="宋体" panose="02010600030101010101" pitchFamily="2" charset="-122"/>
                <a:sym typeface="+mn-ea"/>
              </a:rPr>
              <a:t>图：</a:t>
            </a:r>
            <a:r>
              <a:rPr lang="en-US" altLang="zh-CN" sz="1800" strike="noStrike" noProof="1" dirty="0" smtClean="0">
                <a:solidFill>
                  <a:schemeClr val="accent2"/>
                </a:solidFill>
                <a:latin typeface="宋体" panose="02010600030101010101" pitchFamily="2" charset="-122"/>
                <a:ea typeface="宋体" panose="02010600030101010101" pitchFamily="2" charset="-122"/>
                <a:sym typeface="+mn-ea"/>
              </a:rPr>
              <a:t> State Machine Diagram</a:t>
            </a:r>
            <a:endParaRPr lang="en-US" altLang="zh-CN" sz="1800" strike="noStrike" noProof="1" dirty="0" smtClean="0">
              <a:solidFill>
                <a:schemeClr val="accent2"/>
              </a:solidFill>
              <a:latin typeface="宋体" panose="02010600030101010101" pitchFamily="2" charset="-122"/>
              <a:ea typeface="宋体" panose="02010600030101010101" pitchFamily="2" charset="-122"/>
              <a:sym typeface="+mn-ea"/>
            </a:endParaRPr>
          </a:p>
          <a:p>
            <a:pPr lvl="1" eaLnBrk="1" fontAlgn="auto" hangingPunct="1"/>
            <a:r>
              <a:rPr lang="zh-CN" altLang="en-US" sz="1800" strike="noStrike" noProof="1" dirty="0" smtClean="0">
                <a:latin typeface="宋体" panose="02010600030101010101" pitchFamily="2" charset="-122"/>
                <a:ea typeface="宋体" panose="02010600030101010101" pitchFamily="2" charset="-122"/>
                <a:sym typeface="+mn-ea"/>
              </a:rPr>
              <a:t>活动图：</a:t>
            </a:r>
            <a:r>
              <a:rPr lang="en-US" altLang="zh-CN" sz="1800" strike="noStrike" noProof="1" dirty="0" smtClean="0">
                <a:latin typeface="宋体" panose="02010600030101010101" pitchFamily="2" charset="-122"/>
                <a:ea typeface="宋体" panose="02010600030101010101" pitchFamily="2" charset="-122"/>
                <a:sym typeface="+mn-ea"/>
              </a:rPr>
              <a:t> Activity Diagram</a:t>
            </a:r>
            <a:endParaRPr lang="en-US" altLang="zh-CN" sz="1800" strike="noStrike" noProof="1" dirty="0" smtClean="0">
              <a:solidFill>
                <a:srgbClr val="FF0000"/>
              </a:solidFill>
              <a:latin typeface="宋体" panose="02010600030101010101" pitchFamily="2" charset="-122"/>
              <a:ea typeface="宋体" panose="02010600030101010101" pitchFamily="2" charset="-122"/>
              <a:sym typeface="+mn-ea"/>
            </a:endParaRPr>
          </a:p>
          <a:p>
            <a:pPr lvl="1" eaLnBrk="1" fontAlgn="auto" hangingPunct="1"/>
            <a:r>
              <a:rPr lang="zh-CN" altLang="en-US" sz="1800" dirty="0">
                <a:latin typeface="宋体" panose="02010600030101010101" pitchFamily="2" charset="-122"/>
                <a:ea typeface="宋体" panose="02010600030101010101" pitchFamily="2" charset="-122"/>
                <a:sym typeface="+mn-ea"/>
              </a:rPr>
              <a:t>顺序图：</a:t>
            </a:r>
            <a:r>
              <a:rPr lang="en-US" altLang="zh-CN" sz="1800" dirty="0">
                <a:latin typeface="宋体" panose="02010600030101010101" pitchFamily="2" charset="-122"/>
                <a:ea typeface="宋体" panose="02010600030101010101" pitchFamily="2" charset="-122"/>
                <a:sym typeface="+mn-ea"/>
              </a:rPr>
              <a:t> Sequence Diagram</a:t>
            </a:r>
            <a:endParaRPr lang="en-US" altLang="zh-CN" sz="1800" dirty="0">
              <a:latin typeface="宋体" panose="02010600030101010101" pitchFamily="2" charset="-122"/>
              <a:ea typeface="宋体" panose="02010600030101010101" pitchFamily="2" charset="-122"/>
              <a:sym typeface="+mn-ea"/>
            </a:endParaRPr>
          </a:p>
          <a:p>
            <a:pPr lvl="1" eaLnBrk="1" fontAlgn="auto" hangingPunct="1"/>
            <a:r>
              <a:rPr lang="zh-CN" altLang="en-US" sz="1800" b="1" dirty="0">
                <a:solidFill>
                  <a:srgbClr val="FF0000"/>
                </a:solidFill>
                <a:latin typeface="宋体" panose="02010600030101010101" pitchFamily="2" charset="-122"/>
                <a:ea typeface="宋体" panose="02010600030101010101" pitchFamily="2" charset="-122"/>
                <a:sym typeface="+mn-ea"/>
              </a:rPr>
              <a:t>定时图：</a:t>
            </a:r>
            <a:r>
              <a:rPr lang="en-US" altLang="zh-CN" sz="1800" b="1" dirty="0">
                <a:solidFill>
                  <a:srgbClr val="FF0000"/>
                </a:solidFill>
                <a:latin typeface="宋体" panose="02010600030101010101" pitchFamily="2" charset="-122"/>
                <a:ea typeface="宋体" panose="02010600030101010101" pitchFamily="2" charset="-122"/>
                <a:sym typeface="+mn-ea"/>
              </a:rPr>
              <a:t>Timing Diagram</a:t>
            </a:r>
            <a:endParaRPr lang="en-US" altLang="zh-CN" sz="1800" b="1" dirty="0">
              <a:solidFill>
                <a:srgbClr val="FF0000"/>
              </a:solidFill>
              <a:latin typeface="宋体" panose="02010600030101010101" pitchFamily="2" charset="-122"/>
              <a:ea typeface="宋体" panose="02010600030101010101" pitchFamily="2" charset="-122"/>
              <a:sym typeface="+mn-ea"/>
            </a:endParaRPr>
          </a:p>
          <a:p>
            <a:pPr lvl="1" eaLnBrk="1" fontAlgn="auto" hangingPunct="1"/>
            <a:r>
              <a:rPr lang="zh-CN" altLang="en-US" sz="1800" b="1" dirty="0">
                <a:solidFill>
                  <a:schemeClr val="accent2"/>
                </a:solidFill>
                <a:latin typeface="宋体" panose="02010600030101010101" pitchFamily="2" charset="-122"/>
                <a:ea typeface="宋体" panose="02010600030101010101" pitchFamily="2" charset="-122"/>
                <a:sym typeface="+mn-ea"/>
              </a:rPr>
              <a:t>通讯图：</a:t>
            </a:r>
            <a:r>
              <a:rPr lang="en-US" altLang="zh-CN" sz="1800" b="1" dirty="0">
                <a:solidFill>
                  <a:schemeClr val="accent2"/>
                </a:solidFill>
                <a:latin typeface="宋体" panose="02010600030101010101" pitchFamily="2" charset="-122"/>
                <a:ea typeface="宋体" panose="02010600030101010101" pitchFamily="2" charset="-122"/>
                <a:sym typeface="+mn-ea"/>
              </a:rPr>
              <a:t>Communication Diagram</a:t>
            </a:r>
            <a:endParaRPr lang="en-US" altLang="zh-CN" sz="1800" b="1" dirty="0">
              <a:solidFill>
                <a:schemeClr val="accent2"/>
              </a:solidFill>
              <a:latin typeface="宋体" panose="02010600030101010101" pitchFamily="2" charset="-122"/>
              <a:ea typeface="宋体" panose="02010600030101010101" pitchFamily="2" charset="-122"/>
              <a:sym typeface="+mn-ea"/>
            </a:endParaRPr>
          </a:p>
          <a:p>
            <a:pPr lvl="1" eaLnBrk="1" fontAlgn="auto" hangingPunct="1"/>
            <a:r>
              <a:rPr lang="zh-CN" altLang="en-US" sz="1800" b="1" dirty="0">
                <a:solidFill>
                  <a:srgbClr val="FF0000"/>
                </a:solidFill>
                <a:latin typeface="宋体" panose="02010600030101010101" pitchFamily="2" charset="-122"/>
                <a:ea typeface="宋体" panose="02010600030101010101" pitchFamily="2" charset="-122"/>
                <a:sym typeface="+mn-ea"/>
              </a:rPr>
              <a:t>交互概观图：</a:t>
            </a:r>
            <a:r>
              <a:rPr lang="en-US" altLang="zh-CN" sz="1800" b="1" dirty="0">
                <a:solidFill>
                  <a:srgbClr val="FF0000"/>
                </a:solidFill>
                <a:latin typeface="宋体" panose="02010600030101010101" pitchFamily="2" charset="-122"/>
                <a:ea typeface="宋体" panose="02010600030101010101" pitchFamily="2" charset="-122"/>
                <a:sym typeface="+mn-ea"/>
              </a:rPr>
              <a:t>Interaction Overview Diagram</a:t>
            </a:r>
            <a:endParaRPr lang="en-US" altLang="zh-CN" sz="1800" b="1" dirty="0">
              <a:solidFill>
                <a:srgbClr val="FF0000"/>
              </a:solidFill>
              <a:latin typeface="宋体" panose="02010600030101010101" pitchFamily="2" charset="-122"/>
              <a:ea typeface="宋体" panose="02010600030101010101" pitchFamily="2" charset="-122"/>
            </a:endParaRPr>
          </a:p>
          <a:p>
            <a:pPr lvl="1" eaLnBrk="1" fontAlgn="auto" hangingPunct="1"/>
            <a:endParaRPr lang="zh-CN" altLang="en-US" strike="noStrike" noProof="1">
              <a:latin typeface="宋体" panose="02010600030101010101" pitchFamily="2" charset="-122"/>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5752" y="609599"/>
            <a:ext cx="8596668" cy="702365"/>
          </a:xfrm>
        </p:spPr>
        <p:txBody>
          <a:bodyPr/>
          <a:lstStyle/>
          <a:p>
            <a:r>
              <a:rPr lang="zh-CN" altLang="en-US" dirty="0"/>
              <a:t>用例图</a:t>
            </a:r>
            <a:endParaRPr lang="zh-CN" altLang="en-US" dirty="0"/>
          </a:p>
        </p:txBody>
      </p:sp>
      <p:sp>
        <p:nvSpPr>
          <p:cNvPr id="3" name="内容占位符 2"/>
          <p:cNvSpPr>
            <a:spLocks noGrp="1"/>
          </p:cNvSpPr>
          <p:nvPr>
            <p:ph idx="1"/>
          </p:nvPr>
        </p:nvSpPr>
        <p:spPr>
          <a:xfrm>
            <a:off x="935752" y="2287629"/>
            <a:ext cx="8596668" cy="4570371"/>
          </a:xfrm>
        </p:spPr>
        <p:txBody>
          <a:bodyPr>
            <a:normAutofit/>
          </a:bodyPr>
          <a:lstStyle/>
          <a:p>
            <a:pPr marL="609600" indent="-609600">
              <a:buFont typeface="Wingdings" panose="05000000000000000000" pitchFamily="2" charset="2"/>
              <a:buNone/>
            </a:pPr>
            <a:r>
              <a:rPr lang="zh-CN" altLang="en-US" sz="2800" b="1" dirty="0">
                <a:solidFill>
                  <a:schemeClr val="hlink"/>
                </a:solidFill>
              </a:rPr>
              <a:t>用例图包含</a:t>
            </a:r>
            <a:r>
              <a:rPr lang="en-US" altLang="zh-CN" sz="2800" b="1" dirty="0">
                <a:solidFill>
                  <a:schemeClr val="hlink"/>
                </a:solidFill>
              </a:rPr>
              <a:t>6</a:t>
            </a:r>
            <a:r>
              <a:rPr lang="zh-CN" altLang="en-US" sz="2800" b="1" dirty="0">
                <a:solidFill>
                  <a:schemeClr val="hlink"/>
                </a:solidFill>
              </a:rPr>
              <a:t>元素</a:t>
            </a:r>
            <a:r>
              <a:rPr lang="zh-CN" altLang="en-US" sz="2800" dirty="0"/>
              <a:t>：</a:t>
            </a:r>
            <a:endParaRPr lang="zh-CN" altLang="en-US" sz="2800" dirty="0"/>
          </a:p>
          <a:p>
            <a:pPr marL="609600" indent="-609600">
              <a:buFont typeface="Wingdings" panose="05000000000000000000" pitchFamily="2" charset="2"/>
              <a:buAutoNum type="circleNumDbPlain"/>
            </a:pPr>
            <a:r>
              <a:rPr lang="zh-CN" altLang="en-US" sz="2800" dirty="0"/>
              <a:t>参与者（</a:t>
            </a:r>
            <a:r>
              <a:rPr lang="en-US" altLang="zh-CN" sz="2800" dirty="0"/>
              <a:t>Actor</a:t>
            </a:r>
            <a:r>
              <a:rPr lang="zh-CN" altLang="en-US" sz="2800" dirty="0"/>
              <a:t>）</a:t>
            </a:r>
            <a:endParaRPr lang="zh-CN" altLang="en-US" sz="2800" dirty="0"/>
          </a:p>
          <a:p>
            <a:pPr marL="609600" indent="-609600">
              <a:buFont typeface="Wingdings" panose="05000000000000000000" pitchFamily="2" charset="2"/>
              <a:buAutoNum type="circleNumDbPlain"/>
            </a:pPr>
            <a:r>
              <a:rPr lang="zh-CN" altLang="en-US" sz="2800" dirty="0"/>
              <a:t>用例（</a:t>
            </a:r>
            <a:r>
              <a:rPr lang="en-US" altLang="zh-CN" sz="2800" dirty="0"/>
              <a:t>Use Case</a:t>
            </a:r>
            <a:r>
              <a:rPr lang="zh-CN" altLang="en-US" sz="2800" dirty="0"/>
              <a:t>）</a:t>
            </a:r>
            <a:endParaRPr lang="zh-CN" altLang="en-US" sz="2800" dirty="0"/>
          </a:p>
          <a:p>
            <a:pPr marL="609600" indent="-609600">
              <a:buFont typeface="Wingdings" panose="05000000000000000000" pitchFamily="2" charset="2"/>
              <a:buAutoNum type="circleNumDbPlain"/>
            </a:pPr>
            <a:r>
              <a:rPr lang="zh-CN" altLang="en-US" sz="2800" dirty="0"/>
              <a:t>用例间关系（</a:t>
            </a:r>
            <a:r>
              <a:rPr lang="en-US" altLang="zh-CN" sz="2800" dirty="0"/>
              <a:t>Association</a:t>
            </a:r>
            <a:r>
              <a:rPr lang="zh-CN" altLang="en-US" sz="2800" dirty="0"/>
              <a:t>）</a:t>
            </a:r>
            <a:endParaRPr lang="zh-CN" altLang="en-US" sz="2800" dirty="0"/>
          </a:p>
          <a:p>
            <a:pPr marL="609600" indent="-609600">
              <a:buFont typeface="Wingdings" panose="05000000000000000000" pitchFamily="2" charset="2"/>
              <a:buAutoNum type="circleNumDbPlain"/>
            </a:pPr>
            <a:r>
              <a:rPr lang="zh-CN" altLang="en-US" sz="2800" dirty="0"/>
              <a:t>脚本（</a:t>
            </a:r>
            <a:r>
              <a:rPr lang="en-US" altLang="zh-CN" sz="2800" dirty="0"/>
              <a:t>Scenario</a:t>
            </a:r>
            <a:r>
              <a:rPr lang="zh-CN" altLang="en-US" sz="2800" dirty="0"/>
              <a:t>）</a:t>
            </a:r>
            <a:endParaRPr lang="zh-CN" altLang="en-US" sz="2800" dirty="0"/>
          </a:p>
          <a:p>
            <a:pPr marL="609600" indent="-609600">
              <a:buFont typeface="Wingdings" panose="05000000000000000000" pitchFamily="2" charset="2"/>
              <a:buAutoNum type="circleNumDbPlain"/>
            </a:pPr>
            <a:r>
              <a:rPr lang="zh-CN" altLang="en-US" sz="2800" dirty="0"/>
              <a:t>描述（</a:t>
            </a:r>
            <a:r>
              <a:rPr lang="en-US" altLang="zh-CN" sz="2800" dirty="0"/>
              <a:t>Description</a:t>
            </a:r>
            <a:r>
              <a:rPr lang="zh-CN" altLang="en-US" sz="2800" dirty="0"/>
              <a:t>）</a:t>
            </a:r>
            <a:endParaRPr lang="zh-CN" altLang="en-US" sz="2800" dirty="0"/>
          </a:p>
          <a:p>
            <a:pPr marL="609600" indent="-609600">
              <a:buFont typeface="Wingdings" panose="05000000000000000000" pitchFamily="2" charset="2"/>
              <a:buAutoNum type="circleNumDbPlain"/>
            </a:pPr>
            <a:r>
              <a:rPr lang="zh-CN" altLang="en-US" sz="2800" dirty="0"/>
              <a:t>系统</a:t>
            </a:r>
            <a:endParaRPr lang="zh-CN" altLang="en-US" sz="2800" dirty="0"/>
          </a:p>
        </p:txBody>
      </p:sp>
      <p:pic>
        <p:nvPicPr>
          <p:cNvPr id="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07059" y="1994452"/>
            <a:ext cx="5042804" cy="1941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2"/>
          <p:cNvSpPr txBox="1"/>
          <p:nvPr/>
        </p:nvSpPr>
        <p:spPr>
          <a:xfrm>
            <a:off x="677334" y="1470992"/>
            <a:ext cx="8596668" cy="8945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000"/>
              <a:t>用例图是显示一组用例、参与者以及他们之间的关系的图。在</a:t>
            </a:r>
            <a:r>
              <a:rPr lang="en-US" altLang="zh-CN" sz="2000"/>
              <a:t>uml</a:t>
            </a:r>
            <a:r>
              <a:rPr lang="zh-CN" altLang="en-US" sz="2000"/>
              <a:t>中，一个用例模型由若干个用例图描述</a:t>
            </a:r>
            <a:endParaRPr lang="zh-CN" altLang="en-US" sz="20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hasCustomPrompt="1"/>
          </p:nvPr>
        </p:nvSpPr>
        <p:spPr>
          <a:xfrm>
            <a:off x="678180" y="832485"/>
            <a:ext cx="8596630" cy="5209540"/>
          </a:xfrm>
        </p:spPr>
        <p:txBody>
          <a:bodyPr>
            <a:normAutofit lnSpcReduction="20000"/>
          </a:bodyPr>
          <a:p>
            <a:pPr fontAlgn="auto">
              <a:buFont typeface="Wingdings" panose="05000000000000000000" pitchFamily="2" charset="2"/>
              <a:buNone/>
            </a:pPr>
            <a:r>
              <a:rPr lang="en-US" altLang="zh-CN" sz="1800" strike="noStrike" noProof="1" dirty="0" smtClean="0">
                <a:latin typeface="宋体" panose="02010600030101010101" pitchFamily="2" charset="-122"/>
                <a:ea typeface="宋体" panose="02010600030101010101" pitchFamily="2" charset="-122"/>
                <a:sym typeface="+mn-ea"/>
              </a:rPr>
              <a:t>UML2.0</a:t>
            </a:r>
            <a:r>
              <a:rPr lang="zh-CN" altLang="en-US" sz="1800" strike="noStrike" noProof="1" dirty="0" smtClean="0">
                <a:latin typeface="宋体" panose="02010600030101010101" pitchFamily="2" charset="-122"/>
                <a:ea typeface="宋体" panose="02010600030101010101" pitchFamily="2" charset="-122"/>
                <a:sym typeface="+mn-ea"/>
              </a:rPr>
              <a:t>增改的图（相对于</a:t>
            </a:r>
            <a:r>
              <a:rPr lang="en-US" altLang="zh-CN" sz="1800" strike="noStrike" noProof="1" dirty="0" smtClean="0">
                <a:latin typeface="宋体" panose="02010600030101010101" pitchFamily="2" charset="-122"/>
                <a:ea typeface="宋体" panose="02010600030101010101" pitchFamily="2" charset="-122"/>
                <a:sym typeface="+mn-ea"/>
              </a:rPr>
              <a:t>UML1.X </a:t>
            </a:r>
            <a:r>
              <a:rPr lang="zh-CN" altLang="en-US" sz="1800" strike="noStrike" noProof="1" dirty="0" smtClean="0">
                <a:latin typeface="宋体" panose="02010600030101010101" pitchFamily="2" charset="-122"/>
                <a:ea typeface="宋体" panose="02010600030101010101" pitchFamily="2" charset="-122"/>
                <a:sym typeface="+mn-ea"/>
              </a:rPr>
              <a:t>）</a:t>
            </a:r>
            <a:endParaRPr lang="zh-CN" altLang="en-US" sz="1800" strike="noStrike" noProof="1" dirty="0" smtClean="0">
              <a:latin typeface="宋体" panose="02010600030101010101" pitchFamily="2" charset="-122"/>
              <a:ea typeface="宋体" panose="02010600030101010101" pitchFamily="2" charset="-122"/>
            </a:endParaRPr>
          </a:p>
          <a:p>
            <a:pPr fontAlgn="auto"/>
            <a:r>
              <a:rPr lang="zh-CN" altLang="en-US" sz="1800" strike="noStrike" noProof="1" dirty="0" smtClean="0">
                <a:latin typeface="宋体" panose="02010600030101010101" pitchFamily="2" charset="-122"/>
                <a:ea typeface="宋体" panose="02010600030101010101" pitchFamily="2" charset="-122"/>
                <a:sym typeface="+mn-ea"/>
              </a:rPr>
              <a:t>增加了</a:t>
            </a:r>
            <a:r>
              <a:rPr lang="en-US" altLang="zh-CN" sz="1800" strike="noStrike" noProof="1" dirty="0" smtClean="0">
                <a:latin typeface="宋体" panose="02010600030101010101" pitchFamily="2" charset="-122"/>
                <a:ea typeface="宋体" panose="02010600030101010101" pitchFamily="2" charset="-122"/>
                <a:sym typeface="+mn-ea"/>
              </a:rPr>
              <a:t>4</a:t>
            </a:r>
            <a:r>
              <a:rPr lang="zh-CN" altLang="en-US" sz="1800" strike="noStrike" noProof="1" dirty="0" smtClean="0">
                <a:latin typeface="宋体" panose="02010600030101010101" pitchFamily="2" charset="-122"/>
                <a:ea typeface="宋体" panose="02010600030101010101" pitchFamily="2" charset="-122"/>
                <a:sym typeface="+mn-ea"/>
              </a:rPr>
              <a:t>种图</a:t>
            </a:r>
            <a:endParaRPr lang="zh-CN" altLang="en-US" sz="1800" strike="noStrike" noProof="1" dirty="0" smtClean="0">
              <a:latin typeface="宋体" panose="02010600030101010101" pitchFamily="2" charset="-122"/>
              <a:ea typeface="宋体" panose="02010600030101010101" pitchFamily="2" charset="-122"/>
            </a:endParaRPr>
          </a:p>
          <a:p>
            <a:pPr lvl="1" fontAlgn="auto"/>
            <a:r>
              <a:rPr lang="zh-CN" altLang="en-US" sz="1800" strike="noStrike" noProof="1" dirty="0" smtClean="0">
                <a:latin typeface="宋体" panose="02010600030101010101" pitchFamily="2" charset="-122"/>
                <a:ea typeface="宋体" panose="02010600030101010101" pitchFamily="2" charset="-122"/>
                <a:sym typeface="+mn-ea"/>
              </a:rPr>
              <a:t>复合结构图（</a:t>
            </a:r>
            <a:r>
              <a:rPr lang="en-US" altLang="zh-CN" sz="1800" strike="noStrike" noProof="1" dirty="0" smtClean="0">
                <a:latin typeface="宋体" panose="02010600030101010101" pitchFamily="2" charset="-122"/>
                <a:ea typeface="宋体" panose="02010600030101010101" pitchFamily="2" charset="-122"/>
                <a:sym typeface="+mn-ea"/>
              </a:rPr>
              <a:t>Composite Structure Diagram</a:t>
            </a:r>
            <a:r>
              <a:rPr lang="zh-CN" altLang="en-US" sz="1800" strike="noStrike" noProof="1" dirty="0" smtClean="0">
                <a:latin typeface="宋体" panose="02010600030101010101" pitchFamily="2" charset="-122"/>
                <a:ea typeface="宋体" panose="02010600030101010101" pitchFamily="2" charset="-122"/>
                <a:sym typeface="+mn-ea"/>
              </a:rPr>
              <a:t>）</a:t>
            </a:r>
            <a:endParaRPr lang="zh-CN" altLang="en-US" sz="1800" strike="noStrike" noProof="1" dirty="0" smtClean="0">
              <a:latin typeface="宋体" panose="02010600030101010101" pitchFamily="2" charset="-122"/>
              <a:ea typeface="宋体" panose="02010600030101010101" pitchFamily="2" charset="-122"/>
            </a:endParaRPr>
          </a:p>
          <a:p>
            <a:pPr lvl="1" fontAlgn="auto"/>
            <a:r>
              <a:rPr lang="zh-CN" altLang="en-US" sz="1800" strike="noStrike" noProof="1" dirty="0" smtClean="0">
                <a:latin typeface="宋体" panose="02010600030101010101" pitchFamily="2" charset="-122"/>
                <a:ea typeface="宋体" panose="02010600030101010101" pitchFamily="2" charset="-122"/>
                <a:sym typeface="+mn-ea"/>
              </a:rPr>
              <a:t>包图（</a:t>
            </a:r>
            <a:r>
              <a:rPr lang="en-US" altLang="zh-CN" sz="1800" strike="noStrike" noProof="1" dirty="0" smtClean="0">
                <a:latin typeface="宋体" panose="02010600030101010101" pitchFamily="2" charset="-122"/>
                <a:ea typeface="宋体" panose="02010600030101010101" pitchFamily="2" charset="-122"/>
                <a:sym typeface="+mn-ea"/>
              </a:rPr>
              <a:t>Package Diagram</a:t>
            </a:r>
            <a:r>
              <a:rPr lang="zh-CN" altLang="en-US" sz="1800" strike="noStrike" noProof="1" dirty="0" smtClean="0">
                <a:latin typeface="宋体" panose="02010600030101010101" pitchFamily="2" charset="-122"/>
                <a:ea typeface="宋体" panose="02010600030101010101" pitchFamily="2" charset="-122"/>
                <a:sym typeface="+mn-ea"/>
              </a:rPr>
              <a:t>）</a:t>
            </a:r>
            <a:endParaRPr lang="zh-CN" altLang="en-US" sz="1800" strike="noStrike" noProof="1" dirty="0" smtClean="0">
              <a:latin typeface="宋体" panose="02010600030101010101" pitchFamily="2" charset="-122"/>
              <a:ea typeface="宋体" panose="02010600030101010101" pitchFamily="2" charset="-122"/>
            </a:endParaRPr>
          </a:p>
          <a:p>
            <a:pPr lvl="1" fontAlgn="auto"/>
            <a:r>
              <a:rPr lang="zh-CN" altLang="en-US" sz="1800" strike="noStrike" noProof="1" dirty="0" smtClean="0">
                <a:latin typeface="宋体" panose="02010600030101010101" pitchFamily="2" charset="-122"/>
                <a:ea typeface="宋体" panose="02010600030101010101" pitchFamily="2" charset="-122"/>
                <a:sym typeface="+mn-ea"/>
              </a:rPr>
              <a:t>交互概观图（</a:t>
            </a:r>
            <a:r>
              <a:rPr lang="en-US" altLang="zh-CN" sz="1800" strike="noStrike" noProof="1" dirty="0" smtClean="0">
                <a:latin typeface="宋体" panose="02010600030101010101" pitchFamily="2" charset="-122"/>
                <a:ea typeface="宋体" panose="02010600030101010101" pitchFamily="2" charset="-122"/>
                <a:sym typeface="+mn-ea"/>
              </a:rPr>
              <a:t>Interaction Overview Diagram</a:t>
            </a:r>
            <a:r>
              <a:rPr lang="zh-CN" altLang="en-US" sz="1800" strike="noStrike" noProof="1" dirty="0" smtClean="0">
                <a:latin typeface="宋体" panose="02010600030101010101" pitchFamily="2" charset="-122"/>
                <a:ea typeface="宋体" panose="02010600030101010101" pitchFamily="2" charset="-122"/>
                <a:sym typeface="+mn-ea"/>
              </a:rPr>
              <a:t>）</a:t>
            </a:r>
            <a:endParaRPr lang="zh-CN" altLang="en-US" sz="1800" strike="noStrike" noProof="1" dirty="0" smtClean="0">
              <a:latin typeface="宋体" panose="02010600030101010101" pitchFamily="2" charset="-122"/>
              <a:ea typeface="宋体" panose="02010600030101010101" pitchFamily="2" charset="-122"/>
            </a:endParaRPr>
          </a:p>
          <a:p>
            <a:pPr lvl="1" fontAlgn="auto"/>
            <a:r>
              <a:rPr lang="zh-CN" altLang="en-US" sz="1800" strike="noStrike" noProof="1" dirty="0" smtClean="0">
                <a:latin typeface="宋体" panose="02010600030101010101" pitchFamily="2" charset="-122"/>
                <a:ea typeface="宋体" panose="02010600030101010101" pitchFamily="2" charset="-122"/>
                <a:sym typeface="+mn-ea"/>
              </a:rPr>
              <a:t>定时图（</a:t>
            </a:r>
            <a:r>
              <a:rPr lang="en-US" altLang="zh-CN" sz="1800" strike="noStrike" noProof="1" dirty="0" smtClean="0">
                <a:latin typeface="宋体" panose="02010600030101010101" pitchFamily="2" charset="-122"/>
                <a:ea typeface="宋体" panose="02010600030101010101" pitchFamily="2" charset="-122"/>
                <a:sym typeface="+mn-ea"/>
              </a:rPr>
              <a:t>Timing Diagram</a:t>
            </a:r>
            <a:r>
              <a:rPr lang="zh-CN" altLang="en-US" sz="1800" strike="noStrike" noProof="1" dirty="0" smtClean="0">
                <a:latin typeface="宋体" panose="02010600030101010101" pitchFamily="2" charset="-122"/>
                <a:ea typeface="宋体" panose="02010600030101010101" pitchFamily="2" charset="-122"/>
                <a:sym typeface="+mn-ea"/>
              </a:rPr>
              <a:t>）</a:t>
            </a:r>
            <a:endParaRPr lang="zh-CN" altLang="en-US" sz="1800" strike="noStrike" noProof="1" dirty="0" smtClean="0">
              <a:latin typeface="宋体" panose="02010600030101010101" pitchFamily="2" charset="-122"/>
              <a:ea typeface="宋体" panose="02010600030101010101" pitchFamily="2" charset="-122"/>
            </a:endParaRPr>
          </a:p>
          <a:p>
            <a:pPr lvl="1" fontAlgn="auto">
              <a:buFont typeface="Wingdings 2" panose="05020102010507070707" pitchFamily="18" charset="2"/>
              <a:buNone/>
            </a:pPr>
            <a:r>
              <a:rPr lang="zh-CN" altLang="en-US" sz="1800" strike="noStrike" noProof="1" dirty="0" smtClean="0">
                <a:latin typeface="宋体" panose="02010600030101010101" pitchFamily="2" charset="-122"/>
                <a:ea typeface="宋体" panose="02010600030101010101" pitchFamily="2" charset="-122"/>
                <a:sym typeface="+mn-ea"/>
              </a:rPr>
              <a:t>注：包图在</a:t>
            </a:r>
            <a:r>
              <a:rPr lang="en-US" altLang="zh-CN" sz="1800" strike="noStrike" noProof="1" dirty="0" smtClean="0">
                <a:latin typeface="宋体" panose="02010600030101010101" pitchFamily="2" charset="-122"/>
                <a:ea typeface="宋体" panose="02010600030101010101" pitchFamily="2" charset="-122"/>
                <a:sym typeface="+mn-ea"/>
              </a:rPr>
              <a:t>UML1.X</a:t>
            </a:r>
            <a:r>
              <a:rPr lang="zh-CN" altLang="en-US" sz="1800" strike="noStrike" noProof="1" dirty="0" smtClean="0">
                <a:latin typeface="宋体" panose="02010600030101010101" pitchFamily="2" charset="-122"/>
                <a:ea typeface="宋体" panose="02010600030101010101" pitchFamily="2" charset="-122"/>
                <a:sym typeface="+mn-ea"/>
              </a:rPr>
              <a:t>中并不是一种正式的图</a:t>
            </a:r>
            <a:endParaRPr lang="zh-CN" altLang="en-US" sz="1800" strike="noStrike" noProof="1" dirty="0" smtClean="0">
              <a:latin typeface="宋体" panose="02010600030101010101" pitchFamily="2" charset="-122"/>
              <a:ea typeface="宋体" panose="02010600030101010101" pitchFamily="2" charset="-122"/>
            </a:endParaRPr>
          </a:p>
          <a:p>
            <a:pPr fontAlgn="auto"/>
            <a:r>
              <a:rPr lang="zh-CN" altLang="en-US" sz="1800" strike="noStrike" noProof="1" dirty="0" smtClean="0">
                <a:latin typeface="宋体" panose="02010600030101010101" pitchFamily="2" charset="-122"/>
                <a:ea typeface="宋体" panose="02010600030101010101" pitchFamily="2" charset="-122"/>
                <a:sym typeface="+mn-ea"/>
              </a:rPr>
              <a:t>对</a:t>
            </a:r>
            <a:r>
              <a:rPr lang="en-US" altLang="zh-CN" sz="1800" strike="noStrike" noProof="1" dirty="0" smtClean="0">
                <a:latin typeface="宋体" panose="02010600030101010101" pitchFamily="2" charset="-122"/>
                <a:ea typeface="宋体" panose="02010600030101010101" pitchFamily="2" charset="-122"/>
                <a:sym typeface="+mn-ea"/>
              </a:rPr>
              <a:t>2</a:t>
            </a:r>
            <a:r>
              <a:rPr lang="zh-CN" altLang="en-US" sz="1800" strike="noStrike" noProof="1" dirty="0" smtClean="0">
                <a:latin typeface="宋体" panose="02010600030101010101" pitchFamily="2" charset="-122"/>
                <a:ea typeface="宋体" panose="02010600030101010101" pitchFamily="2" charset="-122"/>
                <a:sym typeface="+mn-ea"/>
              </a:rPr>
              <a:t>种图重新命名</a:t>
            </a:r>
            <a:endParaRPr lang="zh-CN" altLang="en-US" sz="1800" strike="noStrike" noProof="1" dirty="0" smtClean="0">
              <a:latin typeface="宋体" panose="02010600030101010101" pitchFamily="2" charset="-122"/>
              <a:ea typeface="宋体" panose="02010600030101010101" pitchFamily="2" charset="-122"/>
            </a:endParaRPr>
          </a:p>
          <a:p>
            <a:pPr lvl="1" fontAlgn="auto"/>
            <a:r>
              <a:rPr lang="zh-CN" altLang="en-US" sz="1800" strike="noStrike" noProof="1" dirty="0" smtClean="0">
                <a:latin typeface="宋体" panose="02010600030101010101" pitchFamily="2" charset="-122"/>
                <a:ea typeface="宋体" panose="02010600030101010101" pitchFamily="2" charset="-122"/>
                <a:sym typeface="+mn-ea"/>
              </a:rPr>
              <a:t>原来的协作图（</a:t>
            </a:r>
            <a:r>
              <a:rPr lang="en-US" altLang="zh-CN" sz="1800" strike="noStrike" noProof="1" dirty="0" smtClean="0">
                <a:latin typeface="宋体" panose="02010600030101010101" pitchFamily="2" charset="-122"/>
                <a:ea typeface="宋体" panose="02010600030101010101" pitchFamily="2" charset="-122"/>
                <a:sym typeface="+mn-ea"/>
              </a:rPr>
              <a:t>Collaboration Diagrams</a:t>
            </a:r>
            <a:r>
              <a:rPr lang="zh-CN" altLang="en-US" sz="1800" strike="noStrike" noProof="1" dirty="0" smtClean="0">
                <a:latin typeface="宋体" panose="02010600030101010101" pitchFamily="2" charset="-122"/>
                <a:ea typeface="宋体" panose="02010600030101010101" pitchFamily="2" charset="-122"/>
                <a:sym typeface="+mn-ea"/>
              </a:rPr>
              <a:t>）改名为通讯图（</a:t>
            </a:r>
            <a:r>
              <a:rPr lang="en-US" altLang="zh-CN" sz="1800" strike="noStrike" noProof="1" dirty="0" smtClean="0">
                <a:latin typeface="宋体" panose="02010600030101010101" pitchFamily="2" charset="-122"/>
                <a:ea typeface="宋体" panose="02010600030101010101" pitchFamily="2" charset="-122"/>
                <a:sym typeface="+mn-ea"/>
              </a:rPr>
              <a:t>Communication Diagrams</a:t>
            </a:r>
            <a:r>
              <a:rPr lang="zh-CN" altLang="en-US" sz="1800" strike="noStrike" noProof="1" dirty="0" smtClean="0">
                <a:latin typeface="宋体" panose="02010600030101010101" pitchFamily="2" charset="-122"/>
                <a:ea typeface="宋体" panose="02010600030101010101" pitchFamily="2" charset="-122"/>
                <a:sym typeface="+mn-ea"/>
              </a:rPr>
              <a:t>）</a:t>
            </a:r>
            <a:endParaRPr lang="zh-CN" altLang="en-US" sz="1800" strike="noStrike" noProof="1" dirty="0" smtClean="0">
              <a:latin typeface="宋体" panose="02010600030101010101" pitchFamily="2" charset="-122"/>
              <a:ea typeface="宋体" panose="02010600030101010101" pitchFamily="2" charset="-122"/>
            </a:endParaRPr>
          </a:p>
          <a:p>
            <a:pPr lvl="1" fontAlgn="auto"/>
            <a:r>
              <a:rPr lang="zh-CN" altLang="en-US" sz="1800" strike="noStrike" noProof="1" dirty="0" smtClean="0">
                <a:latin typeface="宋体" panose="02010600030101010101" pitchFamily="2" charset="-122"/>
                <a:ea typeface="宋体" panose="02010600030101010101" pitchFamily="2" charset="-122"/>
                <a:sym typeface="+mn-ea"/>
              </a:rPr>
              <a:t>原来的状态图（</a:t>
            </a:r>
            <a:r>
              <a:rPr lang="en-US" altLang="zh-CN" sz="1800" strike="noStrike" noProof="1" dirty="0" err="1" smtClean="0">
                <a:latin typeface="宋体" panose="02010600030101010101" pitchFamily="2" charset="-122"/>
                <a:ea typeface="宋体" panose="02010600030101010101" pitchFamily="2" charset="-122"/>
                <a:sym typeface="+mn-ea"/>
              </a:rPr>
              <a:t>Statechart</a:t>
            </a:r>
            <a:r>
              <a:rPr lang="en-US" altLang="zh-CN" sz="1800" strike="noStrike" noProof="1" dirty="0" smtClean="0">
                <a:latin typeface="宋体" panose="02010600030101010101" pitchFamily="2" charset="-122"/>
                <a:ea typeface="宋体" panose="02010600030101010101" pitchFamily="2" charset="-122"/>
                <a:sym typeface="+mn-ea"/>
              </a:rPr>
              <a:t> Diagrams</a:t>
            </a:r>
            <a:r>
              <a:rPr lang="zh-CN" altLang="en-US" sz="1800" strike="noStrike" noProof="1" dirty="0" smtClean="0">
                <a:latin typeface="宋体" panose="02010600030101010101" pitchFamily="2" charset="-122"/>
                <a:ea typeface="宋体" panose="02010600030101010101" pitchFamily="2" charset="-122"/>
                <a:sym typeface="+mn-ea"/>
              </a:rPr>
              <a:t>）改名为状态机图（</a:t>
            </a:r>
            <a:r>
              <a:rPr lang="en-US" altLang="zh-CN" sz="1800" strike="noStrike" noProof="1" dirty="0" smtClean="0">
                <a:latin typeface="宋体" panose="02010600030101010101" pitchFamily="2" charset="-122"/>
                <a:ea typeface="宋体" panose="02010600030101010101" pitchFamily="2" charset="-122"/>
                <a:sym typeface="+mn-ea"/>
              </a:rPr>
              <a:t>State Machine Diagrams</a:t>
            </a:r>
            <a:r>
              <a:rPr lang="zh-CN" altLang="en-US" sz="1800" strike="noStrike" noProof="1" dirty="0" smtClean="0">
                <a:latin typeface="宋体" panose="02010600030101010101" pitchFamily="2" charset="-122"/>
                <a:ea typeface="宋体" panose="02010600030101010101" pitchFamily="2" charset="-122"/>
                <a:sym typeface="+mn-ea"/>
              </a:rPr>
              <a:t>）</a:t>
            </a:r>
            <a:endParaRPr lang="zh-CN" altLang="en-US" strike="noStrike" noProof="1"/>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noProof="0" smtClean="0">
                <a:solidFill>
                  <a:schemeClr val="accent1"/>
                </a:solidFill>
                <a:uLnTx/>
                <a:uFillTx/>
                <a:latin typeface="+mn-lt"/>
                <a:ea typeface="宋体" panose="02010600030101010101" pitchFamily="2" charset="-122"/>
                <a:cs typeface="+mn-cs"/>
                <a:sym typeface="+mn-ea"/>
              </a:rPr>
              <a:t>UML2.X</a:t>
            </a:r>
            <a:r>
              <a:rPr lang="zh-CN" altLang="en-US" noProof="0" smtClean="0">
                <a:solidFill>
                  <a:schemeClr val="accent1"/>
                </a:solidFill>
                <a:uLnTx/>
                <a:uFillTx/>
                <a:latin typeface="+mn-lt"/>
                <a:ea typeface="宋体" panose="02010600030101010101" pitchFamily="2" charset="-122"/>
                <a:cs typeface="+mn-cs"/>
                <a:sym typeface="+mn-ea"/>
              </a:rPr>
              <a:t>：模型图的常用译名</a:t>
            </a:r>
            <a:endParaRPr lang="zh-CN" altLang="en-US" noProof="0" smtClean="0">
              <a:solidFill>
                <a:schemeClr val="accent1"/>
              </a:solidFill>
              <a:uLnTx/>
              <a:uFillTx/>
              <a:latin typeface="+mn-lt"/>
              <a:ea typeface="宋体" panose="02010600030101010101" pitchFamily="2" charset="-122"/>
              <a:cs typeface="+mn-cs"/>
              <a:sym typeface="+mn-ea"/>
            </a:endParaRPr>
          </a:p>
        </p:txBody>
      </p:sp>
      <p:pic>
        <p:nvPicPr>
          <p:cNvPr id="4" name="Picture 3"/>
          <p:cNvPicPr>
            <a:picLocks noChangeAspect="1" noChangeArrowheads="1"/>
          </p:cNvPicPr>
          <p:nvPr>
            <p:ph idx="1"/>
          </p:nvPr>
        </p:nvPicPr>
        <p:blipFill>
          <a:blip r:embed="rId1" cstate="print"/>
          <a:srcRect/>
          <a:stretch>
            <a:fillRect/>
          </a:stretch>
        </p:blipFill>
        <p:spPr bwMode="auto">
          <a:xfrm>
            <a:off x="1186815" y="1673860"/>
            <a:ext cx="7048500" cy="3848100"/>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dirty="0">
                <a:sym typeface="+mn-ea"/>
              </a:rPr>
              <a:t>UML1.x</a:t>
            </a:r>
            <a:r>
              <a:rPr lang="zh-CN" altLang="en-US" b="1" dirty="0">
                <a:ea typeface="方正姚体" panose="02010601030101010101" charset="-122"/>
                <a:sym typeface="+mn-ea"/>
              </a:rPr>
              <a:t>与</a:t>
            </a:r>
            <a:r>
              <a:rPr lang="en-US" altLang="zh-CN" b="1" dirty="0">
                <a:sym typeface="+mn-ea"/>
              </a:rPr>
              <a:t>UML2.0</a:t>
            </a:r>
            <a:r>
              <a:rPr lang="zh-CN" altLang="en-US" b="1" dirty="0">
                <a:ea typeface="方正姚体" panose="02010601030101010101" charset="-122"/>
                <a:sym typeface="+mn-ea"/>
              </a:rPr>
              <a:t>比较</a:t>
            </a:r>
            <a:endParaRPr lang="zh-CN" altLang="en-US"/>
          </a:p>
        </p:txBody>
      </p:sp>
      <p:sp>
        <p:nvSpPr>
          <p:cNvPr id="3" name="内容占位符 2"/>
          <p:cNvSpPr>
            <a:spLocks noGrp="1"/>
          </p:cNvSpPr>
          <p:nvPr>
            <p:ph idx="1"/>
          </p:nvPr>
        </p:nvSpPr>
        <p:spPr/>
        <p:txBody>
          <a:bodyPr/>
          <a:p>
            <a:r>
              <a:rPr lang="en-US" altLang="zh-CN" dirty="0" smtClean="0">
                <a:latin typeface="宋体" panose="02010600030101010101" pitchFamily="2" charset="-122"/>
                <a:ea typeface="宋体" panose="02010600030101010101" pitchFamily="2" charset="-122"/>
                <a:sym typeface="+mn-ea"/>
              </a:rPr>
              <a:t>UML2.0</a:t>
            </a:r>
            <a:r>
              <a:rPr lang="zh-CN" altLang="en-US" dirty="0" smtClean="0">
                <a:latin typeface="宋体" panose="02010600030101010101" pitchFamily="2" charset="-122"/>
                <a:ea typeface="宋体" panose="02010600030101010101" pitchFamily="2" charset="-122"/>
                <a:sym typeface="+mn-ea"/>
              </a:rPr>
              <a:t>完全建立在</a:t>
            </a:r>
            <a:r>
              <a:rPr lang="en-US" altLang="zh-CN" dirty="0" smtClean="0">
                <a:latin typeface="宋体" panose="02010600030101010101" pitchFamily="2" charset="-122"/>
                <a:ea typeface="宋体" panose="02010600030101010101" pitchFamily="2" charset="-122"/>
                <a:sym typeface="+mn-ea"/>
              </a:rPr>
              <a:t>UML1.x</a:t>
            </a:r>
            <a:r>
              <a:rPr lang="zh-CN" altLang="en-US" dirty="0" smtClean="0">
                <a:latin typeface="宋体" panose="02010600030101010101" pitchFamily="2" charset="-122"/>
                <a:ea typeface="宋体" panose="02010600030101010101" pitchFamily="2" charset="-122"/>
                <a:sym typeface="+mn-ea"/>
              </a:rPr>
              <a:t>基础之上</a:t>
            </a:r>
            <a:endParaRPr lang="zh-CN" altLang="en-US" dirty="0" smtClean="0">
              <a:latin typeface="宋体" panose="02010600030101010101" pitchFamily="2" charset="-122"/>
              <a:ea typeface="宋体" panose="02010600030101010101" pitchFamily="2" charset="-122"/>
              <a:sym typeface="+mn-ea"/>
            </a:endParaRPr>
          </a:p>
          <a:p>
            <a:endParaRPr lang="zh-CN" altLang="en-US">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sym typeface="+mn-ea"/>
              </a:rPr>
              <a:t>大多数的</a:t>
            </a:r>
            <a:r>
              <a:rPr lang="en-US" altLang="zh-CN" dirty="0" smtClean="0">
                <a:latin typeface="宋体" panose="02010600030101010101" pitchFamily="2" charset="-122"/>
                <a:ea typeface="宋体" panose="02010600030101010101" pitchFamily="2" charset="-122"/>
                <a:sym typeface="+mn-ea"/>
              </a:rPr>
              <a:t>UML1.x</a:t>
            </a:r>
            <a:r>
              <a:rPr lang="zh-CN" altLang="en-US" dirty="0" smtClean="0">
                <a:latin typeface="宋体" panose="02010600030101010101" pitchFamily="2" charset="-122"/>
                <a:ea typeface="宋体" panose="02010600030101010101" pitchFamily="2" charset="-122"/>
                <a:sym typeface="+mn-ea"/>
              </a:rPr>
              <a:t>模型在</a:t>
            </a:r>
            <a:r>
              <a:rPr lang="en-US" altLang="zh-CN" dirty="0" smtClean="0">
                <a:latin typeface="宋体" panose="02010600030101010101" pitchFamily="2" charset="-122"/>
                <a:ea typeface="宋体" panose="02010600030101010101" pitchFamily="2" charset="-122"/>
                <a:sym typeface="+mn-ea"/>
              </a:rPr>
              <a:t>UML2.0</a:t>
            </a:r>
            <a:r>
              <a:rPr lang="zh-CN" altLang="en-US" dirty="0" smtClean="0">
                <a:latin typeface="宋体" panose="02010600030101010101" pitchFamily="2" charset="-122"/>
                <a:ea typeface="宋体" panose="02010600030101010101" pitchFamily="2" charset="-122"/>
                <a:sym typeface="+mn-ea"/>
              </a:rPr>
              <a:t>中都可用</a:t>
            </a:r>
            <a:endParaRPr lang="zh-CN" altLang="en-US" dirty="0" smtClean="0">
              <a:latin typeface="宋体" panose="02010600030101010101" pitchFamily="2" charset="-122"/>
              <a:ea typeface="宋体" panose="02010600030101010101" pitchFamily="2" charset="-122"/>
              <a:sym typeface="+mn-ea"/>
            </a:endParaRPr>
          </a:p>
          <a:p>
            <a:endParaRPr lang="zh-CN" altLang="en-US">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sym typeface="+mn-ea"/>
              </a:rPr>
              <a:t>但</a:t>
            </a:r>
            <a:r>
              <a:rPr lang="en-US" altLang="zh-CN" dirty="0" smtClean="0">
                <a:latin typeface="宋体" panose="02010600030101010101" pitchFamily="2" charset="-122"/>
                <a:ea typeface="宋体" panose="02010600030101010101" pitchFamily="2" charset="-122"/>
                <a:sym typeface="+mn-ea"/>
              </a:rPr>
              <a:t> UML2.0</a:t>
            </a:r>
            <a:r>
              <a:rPr lang="zh-CN" altLang="en-US" dirty="0" smtClean="0">
                <a:latin typeface="宋体" panose="02010600030101010101" pitchFamily="2" charset="-122"/>
                <a:ea typeface="宋体" panose="02010600030101010101" pitchFamily="2" charset="-122"/>
                <a:sym typeface="+mn-ea"/>
              </a:rPr>
              <a:t>在用例图、顺序图、活动图和构件图都有所改进，特别是改善了结构建模的性能，</a:t>
            </a:r>
            <a:r>
              <a:rPr lang="en-US" altLang="zh-CN" dirty="0" smtClean="0">
                <a:latin typeface="宋体" panose="02010600030101010101" pitchFamily="2" charset="-122"/>
                <a:ea typeface="宋体" panose="02010600030101010101" pitchFamily="2" charset="-122"/>
                <a:sym typeface="+mn-ea"/>
              </a:rPr>
              <a:t>UML</a:t>
            </a:r>
            <a:r>
              <a:rPr lang="zh-CN" altLang="zh-CN" dirty="0" smtClean="0">
                <a:latin typeface="宋体" panose="02010600030101010101" pitchFamily="2" charset="-122"/>
                <a:ea typeface="宋体" panose="02010600030101010101" pitchFamily="2" charset="-122"/>
                <a:sym typeface="+mn-ea"/>
              </a:rPr>
              <a:t>第二版跟第一版之间最大的差异在</a:t>
            </a:r>
            <a:r>
              <a:rPr lang="en-US" altLang="zh-CN" dirty="0" smtClean="0">
                <a:latin typeface="宋体" panose="02010600030101010101" pitchFamily="2" charset="-122"/>
                <a:ea typeface="宋体" panose="02010600030101010101" pitchFamily="2" charset="-122"/>
                <a:sym typeface="+mn-ea"/>
              </a:rPr>
              <a:t> </a:t>
            </a:r>
            <a:r>
              <a:rPr lang="zh-CN" altLang="zh-CN" dirty="0" smtClean="0">
                <a:latin typeface="宋体" panose="02010600030101010101" pitchFamily="2" charset="-122"/>
                <a:ea typeface="宋体" panose="02010600030101010101" pitchFamily="2" charset="-122"/>
                <a:sym typeface="+mn-ea"/>
              </a:rPr>
              <a:t>是在结构上，可以让你在做设计的过程中分解不同层次的设计。</a:t>
            </a:r>
            <a:endParaRPr lang="zh-CN" altLang="en-US">
              <a:latin typeface="宋体" panose="02010600030101010101" pitchFamily="2" charset="-122"/>
              <a:ea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用例图</a:t>
            </a:r>
            <a:endParaRPr lang="zh-CN" altLang="en-US"/>
          </a:p>
        </p:txBody>
      </p:sp>
      <p:sp>
        <p:nvSpPr>
          <p:cNvPr id="6" name="内容占位符 5"/>
          <p:cNvSpPr/>
          <p:nvPr>
            <p:ph idx="1"/>
          </p:nvPr>
        </p:nvSpPr>
        <p:spPr>
          <a:xfrm>
            <a:off x="5902960" y="1111250"/>
            <a:ext cx="3371215" cy="4930775"/>
          </a:xfrm>
        </p:spPr>
        <p:txBody>
          <a:bodyPr/>
          <a:p>
            <a:r>
              <a:rPr lang="en-US" altLang="zh-CN"/>
              <a:t>                                                                           </a:t>
            </a:r>
            <a:r>
              <a:rPr lang="en-US" altLang="zh-CN">
                <a:latin typeface="宋体" panose="02010600030101010101" pitchFamily="2" charset="-122"/>
                <a:ea typeface="宋体" panose="02010600030101010101" pitchFamily="2" charset="-122"/>
              </a:rPr>
              <a:t>用例图源于Jacobson的OOSE方法，用例图是需求分析的产物，描述了系统的参与者与系统进行交互的功能，是参与者所能观察和使用到的系统功能的模型图。它的主要目的就是帮助开发团队以一种可视化的方式理解系统的功能需求，包括基于基本流程的“角色”关系以及系统各个功能之间的关系。它通过用例（Use Case）来捕获系统的需求，再结合参与者（Actor）进行系统功能需求的分析和设计。</a:t>
            </a:r>
            <a:endParaRPr lang="en-US" altLang="zh-CN">
              <a:latin typeface="宋体" panose="02010600030101010101" pitchFamily="2" charset="-122"/>
              <a:ea typeface="宋体" panose="02010600030101010101" pitchFamily="2" charset="-122"/>
            </a:endParaRPr>
          </a:p>
        </p:txBody>
      </p:sp>
      <p:pic>
        <p:nvPicPr>
          <p:cNvPr id="1026" name="Picture 2" descr="http://img.my.csdn.net/uploads/201301/29/1359445712_600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8630" y="1294765"/>
            <a:ext cx="5674360" cy="45631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标题 1"/>
          <p:cNvSpPr>
            <a:spLocks noGrp="1"/>
          </p:cNvSpPr>
          <p:nvPr>
            <p:ph type="title"/>
          </p:nvPr>
        </p:nvSpPr>
        <p:spPr/>
        <p:txBody>
          <a:bodyPr lIns="91440" tIns="45720" rIns="91440" bIns="45720" anchor="t"/>
          <a:p>
            <a:pPr defTabSz="457200">
              <a:buNone/>
            </a:pPr>
            <a:r>
              <a:rPr lang="zh-CN" altLang="en-US" kern="1200">
                <a:latin typeface="+mj-lt"/>
                <a:ea typeface="方正姚体" panose="02010601030101010101" charset="-122"/>
                <a:cs typeface="+mj-cs"/>
              </a:rPr>
              <a:t>用例图</a:t>
            </a:r>
            <a:endParaRPr lang="zh-CN" altLang="en-US" kern="1200">
              <a:latin typeface="+mj-lt"/>
              <a:ea typeface="方正姚体" panose="02010601030101010101" charset="-122"/>
              <a:cs typeface="+mj-cs"/>
            </a:endParaRPr>
          </a:p>
        </p:txBody>
      </p:sp>
      <p:sp>
        <p:nvSpPr>
          <p:cNvPr id="75778" name="内容占位符 2"/>
          <p:cNvSpPr>
            <a:spLocks noGrp="1"/>
          </p:cNvSpPr>
          <p:nvPr>
            <p:ph idx="1" hasCustomPrompt="1"/>
          </p:nvPr>
        </p:nvSpPr>
        <p:spPr>
          <a:xfrm>
            <a:off x="677863" y="1393825"/>
            <a:ext cx="8596312" cy="4648200"/>
          </a:xfrm>
        </p:spPr>
        <p:txBody>
          <a:bodyPr lIns="91440" tIns="45720" rIns="91440" bIns="45720" anchor="t"/>
          <a:p>
            <a:r>
              <a:rPr lang="zh-CN" altLang="en-US" sz="3200" dirty="0">
                <a:latin typeface="宋体" panose="02010600030101010101" pitchFamily="2" charset="-122"/>
                <a:ea typeface="宋体" panose="02010600030101010101" pitchFamily="2" charset="-122"/>
              </a:rPr>
              <a:t> 用例图中的主体内容用例、参与者、通信关联并没有变化。不过如果用</a:t>
            </a:r>
            <a:r>
              <a:rPr lang="en-US" altLang="zh-CN" sz="3200" dirty="0">
                <a:latin typeface="宋体" panose="02010600030101010101" pitchFamily="2" charset="-122"/>
                <a:ea typeface="宋体" panose="02010600030101010101" pitchFamily="2" charset="-122"/>
              </a:rPr>
              <a:t>UML1.x</a:t>
            </a:r>
            <a:r>
              <a:rPr lang="zh-CN" altLang="en-US" sz="3200" dirty="0">
                <a:latin typeface="宋体" panose="02010600030101010101" pitchFamily="2" charset="-122"/>
                <a:ea typeface="宋体" panose="02010600030101010101" pitchFamily="2" charset="-122"/>
              </a:rPr>
              <a:t>，则</a:t>
            </a:r>
            <a:r>
              <a:rPr lang="zh-CN" altLang="en-US" sz="3200" dirty="0">
                <a:solidFill>
                  <a:srgbClr val="FF0000"/>
                </a:solidFill>
                <a:latin typeface="宋体" panose="02010600030101010101" pitchFamily="2" charset="-122"/>
                <a:ea typeface="宋体" panose="02010600030101010101" pitchFamily="2" charset="-122"/>
              </a:rPr>
              <a:t>只能用用例图所归属的包来表达一组用例的逻辑组织关系</a:t>
            </a:r>
            <a:r>
              <a:rPr lang="zh-CN" altLang="en-US" sz="3200" dirty="0">
                <a:latin typeface="宋体" panose="02010600030101010101" pitchFamily="2" charset="-122"/>
                <a:ea typeface="宋体" panose="02010600030101010101" pitchFamily="2" charset="-122"/>
              </a:rPr>
              <a:t>，即用用例在模型中所处的物理位置表达逻辑组织关系。在</a:t>
            </a:r>
            <a:r>
              <a:rPr lang="en-US" altLang="zh-CN" sz="3200" dirty="0">
                <a:latin typeface="宋体" panose="02010600030101010101" pitchFamily="2" charset="-122"/>
                <a:ea typeface="宋体" panose="02010600030101010101" pitchFamily="2" charset="-122"/>
              </a:rPr>
              <a:t>UML2.0</a:t>
            </a:r>
            <a:r>
              <a:rPr lang="zh-CN" altLang="en-US" sz="3200" dirty="0">
                <a:latin typeface="宋体" panose="02010600030101010101" pitchFamily="2" charset="-122"/>
                <a:ea typeface="宋体" panose="02010600030101010101" pitchFamily="2" charset="-122"/>
              </a:rPr>
              <a:t>中，</a:t>
            </a:r>
            <a:r>
              <a:rPr lang="zh-CN" altLang="en-US" sz="3200" dirty="0">
                <a:solidFill>
                  <a:srgbClr val="FF0000"/>
                </a:solidFill>
                <a:latin typeface="宋体" panose="02010600030101010101" pitchFamily="2" charset="-122"/>
                <a:ea typeface="宋体" panose="02010600030101010101" pitchFamily="2" charset="-122"/>
              </a:rPr>
              <a:t>为每个用例增加了一个称为“</a:t>
            </a:r>
            <a:r>
              <a:rPr lang="en-US" altLang="zh-CN" sz="3200" dirty="0">
                <a:solidFill>
                  <a:srgbClr val="FF0000"/>
                </a:solidFill>
                <a:latin typeface="宋体" panose="02010600030101010101" pitchFamily="2" charset="-122"/>
                <a:ea typeface="宋体" panose="02010600030101010101" pitchFamily="2" charset="-122"/>
              </a:rPr>
              <a:t>Subject”</a:t>
            </a:r>
            <a:r>
              <a:rPr lang="zh-CN" altLang="en-US" sz="3200" dirty="0">
                <a:solidFill>
                  <a:srgbClr val="FF0000"/>
                </a:solidFill>
                <a:latin typeface="宋体" panose="02010600030101010101" pitchFamily="2" charset="-122"/>
                <a:ea typeface="宋体" panose="02010600030101010101" pitchFamily="2" charset="-122"/>
              </a:rPr>
              <a:t>的特征，</a:t>
            </a:r>
            <a:r>
              <a:rPr lang="zh-CN" altLang="en-US" sz="3200" dirty="0">
                <a:latin typeface="宋体" panose="02010600030101010101" pitchFamily="2" charset="-122"/>
                <a:ea typeface="宋体" panose="02010600030101010101" pitchFamily="2" charset="-122"/>
              </a:rPr>
              <a:t>这项特征的取值可以作为</a:t>
            </a:r>
            <a:r>
              <a:rPr lang="zh-CN" altLang="en-US" sz="3200" dirty="0">
                <a:solidFill>
                  <a:srgbClr val="FF0000"/>
                </a:solidFill>
                <a:latin typeface="宋体" panose="02010600030101010101" pitchFamily="2" charset="-122"/>
                <a:ea typeface="宋体" panose="02010600030101010101" pitchFamily="2" charset="-122"/>
              </a:rPr>
              <a:t>在逻辑层面划分一组用例</a:t>
            </a:r>
            <a:r>
              <a:rPr lang="zh-CN" altLang="en-US" sz="3200" dirty="0">
                <a:latin typeface="宋体" panose="02010600030101010101" pitchFamily="2" charset="-122"/>
                <a:ea typeface="宋体" panose="02010600030101010101" pitchFamily="2" charset="-122"/>
              </a:rPr>
              <a:t>的一项依据。用例所属的“系统边界”就是“</a:t>
            </a:r>
            <a:r>
              <a:rPr lang="en-US" altLang="zh-CN" sz="3200" dirty="0">
                <a:latin typeface="宋体" panose="02010600030101010101" pitchFamily="2" charset="-122"/>
                <a:ea typeface="宋体" panose="02010600030101010101" pitchFamily="2" charset="-122"/>
              </a:rPr>
              <a:t>Subject”</a:t>
            </a:r>
            <a:r>
              <a:rPr lang="zh-CN" altLang="en-US" sz="3200" dirty="0">
                <a:latin typeface="宋体" panose="02010600030101010101" pitchFamily="2" charset="-122"/>
                <a:ea typeface="宋体" panose="02010600030101010101" pitchFamily="2" charset="-122"/>
              </a:rPr>
              <a:t>的一种典型例子。</a:t>
            </a:r>
            <a:endParaRPr lang="zh-CN" altLang="en-US" sz="3200" dirty="0">
              <a:latin typeface="宋体" panose="02010600030101010101" pitchFamily="2" charset="-122"/>
              <a:ea typeface="宋体" panose="02010600030101010101" pitchFamily="2" charset="-122"/>
            </a:endParaRPr>
          </a:p>
          <a:p>
            <a:endParaRPr lang="zh-CN" altLang="en-US">
              <a:ea typeface="华文新魏" panose="02010800040101010101"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78180" y="609600"/>
            <a:ext cx="8595995" cy="744220"/>
          </a:xfrm>
        </p:spPr>
        <p:txBody>
          <a:bodyPr/>
          <a:p>
            <a:r>
              <a:rPr lang="zh-CN" altLang="en-US"/>
              <a:t>顺序图</a:t>
            </a:r>
            <a:endParaRPr lang="zh-CN" altLang="en-US"/>
          </a:p>
        </p:txBody>
      </p:sp>
      <p:sp>
        <p:nvSpPr>
          <p:cNvPr id="4" name="内容占位符 3"/>
          <p:cNvSpPr/>
          <p:nvPr>
            <p:ph idx="1"/>
          </p:nvPr>
        </p:nvSpPr>
        <p:spPr>
          <a:xfrm>
            <a:off x="678180" y="1353820"/>
            <a:ext cx="8595995" cy="4688205"/>
          </a:xfrm>
        </p:spPr>
        <p:txBody>
          <a:bodyPr/>
          <a:p>
            <a:r>
              <a:rPr lang="zh-CN" altLang="en-US" dirty="0">
                <a:latin typeface="宋体" panose="02010600030101010101" pitchFamily="2" charset="-122"/>
                <a:ea typeface="宋体" panose="02010600030101010101" pitchFamily="2" charset="-122"/>
                <a:sym typeface="+mn-ea"/>
              </a:rPr>
              <a:t>描述对象之间的交互顺序，着重体现对象之间消息传递的时间顺序，强调了对象之间消息的发送顺序，同时也显示了对象之间的交互过程。</a:t>
            </a:r>
            <a:endParaRPr lang="zh-CN" altLang="en-US" dirty="0">
              <a:latin typeface="宋体" panose="02010600030101010101" pitchFamily="2" charset="-122"/>
              <a:ea typeface="宋体" panose="02010600030101010101" pitchFamily="2" charset="-122"/>
              <a:sym typeface="+mn-ea"/>
            </a:endParaRPr>
          </a:p>
          <a:p>
            <a:endParaRPr lang="zh-CN" altLang="en-US"/>
          </a:p>
        </p:txBody>
      </p:sp>
      <p:pic>
        <p:nvPicPr>
          <p:cNvPr id="5" name="Picture 2" descr="http://www.lupaworld.com/data/attachment/portal/201311/22/142238rfo58vc1fof5dr1r.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74750" y="1972310"/>
            <a:ext cx="7472680" cy="43738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78180" y="609600"/>
            <a:ext cx="8595995" cy="702310"/>
          </a:xfrm>
        </p:spPr>
        <p:txBody>
          <a:bodyPr>
            <a:normAutofit fontScale="90000"/>
          </a:bodyPr>
          <a:p>
            <a:r>
              <a:rPr lang="zh-CN" altLang="en-US">
                <a:sym typeface="+mn-ea"/>
              </a:rPr>
              <a:t>顺序图</a:t>
            </a:r>
            <a:br>
              <a:rPr lang="zh-CN" altLang="en-US"/>
            </a:br>
            <a:endParaRPr lang="zh-CN" altLang="en-US"/>
          </a:p>
        </p:txBody>
      </p:sp>
      <p:sp>
        <p:nvSpPr>
          <p:cNvPr id="3" name="内容占位符 2"/>
          <p:cNvSpPr>
            <a:spLocks noGrp="1"/>
          </p:cNvSpPr>
          <p:nvPr>
            <p:ph idx="1"/>
          </p:nvPr>
        </p:nvSpPr>
        <p:spPr>
          <a:xfrm>
            <a:off x="678180" y="1237615"/>
            <a:ext cx="8595995" cy="4804410"/>
          </a:xfrm>
        </p:spPr>
        <p:txBody>
          <a:bodyPr/>
          <a:p>
            <a:r>
              <a:rPr lang="zh-CN" altLang="en-US" dirty="0" smtClean="0">
                <a:latin typeface="宋体" panose="02010600030101010101" pitchFamily="2" charset="-122"/>
                <a:ea typeface="宋体" panose="02010600030101010101" pitchFamily="2" charset="-122"/>
                <a:sym typeface="+mn-ea"/>
              </a:rPr>
              <a:t>对于顺序图，</a:t>
            </a:r>
            <a:r>
              <a:rPr lang="en-US" altLang="zh-CN" dirty="0" smtClean="0">
                <a:latin typeface="宋体" panose="02010600030101010101" pitchFamily="2" charset="-122"/>
                <a:ea typeface="宋体" panose="02010600030101010101" pitchFamily="2" charset="-122"/>
                <a:sym typeface="+mn-ea"/>
              </a:rPr>
              <a:t>UML2.0</a:t>
            </a:r>
            <a:r>
              <a:rPr lang="zh-CN" altLang="en-US" dirty="0" smtClean="0">
                <a:latin typeface="宋体" panose="02010600030101010101" pitchFamily="2" charset="-122"/>
                <a:ea typeface="宋体" panose="02010600030101010101" pitchFamily="2" charset="-122"/>
                <a:sym typeface="+mn-ea"/>
              </a:rPr>
              <a:t>主要做了三大改进。</a:t>
            </a:r>
            <a:endParaRPr lang="zh-CN" altLang="en-US" dirty="0" smtClean="0">
              <a:latin typeface="宋体" panose="02010600030101010101" pitchFamily="2" charset="-122"/>
              <a:ea typeface="宋体" panose="02010600030101010101" pitchFamily="2" charset="-122"/>
              <a:sym typeface="+mn-ea"/>
            </a:endParaRPr>
          </a:p>
          <a:p>
            <a:endParaRPr lang="zh-CN" altLang="en-US" dirty="0" smtClean="0">
              <a:latin typeface="宋体" panose="02010600030101010101" pitchFamily="2" charset="-122"/>
              <a:ea typeface="宋体" panose="02010600030101010101" pitchFamily="2" charset="-122"/>
              <a:sym typeface="+mn-ea"/>
            </a:endParaRPr>
          </a:p>
          <a:p>
            <a:r>
              <a:rPr lang="en-US" altLang="zh-CN" dirty="0" smtClean="0">
                <a:latin typeface="宋体" panose="02010600030101010101" pitchFamily="2" charset="-122"/>
                <a:ea typeface="宋体" panose="02010600030101010101" pitchFamily="2" charset="-122"/>
                <a:sym typeface="+mn-ea"/>
              </a:rPr>
              <a:t> 1.</a:t>
            </a:r>
            <a:r>
              <a:rPr lang="zh-CN" altLang="en-US" dirty="0" smtClean="0">
                <a:latin typeface="宋体" panose="02010600030101010101" pitchFamily="2" charset="-122"/>
                <a:ea typeface="宋体" panose="02010600030101010101" pitchFamily="2" charset="-122"/>
                <a:sym typeface="+mn-ea"/>
              </a:rPr>
              <a:t>允许顺序图中</a:t>
            </a:r>
            <a:r>
              <a:rPr lang="zh-CN" altLang="en-US" dirty="0" smtClean="0">
                <a:solidFill>
                  <a:srgbClr val="FF0000"/>
                </a:solidFill>
                <a:latin typeface="宋体" panose="02010600030101010101" pitchFamily="2" charset="-122"/>
                <a:ea typeface="宋体" panose="02010600030101010101" pitchFamily="2" charset="-122"/>
                <a:sym typeface="+mn-ea"/>
              </a:rPr>
              <a:t>明确的表达分支判断逻辑</a:t>
            </a:r>
            <a:r>
              <a:rPr lang="zh-CN" altLang="en-US" dirty="0" smtClean="0">
                <a:latin typeface="宋体" panose="02010600030101010101" pitchFamily="2" charset="-122"/>
                <a:ea typeface="宋体" panose="02010600030101010101" pitchFamily="2" charset="-122"/>
                <a:sym typeface="+mn-ea"/>
              </a:rPr>
              <a:t>，是一种非常实用的功能。能够将以前要通过两张图才能表达的意思通过一个图就表达出来了。但这并不意味着顺序图擅长表达这种逻辑，所以并不需要在顺序图中展现所有的分支判断逻辑。</a:t>
            </a:r>
            <a:endParaRPr lang="zh-CN" altLang="en-US" dirty="0" smtClean="0">
              <a:latin typeface="宋体" panose="02010600030101010101" pitchFamily="2" charset="-122"/>
              <a:ea typeface="宋体" panose="02010600030101010101" pitchFamily="2" charset="-122"/>
              <a:sym typeface="+mn-ea"/>
            </a:endParaRPr>
          </a:p>
          <a:p>
            <a:endParaRPr lang="zh-CN" altLang="en-US" dirty="0" smtClean="0">
              <a:latin typeface="宋体" panose="02010600030101010101" pitchFamily="2" charset="-122"/>
              <a:ea typeface="宋体" panose="02010600030101010101" pitchFamily="2" charset="-122"/>
              <a:sym typeface="+mn-ea"/>
            </a:endParaRPr>
          </a:p>
          <a:p>
            <a:r>
              <a:rPr lang="en-US" altLang="zh-CN" dirty="0" smtClean="0">
                <a:latin typeface="宋体" panose="02010600030101010101" pitchFamily="2" charset="-122"/>
                <a:ea typeface="宋体" panose="02010600030101010101" pitchFamily="2" charset="-122"/>
                <a:sym typeface="+mn-ea"/>
              </a:rPr>
              <a:t>2.</a:t>
            </a:r>
            <a:r>
              <a:rPr lang="zh-CN" altLang="en-US" dirty="0" smtClean="0">
                <a:solidFill>
                  <a:srgbClr val="FF0000"/>
                </a:solidFill>
                <a:latin typeface="宋体" panose="02010600030101010101" pitchFamily="2" charset="-122"/>
                <a:ea typeface="宋体" panose="02010600030101010101" pitchFamily="2" charset="-122"/>
                <a:sym typeface="+mn-ea"/>
              </a:rPr>
              <a:t>允许“纵向”与“横向”地对顺序图进行拆分与引用</a:t>
            </a:r>
            <a:r>
              <a:rPr lang="zh-CN" altLang="en-US" dirty="0" smtClean="0">
                <a:latin typeface="宋体" panose="02010600030101010101" pitchFamily="2" charset="-122"/>
                <a:ea typeface="宋体" panose="02010600030101010101" pitchFamily="2" charset="-122"/>
                <a:sym typeface="+mn-ea"/>
              </a:rPr>
              <a:t>。这就解决了以前一张图由于流程过多造成幅面过大浏览不便的困难。</a:t>
            </a:r>
            <a:endParaRPr lang="zh-CN" altLang="en-US" dirty="0" smtClean="0">
              <a:latin typeface="宋体" panose="02010600030101010101" pitchFamily="2" charset="-122"/>
              <a:ea typeface="宋体" panose="02010600030101010101" pitchFamily="2" charset="-122"/>
              <a:sym typeface="+mn-ea"/>
            </a:endParaRPr>
          </a:p>
          <a:p>
            <a:endParaRPr lang="zh-CN" altLang="en-US" dirty="0" smtClean="0">
              <a:latin typeface="宋体" panose="02010600030101010101" pitchFamily="2" charset="-122"/>
              <a:ea typeface="宋体" panose="02010600030101010101" pitchFamily="2" charset="-122"/>
              <a:sym typeface="+mn-ea"/>
            </a:endParaRPr>
          </a:p>
          <a:p>
            <a:r>
              <a:rPr lang="en-US" altLang="zh-CN" dirty="0" smtClean="0">
                <a:latin typeface="宋体" panose="02010600030101010101" pitchFamily="2" charset="-122"/>
                <a:ea typeface="宋体" panose="02010600030101010101" pitchFamily="2" charset="-122"/>
                <a:sym typeface="+mn-ea"/>
              </a:rPr>
              <a:t>3.</a:t>
            </a:r>
            <a:r>
              <a:rPr lang="zh-CN" altLang="en-US" dirty="0" smtClean="0">
                <a:latin typeface="宋体" panose="02010600030101010101" pitchFamily="2" charset="-122"/>
                <a:ea typeface="宋体" panose="02010600030101010101" pitchFamily="2" charset="-122"/>
                <a:sym typeface="+mn-ea"/>
              </a:rPr>
              <a:t>提供了一种新图，称为“交互纵览图”（</a:t>
            </a:r>
            <a:r>
              <a:rPr lang="en-US" altLang="zh-CN" dirty="0" smtClean="0">
                <a:latin typeface="宋体" panose="02010600030101010101" pitchFamily="2" charset="-122"/>
                <a:ea typeface="宋体" panose="02010600030101010101" pitchFamily="2" charset="-122"/>
                <a:sym typeface="+mn-ea"/>
              </a:rPr>
              <a:t>Interaction Overview Diagram</a:t>
            </a:r>
            <a:r>
              <a:rPr lang="zh-CN" altLang="en-US" dirty="0" smtClean="0">
                <a:latin typeface="宋体" panose="02010600030101010101" pitchFamily="2" charset="-122"/>
                <a:ea typeface="宋体" panose="02010600030101010101" pitchFamily="2" charset="-122"/>
                <a:sym typeface="+mn-ea"/>
              </a:rPr>
              <a:t>），可以直观地表达一组相关顺序图之间的流转逻辑。以前遇到这种情况通常只能通过活动图间接表达</a:t>
            </a:r>
            <a:endParaRPr lang="zh-CN" altLang="en-US" dirty="0">
              <a:latin typeface="宋体" panose="02010600030101010101" pitchFamily="2" charset="-122"/>
              <a:ea typeface="宋体" panose="02010600030101010101" pitchFamily="2" charset="-122"/>
            </a:endParaRPr>
          </a:p>
          <a:p>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78180" y="609600"/>
            <a:ext cx="8595995" cy="793115"/>
          </a:xfrm>
        </p:spPr>
        <p:txBody>
          <a:bodyPr/>
          <a:p>
            <a:r>
              <a:rPr lang="zh-CN" altLang="en-US"/>
              <a:t>活动图</a:t>
            </a:r>
            <a:endParaRPr lang="zh-CN" altLang="en-US"/>
          </a:p>
        </p:txBody>
      </p:sp>
      <p:sp>
        <p:nvSpPr>
          <p:cNvPr id="3" name="内容占位符 2"/>
          <p:cNvSpPr>
            <a:spLocks noGrp="1"/>
          </p:cNvSpPr>
          <p:nvPr>
            <p:ph idx="1"/>
          </p:nvPr>
        </p:nvSpPr>
        <p:spPr>
          <a:xfrm>
            <a:off x="678180" y="1353185"/>
            <a:ext cx="8595995" cy="5059680"/>
          </a:xfrm>
        </p:spPr>
        <p:txBody>
          <a:bodyPr/>
          <a:p>
            <a:r>
              <a:rPr lang="zh-CN" altLang="en-US" dirty="0">
                <a:latin typeface="宋体" panose="02010600030101010101" pitchFamily="2" charset="-122"/>
                <a:ea typeface="宋体" panose="02010600030101010101" pitchFamily="2" charset="-122"/>
                <a:sym typeface="+mn-ea"/>
              </a:rPr>
              <a:t>活动图也是比较常用的一种图示，是阐明了业务用例实现的工作流程</a:t>
            </a:r>
            <a:endParaRPr lang="zh-CN" altLang="en-US" dirty="0">
              <a:latin typeface="宋体" panose="02010600030101010101" pitchFamily="2" charset="-122"/>
              <a:ea typeface="宋体" panose="02010600030101010101" pitchFamily="2" charset="-122"/>
              <a:sym typeface="+mn-ea"/>
            </a:endParaRPr>
          </a:p>
          <a:p>
            <a:endParaRPr lang="zh-CN" altLang="en-US" dirty="0">
              <a:latin typeface="宋体" panose="02010600030101010101" pitchFamily="2" charset="-122"/>
              <a:ea typeface="宋体" panose="02010600030101010101" pitchFamily="2" charset="-122"/>
              <a:sym typeface="+mn-ea"/>
            </a:endParaRPr>
          </a:p>
          <a:p>
            <a:endParaRPr lang="zh-CN" altLang="en-US" dirty="0">
              <a:latin typeface="宋体" panose="02010600030101010101" pitchFamily="2" charset="-122"/>
              <a:ea typeface="宋体" panose="02010600030101010101" pitchFamily="2" charset="-122"/>
              <a:sym typeface="+mn-ea"/>
            </a:endParaRPr>
          </a:p>
          <a:p>
            <a:endParaRPr lang="zh-CN" altLang="en-US" dirty="0">
              <a:latin typeface="宋体" panose="02010600030101010101" pitchFamily="2" charset="-122"/>
              <a:ea typeface="宋体" panose="02010600030101010101" pitchFamily="2" charset="-122"/>
              <a:sym typeface="+mn-ea"/>
            </a:endParaRPr>
          </a:p>
          <a:p>
            <a:endParaRPr lang="zh-CN" altLang="en-US" dirty="0">
              <a:latin typeface="宋体" panose="02010600030101010101" pitchFamily="2" charset="-122"/>
              <a:ea typeface="宋体" panose="02010600030101010101" pitchFamily="2" charset="-122"/>
              <a:sym typeface="+mn-ea"/>
            </a:endParaRPr>
          </a:p>
          <a:p>
            <a:endParaRPr lang="zh-CN" altLang="en-US" dirty="0">
              <a:latin typeface="宋体" panose="02010600030101010101" pitchFamily="2" charset="-122"/>
              <a:ea typeface="宋体" panose="02010600030101010101" pitchFamily="2" charset="-122"/>
              <a:sym typeface="+mn-ea"/>
            </a:endParaRPr>
          </a:p>
          <a:p>
            <a:endParaRPr lang="zh-CN" altLang="en-US" dirty="0">
              <a:latin typeface="宋体" panose="02010600030101010101" pitchFamily="2" charset="-122"/>
              <a:ea typeface="宋体" panose="02010600030101010101" pitchFamily="2" charset="-122"/>
              <a:sym typeface="+mn-ea"/>
            </a:endParaRPr>
          </a:p>
          <a:p>
            <a:endParaRPr lang="zh-CN" altLang="en-US" dirty="0">
              <a:latin typeface="宋体" panose="02010600030101010101" pitchFamily="2" charset="-122"/>
              <a:ea typeface="宋体" panose="02010600030101010101" pitchFamily="2" charset="-122"/>
              <a:sym typeface="+mn-ea"/>
            </a:endParaRPr>
          </a:p>
          <a:p>
            <a:endParaRPr lang="zh-CN" altLang="en-US" dirty="0">
              <a:latin typeface="宋体" panose="02010600030101010101" pitchFamily="2" charset="-122"/>
              <a:ea typeface="宋体" panose="02010600030101010101" pitchFamily="2" charset="-122"/>
              <a:sym typeface="+mn-ea"/>
            </a:endParaRPr>
          </a:p>
          <a:p>
            <a:endParaRPr lang="zh-CN" altLang="en-US" dirty="0">
              <a:latin typeface="宋体" panose="02010600030101010101" pitchFamily="2" charset="-122"/>
              <a:ea typeface="宋体" panose="02010600030101010101" pitchFamily="2" charset="-122"/>
              <a:sym typeface="+mn-ea"/>
            </a:endParaRPr>
          </a:p>
          <a:p>
            <a:endParaRPr lang="zh-CN" altLang="en-US" dirty="0">
              <a:latin typeface="宋体" panose="02010600030101010101" pitchFamily="2" charset="-122"/>
              <a:ea typeface="宋体" panose="02010600030101010101" pitchFamily="2" charset="-122"/>
              <a:sym typeface="+mn-ea"/>
            </a:endParaRPr>
          </a:p>
          <a:p>
            <a:r>
              <a:rPr lang="zh-CN" altLang="en-US" dirty="0" smtClean="0">
                <a:latin typeface="宋体" panose="02010600030101010101" pitchFamily="2" charset="-122"/>
                <a:ea typeface="宋体" panose="02010600030101010101" pitchFamily="2" charset="-122"/>
                <a:sym typeface="+mn-ea"/>
              </a:rPr>
              <a:t>在</a:t>
            </a:r>
            <a:r>
              <a:rPr lang="en-US" altLang="zh-CN" dirty="0" smtClean="0">
                <a:latin typeface="宋体" panose="02010600030101010101" pitchFamily="2" charset="-122"/>
                <a:ea typeface="宋体" panose="02010600030101010101" pitchFamily="2" charset="-122"/>
                <a:sym typeface="+mn-ea"/>
              </a:rPr>
              <a:t>UML2.0</a:t>
            </a:r>
            <a:r>
              <a:rPr lang="zh-CN" altLang="en-US" dirty="0" smtClean="0">
                <a:latin typeface="宋体" panose="02010600030101010101" pitchFamily="2" charset="-122"/>
                <a:ea typeface="宋体" panose="02010600030101010101" pitchFamily="2" charset="-122"/>
                <a:sym typeface="+mn-ea"/>
              </a:rPr>
              <a:t>中，活动图增加了许多新特性。例如泳道可以</a:t>
            </a:r>
            <a:r>
              <a:rPr lang="zh-CN" altLang="en-US" dirty="0" smtClean="0">
                <a:solidFill>
                  <a:srgbClr val="FF0000"/>
                </a:solidFill>
                <a:latin typeface="宋体" panose="02010600030101010101" pitchFamily="2" charset="-122"/>
                <a:ea typeface="宋体" panose="02010600030101010101" pitchFamily="2" charset="-122"/>
                <a:sym typeface="+mn-ea"/>
              </a:rPr>
              <a:t>划分层次</a:t>
            </a:r>
            <a:r>
              <a:rPr lang="zh-CN" altLang="en-US" dirty="0" smtClean="0">
                <a:latin typeface="宋体" panose="02010600030101010101" pitchFamily="2" charset="-122"/>
                <a:ea typeface="宋体" panose="02010600030101010101" pitchFamily="2" charset="-122"/>
                <a:sym typeface="+mn-ea"/>
              </a:rPr>
              <a:t>，增加丰富的同步表达能力，在活动图中引入对象等。</a:t>
            </a:r>
            <a:endParaRPr lang="zh-CN" altLang="en-US" dirty="0">
              <a:latin typeface="宋体" panose="02010600030101010101" pitchFamily="2" charset="-122"/>
              <a:ea typeface="宋体" panose="02010600030101010101" pitchFamily="2" charset="-122"/>
            </a:endParaRPr>
          </a:p>
          <a:p>
            <a:endParaRPr lang="zh-CN" altLang="en-US">
              <a:latin typeface="宋体" panose="02010600030101010101" pitchFamily="2" charset="-122"/>
              <a:ea typeface="宋体" panose="02010600030101010101" pitchFamily="2" charset="-122"/>
            </a:endParaRPr>
          </a:p>
        </p:txBody>
      </p:sp>
      <p:pic>
        <p:nvPicPr>
          <p:cNvPr id="6" name="图片 5"/>
          <p:cNvPicPr>
            <a:picLocks noChangeAspect="1"/>
          </p:cNvPicPr>
          <p:nvPr/>
        </p:nvPicPr>
        <p:blipFill>
          <a:blip r:embed="rId1"/>
          <a:stretch>
            <a:fillRect/>
          </a:stretch>
        </p:blipFill>
        <p:spPr>
          <a:xfrm>
            <a:off x="946785" y="1680845"/>
            <a:ext cx="7556500" cy="4045585"/>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mg.my.csdn.net/uploads/201301/29/1359445788_9285.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0" y="3691623"/>
            <a:ext cx="6958220" cy="322365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677334" y="609600"/>
            <a:ext cx="8596668" cy="649357"/>
          </a:xfrm>
        </p:spPr>
        <p:txBody>
          <a:bodyPr/>
          <a:lstStyle/>
          <a:p>
            <a:r>
              <a:rPr lang="zh-CN" altLang="en-US" dirty="0">
                <a:solidFill>
                  <a:srgbClr val="92D050"/>
                </a:solidFill>
              </a:rPr>
              <a:t>构件图</a:t>
            </a:r>
            <a:endParaRPr lang="zh-CN" altLang="en-US" dirty="0">
              <a:solidFill>
                <a:srgbClr val="92D050"/>
              </a:solidFill>
            </a:endParaRPr>
          </a:p>
        </p:txBody>
      </p:sp>
      <p:sp>
        <p:nvSpPr>
          <p:cNvPr id="3" name="内容占位符 2"/>
          <p:cNvSpPr>
            <a:spLocks noGrp="1"/>
          </p:cNvSpPr>
          <p:nvPr>
            <p:ph idx="1"/>
          </p:nvPr>
        </p:nvSpPr>
        <p:spPr>
          <a:xfrm>
            <a:off x="677334" y="1443174"/>
            <a:ext cx="8596668" cy="3326295"/>
          </a:xfrm>
        </p:spPr>
        <p:txBody>
          <a:bodyPr>
            <a:normAutofit/>
          </a:bodyPr>
          <a:lstStyle/>
          <a:p>
            <a:pPr marL="0" indent="0">
              <a:buNone/>
            </a:pPr>
            <a:r>
              <a:rPr lang="zh-CN" altLang="en-US" sz="2800" dirty="0"/>
              <a:t>构件图（</a:t>
            </a:r>
            <a:r>
              <a:rPr lang="en-US" altLang="zh-CN" sz="2800" dirty="0"/>
              <a:t>Component       diagrams</a:t>
            </a:r>
            <a:r>
              <a:rPr lang="zh-CN" altLang="en-US" sz="2800" dirty="0"/>
              <a:t>）</a:t>
            </a:r>
            <a:endParaRPr lang="en-US" altLang="zh-CN" sz="2800" dirty="0"/>
          </a:p>
          <a:p>
            <a:r>
              <a:rPr lang="en-US" altLang="zh-CN" sz="2000" dirty="0"/>
              <a:t>【</a:t>
            </a:r>
            <a:r>
              <a:rPr lang="zh-CN" altLang="en-US" sz="2400" dirty="0"/>
              <a:t>概念</a:t>
            </a:r>
            <a:r>
              <a:rPr lang="en-US" altLang="zh-CN" sz="2400" dirty="0"/>
              <a:t>】</a:t>
            </a:r>
            <a:r>
              <a:rPr lang="zh-CN" altLang="en-US" sz="2400" dirty="0"/>
              <a:t>描述代码构件的物理结构以及各构件之间的依赖关系</a:t>
            </a:r>
            <a:endParaRPr lang="zh-CN" altLang="en-US" sz="2400" dirty="0"/>
          </a:p>
          <a:p>
            <a:r>
              <a:rPr lang="en-US" altLang="zh-CN" sz="2400" dirty="0"/>
              <a:t>【</a:t>
            </a:r>
            <a:r>
              <a:rPr lang="zh-CN" altLang="en-US" sz="2400" dirty="0"/>
              <a:t>描述方式</a:t>
            </a:r>
            <a:r>
              <a:rPr lang="en-US" altLang="zh-CN" sz="2400" dirty="0"/>
              <a:t>】</a:t>
            </a:r>
            <a:r>
              <a:rPr lang="zh-CN" altLang="en-US" sz="2400" dirty="0"/>
              <a:t>构件</a:t>
            </a:r>
            <a:endParaRPr lang="zh-CN" altLang="en-US" sz="2400" dirty="0"/>
          </a:p>
          <a:p>
            <a:r>
              <a:rPr lang="en-US" altLang="zh-CN" sz="2400" dirty="0"/>
              <a:t>【</a:t>
            </a:r>
            <a:r>
              <a:rPr lang="zh-CN" altLang="en-US" sz="2400" dirty="0"/>
              <a:t>目的</a:t>
            </a:r>
            <a:r>
              <a:rPr lang="en-US" altLang="zh-CN" sz="2400" dirty="0"/>
              <a:t>】</a:t>
            </a:r>
            <a:r>
              <a:rPr lang="zh-CN" altLang="en-US" sz="2400" dirty="0"/>
              <a:t>提供系统的物理视图，根据系统的代码构件显示系统代码的整个物理结构</a:t>
            </a:r>
            <a:endParaRPr lang="zh-CN" altLang="en-US" sz="2400" dirty="0"/>
          </a:p>
          <a:p>
            <a:r>
              <a:rPr lang="en-US" altLang="zh-CN" sz="2400" dirty="0"/>
              <a:t>【</a:t>
            </a:r>
            <a:r>
              <a:rPr lang="zh-CN" altLang="en-US" sz="2400" dirty="0"/>
              <a:t>构架图</a:t>
            </a:r>
            <a:r>
              <a:rPr lang="en-US" altLang="zh-CN" sz="2400" dirty="0"/>
              <a:t>】</a:t>
            </a:r>
            <a:endParaRPr lang="en-US" altLang="zh-CN"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77545" y="609600"/>
            <a:ext cx="8596630" cy="777240"/>
          </a:xfrm>
        </p:spPr>
        <p:txBody>
          <a:bodyPr>
            <a:normAutofit fontScale="90000"/>
          </a:bodyPr>
          <a:p>
            <a:r>
              <a:rPr lang="zh-CN" altLang="en-US" dirty="0">
                <a:solidFill>
                  <a:srgbClr val="92D050"/>
                </a:solidFill>
                <a:sym typeface="+mn-ea"/>
              </a:rPr>
              <a:t>构件图</a:t>
            </a:r>
            <a:br>
              <a:rPr lang="zh-CN" altLang="en-US" dirty="0">
                <a:solidFill>
                  <a:srgbClr val="92D050"/>
                </a:solidFill>
              </a:rPr>
            </a:br>
            <a:endParaRPr lang="zh-CN" altLang="en-US"/>
          </a:p>
        </p:txBody>
      </p:sp>
      <p:sp>
        <p:nvSpPr>
          <p:cNvPr id="3" name="内容占位符 2"/>
          <p:cNvSpPr>
            <a:spLocks noGrp="1"/>
          </p:cNvSpPr>
          <p:nvPr>
            <p:ph idx="1"/>
          </p:nvPr>
        </p:nvSpPr>
        <p:spPr>
          <a:xfrm>
            <a:off x="677545" y="1221740"/>
            <a:ext cx="8596630" cy="4819650"/>
          </a:xfrm>
        </p:spPr>
        <p:txBody>
          <a:bodyPr>
            <a:normAutofit lnSpcReduction="20000"/>
          </a:bodyPr>
          <a:p>
            <a:r>
              <a:rPr lang="zh-CN" altLang="en-US" dirty="0" smtClean="0">
                <a:latin typeface="宋体" panose="02010600030101010101" pitchFamily="2" charset="-122"/>
                <a:ea typeface="宋体" panose="02010600030101010101" pitchFamily="2" charset="-122"/>
                <a:sym typeface="+mn-ea"/>
              </a:rPr>
              <a:t> 在</a:t>
            </a:r>
            <a:r>
              <a:rPr lang="en-US" altLang="zh-CN" dirty="0" smtClean="0">
                <a:latin typeface="宋体" panose="02010600030101010101" pitchFamily="2" charset="-122"/>
                <a:ea typeface="宋体" panose="02010600030101010101" pitchFamily="2" charset="-122"/>
                <a:sym typeface="+mn-ea"/>
              </a:rPr>
              <a:t>UML2.0</a:t>
            </a:r>
            <a:r>
              <a:rPr lang="zh-CN" altLang="en-US" dirty="0" smtClean="0">
                <a:latin typeface="宋体" panose="02010600030101010101" pitchFamily="2" charset="-122"/>
                <a:ea typeface="宋体" panose="02010600030101010101" pitchFamily="2" charset="-122"/>
                <a:sym typeface="+mn-ea"/>
              </a:rPr>
              <a:t>中，构件图有比较明显的改进。</a:t>
            </a:r>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sym typeface="+mn-ea"/>
              </a:rPr>
              <a:t>构件本身</a:t>
            </a:r>
            <a:r>
              <a:rPr lang="zh-CN" altLang="en-US" dirty="0" smtClean="0">
                <a:solidFill>
                  <a:srgbClr val="FF0000"/>
                </a:solidFill>
                <a:latin typeface="宋体" panose="02010600030101010101" pitchFamily="2" charset="-122"/>
                <a:ea typeface="宋体" panose="02010600030101010101" pitchFamily="2" charset="-122"/>
                <a:sym typeface="+mn-ea"/>
              </a:rPr>
              <a:t>内容</a:t>
            </a:r>
            <a:r>
              <a:rPr lang="zh-CN" altLang="en-US" dirty="0" smtClean="0">
                <a:latin typeface="宋体" panose="02010600030101010101" pitchFamily="2" charset="-122"/>
                <a:ea typeface="宋体" panose="02010600030101010101" pitchFamily="2" charset="-122"/>
                <a:sym typeface="+mn-ea"/>
              </a:rPr>
              <a:t>的</a:t>
            </a:r>
            <a:r>
              <a:rPr lang="zh-CN" altLang="en-US" dirty="0" smtClean="0">
                <a:solidFill>
                  <a:srgbClr val="FF0000"/>
                </a:solidFill>
                <a:latin typeface="宋体" panose="02010600030101010101" pitchFamily="2" charset="-122"/>
                <a:ea typeface="宋体" panose="02010600030101010101" pitchFamily="2" charset="-122"/>
                <a:sym typeface="+mn-ea"/>
              </a:rPr>
              <a:t>表述更清晰</a:t>
            </a:r>
            <a:r>
              <a:rPr lang="zh-CN" altLang="en-US" dirty="0" smtClean="0">
                <a:latin typeface="宋体" panose="02010600030101010101" pitchFamily="2" charset="-122"/>
                <a:ea typeface="宋体" panose="02010600030101010101" pitchFamily="2" charset="-122"/>
                <a:sym typeface="+mn-ea"/>
              </a:rPr>
              <a:t>，包括构件所提供的接口、所要求的接口、盖构件所实现的类（逻辑内容）、以及盖构件所对应的具体“制品”（</a:t>
            </a:r>
            <a:r>
              <a:rPr lang="en-US" altLang="zh-CN" dirty="0" smtClean="0">
                <a:latin typeface="宋体" panose="02010600030101010101" pitchFamily="2" charset="-122"/>
                <a:ea typeface="宋体" panose="02010600030101010101" pitchFamily="2" charset="-122"/>
                <a:sym typeface="+mn-ea"/>
              </a:rPr>
              <a:t>artifact</a:t>
            </a:r>
            <a:r>
              <a:rPr lang="zh-CN" altLang="en-US" dirty="0" smtClean="0">
                <a:latin typeface="宋体" panose="02010600030101010101" pitchFamily="2" charset="-122"/>
                <a:ea typeface="宋体" panose="02010600030101010101" pitchFamily="2" charset="-122"/>
                <a:sym typeface="+mn-ea"/>
              </a:rPr>
              <a:t>，即物理内容）。构件之间的</a:t>
            </a:r>
            <a:r>
              <a:rPr lang="zh-CN" altLang="en-US" dirty="0" smtClean="0">
                <a:solidFill>
                  <a:srgbClr val="FF0000"/>
                </a:solidFill>
                <a:latin typeface="宋体" panose="02010600030101010101" pitchFamily="2" charset="-122"/>
                <a:ea typeface="宋体" panose="02010600030101010101" pitchFamily="2" charset="-122"/>
                <a:sym typeface="+mn-ea"/>
              </a:rPr>
              <a:t>依赖关系</a:t>
            </a:r>
            <a:r>
              <a:rPr lang="zh-CN" altLang="en-US" dirty="0" smtClean="0">
                <a:latin typeface="宋体" panose="02010600030101010101" pitchFamily="2" charset="-122"/>
                <a:ea typeface="宋体" panose="02010600030101010101" pitchFamily="2" charset="-122"/>
                <a:sym typeface="+mn-ea"/>
              </a:rPr>
              <a:t>通过“组装连接器”（</a:t>
            </a:r>
            <a:r>
              <a:rPr lang="en-US" altLang="zh-CN" dirty="0" smtClean="0">
                <a:latin typeface="宋体" panose="02010600030101010101" pitchFamily="2" charset="-122"/>
                <a:ea typeface="宋体" panose="02010600030101010101" pitchFamily="2" charset="-122"/>
                <a:sym typeface="+mn-ea"/>
              </a:rPr>
              <a:t>assembling connector</a:t>
            </a:r>
            <a:r>
              <a:rPr lang="zh-CN" altLang="en-US" dirty="0" smtClean="0">
                <a:latin typeface="宋体" panose="02010600030101010101" pitchFamily="2" charset="-122"/>
                <a:ea typeface="宋体" panose="02010600030101010101" pitchFamily="2" charset="-122"/>
                <a:sym typeface="+mn-ea"/>
              </a:rPr>
              <a:t>）</a:t>
            </a:r>
            <a:r>
              <a:rPr lang="zh-CN" altLang="en-US" dirty="0" smtClean="0">
                <a:solidFill>
                  <a:srgbClr val="FF0000"/>
                </a:solidFill>
                <a:latin typeface="宋体" panose="02010600030101010101" pitchFamily="2" charset="-122"/>
                <a:ea typeface="宋体" panose="02010600030101010101" pitchFamily="2" charset="-122"/>
                <a:sym typeface="+mn-ea"/>
              </a:rPr>
              <a:t>更加明确地表达</a:t>
            </a:r>
            <a:r>
              <a:rPr lang="zh-CN" altLang="en-US" dirty="0" smtClean="0">
                <a:latin typeface="宋体" panose="02010600030101010101" pitchFamily="2" charset="-122"/>
                <a:ea typeface="宋体" panose="02010600030101010101" pitchFamily="2" charset="-122"/>
                <a:sym typeface="+mn-ea"/>
              </a:rPr>
              <a:t>。</a:t>
            </a:r>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sym typeface="+mn-ea"/>
              </a:rPr>
              <a:t>其实构件图的改进在一定程度上得益于</a:t>
            </a:r>
            <a:r>
              <a:rPr lang="en-US" altLang="zh-CN" dirty="0" smtClean="0">
                <a:latin typeface="宋体" panose="02010600030101010101" pitchFamily="2" charset="-122"/>
                <a:ea typeface="宋体" panose="02010600030101010101" pitchFamily="2" charset="-122"/>
                <a:sym typeface="+mn-ea"/>
              </a:rPr>
              <a:t>UML2.0</a:t>
            </a:r>
            <a:r>
              <a:rPr lang="zh-CN" altLang="en-US" dirty="0" smtClean="0">
                <a:latin typeface="宋体" panose="02010600030101010101" pitchFamily="2" charset="-122"/>
                <a:ea typeface="宋体" panose="02010600030101010101" pitchFamily="2" charset="-122"/>
                <a:sym typeface="+mn-ea"/>
              </a:rPr>
              <a:t>新引入的另一种图以及相关的概念表述，即“组合结构图”（</a:t>
            </a:r>
            <a:r>
              <a:rPr lang="en-US" altLang="zh-CN" dirty="0" smtClean="0">
                <a:latin typeface="宋体" panose="02010600030101010101" pitchFamily="2" charset="-122"/>
                <a:ea typeface="宋体" panose="02010600030101010101" pitchFamily="2" charset="-122"/>
                <a:sym typeface="+mn-ea"/>
              </a:rPr>
              <a:t>composite structure diagram</a:t>
            </a:r>
            <a:r>
              <a:rPr lang="zh-CN" altLang="en-US" dirty="0" smtClean="0">
                <a:latin typeface="宋体" panose="02010600030101010101" pitchFamily="2" charset="-122"/>
                <a:ea typeface="宋体" panose="02010600030101010101" pitchFamily="2" charset="-122"/>
                <a:sym typeface="+mn-ea"/>
              </a:rPr>
              <a:t>）</a:t>
            </a:r>
            <a:endParaRPr lang="zh-CN" altLang="en-US" dirty="0">
              <a:latin typeface="宋体" panose="02010600030101010101" pitchFamily="2" charset="-122"/>
              <a:ea typeface="宋体" panose="02010600030101010101" pitchFamily="2" charset="-122"/>
            </a:endParaRPr>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02365"/>
          </a:xfrm>
        </p:spPr>
        <p:txBody>
          <a:bodyPr/>
          <a:lstStyle/>
          <a:p>
            <a:r>
              <a:rPr lang="zh-CN" altLang="en-US" dirty="0"/>
              <a:t>用例图</a:t>
            </a:r>
            <a:endParaRPr lang="zh-CN" altLang="en-US" dirty="0"/>
          </a:p>
        </p:txBody>
      </p:sp>
      <p:sp>
        <p:nvSpPr>
          <p:cNvPr id="3" name="内容占位符 2"/>
          <p:cNvSpPr>
            <a:spLocks noGrp="1"/>
          </p:cNvSpPr>
          <p:nvPr>
            <p:ph idx="1"/>
          </p:nvPr>
        </p:nvSpPr>
        <p:spPr>
          <a:xfrm>
            <a:off x="677334" y="1574842"/>
            <a:ext cx="8596668" cy="4570371"/>
          </a:xfrm>
        </p:spPr>
        <p:txBody>
          <a:bodyPr/>
          <a:lstStyle/>
          <a:p>
            <a:r>
              <a:rPr lang="zh-CN" altLang="en-US" sz="3200" dirty="0"/>
              <a:t>一个用例是外部参与者与系统之间的一系列典型交互过程，每个用例为参与者提供有价值 的功能。</a:t>
            </a:r>
            <a:endParaRPr lang="zh-CN" altLang="en-US" sz="3200" dirty="0"/>
          </a:p>
          <a:p>
            <a:pPr>
              <a:buFont typeface="Wingdings" panose="05000000000000000000" pitchFamily="2" charset="2"/>
              <a:buNone/>
            </a:pPr>
            <a:r>
              <a:rPr lang="zh-CN" altLang="en-US" sz="3200" dirty="0"/>
              <a:t>例：在字处理程序中，“</a:t>
            </a:r>
            <a:r>
              <a:rPr lang="zh-CN" altLang="en-US" sz="3200" b="1" dirty="0">
                <a:solidFill>
                  <a:schemeClr val="accent2"/>
                </a:solidFill>
              </a:rPr>
              <a:t>将正文置为黑体</a:t>
            </a:r>
            <a:r>
              <a:rPr lang="zh-CN" altLang="en-US" sz="3200" dirty="0"/>
              <a:t>”是一个</a:t>
            </a:r>
            <a:r>
              <a:rPr lang="en-US" altLang="zh-CN" sz="3200" dirty="0"/>
              <a:t>use case</a:t>
            </a:r>
            <a:r>
              <a:rPr lang="zh-CN" altLang="en-US" sz="3200" dirty="0"/>
              <a:t>；“</a:t>
            </a:r>
            <a:r>
              <a:rPr lang="zh-CN" altLang="en-US" sz="3200" b="1" dirty="0">
                <a:solidFill>
                  <a:schemeClr val="accent2"/>
                </a:solidFill>
              </a:rPr>
              <a:t>创建索引</a:t>
            </a:r>
            <a:r>
              <a:rPr lang="zh-CN" altLang="en-US" sz="3200" dirty="0"/>
              <a:t>”也是一个</a:t>
            </a:r>
            <a:r>
              <a:rPr lang="en-US" altLang="zh-CN" sz="3200" dirty="0"/>
              <a:t>use case</a:t>
            </a:r>
            <a:r>
              <a:rPr lang="zh-CN" altLang="en-US" sz="3200" dirty="0"/>
              <a:t>。</a:t>
            </a:r>
            <a:endParaRPr lang="zh-CN" altLang="en-US" sz="3200" dirty="0"/>
          </a:p>
          <a:p>
            <a:endParaRPr lang="zh-CN" altLang="en-US" dirty="0"/>
          </a:p>
        </p:txBody>
      </p:sp>
      <p:grpSp>
        <p:nvGrpSpPr>
          <p:cNvPr id="4" name="Group 3"/>
          <p:cNvGrpSpPr/>
          <p:nvPr/>
        </p:nvGrpSpPr>
        <p:grpSpPr bwMode="auto">
          <a:xfrm>
            <a:off x="2124075" y="4868863"/>
            <a:ext cx="5257800" cy="1276350"/>
            <a:chOff x="1104" y="2736"/>
            <a:chExt cx="3312" cy="804"/>
          </a:xfrm>
        </p:grpSpPr>
        <p:pic>
          <p:nvPicPr>
            <p:cNvPr id="5"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04" y="2736"/>
              <a:ext cx="912" cy="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 y="2784"/>
              <a:ext cx="1488"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标题 1"/>
          <p:cNvSpPr>
            <a:spLocks noGrp="1"/>
          </p:cNvSpPr>
          <p:nvPr>
            <p:ph type="title"/>
          </p:nvPr>
        </p:nvSpPr>
        <p:spPr/>
        <p:txBody>
          <a:bodyPr lIns="91440" tIns="45720" rIns="91440" bIns="45720" anchor="t"/>
          <a:p>
            <a:pPr defTabSz="457200">
              <a:buNone/>
            </a:pPr>
            <a:r>
              <a:rPr lang="en-US" altLang="zh-CN" b="1" kern="1200" dirty="0">
                <a:latin typeface="+mj-lt"/>
                <a:ea typeface="+mj-ea"/>
                <a:cs typeface="+mj-cs"/>
              </a:rPr>
              <a:t>UML</a:t>
            </a:r>
            <a:r>
              <a:rPr lang="zh-CN" altLang="en-US" b="1" kern="1200" dirty="0">
                <a:latin typeface="+mj-lt"/>
                <a:ea typeface="方正姚体" panose="02010601030101010101" charset="-122"/>
                <a:cs typeface="+mj-cs"/>
              </a:rPr>
              <a:t>新增加的图</a:t>
            </a:r>
            <a:br>
              <a:rPr lang="zh-CN" altLang="en-US" b="1" kern="1200" dirty="0">
                <a:latin typeface="+mj-lt"/>
                <a:ea typeface="方正姚体" panose="02010601030101010101" charset="-122"/>
                <a:cs typeface="+mj-cs"/>
              </a:rPr>
            </a:br>
            <a:r>
              <a:rPr lang="zh-CN" altLang="zh-CN" b="1" dirty="0">
                <a:latin typeface="宋体" panose="02010600030101010101" pitchFamily="2" charset="-122"/>
                <a:ea typeface="宋体" panose="02010600030101010101" pitchFamily="2" charset="-122"/>
                <a:sym typeface="+mn-ea"/>
              </a:rPr>
              <a:t>组合结构图</a:t>
            </a:r>
            <a:endParaRPr lang="zh-CN" altLang="en-US" kern="1200">
              <a:latin typeface="+mj-lt"/>
              <a:ea typeface="方正姚体" panose="02010601030101010101" charset="-122"/>
              <a:cs typeface="+mj-cs"/>
            </a:endParaRPr>
          </a:p>
        </p:txBody>
      </p:sp>
      <p:sp>
        <p:nvSpPr>
          <p:cNvPr id="80898" name="内容占位符 2"/>
          <p:cNvSpPr>
            <a:spLocks noGrp="1"/>
          </p:cNvSpPr>
          <p:nvPr>
            <p:ph idx="1" hasCustomPrompt="1"/>
          </p:nvPr>
        </p:nvSpPr>
        <p:spPr/>
        <p:txBody>
          <a:bodyPr lIns="91440" tIns="45720" rIns="91440" bIns="45720" anchor="t"/>
          <a:p>
            <a:r>
              <a:rPr lang="zh-CN" altLang="zh-CN" b="1" dirty="0">
                <a:solidFill>
                  <a:srgbClr val="FF0000"/>
                </a:solidFill>
                <a:latin typeface="宋体" panose="02010600030101010101" pitchFamily="2" charset="-122"/>
                <a:ea typeface="宋体" panose="02010600030101010101" pitchFamily="2" charset="-122"/>
              </a:rPr>
              <a:t>组合结构图</a:t>
            </a:r>
            <a:r>
              <a:rPr lang="zh-CN" altLang="zh-CN" dirty="0">
                <a:latin typeface="宋体" panose="02010600030101010101" pitchFamily="2" charset="-122"/>
                <a:ea typeface="宋体" panose="02010600030101010101" pitchFamily="2" charset="-122"/>
              </a:rPr>
              <a:t>用于对类的内部结构建模。组合结构图用于对一个类的结构进行建模，尤其是当一个类由多个其他类构建而成的时候。例如人是一个类，由思想（</a:t>
            </a:r>
            <a:r>
              <a:rPr lang="en-US" altLang="zh-CN" dirty="0">
                <a:latin typeface="宋体" panose="02010600030101010101" pitchFamily="2" charset="-122"/>
                <a:ea typeface="宋体" panose="02010600030101010101" pitchFamily="2" charset="-122"/>
              </a:rPr>
              <a:t>Mind</a:t>
            </a:r>
            <a:r>
              <a:rPr lang="zh-CN" altLang="zh-CN" dirty="0">
                <a:latin typeface="宋体" panose="02010600030101010101" pitchFamily="2" charset="-122"/>
                <a:ea typeface="宋体" panose="02010600030101010101" pitchFamily="2" charset="-122"/>
              </a:rPr>
              <a:t>）类和身体（</a:t>
            </a:r>
            <a:r>
              <a:rPr lang="en-US" altLang="zh-CN" dirty="0">
                <a:latin typeface="宋体" panose="02010600030101010101" pitchFamily="2" charset="-122"/>
                <a:ea typeface="宋体" panose="02010600030101010101" pitchFamily="2" charset="-122"/>
              </a:rPr>
              <a:t>Body</a:t>
            </a:r>
            <a:r>
              <a:rPr lang="zh-CN" altLang="zh-CN" dirty="0">
                <a:latin typeface="宋体" panose="02010600030101010101" pitchFamily="2" charset="-122"/>
                <a:ea typeface="宋体" panose="02010600030101010101" pitchFamily="2" charset="-122"/>
              </a:rPr>
              <a:t>）类组成。该</a:t>
            </a:r>
            <a:r>
              <a:rPr lang="zh-CN" dirty="0">
                <a:latin typeface="宋体" panose="02010600030101010101" pitchFamily="2" charset="-122"/>
                <a:ea typeface="宋体" panose="02010600030101010101" pitchFamily="2" charset="-122"/>
              </a:rPr>
              <a:t>图</a:t>
            </a:r>
            <a:r>
              <a:rPr lang="zh-CN" altLang="zh-CN" dirty="0">
                <a:latin typeface="宋体" panose="02010600030101010101" pitchFamily="2" charset="-122"/>
                <a:ea typeface="宋体" panose="02010600030101010101" pitchFamily="2" charset="-122"/>
              </a:rPr>
              <a:t>表示了作为类的人的组合结构图。</a:t>
            </a:r>
            <a:endParaRPr lang="zh-CN" altLang="en-US">
              <a:latin typeface="宋体" panose="02010600030101010101" pitchFamily="2" charset="-122"/>
              <a:ea typeface="宋体" panose="02010600030101010101" pitchFamily="2" charset="-122"/>
            </a:endParaRPr>
          </a:p>
        </p:txBody>
      </p:sp>
      <p:pic>
        <p:nvPicPr>
          <p:cNvPr id="80899" name="Picture 3" descr="C:\Users\dell\Desktop\QQ截图20131029190851.png"/>
          <p:cNvPicPr>
            <a:picLocks noChangeAspect="1"/>
          </p:cNvPicPr>
          <p:nvPr/>
        </p:nvPicPr>
        <p:blipFill>
          <a:blip r:embed="rId1"/>
          <a:stretch>
            <a:fillRect/>
          </a:stretch>
        </p:blipFill>
        <p:spPr>
          <a:xfrm>
            <a:off x="1754188" y="3170238"/>
            <a:ext cx="5761037" cy="2951162"/>
          </a:xfrm>
          <a:prstGeom prst="rect">
            <a:avLst/>
          </a:prstGeom>
          <a:noFill/>
          <a:ln w="9525">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包图</a:t>
            </a:r>
            <a:endParaRPr lang="zh-CN" altLang="en-US"/>
          </a:p>
        </p:txBody>
      </p:sp>
      <p:sp>
        <p:nvSpPr>
          <p:cNvPr id="3" name="内容占位符 2"/>
          <p:cNvSpPr>
            <a:spLocks noGrp="1"/>
          </p:cNvSpPr>
          <p:nvPr>
            <p:ph idx="1"/>
          </p:nvPr>
        </p:nvSpPr>
        <p:spPr>
          <a:xfrm>
            <a:off x="678180" y="1362075"/>
            <a:ext cx="8595995" cy="4679950"/>
          </a:xfrm>
        </p:spPr>
        <p:txBody>
          <a:bodyPr/>
          <a:p>
            <a:r>
              <a:rPr lang="zh-CN" altLang="en-US" b="1" dirty="0">
                <a:solidFill>
                  <a:srgbClr val="FF0000"/>
                </a:solidFill>
                <a:latin typeface="宋体" panose="02010600030101010101" pitchFamily="2" charset="-122"/>
                <a:ea typeface="宋体" panose="02010600030101010101" pitchFamily="2" charset="-122"/>
                <a:sym typeface="+mn-ea"/>
              </a:rPr>
              <a:t>包图</a:t>
            </a:r>
            <a:r>
              <a:rPr lang="zh-CN" altLang="en-US" dirty="0">
                <a:latin typeface="宋体" panose="02010600030101010101" pitchFamily="2" charset="-122"/>
                <a:ea typeface="宋体" panose="02010600030101010101" pitchFamily="2" charset="-122"/>
                <a:sym typeface="+mn-ea"/>
              </a:rPr>
              <a:t>提供了组织元素的方式，包图通常用于描述系统的逻辑架构。</a:t>
            </a:r>
            <a:r>
              <a:rPr lang="en-US" altLang="zh-CN" dirty="0">
                <a:latin typeface="宋体" panose="02010600030101010101" pitchFamily="2" charset="-122"/>
                <a:ea typeface="宋体" panose="02010600030101010101" pitchFamily="2" charset="-122"/>
                <a:sym typeface="+mn-ea"/>
              </a:rPr>
              <a:t>UML 1.x</a:t>
            </a:r>
            <a:r>
              <a:rPr lang="zh-CN" altLang="en-US" dirty="0">
                <a:latin typeface="宋体" panose="02010600030101010101" pitchFamily="2" charset="-122"/>
                <a:ea typeface="宋体" panose="02010600030101010101" pitchFamily="2" charset="-122"/>
                <a:sym typeface="+mn-ea"/>
              </a:rPr>
              <a:t>用包来组织一个图中的所有元素，使用包的思想就是把共同工作的元素放到这样的一个带标签的文件夹图标中。例如如果多个类或者构件组成了一个特殊的子系统，它们应该放入到一个包中，由此组成了</a:t>
            </a:r>
            <a:r>
              <a:rPr lang="en-US" altLang="zh-CN" dirty="0">
                <a:latin typeface="宋体" panose="02010600030101010101" pitchFamily="2" charset="-122"/>
                <a:ea typeface="宋体" panose="02010600030101010101" pitchFamily="2" charset="-122"/>
                <a:sym typeface="+mn-ea"/>
              </a:rPr>
              <a:t>UML2.0</a:t>
            </a:r>
            <a:r>
              <a:rPr lang="zh-CN" altLang="en-US" dirty="0">
                <a:latin typeface="宋体" panose="02010600030101010101" pitchFamily="2" charset="-122"/>
                <a:ea typeface="宋体" panose="02010600030101010101" pitchFamily="2" charset="-122"/>
                <a:sym typeface="+mn-ea"/>
              </a:rPr>
              <a:t>中的包图，如图</a:t>
            </a:r>
            <a:r>
              <a:rPr lang="en-US" altLang="zh-CN" dirty="0">
                <a:latin typeface="宋体" panose="02010600030101010101" pitchFamily="2" charset="-122"/>
                <a:ea typeface="宋体" panose="02010600030101010101" pitchFamily="2" charset="-122"/>
                <a:sym typeface="+mn-ea"/>
              </a:rPr>
              <a:t>3.4.11</a:t>
            </a:r>
            <a:r>
              <a:rPr lang="zh-CN" altLang="en-US" dirty="0">
                <a:latin typeface="宋体" panose="02010600030101010101" pitchFamily="2" charset="-122"/>
                <a:ea typeface="宋体" panose="02010600030101010101" pitchFamily="2" charset="-122"/>
                <a:sym typeface="+mn-ea"/>
              </a:rPr>
              <a:t>所示</a:t>
            </a:r>
            <a:endParaRPr lang="zh-CN" altLang="en-US" dirty="0">
              <a:latin typeface="宋体" panose="02010600030101010101" pitchFamily="2" charset="-122"/>
              <a:ea typeface="宋体" panose="02010600030101010101" pitchFamily="2" charset="-122"/>
              <a:sym typeface="+mn-ea"/>
            </a:endParaRPr>
          </a:p>
          <a:p>
            <a:endParaRPr lang="zh-CN" altLang="en-US"/>
          </a:p>
        </p:txBody>
      </p:sp>
      <p:pic>
        <p:nvPicPr>
          <p:cNvPr id="81923" name="Picture 3" descr="C:\Users\dell\Desktop\QQ截图20131029191327.png"/>
          <p:cNvPicPr>
            <a:picLocks noChangeAspect="1"/>
          </p:cNvPicPr>
          <p:nvPr/>
        </p:nvPicPr>
        <p:blipFill>
          <a:blip r:embed="rId1"/>
          <a:stretch>
            <a:fillRect/>
          </a:stretch>
        </p:blipFill>
        <p:spPr>
          <a:xfrm>
            <a:off x="974725" y="2540635"/>
            <a:ext cx="8002905" cy="3917950"/>
          </a:xfrm>
          <a:prstGeom prst="rect">
            <a:avLst/>
          </a:prstGeom>
          <a:noFill/>
          <a:ln w="9525">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标题 1"/>
          <p:cNvSpPr>
            <a:spLocks noGrp="1"/>
          </p:cNvSpPr>
          <p:nvPr>
            <p:ph type="title"/>
          </p:nvPr>
        </p:nvSpPr>
        <p:spPr>
          <a:xfrm>
            <a:off x="677863" y="609600"/>
            <a:ext cx="8596312" cy="819150"/>
          </a:xfrm>
        </p:spPr>
        <p:txBody>
          <a:bodyPr lIns="91440" tIns="45720" rIns="91440" bIns="45720" anchor="t"/>
          <a:p>
            <a:pPr defTabSz="457200">
              <a:buNone/>
            </a:pPr>
            <a:r>
              <a:rPr lang="zh-CN" altLang="en-US" kern="1200" dirty="0">
                <a:latin typeface="宋体" panose="02010600030101010101" pitchFamily="2" charset="-122"/>
                <a:ea typeface="宋体" panose="02010600030101010101" pitchFamily="2" charset="-122"/>
                <a:cs typeface="+mj-cs"/>
              </a:rPr>
              <a:t>交互图概览图</a:t>
            </a:r>
            <a:endParaRPr lang="zh-CN" altLang="en-US" kern="1200">
              <a:latin typeface="宋体" panose="02010600030101010101" pitchFamily="2" charset="-122"/>
              <a:ea typeface="宋体" panose="02010600030101010101" pitchFamily="2" charset="-122"/>
              <a:cs typeface="+mj-cs"/>
            </a:endParaRPr>
          </a:p>
        </p:txBody>
      </p:sp>
      <p:sp>
        <p:nvSpPr>
          <p:cNvPr id="82946" name="内容占位符 2"/>
          <p:cNvSpPr>
            <a:spLocks noGrp="1"/>
          </p:cNvSpPr>
          <p:nvPr>
            <p:ph idx="1" hasCustomPrompt="1"/>
          </p:nvPr>
        </p:nvSpPr>
        <p:spPr>
          <a:xfrm>
            <a:off x="677863" y="1222375"/>
            <a:ext cx="8596312" cy="4819650"/>
          </a:xfrm>
        </p:spPr>
        <p:txBody>
          <a:bodyPr lIns="91440" tIns="45720" rIns="91440" bIns="45720" anchor="t"/>
          <a:p>
            <a:r>
              <a:rPr lang="zh-CN" altLang="en-US" b="1" dirty="0">
                <a:solidFill>
                  <a:srgbClr val="FF0000"/>
                </a:solidFill>
                <a:latin typeface="宋体" panose="02010600030101010101" pitchFamily="2" charset="-122"/>
                <a:ea typeface="宋体" panose="02010600030101010101" pitchFamily="2" charset="-122"/>
              </a:rPr>
              <a:t>交互概览图</a:t>
            </a:r>
            <a:r>
              <a:rPr lang="zh-CN" altLang="en-US" dirty="0">
                <a:latin typeface="宋体" panose="02010600030101010101" pitchFamily="2" charset="-122"/>
                <a:ea typeface="宋体" panose="02010600030101010101" pitchFamily="2" charset="-122"/>
              </a:rPr>
              <a:t>就是新增的交互图之一，它描述交互（特别是关注控制流）。它使用活动图的表示法，活动图展示了一系列的活动组成的步骤。如果把这些活动中的每一个都用顺序图或协作图（或者是二者的结合体）来进一步地描述，将会得到</a:t>
            </a:r>
            <a:r>
              <a:rPr lang="en-US" altLang="zh-CN" dirty="0">
                <a:latin typeface="宋体" panose="02010600030101010101" pitchFamily="2" charset="-122"/>
                <a:ea typeface="宋体" panose="02010600030101010101" pitchFamily="2" charset="-122"/>
              </a:rPr>
              <a:t>UML2.0</a:t>
            </a:r>
            <a:r>
              <a:rPr lang="zh-CN" altLang="en-US" dirty="0">
                <a:latin typeface="宋体" panose="02010600030101010101" pitchFamily="2" charset="-122"/>
                <a:ea typeface="宋体" panose="02010600030101010101" pitchFamily="2" charset="-122"/>
              </a:rPr>
              <a:t>中的新图</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交互概览图。</a:t>
            </a:r>
            <a:endParaRPr lang="zh-CN" altLang="en-US">
              <a:latin typeface="宋体" panose="02010600030101010101" pitchFamily="2" charset="-122"/>
              <a:ea typeface="宋体" panose="02010600030101010101" pitchFamily="2" charset="-122"/>
            </a:endParaRPr>
          </a:p>
        </p:txBody>
      </p:sp>
      <p:pic>
        <p:nvPicPr>
          <p:cNvPr id="82947" name="Picture 3" descr="C:\Users\dell\Desktop\QQ截图20131029192550.png"/>
          <p:cNvPicPr>
            <a:picLocks noChangeAspect="1"/>
          </p:cNvPicPr>
          <p:nvPr/>
        </p:nvPicPr>
        <p:blipFill>
          <a:blip r:embed="rId1"/>
          <a:stretch>
            <a:fillRect/>
          </a:stretch>
        </p:blipFill>
        <p:spPr>
          <a:xfrm>
            <a:off x="1039495" y="2423795"/>
            <a:ext cx="8012430" cy="4173220"/>
          </a:xfrm>
          <a:prstGeom prst="rect">
            <a:avLst/>
          </a:prstGeom>
          <a:noFill/>
          <a:ln w="9525">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78180" y="609600"/>
            <a:ext cx="8595995" cy="777240"/>
          </a:xfrm>
        </p:spPr>
        <p:txBody>
          <a:bodyPr/>
          <a:p>
            <a:r>
              <a:rPr lang="zh-CN" altLang="en-US"/>
              <a:t>时序图</a:t>
            </a:r>
            <a:endParaRPr lang="zh-CN" altLang="en-US"/>
          </a:p>
        </p:txBody>
      </p:sp>
      <p:sp>
        <p:nvSpPr>
          <p:cNvPr id="3" name="内容占位符 2"/>
          <p:cNvSpPr>
            <a:spLocks noGrp="1"/>
          </p:cNvSpPr>
          <p:nvPr>
            <p:ph idx="1"/>
          </p:nvPr>
        </p:nvSpPr>
        <p:spPr>
          <a:xfrm>
            <a:off x="678180" y="1221740"/>
            <a:ext cx="8595995" cy="4820285"/>
          </a:xfrm>
        </p:spPr>
        <p:txBody>
          <a:bodyPr/>
          <a:p>
            <a:r>
              <a:rPr lang="zh-CN" altLang="en-US" dirty="0">
                <a:latin typeface="宋体" panose="02010600030101010101" pitchFamily="2" charset="-122"/>
                <a:ea typeface="宋体" panose="02010600030101010101" pitchFamily="2" charset="-122"/>
                <a:sym typeface="+mn-ea"/>
              </a:rPr>
              <a:t>最后一种新增的、特别适合实时和嵌入式系统建模的交互图称为</a:t>
            </a:r>
            <a:r>
              <a:rPr lang="zh-CN" altLang="en-US" b="1" dirty="0">
                <a:solidFill>
                  <a:srgbClr val="FF0000"/>
                </a:solidFill>
                <a:latin typeface="宋体" panose="02010600030101010101" pitchFamily="2" charset="-122"/>
                <a:ea typeface="宋体" panose="02010600030101010101" pitchFamily="2" charset="-122"/>
                <a:sym typeface="+mn-ea"/>
              </a:rPr>
              <a:t>时序图</a:t>
            </a:r>
            <a:r>
              <a:rPr lang="zh-CN" altLang="en-US" dirty="0">
                <a:latin typeface="宋体" panose="02010600030101010101" pitchFamily="2" charset="-122"/>
                <a:ea typeface="宋体" panose="02010600030101010101" pitchFamily="2" charset="-122"/>
                <a:sym typeface="+mn-ea"/>
              </a:rPr>
              <a:t>。时序图关注沿着线性时间轴、生命线内部和生命线之间的条件改变。它描述对象状态随着时间改变的情况，很像示波器，适合分析周期和非周期性任务。以洗衣机为例，这个典型的家用电器经历的状态和持续时间分别为：浸泡</a:t>
            </a:r>
            <a:r>
              <a:rPr lang="en-US" altLang="zh-CN" dirty="0">
                <a:latin typeface="宋体" panose="02010600030101010101" pitchFamily="2" charset="-122"/>
                <a:ea typeface="宋体" panose="02010600030101010101" pitchFamily="2" charset="-122"/>
                <a:sym typeface="+mn-ea"/>
              </a:rPr>
              <a:t>5</a:t>
            </a:r>
            <a:r>
              <a:rPr lang="zh-CN" altLang="en-US" dirty="0">
                <a:latin typeface="宋体" panose="02010600030101010101" pitchFamily="2" charset="-122"/>
                <a:ea typeface="宋体" panose="02010600030101010101" pitchFamily="2" charset="-122"/>
                <a:sym typeface="+mn-ea"/>
              </a:rPr>
              <a:t>分钟、洗涤</a:t>
            </a:r>
            <a:r>
              <a:rPr lang="en-US" altLang="zh-CN" dirty="0">
                <a:latin typeface="宋体" panose="02010600030101010101" pitchFamily="2" charset="-122"/>
                <a:ea typeface="宋体" panose="02010600030101010101" pitchFamily="2" charset="-122"/>
                <a:sym typeface="+mn-ea"/>
              </a:rPr>
              <a:t>15</a:t>
            </a:r>
            <a:r>
              <a:rPr lang="zh-CN" altLang="en-US" dirty="0">
                <a:latin typeface="宋体" panose="02010600030101010101" pitchFamily="2" charset="-122"/>
                <a:ea typeface="宋体" panose="02010600030101010101" pitchFamily="2" charset="-122"/>
                <a:sym typeface="+mn-ea"/>
              </a:rPr>
              <a:t>分钟、漂洗</a:t>
            </a:r>
            <a:r>
              <a:rPr lang="en-US" altLang="zh-CN" dirty="0">
                <a:latin typeface="宋体" panose="02010600030101010101" pitchFamily="2" charset="-122"/>
                <a:ea typeface="宋体" panose="02010600030101010101" pitchFamily="2" charset="-122"/>
                <a:sym typeface="+mn-ea"/>
              </a:rPr>
              <a:t>15</a:t>
            </a:r>
            <a:r>
              <a:rPr lang="zh-CN" altLang="en-US" dirty="0">
                <a:latin typeface="宋体" panose="02010600030101010101" pitchFamily="2" charset="-122"/>
                <a:ea typeface="宋体" panose="02010600030101010101" pitchFamily="2" charset="-122"/>
                <a:sym typeface="+mn-ea"/>
              </a:rPr>
              <a:t>分钟和脱水</a:t>
            </a:r>
            <a:r>
              <a:rPr lang="en-US" altLang="zh-CN" dirty="0">
                <a:latin typeface="宋体" panose="02010600030101010101" pitchFamily="2" charset="-122"/>
                <a:ea typeface="宋体" panose="02010600030101010101" pitchFamily="2" charset="-122"/>
                <a:sym typeface="+mn-ea"/>
              </a:rPr>
              <a:t>15</a:t>
            </a:r>
            <a:r>
              <a:rPr lang="zh-CN" altLang="en-US" dirty="0">
                <a:latin typeface="宋体" panose="02010600030101010101" pitchFamily="2" charset="-122"/>
                <a:ea typeface="宋体" panose="02010600030101010101" pitchFamily="2" charset="-122"/>
                <a:sym typeface="+mn-ea"/>
              </a:rPr>
              <a:t>分钟。用顺序图描述洗衣机工作过程时不需标明这些状态的持续时间。是用时序图（</a:t>
            </a:r>
            <a:r>
              <a:rPr lang="en-US" altLang="zh-CN" dirty="0">
                <a:latin typeface="宋体" panose="02010600030101010101" pitchFamily="2" charset="-122"/>
                <a:ea typeface="宋体" panose="02010600030101010101" pitchFamily="2" charset="-122"/>
                <a:sym typeface="+mn-ea"/>
              </a:rPr>
              <a:t>timing diagram</a:t>
            </a:r>
            <a:r>
              <a:rPr lang="zh-CN" altLang="en-US" dirty="0">
                <a:latin typeface="宋体" panose="02010600030101010101" pitchFamily="2" charset="-122"/>
                <a:ea typeface="宋体" panose="02010600030101010101" pitchFamily="2" charset="-122"/>
                <a:sym typeface="+mn-ea"/>
              </a:rPr>
              <a:t>）完成这个任务的，如图</a:t>
            </a:r>
            <a:r>
              <a:rPr lang="en-US" altLang="zh-CN" dirty="0">
                <a:latin typeface="宋体" panose="02010600030101010101" pitchFamily="2" charset="-122"/>
                <a:ea typeface="宋体" panose="02010600030101010101" pitchFamily="2" charset="-122"/>
                <a:sym typeface="+mn-ea"/>
              </a:rPr>
              <a:t>3.4.12</a:t>
            </a:r>
            <a:r>
              <a:rPr lang="zh-CN" altLang="en-US" dirty="0">
                <a:latin typeface="宋体" panose="02010600030101010101" pitchFamily="2" charset="-122"/>
                <a:ea typeface="宋体" panose="02010600030101010101" pitchFamily="2" charset="-122"/>
                <a:sym typeface="+mn-ea"/>
              </a:rPr>
              <a:t>所示</a:t>
            </a:r>
            <a:endParaRPr lang="zh-CN" altLang="en-US" dirty="0">
              <a:latin typeface="宋体" panose="02010600030101010101" pitchFamily="2" charset="-122"/>
              <a:ea typeface="宋体" panose="02010600030101010101" pitchFamily="2" charset="-122"/>
              <a:sym typeface="+mn-ea"/>
            </a:endParaRPr>
          </a:p>
          <a:p>
            <a:endParaRPr lang="zh-CN" altLang="en-US"/>
          </a:p>
        </p:txBody>
      </p:sp>
      <p:pic>
        <p:nvPicPr>
          <p:cNvPr id="83971" name="Picture 1" descr="C:\Users\dell\Desktop\QQ截图20131029191451.png"/>
          <p:cNvPicPr>
            <a:picLocks noChangeAspect="1"/>
          </p:cNvPicPr>
          <p:nvPr/>
        </p:nvPicPr>
        <p:blipFill>
          <a:blip r:embed="rId1"/>
          <a:stretch>
            <a:fillRect/>
          </a:stretch>
        </p:blipFill>
        <p:spPr>
          <a:xfrm>
            <a:off x="1217295" y="2966720"/>
            <a:ext cx="7804150" cy="3418205"/>
          </a:xfrm>
          <a:prstGeom prst="rect">
            <a:avLst/>
          </a:prstGeom>
          <a:noFill/>
          <a:ln w="9525">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30102"/>
          </a:xfrm>
        </p:spPr>
        <p:txBody>
          <a:bodyPr/>
          <a:lstStyle/>
          <a:p>
            <a:r>
              <a:rPr lang="zh-CN" altLang="en-US" dirty="0"/>
              <a:t>引用出处</a:t>
            </a:r>
            <a:endParaRPr lang="zh-CN" altLang="en-US" dirty="0"/>
          </a:p>
        </p:txBody>
      </p:sp>
      <p:sp>
        <p:nvSpPr>
          <p:cNvPr id="3" name="内容占位符 2"/>
          <p:cNvSpPr>
            <a:spLocks noGrp="1"/>
          </p:cNvSpPr>
          <p:nvPr>
            <p:ph idx="1"/>
          </p:nvPr>
        </p:nvSpPr>
        <p:spPr>
          <a:xfrm>
            <a:off x="677334" y="1339703"/>
            <a:ext cx="8596668" cy="4701660"/>
          </a:xfrm>
        </p:spPr>
        <p:txBody>
          <a:bodyPr/>
          <a:lstStyle/>
          <a:p>
            <a:r>
              <a:rPr lang="en-US" altLang="zh-CN" dirty="0">
                <a:hlinkClick r:id="rId1"/>
              </a:rPr>
              <a:t>http://blog.csdn.net/xhf55555/article/details/6896316/</a:t>
            </a:r>
            <a:endParaRPr lang="en-US" altLang="zh-CN" dirty="0"/>
          </a:p>
          <a:p>
            <a:r>
              <a:rPr lang="en-US" altLang="zh-CN" dirty="0">
                <a:hlinkClick r:id="rId2"/>
              </a:rPr>
              <a:t>http://xhf123456789plain.blog.163.com/blog/static/172880482201192222144421/</a:t>
            </a:r>
            <a:endParaRPr lang="en-US" altLang="zh-CN" dirty="0"/>
          </a:p>
          <a:p>
            <a:r>
              <a:rPr lang="en-US" altLang="zh-CN" dirty="0">
                <a:hlinkClick r:id="rId3"/>
              </a:rPr>
              <a:t>http://xhf123456789plain.blog.163.com/blog/static/172880482201192221826110/</a:t>
            </a:r>
            <a:endParaRPr lang="en-US" altLang="zh-CN" dirty="0"/>
          </a:p>
          <a:p>
            <a:r>
              <a:rPr lang="en-US" altLang="zh-CN" dirty="0">
                <a:hlinkClick r:id="rId4"/>
              </a:rPr>
              <a:t>http://blog.csdn.net/lovelion/article/details/7843308</a:t>
            </a:r>
            <a:endParaRPr lang="en-US" altLang="zh-CN" dirty="0"/>
          </a:p>
          <a:p>
            <a:r>
              <a:rPr lang="en-US" altLang="zh-CN" dirty="0">
                <a:hlinkClick r:id="rId5"/>
              </a:rPr>
              <a:t>http://www.uml.org.cn/oobject/201211231.asp</a:t>
            </a:r>
            <a:endParaRPr lang="en-US" altLang="zh-CN" dirty="0"/>
          </a:p>
          <a:p>
            <a:r>
              <a:rPr lang="en-US" altLang="zh-CN">
                <a:hlinkClick r:id="rId6"/>
              </a:rPr>
              <a:t>http://blog.csdn.net/jiuqiyuliang/article/details/8552956</a:t>
            </a:r>
            <a:endParaRPr lang="en-US" altLang="zh-CN"/>
          </a:p>
          <a:p>
            <a:r>
              <a:rPr lang="en-US" altLang="zh-CN" dirty="0">
                <a:solidFill>
                  <a:srgbClr val="92D050"/>
                </a:solidFill>
              </a:rPr>
              <a:t>http://www.cnblogs.com/silent2012/archive/2011/09/07/2169518.html</a:t>
            </a:r>
            <a:endParaRPr lang="en-US" altLang="zh-CN" dirty="0">
              <a:solidFill>
                <a:srgbClr val="92D050"/>
              </a:solidFill>
            </a:endParaRPr>
          </a:p>
          <a:p>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938"/>
          <p:cNvSpPr>
            <a:spLocks noChangeArrowheads="1"/>
          </p:cNvSpPr>
          <p:nvPr/>
        </p:nvSpPr>
        <p:spPr bwMode="auto">
          <a:xfrm>
            <a:off x="2431645" y="1451900"/>
            <a:ext cx="3600450" cy="3600450"/>
          </a:xfrm>
          <a:prstGeom prst="ellipse">
            <a:avLst/>
          </a:prstGeom>
          <a:solidFill>
            <a:srgbClr val="4F2D2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rgbClr val="000000"/>
                </a:solidFill>
                <a:latin typeface="Calibri" panose="020F0502020204030204" pitchFamily="34" charset="0"/>
                <a:ea typeface="幼圆" panose="02010509060101010101" pitchFamily="49" charset="-122"/>
              </a:defRPr>
            </a:lvl1pPr>
            <a:lvl2pPr marL="742950" indent="-285750">
              <a:defRPr>
                <a:solidFill>
                  <a:srgbClr val="000000"/>
                </a:solidFill>
                <a:latin typeface="Calibri" panose="020F0502020204030204" pitchFamily="34" charset="0"/>
                <a:ea typeface="幼圆" panose="02010509060101010101" pitchFamily="49" charset="-122"/>
              </a:defRPr>
            </a:lvl2pPr>
            <a:lvl3pPr marL="1143000" indent="-228600">
              <a:defRPr>
                <a:solidFill>
                  <a:srgbClr val="000000"/>
                </a:solidFill>
                <a:latin typeface="Calibri" panose="020F0502020204030204" pitchFamily="34" charset="0"/>
                <a:ea typeface="幼圆" panose="02010509060101010101" pitchFamily="49" charset="-122"/>
              </a:defRPr>
            </a:lvl3pPr>
            <a:lvl4pPr marL="1600200" indent="-228600">
              <a:defRPr>
                <a:solidFill>
                  <a:srgbClr val="000000"/>
                </a:solidFill>
                <a:latin typeface="Calibri" panose="020F0502020204030204" pitchFamily="34" charset="0"/>
                <a:ea typeface="幼圆" panose="02010509060101010101" pitchFamily="49" charset="-122"/>
              </a:defRPr>
            </a:lvl4pPr>
            <a:lvl5pPr marL="2057400" indent="-228600">
              <a:defRPr>
                <a:solidFill>
                  <a:srgbClr val="000000"/>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幼圆" panose="02010509060101010101" pitchFamily="49" charset="-122"/>
              </a:defRPr>
            </a:lvl9pPr>
          </a:lstStyle>
          <a:p>
            <a:pPr algn="ctr" eaLnBrk="1" hangingPunct="1"/>
            <a:endParaRPr lang="zh-CN" altLang="en-US">
              <a:solidFill>
                <a:srgbClr val="FFFFFF"/>
              </a:solidFill>
            </a:endParaRPr>
          </a:p>
        </p:txBody>
      </p:sp>
      <p:sp>
        <p:nvSpPr>
          <p:cNvPr id="9" name="Oval 940"/>
          <p:cNvSpPr>
            <a:spLocks noChangeArrowheads="1"/>
          </p:cNvSpPr>
          <p:nvPr/>
        </p:nvSpPr>
        <p:spPr bwMode="auto">
          <a:xfrm>
            <a:off x="7362420" y="2044037"/>
            <a:ext cx="733425" cy="733425"/>
          </a:xfrm>
          <a:prstGeom prst="ellipse">
            <a:avLst/>
          </a:prstGeom>
          <a:solidFill>
            <a:srgbClr val="E6A330">
              <a:alpha val="70195"/>
            </a:srgb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rgbClr val="000000"/>
                </a:solidFill>
                <a:latin typeface="Calibri" panose="020F0502020204030204" pitchFamily="34" charset="0"/>
                <a:ea typeface="幼圆" panose="02010509060101010101" pitchFamily="49" charset="-122"/>
              </a:defRPr>
            </a:lvl1pPr>
            <a:lvl2pPr marL="742950" indent="-285750">
              <a:defRPr>
                <a:solidFill>
                  <a:srgbClr val="000000"/>
                </a:solidFill>
                <a:latin typeface="Calibri" panose="020F0502020204030204" pitchFamily="34" charset="0"/>
                <a:ea typeface="幼圆" panose="02010509060101010101" pitchFamily="49" charset="-122"/>
              </a:defRPr>
            </a:lvl2pPr>
            <a:lvl3pPr marL="1143000" indent="-228600">
              <a:defRPr>
                <a:solidFill>
                  <a:srgbClr val="000000"/>
                </a:solidFill>
                <a:latin typeface="Calibri" panose="020F0502020204030204" pitchFamily="34" charset="0"/>
                <a:ea typeface="幼圆" panose="02010509060101010101" pitchFamily="49" charset="-122"/>
              </a:defRPr>
            </a:lvl3pPr>
            <a:lvl4pPr marL="1600200" indent="-228600">
              <a:defRPr>
                <a:solidFill>
                  <a:srgbClr val="000000"/>
                </a:solidFill>
                <a:latin typeface="Calibri" panose="020F0502020204030204" pitchFamily="34" charset="0"/>
                <a:ea typeface="幼圆" panose="02010509060101010101" pitchFamily="49" charset="-122"/>
              </a:defRPr>
            </a:lvl4pPr>
            <a:lvl5pPr marL="2057400" indent="-228600">
              <a:defRPr>
                <a:solidFill>
                  <a:srgbClr val="000000"/>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幼圆" panose="02010509060101010101" pitchFamily="49" charset="-122"/>
              </a:defRPr>
            </a:lvl9pPr>
          </a:lstStyle>
          <a:p>
            <a:pPr algn="ctr" eaLnBrk="1" hangingPunct="1"/>
            <a:endParaRPr lang="zh-CN" altLang="en-US">
              <a:solidFill>
                <a:srgbClr val="FFFFFF"/>
              </a:solidFill>
            </a:endParaRPr>
          </a:p>
        </p:txBody>
      </p:sp>
      <p:sp>
        <p:nvSpPr>
          <p:cNvPr id="10" name="Oval 942"/>
          <p:cNvSpPr>
            <a:spLocks noChangeArrowheads="1"/>
          </p:cNvSpPr>
          <p:nvPr/>
        </p:nvSpPr>
        <p:spPr bwMode="auto">
          <a:xfrm>
            <a:off x="8076795" y="1515400"/>
            <a:ext cx="392112" cy="393700"/>
          </a:xfrm>
          <a:prstGeom prst="ellipse">
            <a:avLst/>
          </a:prstGeom>
          <a:solidFill>
            <a:srgbClr val="E6A330">
              <a:alpha val="70195"/>
            </a:srgb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rgbClr val="000000"/>
                </a:solidFill>
                <a:latin typeface="Calibri" panose="020F0502020204030204" pitchFamily="34" charset="0"/>
                <a:ea typeface="幼圆" panose="02010509060101010101" pitchFamily="49" charset="-122"/>
              </a:defRPr>
            </a:lvl1pPr>
            <a:lvl2pPr marL="742950" indent="-285750">
              <a:defRPr>
                <a:solidFill>
                  <a:srgbClr val="000000"/>
                </a:solidFill>
                <a:latin typeface="Calibri" panose="020F0502020204030204" pitchFamily="34" charset="0"/>
                <a:ea typeface="幼圆" panose="02010509060101010101" pitchFamily="49" charset="-122"/>
              </a:defRPr>
            </a:lvl2pPr>
            <a:lvl3pPr marL="1143000" indent="-228600">
              <a:defRPr>
                <a:solidFill>
                  <a:srgbClr val="000000"/>
                </a:solidFill>
                <a:latin typeface="Calibri" panose="020F0502020204030204" pitchFamily="34" charset="0"/>
                <a:ea typeface="幼圆" panose="02010509060101010101" pitchFamily="49" charset="-122"/>
              </a:defRPr>
            </a:lvl3pPr>
            <a:lvl4pPr marL="1600200" indent="-228600">
              <a:defRPr>
                <a:solidFill>
                  <a:srgbClr val="000000"/>
                </a:solidFill>
                <a:latin typeface="Calibri" panose="020F0502020204030204" pitchFamily="34" charset="0"/>
                <a:ea typeface="幼圆" panose="02010509060101010101" pitchFamily="49" charset="-122"/>
              </a:defRPr>
            </a:lvl4pPr>
            <a:lvl5pPr marL="2057400" indent="-228600">
              <a:defRPr>
                <a:solidFill>
                  <a:srgbClr val="000000"/>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幼圆" panose="02010509060101010101" pitchFamily="49" charset="-122"/>
              </a:defRPr>
            </a:lvl9pPr>
          </a:lstStyle>
          <a:p>
            <a:pPr algn="ctr" eaLnBrk="1" hangingPunct="1"/>
            <a:endParaRPr lang="zh-CN" altLang="en-US">
              <a:solidFill>
                <a:srgbClr val="FFFFFF"/>
              </a:solidFill>
            </a:endParaRPr>
          </a:p>
        </p:txBody>
      </p:sp>
      <p:sp>
        <p:nvSpPr>
          <p:cNvPr id="11" name="Oval 944"/>
          <p:cNvSpPr>
            <a:spLocks noChangeArrowheads="1"/>
          </p:cNvSpPr>
          <p:nvPr/>
        </p:nvSpPr>
        <p:spPr bwMode="auto">
          <a:xfrm>
            <a:off x="3114270" y="4976150"/>
            <a:ext cx="574675" cy="576262"/>
          </a:xfrm>
          <a:prstGeom prst="ellipse">
            <a:avLst/>
          </a:prstGeom>
          <a:solidFill>
            <a:srgbClr val="4F2D2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rgbClr val="000000"/>
                </a:solidFill>
                <a:latin typeface="Calibri" panose="020F0502020204030204" pitchFamily="34" charset="0"/>
                <a:ea typeface="幼圆" panose="02010509060101010101" pitchFamily="49" charset="-122"/>
              </a:defRPr>
            </a:lvl1pPr>
            <a:lvl2pPr marL="742950" indent="-285750">
              <a:defRPr>
                <a:solidFill>
                  <a:srgbClr val="000000"/>
                </a:solidFill>
                <a:latin typeface="Calibri" panose="020F0502020204030204" pitchFamily="34" charset="0"/>
                <a:ea typeface="幼圆" panose="02010509060101010101" pitchFamily="49" charset="-122"/>
              </a:defRPr>
            </a:lvl2pPr>
            <a:lvl3pPr marL="1143000" indent="-228600">
              <a:defRPr>
                <a:solidFill>
                  <a:srgbClr val="000000"/>
                </a:solidFill>
                <a:latin typeface="Calibri" panose="020F0502020204030204" pitchFamily="34" charset="0"/>
                <a:ea typeface="幼圆" panose="02010509060101010101" pitchFamily="49" charset="-122"/>
              </a:defRPr>
            </a:lvl3pPr>
            <a:lvl4pPr marL="1600200" indent="-228600">
              <a:defRPr>
                <a:solidFill>
                  <a:srgbClr val="000000"/>
                </a:solidFill>
                <a:latin typeface="Calibri" panose="020F0502020204030204" pitchFamily="34" charset="0"/>
                <a:ea typeface="幼圆" panose="02010509060101010101" pitchFamily="49" charset="-122"/>
              </a:defRPr>
            </a:lvl4pPr>
            <a:lvl5pPr marL="2057400" indent="-228600">
              <a:defRPr>
                <a:solidFill>
                  <a:srgbClr val="000000"/>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幼圆" panose="02010509060101010101" pitchFamily="49" charset="-122"/>
              </a:defRPr>
            </a:lvl9pPr>
          </a:lstStyle>
          <a:p>
            <a:pPr algn="ctr" eaLnBrk="1" hangingPunct="1"/>
            <a:endParaRPr lang="zh-CN" altLang="en-US">
              <a:solidFill>
                <a:srgbClr val="FFFFFF"/>
              </a:solidFill>
            </a:endParaRPr>
          </a:p>
        </p:txBody>
      </p:sp>
      <p:sp>
        <p:nvSpPr>
          <p:cNvPr id="12" name="Oval 946"/>
          <p:cNvSpPr>
            <a:spLocks noChangeArrowheads="1"/>
          </p:cNvSpPr>
          <p:nvPr/>
        </p:nvSpPr>
        <p:spPr bwMode="auto">
          <a:xfrm>
            <a:off x="3593695" y="5682587"/>
            <a:ext cx="360362" cy="358775"/>
          </a:xfrm>
          <a:prstGeom prst="ellipse">
            <a:avLst/>
          </a:prstGeom>
          <a:solidFill>
            <a:srgbClr val="4F2D2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rgbClr val="000000"/>
                </a:solidFill>
                <a:latin typeface="Calibri" panose="020F0502020204030204" pitchFamily="34" charset="0"/>
                <a:ea typeface="幼圆" panose="02010509060101010101" pitchFamily="49" charset="-122"/>
              </a:defRPr>
            </a:lvl1pPr>
            <a:lvl2pPr marL="742950" indent="-285750">
              <a:defRPr>
                <a:solidFill>
                  <a:srgbClr val="000000"/>
                </a:solidFill>
                <a:latin typeface="Calibri" panose="020F0502020204030204" pitchFamily="34" charset="0"/>
                <a:ea typeface="幼圆" panose="02010509060101010101" pitchFamily="49" charset="-122"/>
              </a:defRPr>
            </a:lvl2pPr>
            <a:lvl3pPr marL="1143000" indent="-228600">
              <a:defRPr>
                <a:solidFill>
                  <a:srgbClr val="000000"/>
                </a:solidFill>
                <a:latin typeface="Calibri" panose="020F0502020204030204" pitchFamily="34" charset="0"/>
                <a:ea typeface="幼圆" panose="02010509060101010101" pitchFamily="49" charset="-122"/>
              </a:defRPr>
            </a:lvl3pPr>
            <a:lvl4pPr marL="1600200" indent="-228600">
              <a:defRPr>
                <a:solidFill>
                  <a:srgbClr val="000000"/>
                </a:solidFill>
                <a:latin typeface="Calibri" panose="020F0502020204030204" pitchFamily="34" charset="0"/>
                <a:ea typeface="幼圆" panose="02010509060101010101" pitchFamily="49" charset="-122"/>
              </a:defRPr>
            </a:lvl4pPr>
            <a:lvl5pPr marL="2057400" indent="-228600">
              <a:defRPr>
                <a:solidFill>
                  <a:srgbClr val="000000"/>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幼圆" panose="02010509060101010101" pitchFamily="49" charset="-122"/>
              </a:defRPr>
            </a:lvl9pPr>
          </a:lstStyle>
          <a:p>
            <a:pPr algn="ctr" eaLnBrk="1" hangingPunct="1"/>
            <a:endParaRPr lang="zh-CN" altLang="en-US">
              <a:solidFill>
                <a:srgbClr val="FFFFFF"/>
              </a:solidFill>
            </a:endParaRPr>
          </a:p>
        </p:txBody>
      </p:sp>
      <p:sp>
        <p:nvSpPr>
          <p:cNvPr id="13" name="Oval 948"/>
          <p:cNvSpPr>
            <a:spLocks noChangeArrowheads="1"/>
          </p:cNvSpPr>
          <p:nvPr/>
        </p:nvSpPr>
        <p:spPr bwMode="auto">
          <a:xfrm>
            <a:off x="4257270" y="1451900"/>
            <a:ext cx="3600450" cy="3600450"/>
          </a:xfrm>
          <a:prstGeom prst="ellipse">
            <a:avLst/>
          </a:prstGeom>
          <a:solidFill>
            <a:srgbClr val="E6A330">
              <a:alpha val="70195"/>
            </a:srgb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rgbClr val="000000"/>
                </a:solidFill>
                <a:latin typeface="Calibri" panose="020F0502020204030204" pitchFamily="34" charset="0"/>
                <a:ea typeface="幼圆" panose="02010509060101010101" pitchFamily="49" charset="-122"/>
              </a:defRPr>
            </a:lvl1pPr>
            <a:lvl2pPr marL="742950" indent="-285750">
              <a:defRPr>
                <a:solidFill>
                  <a:srgbClr val="000000"/>
                </a:solidFill>
                <a:latin typeface="Calibri" panose="020F0502020204030204" pitchFamily="34" charset="0"/>
                <a:ea typeface="幼圆" panose="02010509060101010101" pitchFamily="49" charset="-122"/>
              </a:defRPr>
            </a:lvl2pPr>
            <a:lvl3pPr marL="1143000" indent="-228600">
              <a:defRPr>
                <a:solidFill>
                  <a:srgbClr val="000000"/>
                </a:solidFill>
                <a:latin typeface="Calibri" panose="020F0502020204030204" pitchFamily="34" charset="0"/>
                <a:ea typeface="幼圆" panose="02010509060101010101" pitchFamily="49" charset="-122"/>
              </a:defRPr>
            </a:lvl3pPr>
            <a:lvl4pPr marL="1600200" indent="-228600">
              <a:defRPr>
                <a:solidFill>
                  <a:srgbClr val="000000"/>
                </a:solidFill>
                <a:latin typeface="Calibri" panose="020F0502020204030204" pitchFamily="34" charset="0"/>
                <a:ea typeface="幼圆" panose="02010509060101010101" pitchFamily="49" charset="-122"/>
              </a:defRPr>
            </a:lvl4pPr>
            <a:lvl5pPr marL="2057400" indent="-228600">
              <a:defRPr>
                <a:solidFill>
                  <a:srgbClr val="000000"/>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幼圆" panose="02010509060101010101" pitchFamily="49" charset="-122"/>
              </a:defRPr>
            </a:lvl9pPr>
          </a:lstStyle>
          <a:p>
            <a:pPr algn="ctr" eaLnBrk="1" hangingPunct="1"/>
            <a:endParaRPr lang="zh-CN" altLang="en-US">
              <a:solidFill>
                <a:srgbClr val="FFFFFF"/>
              </a:solidFill>
            </a:endParaRPr>
          </a:p>
        </p:txBody>
      </p:sp>
      <p:sp>
        <p:nvSpPr>
          <p:cNvPr id="14" name="Freeform 950"/>
          <p:cNvSpPr>
            <a:spLocks noChangeArrowheads="1"/>
          </p:cNvSpPr>
          <p:nvPr/>
        </p:nvSpPr>
        <p:spPr bwMode="auto">
          <a:xfrm>
            <a:off x="3114270" y="2887000"/>
            <a:ext cx="3859212" cy="893762"/>
          </a:xfrm>
          <a:custGeom>
            <a:avLst/>
            <a:gdLst>
              <a:gd name="T0" fmla="*/ 3546677 w 3859229"/>
              <a:gd name="T1" fmla="*/ 696527 h 893556"/>
              <a:gd name="T2" fmla="*/ 3273474 w 3859229"/>
              <a:gd name="T3" fmla="*/ 892440 h 893556"/>
              <a:gd name="T4" fmla="*/ 3791516 w 3859229"/>
              <a:gd name="T5" fmla="*/ 521523 h 893556"/>
              <a:gd name="T6" fmla="*/ 3707416 w 3859229"/>
              <a:gd name="T7" fmla="*/ 717934 h 893556"/>
              <a:gd name="T8" fmla="*/ 2626043 w 3859229"/>
              <a:gd name="T9" fmla="*/ 472981 h 893556"/>
              <a:gd name="T10" fmla="*/ 2877351 w 3859229"/>
              <a:gd name="T11" fmla="*/ 592220 h 893556"/>
              <a:gd name="T12" fmla="*/ 2626043 w 3859229"/>
              <a:gd name="T13" fmla="*/ 472981 h 893556"/>
              <a:gd name="T14" fmla="*/ 3190865 w 3859229"/>
              <a:gd name="T15" fmla="*/ 485677 h 893556"/>
              <a:gd name="T16" fmla="*/ 1750695 w 3859229"/>
              <a:gd name="T17" fmla="*/ 533721 h 893556"/>
              <a:gd name="T18" fmla="*/ 735014 w 3859229"/>
              <a:gd name="T19" fmla="*/ 507583 h 893556"/>
              <a:gd name="T20" fmla="*/ 1076891 w 3859229"/>
              <a:gd name="T21" fmla="*/ 242714 h 893556"/>
              <a:gd name="T22" fmla="*/ 1234644 w 3859229"/>
              <a:gd name="T23" fmla="*/ 671384 h 893556"/>
              <a:gd name="T24" fmla="*/ 1019167 w 3859229"/>
              <a:gd name="T25" fmla="*/ 801827 h 893556"/>
              <a:gd name="T26" fmla="*/ 1050392 w 3859229"/>
              <a:gd name="T27" fmla="*/ 239104 h 893556"/>
              <a:gd name="T28" fmla="*/ 75144 w 3859229"/>
              <a:gd name="T29" fmla="*/ 751043 h 893556"/>
              <a:gd name="T30" fmla="*/ 27868 w 3859229"/>
              <a:gd name="T31" fmla="*/ 825723 h 893556"/>
              <a:gd name="T32" fmla="*/ 13436 w 3859229"/>
              <a:gd name="T33" fmla="*/ 254166 h 893556"/>
              <a:gd name="T34" fmla="*/ 3327715 w 3859229"/>
              <a:gd name="T35" fmla="*/ 235743 h 893556"/>
              <a:gd name="T36" fmla="*/ 2679291 w 3859229"/>
              <a:gd name="T37" fmla="*/ 251178 h 893556"/>
              <a:gd name="T38" fmla="*/ 1508096 w 3859229"/>
              <a:gd name="T39" fmla="*/ 363449 h 893556"/>
              <a:gd name="T40" fmla="*/ 1465052 w 3859229"/>
              <a:gd name="T41" fmla="*/ 511317 h 893556"/>
              <a:gd name="T42" fmla="*/ 349839 w 3859229"/>
              <a:gd name="T43" fmla="*/ 302460 h 893556"/>
              <a:gd name="T44" fmla="*/ 361783 w 3859229"/>
              <a:gd name="T45" fmla="*/ 471239 h 893556"/>
              <a:gd name="T46" fmla="*/ 565319 w 3859229"/>
              <a:gd name="T47" fmla="*/ 196411 h 893556"/>
              <a:gd name="T48" fmla="*/ 3674074 w 3859229"/>
              <a:gd name="T49" fmla="*/ 303455 h 893556"/>
              <a:gd name="T50" fmla="*/ 3285417 w 3859229"/>
              <a:gd name="T51" fmla="*/ 249685 h 893556"/>
              <a:gd name="T52" fmla="*/ 1907951 w 3859229"/>
              <a:gd name="T53" fmla="*/ 339301 h 893556"/>
              <a:gd name="T54" fmla="*/ 1613099 w 3859229"/>
              <a:gd name="T55" fmla="*/ 678104 h 893556"/>
              <a:gd name="T56" fmla="*/ 1803943 w 3859229"/>
              <a:gd name="T57" fmla="*/ 318390 h 893556"/>
              <a:gd name="T58" fmla="*/ 883808 w 3859229"/>
              <a:gd name="T59" fmla="*/ 326356 h 893556"/>
              <a:gd name="T60" fmla="*/ 603636 w 3859229"/>
              <a:gd name="T61" fmla="*/ 690302 h 893556"/>
              <a:gd name="T62" fmla="*/ 667832 w 3859229"/>
              <a:gd name="T63" fmla="*/ 308931 h 893556"/>
              <a:gd name="T64" fmla="*/ 2337911 w 3859229"/>
              <a:gd name="T65" fmla="*/ 225289 h 893556"/>
              <a:gd name="T66" fmla="*/ 2257293 w 3859229"/>
              <a:gd name="T67" fmla="*/ 545920 h 893556"/>
              <a:gd name="T68" fmla="*/ 2080134 w 3859229"/>
              <a:gd name="T69" fmla="*/ 305944 h 893556"/>
              <a:gd name="T70" fmla="*/ 2070181 w 3859229"/>
              <a:gd name="T71" fmla="*/ 136417 h 893556"/>
              <a:gd name="T72" fmla="*/ 2411063 w 3859229"/>
              <a:gd name="T73" fmla="*/ 540692 h 893556"/>
              <a:gd name="T74" fmla="*/ 2892032 w 3859229"/>
              <a:gd name="T75" fmla="*/ 129697 h 893556"/>
              <a:gd name="T76" fmla="*/ 2425743 w 3859229"/>
              <a:gd name="T77" fmla="*/ 94348 h 893556"/>
              <a:gd name="T78" fmla="*/ 1559602 w 3859229"/>
              <a:gd name="T79" fmla="*/ 158574 h 893556"/>
              <a:gd name="T80" fmla="*/ 1418273 w 3859229"/>
              <a:gd name="T81" fmla="*/ 802822 h 893556"/>
              <a:gd name="T82" fmla="*/ 1258281 w 3859229"/>
              <a:gd name="T83" fmla="*/ 804315 h 893556"/>
              <a:gd name="T84" fmla="*/ 1246588 w 3859229"/>
              <a:gd name="T85" fmla="*/ 618110 h 893556"/>
              <a:gd name="T86" fmla="*/ 1379457 w 3859229"/>
              <a:gd name="T87" fmla="*/ 161560 h 893556"/>
              <a:gd name="T88" fmla="*/ 513067 w 3859229"/>
              <a:gd name="T89" fmla="*/ 58500 h 893556"/>
              <a:gd name="T90" fmla="*/ 468279 w 3859229"/>
              <a:gd name="T91" fmla="*/ 850618 h 893556"/>
              <a:gd name="T92" fmla="*/ 257280 w 3859229"/>
              <a:gd name="T93" fmla="*/ 825475 h 893556"/>
              <a:gd name="T94" fmla="*/ 228416 w 3859229"/>
              <a:gd name="T95" fmla="*/ 647983 h 893556"/>
              <a:gd name="T96" fmla="*/ 353323 w 3859229"/>
              <a:gd name="T97" fmla="*/ 168780 h 893556"/>
              <a:gd name="T98" fmla="*/ 1170946 w 3859229"/>
              <a:gd name="T99" fmla="*/ 48543 h 893556"/>
              <a:gd name="T100" fmla="*/ 122916 w 3859229"/>
              <a:gd name="T101" fmla="*/ 8714 h 893556"/>
              <a:gd name="T102" fmla="*/ 96791 w 3859229"/>
              <a:gd name="T103" fmla="*/ 23400 h 893556"/>
              <a:gd name="T104" fmla="*/ 3632272 w 3859229"/>
              <a:gd name="T105" fmla="*/ 126212 h 893556"/>
              <a:gd name="T106" fmla="*/ 3859195 w 3859229"/>
              <a:gd name="T107" fmla="*/ 149611 h 893556"/>
              <a:gd name="T108" fmla="*/ 3804454 w 3859229"/>
              <a:gd name="T109" fmla="*/ 167536 h 893556"/>
              <a:gd name="T110" fmla="*/ 3144833 w 3859229"/>
              <a:gd name="T111" fmla="*/ 107542 h 893556"/>
              <a:gd name="T112" fmla="*/ 3332692 w 3859229"/>
              <a:gd name="T113" fmla="*/ 89370 h 89355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859229" h="893556">
                <a:moveTo>
                  <a:pt x="3567392" y="675195"/>
                </a:moveTo>
                <a:cubicBezTo>
                  <a:pt x="3575168" y="675848"/>
                  <a:pt x="3586023" y="680280"/>
                  <a:pt x="3599957" y="688491"/>
                </a:cubicBezTo>
                <a:lnTo>
                  <a:pt x="3738799" y="771100"/>
                </a:lnTo>
                <a:lnTo>
                  <a:pt x="3817925" y="812405"/>
                </a:lnTo>
                <a:cubicBezTo>
                  <a:pt x="3831195" y="821362"/>
                  <a:pt x="3837913" y="831398"/>
                  <a:pt x="3838079" y="842512"/>
                </a:cubicBezTo>
                <a:cubicBezTo>
                  <a:pt x="3838245" y="853626"/>
                  <a:pt x="3833435" y="859930"/>
                  <a:pt x="3823648" y="861423"/>
                </a:cubicBezTo>
                <a:cubicBezTo>
                  <a:pt x="3813861" y="862916"/>
                  <a:pt x="3803161" y="860179"/>
                  <a:pt x="3791550" y="853212"/>
                </a:cubicBezTo>
                <a:lnTo>
                  <a:pt x="3659674" y="778067"/>
                </a:lnTo>
                <a:cubicBezTo>
                  <a:pt x="3582705" y="734606"/>
                  <a:pt x="3545050" y="707319"/>
                  <a:pt x="3546709" y="696205"/>
                </a:cubicBezTo>
                <a:cubicBezTo>
                  <a:pt x="3548368" y="685091"/>
                  <a:pt x="3553012" y="678290"/>
                  <a:pt x="3560643" y="675801"/>
                </a:cubicBezTo>
                <a:cubicBezTo>
                  <a:pt x="3562550" y="675179"/>
                  <a:pt x="3564800" y="674977"/>
                  <a:pt x="3567392" y="675195"/>
                </a:cubicBezTo>
                <a:close/>
                <a:moveTo>
                  <a:pt x="3567112" y="581498"/>
                </a:moveTo>
                <a:cubicBezTo>
                  <a:pt x="3573084" y="582493"/>
                  <a:pt x="3577397" y="585147"/>
                  <a:pt x="3580051" y="589460"/>
                </a:cubicBezTo>
                <a:cubicBezTo>
                  <a:pt x="3582705" y="593773"/>
                  <a:pt x="3584115" y="598584"/>
                  <a:pt x="3584281" y="603892"/>
                </a:cubicBezTo>
                <a:cubicBezTo>
                  <a:pt x="3584447" y="609200"/>
                  <a:pt x="3582705" y="613513"/>
                  <a:pt x="3579056" y="616831"/>
                </a:cubicBezTo>
                <a:lnTo>
                  <a:pt x="3503414" y="687994"/>
                </a:lnTo>
                <a:lnTo>
                  <a:pt x="3357604" y="818376"/>
                </a:lnTo>
                <a:cubicBezTo>
                  <a:pt x="3303858" y="866482"/>
                  <a:pt x="3275824" y="891033"/>
                  <a:pt x="3273502" y="892028"/>
                </a:cubicBezTo>
                <a:cubicBezTo>
                  <a:pt x="3271180" y="893023"/>
                  <a:pt x="3269189" y="893521"/>
                  <a:pt x="3267530" y="893521"/>
                </a:cubicBezTo>
                <a:cubicBezTo>
                  <a:pt x="3264213" y="893853"/>
                  <a:pt x="3258573" y="891862"/>
                  <a:pt x="3250610" y="887549"/>
                </a:cubicBezTo>
                <a:cubicBezTo>
                  <a:pt x="3242648" y="883236"/>
                  <a:pt x="3239662" y="878591"/>
                  <a:pt x="3241653" y="873615"/>
                </a:cubicBezTo>
                <a:lnTo>
                  <a:pt x="3246629" y="860179"/>
                </a:lnTo>
                <a:lnTo>
                  <a:pt x="3471564" y="657637"/>
                </a:lnTo>
                <a:lnTo>
                  <a:pt x="3538249" y="595930"/>
                </a:lnTo>
                <a:cubicBezTo>
                  <a:pt x="3550192" y="585313"/>
                  <a:pt x="3559813" y="580503"/>
                  <a:pt x="3567112" y="581498"/>
                </a:cubicBezTo>
                <a:close/>
                <a:moveTo>
                  <a:pt x="3290422" y="488438"/>
                </a:moveTo>
                <a:lnTo>
                  <a:pt x="3791550" y="521283"/>
                </a:lnTo>
                <a:cubicBezTo>
                  <a:pt x="3810792" y="522610"/>
                  <a:pt x="3820911" y="526259"/>
                  <a:pt x="3821906" y="532231"/>
                </a:cubicBezTo>
                <a:lnTo>
                  <a:pt x="3826882" y="550146"/>
                </a:lnTo>
                <a:lnTo>
                  <a:pt x="3815934" y="577517"/>
                </a:lnTo>
                <a:lnTo>
                  <a:pt x="3794535" y="615835"/>
                </a:lnTo>
                <a:lnTo>
                  <a:pt x="3775127" y="656642"/>
                </a:lnTo>
                <a:cubicBezTo>
                  <a:pt x="3767165" y="671240"/>
                  <a:pt x="3760530" y="685257"/>
                  <a:pt x="3755222" y="698693"/>
                </a:cubicBezTo>
                <a:cubicBezTo>
                  <a:pt x="3749913" y="712129"/>
                  <a:pt x="3745352" y="720009"/>
                  <a:pt x="3741536" y="722331"/>
                </a:cubicBezTo>
                <a:cubicBezTo>
                  <a:pt x="3737721" y="724654"/>
                  <a:pt x="3732828" y="725649"/>
                  <a:pt x="3726856" y="725317"/>
                </a:cubicBezTo>
                <a:cubicBezTo>
                  <a:pt x="3720884" y="725317"/>
                  <a:pt x="3714415" y="722746"/>
                  <a:pt x="3707448" y="717604"/>
                </a:cubicBezTo>
                <a:cubicBezTo>
                  <a:pt x="3700481" y="712461"/>
                  <a:pt x="3699319" y="705245"/>
                  <a:pt x="3703964" y="695956"/>
                </a:cubicBezTo>
                <a:lnTo>
                  <a:pt x="3767165" y="564080"/>
                </a:lnTo>
                <a:lnTo>
                  <a:pt x="3503911" y="543677"/>
                </a:lnTo>
                <a:lnTo>
                  <a:pt x="3330233" y="532729"/>
                </a:lnTo>
                <a:cubicBezTo>
                  <a:pt x="3299048" y="531070"/>
                  <a:pt x="3280469" y="529079"/>
                  <a:pt x="3274497" y="526757"/>
                </a:cubicBezTo>
                <a:cubicBezTo>
                  <a:pt x="3268526" y="524435"/>
                  <a:pt x="3263217" y="518961"/>
                  <a:pt x="3258573" y="510335"/>
                </a:cubicBezTo>
                <a:cubicBezTo>
                  <a:pt x="3253928" y="501709"/>
                  <a:pt x="3254011" y="495654"/>
                  <a:pt x="3258822" y="492171"/>
                </a:cubicBezTo>
                <a:cubicBezTo>
                  <a:pt x="3263632" y="488687"/>
                  <a:pt x="3274166" y="487443"/>
                  <a:pt x="3290422" y="488438"/>
                </a:cubicBezTo>
                <a:close/>
                <a:moveTo>
                  <a:pt x="2626067" y="472763"/>
                </a:moveTo>
                <a:cubicBezTo>
                  <a:pt x="2640001" y="475583"/>
                  <a:pt x="2646802" y="483462"/>
                  <a:pt x="2646471" y="496401"/>
                </a:cubicBezTo>
                <a:lnTo>
                  <a:pt x="2640996" y="514316"/>
                </a:lnTo>
                <a:lnTo>
                  <a:pt x="2598199" y="770603"/>
                </a:lnTo>
                <a:lnTo>
                  <a:pt x="2862946" y="700932"/>
                </a:lnTo>
                <a:lnTo>
                  <a:pt x="2838063" y="620812"/>
                </a:lnTo>
                <a:cubicBezTo>
                  <a:pt x="2834082" y="609200"/>
                  <a:pt x="2832175" y="599911"/>
                  <a:pt x="2832341" y="592944"/>
                </a:cubicBezTo>
                <a:cubicBezTo>
                  <a:pt x="2832507" y="585977"/>
                  <a:pt x="2836322" y="581166"/>
                  <a:pt x="2843786" y="578512"/>
                </a:cubicBezTo>
                <a:cubicBezTo>
                  <a:pt x="2851251" y="575858"/>
                  <a:pt x="2858052" y="575526"/>
                  <a:pt x="2864190" y="577517"/>
                </a:cubicBezTo>
                <a:cubicBezTo>
                  <a:pt x="2870328" y="579507"/>
                  <a:pt x="2874723" y="584318"/>
                  <a:pt x="2877377" y="591948"/>
                </a:cubicBezTo>
                <a:lnTo>
                  <a:pt x="2908729" y="690980"/>
                </a:lnTo>
                <a:cubicBezTo>
                  <a:pt x="2911383" y="700269"/>
                  <a:pt x="2911715" y="710305"/>
                  <a:pt x="2909724" y="721087"/>
                </a:cubicBezTo>
                <a:cubicBezTo>
                  <a:pt x="2907734" y="731869"/>
                  <a:pt x="2896122" y="739915"/>
                  <a:pt x="2874889" y="745223"/>
                </a:cubicBezTo>
                <a:lnTo>
                  <a:pt x="2598697" y="818376"/>
                </a:lnTo>
                <a:cubicBezTo>
                  <a:pt x="2594716" y="819372"/>
                  <a:pt x="2587251" y="819538"/>
                  <a:pt x="2576303" y="818874"/>
                </a:cubicBezTo>
                <a:cubicBezTo>
                  <a:pt x="2565355" y="818211"/>
                  <a:pt x="2557558" y="816386"/>
                  <a:pt x="2552913" y="813400"/>
                </a:cubicBezTo>
                <a:cubicBezTo>
                  <a:pt x="2548269" y="810414"/>
                  <a:pt x="2547937" y="798139"/>
                  <a:pt x="2551918" y="776574"/>
                </a:cubicBezTo>
                <a:lnTo>
                  <a:pt x="2599194" y="503368"/>
                </a:lnTo>
                <a:cubicBezTo>
                  <a:pt x="2603175" y="480144"/>
                  <a:pt x="2612133" y="469943"/>
                  <a:pt x="2626067" y="472763"/>
                </a:cubicBezTo>
                <a:close/>
                <a:moveTo>
                  <a:pt x="3213038" y="442406"/>
                </a:moveTo>
                <a:cubicBezTo>
                  <a:pt x="3222162" y="442241"/>
                  <a:pt x="3228548" y="450949"/>
                  <a:pt x="3232198" y="468533"/>
                </a:cubicBezTo>
                <a:lnTo>
                  <a:pt x="3283953" y="726810"/>
                </a:lnTo>
                <a:cubicBezTo>
                  <a:pt x="3284616" y="730791"/>
                  <a:pt x="3284865" y="736182"/>
                  <a:pt x="3284699" y="742983"/>
                </a:cubicBezTo>
                <a:cubicBezTo>
                  <a:pt x="3284533" y="749785"/>
                  <a:pt x="3283123" y="754512"/>
                  <a:pt x="3280469" y="757166"/>
                </a:cubicBezTo>
                <a:cubicBezTo>
                  <a:pt x="3277815" y="759820"/>
                  <a:pt x="3273170" y="760982"/>
                  <a:pt x="3266535" y="760650"/>
                </a:cubicBezTo>
                <a:cubicBezTo>
                  <a:pt x="3256914" y="760650"/>
                  <a:pt x="3250279" y="758162"/>
                  <a:pt x="3246629" y="753185"/>
                </a:cubicBezTo>
                <a:cubicBezTo>
                  <a:pt x="3242980" y="748209"/>
                  <a:pt x="3240823" y="744062"/>
                  <a:pt x="3240160" y="740744"/>
                </a:cubicBezTo>
                <a:lnTo>
                  <a:pt x="3190893" y="485453"/>
                </a:lnTo>
                <a:cubicBezTo>
                  <a:pt x="3189898" y="480808"/>
                  <a:pt x="3189317" y="475002"/>
                  <a:pt x="3189151" y="468035"/>
                </a:cubicBezTo>
                <a:cubicBezTo>
                  <a:pt x="3188985" y="461068"/>
                  <a:pt x="3190644" y="455096"/>
                  <a:pt x="3194128" y="450120"/>
                </a:cubicBezTo>
                <a:cubicBezTo>
                  <a:pt x="3197611" y="445143"/>
                  <a:pt x="3203915" y="442572"/>
                  <a:pt x="3213038" y="442406"/>
                </a:cubicBezTo>
                <a:close/>
                <a:moveTo>
                  <a:pt x="1658149" y="381445"/>
                </a:moveTo>
                <a:cubicBezTo>
                  <a:pt x="1662794" y="381445"/>
                  <a:pt x="1667190" y="382523"/>
                  <a:pt x="1671337" y="384680"/>
                </a:cubicBezTo>
                <a:cubicBezTo>
                  <a:pt x="1675484" y="386836"/>
                  <a:pt x="1681373" y="393554"/>
                  <a:pt x="1689003" y="404834"/>
                </a:cubicBezTo>
                <a:lnTo>
                  <a:pt x="1754195" y="507349"/>
                </a:lnTo>
                <a:cubicBezTo>
                  <a:pt x="1755854" y="510667"/>
                  <a:pt x="1756600" y="514814"/>
                  <a:pt x="1756434" y="519790"/>
                </a:cubicBezTo>
                <a:cubicBezTo>
                  <a:pt x="1756268" y="524766"/>
                  <a:pt x="1754361" y="529328"/>
                  <a:pt x="1750711" y="533475"/>
                </a:cubicBezTo>
                <a:cubicBezTo>
                  <a:pt x="1747062" y="537622"/>
                  <a:pt x="1741090" y="539779"/>
                  <a:pt x="1732796" y="539945"/>
                </a:cubicBezTo>
                <a:cubicBezTo>
                  <a:pt x="1724502" y="540111"/>
                  <a:pt x="1715213" y="531402"/>
                  <a:pt x="1704928" y="513818"/>
                </a:cubicBezTo>
                <a:lnTo>
                  <a:pt x="1641727" y="408318"/>
                </a:lnTo>
                <a:cubicBezTo>
                  <a:pt x="1639405" y="405000"/>
                  <a:pt x="1638327" y="399775"/>
                  <a:pt x="1638493" y="392642"/>
                </a:cubicBezTo>
                <a:cubicBezTo>
                  <a:pt x="1638658" y="385509"/>
                  <a:pt x="1645211" y="381777"/>
                  <a:pt x="1658149" y="381445"/>
                </a:cubicBezTo>
                <a:close/>
                <a:moveTo>
                  <a:pt x="638975" y="381445"/>
                </a:moveTo>
                <a:cubicBezTo>
                  <a:pt x="643619" y="381445"/>
                  <a:pt x="648015" y="382523"/>
                  <a:pt x="652162" y="384680"/>
                </a:cubicBezTo>
                <a:cubicBezTo>
                  <a:pt x="656309" y="386836"/>
                  <a:pt x="662198" y="393554"/>
                  <a:pt x="669829" y="404834"/>
                </a:cubicBezTo>
                <a:lnTo>
                  <a:pt x="735020" y="507349"/>
                </a:lnTo>
                <a:cubicBezTo>
                  <a:pt x="736679" y="510667"/>
                  <a:pt x="737425" y="514814"/>
                  <a:pt x="737259" y="519790"/>
                </a:cubicBezTo>
                <a:cubicBezTo>
                  <a:pt x="737093" y="524766"/>
                  <a:pt x="735186" y="529328"/>
                  <a:pt x="731536" y="533475"/>
                </a:cubicBezTo>
                <a:cubicBezTo>
                  <a:pt x="727887" y="537622"/>
                  <a:pt x="721915" y="539779"/>
                  <a:pt x="713621" y="539945"/>
                </a:cubicBezTo>
                <a:cubicBezTo>
                  <a:pt x="705327" y="540111"/>
                  <a:pt x="696038" y="531402"/>
                  <a:pt x="685753" y="513818"/>
                </a:cubicBezTo>
                <a:lnTo>
                  <a:pt x="622552" y="408318"/>
                </a:lnTo>
                <a:cubicBezTo>
                  <a:pt x="620230" y="405000"/>
                  <a:pt x="619152" y="399775"/>
                  <a:pt x="619318" y="392642"/>
                </a:cubicBezTo>
                <a:cubicBezTo>
                  <a:pt x="619484" y="385509"/>
                  <a:pt x="626036" y="381777"/>
                  <a:pt x="638975" y="381445"/>
                </a:cubicBezTo>
                <a:close/>
                <a:moveTo>
                  <a:pt x="1050402" y="238994"/>
                </a:moveTo>
                <a:cubicBezTo>
                  <a:pt x="1056954" y="239409"/>
                  <a:pt x="1065787" y="240612"/>
                  <a:pt x="1076901" y="242602"/>
                </a:cubicBezTo>
                <a:lnTo>
                  <a:pt x="1210270" y="267485"/>
                </a:lnTo>
                <a:cubicBezTo>
                  <a:pt x="1254395" y="275779"/>
                  <a:pt x="1278032" y="281336"/>
                  <a:pt x="1281184" y="284156"/>
                </a:cubicBezTo>
                <a:cubicBezTo>
                  <a:pt x="1284336" y="286976"/>
                  <a:pt x="1287073" y="290210"/>
                  <a:pt x="1289395" y="293860"/>
                </a:cubicBezTo>
                <a:cubicBezTo>
                  <a:pt x="1291718" y="297509"/>
                  <a:pt x="1292962" y="301656"/>
                  <a:pt x="1293128" y="306301"/>
                </a:cubicBezTo>
                <a:cubicBezTo>
                  <a:pt x="1293293" y="310945"/>
                  <a:pt x="1292381" y="315756"/>
                  <a:pt x="1290391" y="320732"/>
                </a:cubicBezTo>
                <a:lnTo>
                  <a:pt x="1264015" y="364027"/>
                </a:lnTo>
                <a:lnTo>
                  <a:pt x="1094319" y="750697"/>
                </a:lnTo>
                <a:lnTo>
                  <a:pt x="1183397" y="693965"/>
                </a:lnTo>
                <a:cubicBezTo>
                  <a:pt x="1206621" y="679036"/>
                  <a:pt x="1223706" y="671406"/>
                  <a:pt x="1234654" y="671074"/>
                </a:cubicBezTo>
                <a:cubicBezTo>
                  <a:pt x="1239963" y="671074"/>
                  <a:pt x="1244856" y="672650"/>
                  <a:pt x="1249335" y="675801"/>
                </a:cubicBezTo>
                <a:cubicBezTo>
                  <a:pt x="1253814" y="678953"/>
                  <a:pt x="1256136" y="683764"/>
                  <a:pt x="1256302" y="690233"/>
                </a:cubicBezTo>
                <a:cubicBezTo>
                  <a:pt x="1256468" y="696702"/>
                  <a:pt x="1254560" y="701762"/>
                  <a:pt x="1250579" y="705411"/>
                </a:cubicBezTo>
                <a:cubicBezTo>
                  <a:pt x="1246598" y="709061"/>
                  <a:pt x="1233991" y="717355"/>
                  <a:pt x="1212758" y="730293"/>
                </a:cubicBezTo>
                <a:lnTo>
                  <a:pt x="1119699" y="787025"/>
                </a:lnTo>
                <a:cubicBezTo>
                  <a:pt x="1080551" y="811244"/>
                  <a:pt x="1059567" y="823768"/>
                  <a:pt x="1056747" y="824597"/>
                </a:cubicBezTo>
                <a:cubicBezTo>
                  <a:pt x="1053927" y="825426"/>
                  <a:pt x="1050692" y="825675"/>
                  <a:pt x="1047043" y="825343"/>
                </a:cubicBezTo>
                <a:cubicBezTo>
                  <a:pt x="1041734" y="825343"/>
                  <a:pt x="1035763" y="823519"/>
                  <a:pt x="1029128" y="819869"/>
                </a:cubicBezTo>
                <a:cubicBezTo>
                  <a:pt x="1022492" y="816220"/>
                  <a:pt x="1019175" y="810082"/>
                  <a:pt x="1019175" y="801457"/>
                </a:cubicBezTo>
                <a:cubicBezTo>
                  <a:pt x="1019175" y="797144"/>
                  <a:pt x="1020502" y="792665"/>
                  <a:pt x="1023156" y="788020"/>
                </a:cubicBezTo>
                <a:lnTo>
                  <a:pt x="1038085" y="766124"/>
                </a:lnTo>
                <a:lnTo>
                  <a:pt x="1239133" y="318742"/>
                </a:lnTo>
                <a:lnTo>
                  <a:pt x="1101783" y="292367"/>
                </a:lnTo>
                <a:lnTo>
                  <a:pt x="1052517" y="284902"/>
                </a:lnTo>
                <a:cubicBezTo>
                  <a:pt x="1045550" y="281253"/>
                  <a:pt x="1040656" y="276940"/>
                  <a:pt x="1037836" y="271963"/>
                </a:cubicBezTo>
                <a:cubicBezTo>
                  <a:pt x="1035016" y="266987"/>
                  <a:pt x="1033275" y="261015"/>
                  <a:pt x="1032611" y="254048"/>
                </a:cubicBezTo>
                <a:cubicBezTo>
                  <a:pt x="1031948" y="247081"/>
                  <a:pt x="1033606" y="242436"/>
                  <a:pt x="1037588" y="240114"/>
                </a:cubicBezTo>
                <a:cubicBezTo>
                  <a:pt x="1039578" y="238953"/>
                  <a:pt x="1043850" y="238580"/>
                  <a:pt x="1050402" y="238994"/>
                </a:cubicBezTo>
                <a:close/>
                <a:moveTo>
                  <a:pt x="31227" y="238994"/>
                </a:moveTo>
                <a:cubicBezTo>
                  <a:pt x="37779" y="239409"/>
                  <a:pt x="46612" y="240612"/>
                  <a:pt x="57726" y="242602"/>
                </a:cubicBezTo>
                <a:lnTo>
                  <a:pt x="191095" y="267485"/>
                </a:lnTo>
                <a:cubicBezTo>
                  <a:pt x="235219" y="275779"/>
                  <a:pt x="258858" y="281336"/>
                  <a:pt x="262009" y="284156"/>
                </a:cubicBezTo>
                <a:cubicBezTo>
                  <a:pt x="265161" y="286976"/>
                  <a:pt x="267898" y="290210"/>
                  <a:pt x="270220" y="293860"/>
                </a:cubicBezTo>
                <a:cubicBezTo>
                  <a:pt x="272543" y="297509"/>
                  <a:pt x="273787" y="301656"/>
                  <a:pt x="273953" y="306301"/>
                </a:cubicBezTo>
                <a:cubicBezTo>
                  <a:pt x="274118" y="310945"/>
                  <a:pt x="273206" y="315756"/>
                  <a:pt x="271216" y="320732"/>
                </a:cubicBezTo>
                <a:lnTo>
                  <a:pt x="244840" y="364027"/>
                </a:lnTo>
                <a:lnTo>
                  <a:pt x="75144" y="750697"/>
                </a:lnTo>
                <a:lnTo>
                  <a:pt x="164222" y="693965"/>
                </a:lnTo>
                <a:cubicBezTo>
                  <a:pt x="187446" y="679036"/>
                  <a:pt x="204531" y="671406"/>
                  <a:pt x="215479" y="671074"/>
                </a:cubicBezTo>
                <a:cubicBezTo>
                  <a:pt x="220788" y="671074"/>
                  <a:pt x="225681" y="672650"/>
                  <a:pt x="230160" y="675801"/>
                </a:cubicBezTo>
                <a:cubicBezTo>
                  <a:pt x="234639" y="678953"/>
                  <a:pt x="236961" y="683764"/>
                  <a:pt x="237127" y="690233"/>
                </a:cubicBezTo>
                <a:cubicBezTo>
                  <a:pt x="237293" y="696702"/>
                  <a:pt x="235385" y="701762"/>
                  <a:pt x="231404" y="705411"/>
                </a:cubicBezTo>
                <a:cubicBezTo>
                  <a:pt x="227423" y="709061"/>
                  <a:pt x="214816" y="717355"/>
                  <a:pt x="193583" y="730293"/>
                </a:cubicBezTo>
                <a:lnTo>
                  <a:pt x="100524" y="787025"/>
                </a:lnTo>
                <a:cubicBezTo>
                  <a:pt x="61376" y="811244"/>
                  <a:pt x="40392" y="823768"/>
                  <a:pt x="37572" y="824597"/>
                </a:cubicBezTo>
                <a:cubicBezTo>
                  <a:pt x="34752" y="825426"/>
                  <a:pt x="31517" y="825675"/>
                  <a:pt x="27868" y="825343"/>
                </a:cubicBezTo>
                <a:cubicBezTo>
                  <a:pt x="22560" y="825343"/>
                  <a:pt x="16588" y="823519"/>
                  <a:pt x="9952" y="819869"/>
                </a:cubicBezTo>
                <a:cubicBezTo>
                  <a:pt x="3317" y="816220"/>
                  <a:pt x="0" y="810082"/>
                  <a:pt x="0" y="801457"/>
                </a:cubicBezTo>
                <a:cubicBezTo>
                  <a:pt x="0" y="797144"/>
                  <a:pt x="1327" y="792665"/>
                  <a:pt x="3981" y="788020"/>
                </a:cubicBezTo>
                <a:lnTo>
                  <a:pt x="18910" y="766124"/>
                </a:lnTo>
                <a:lnTo>
                  <a:pt x="219958" y="318742"/>
                </a:lnTo>
                <a:lnTo>
                  <a:pt x="82609" y="292367"/>
                </a:lnTo>
                <a:lnTo>
                  <a:pt x="33342" y="284902"/>
                </a:lnTo>
                <a:cubicBezTo>
                  <a:pt x="26375" y="281253"/>
                  <a:pt x="21481" y="276940"/>
                  <a:pt x="18661" y="271963"/>
                </a:cubicBezTo>
                <a:cubicBezTo>
                  <a:pt x="15841" y="266987"/>
                  <a:pt x="14100" y="261015"/>
                  <a:pt x="13436" y="254048"/>
                </a:cubicBezTo>
                <a:cubicBezTo>
                  <a:pt x="12773" y="247081"/>
                  <a:pt x="14431" y="242436"/>
                  <a:pt x="18412" y="240114"/>
                </a:cubicBezTo>
                <a:cubicBezTo>
                  <a:pt x="20403" y="238953"/>
                  <a:pt x="24674" y="238580"/>
                  <a:pt x="31227" y="238994"/>
                </a:cubicBezTo>
                <a:close/>
                <a:moveTo>
                  <a:pt x="3327745" y="235635"/>
                </a:moveTo>
                <a:lnTo>
                  <a:pt x="3331229" y="415782"/>
                </a:lnTo>
                <a:lnTo>
                  <a:pt x="3564624" y="370995"/>
                </a:lnTo>
                <a:cubicBezTo>
                  <a:pt x="3588179" y="366682"/>
                  <a:pt x="3600288" y="364193"/>
                  <a:pt x="3600952" y="363530"/>
                </a:cubicBezTo>
                <a:cubicBezTo>
                  <a:pt x="3601616" y="362866"/>
                  <a:pt x="3605099" y="355733"/>
                  <a:pt x="3611402" y="342131"/>
                </a:cubicBezTo>
                <a:lnTo>
                  <a:pt x="3650716" y="256536"/>
                </a:lnTo>
                <a:lnTo>
                  <a:pt x="3327745" y="235635"/>
                </a:lnTo>
                <a:close/>
                <a:moveTo>
                  <a:pt x="2710169" y="223941"/>
                </a:moveTo>
                <a:cubicBezTo>
                  <a:pt x="2719458" y="224770"/>
                  <a:pt x="2724849" y="229166"/>
                  <a:pt x="2726342" y="237128"/>
                </a:cubicBezTo>
                <a:cubicBezTo>
                  <a:pt x="2727835" y="245091"/>
                  <a:pt x="2719790" y="264499"/>
                  <a:pt x="2702207" y="295353"/>
                </a:cubicBezTo>
                <a:lnTo>
                  <a:pt x="2394165" y="833803"/>
                </a:lnTo>
                <a:cubicBezTo>
                  <a:pt x="2382222" y="854373"/>
                  <a:pt x="2373430" y="866980"/>
                  <a:pt x="2367790" y="871624"/>
                </a:cubicBezTo>
                <a:cubicBezTo>
                  <a:pt x="2362150" y="876269"/>
                  <a:pt x="2354768" y="875771"/>
                  <a:pt x="2345645" y="870131"/>
                </a:cubicBezTo>
                <a:cubicBezTo>
                  <a:pt x="2336521" y="864492"/>
                  <a:pt x="2333121" y="857525"/>
                  <a:pt x="2335443" y="849230"/>
                </a:cubicBezTo>
                <a:cubicBezTo>
                  <a:pt x="2337765" y="840936"/>
                  <a:pt x="2343074" y="829656"/>
                  <a:pt x="2351368" y="815391"/>
                </a:cubicBezTo>
                <a:lnTo>
                  <a:pt x="2679315" y="251062"/>
                </a:lnTo>
                <a:cubicBezTo>
                  <a:pt x="2690595" y="232152"/>
                  <a:pt x="2700880" y="223111"/>
                  <a:pt x="2710169" y="223941"/>
                </a:cubicBezTo>
                <a:close/>
                <a:moveTo>
                  <a:pt x="1357573" y="196321"/>
                </a:moveTo>
                <a:lnTo>
                  <a:pt x="1358568" y="205279"/>
                </a:lnTo>
                <a:lnTo>
                  <a:pt x="1369018" y="302320"/>
                </a:lnTo>
                <a:cubicBezTo>
                  <a:pt x="1375322" y="300329"/>
                  <a:pt x="1381128" y="299002"/>
                  <a:pt x="1386436" y="298338"/>
                </a:cubicBezTo>
                <a:cubicBezTo>
                  <a:pt x="1391744" y="297675"/>
                  <a:pt x="1403688" y="300495"/>
                  <a:pt x="1422266" y="306798"/>
                </a:cubicBezTo>
                <a:cubicBezTo>
                  <a:pt x="1440845" y="313102"/>
                  <a:pt x="1462741" y="317581"/>
                  <a:pt x="1487955" y="320235"/>
                </a:cubicBezTo>
                <a:cubicBezTo>
                  <a:pt x="1513169" y="322889"/>
                  <a:pt x="1525113" y="330602"/>
                  <a:pt x="1523786" y="343375"/>
                </a:cubicBezTo>
                <a:cubicBezTo>
                  <a:pt x="1522459" y="356148"/>
                  <a:pt x="1517233" y="362783"/>
                  <a:pt x="1508110" y="363281"/>
                </a:cubicBezTo>
                <a:cubicBezTo>
                  <a:pt x="1498986" y="363779"/>
                  <a:pt x="1489116" y="362535"/>
                  <a:pt x="1478500" y="359549"/>
                </a:cubicBezTo>
                <a:cubicBezTo>
                  <a:pt x="1467883" y="356563"/>
                  <a:pt x="1452042" y="352831"/>
                  <a:pt x="1430975" y="348352"/>
                </a:cubicBezTo>
                <a:cubicBezTo>
                  <a:pt x="1409908" y="343873"/>
                  <a:pt x="1389422" y="337486"/>
                  <a:pt x="1369516" y="329192"/>
                </a:cubicBezTo>
                <a:lnTo>
                  <a:pt x="1380962" y="471021"/>
                </a:lnTo>
                <a:cubicBezTo>
                  <a:pt x="1414802" y="469694"/>
                  <a:pt x="1443250" y="469777"/>
                  <a:pt x="1466308" y="471270"/>
                </a:cubicBezTo>
                <a:cubicBezTo>
                  <a:pt x="1489365" y="472763"/>
                  <a:pt x="1503216" y="474919"/>
                  <a:pt x="1507861" y="477739"/>
                </a:cubicBezTo>
                <a:cubicBezTo>
                  <a:pt x="1512506" y="480559"/>
                  <a:pt x="1514496" y="485121"/>
                  <a:pt x="1513833" y="491424"/>
                </a:cubicBezTo>
                <a:cubicBezTo>
                  <a:pt x="1513169" y="497728"/>
                  <a:pt x="1510266" y="502953"/>
                  <a:pt x="1505124" y="507100"/>
                </a:cubicBezTo>
                <a:cubicBezTo>
                  <a:pt x="1499981" y="511247"/>
                  <a:pt x="1486628" y="512574"/>
                  <a:pt x="1465064" y="511081"/>
                </a:cubicBezTo>
                <a:cubicBezTo>
                  <a:pt x="1443499" y="509588"/>
                  <a:pt x="1416626" y="508676"/>
                  <a:pt x="1384445" y="508344"/>
                </a:cubicBezTo>
                <a:lnTo>
                  <a:pt x="1393403" y="601901"/>
                </a:lnTo>
                <a:lnTo>
                  <a:pt x="1524781" y="586972"/>
                </a:lnTo>
                <a:lnTo>
                  <a:pt x="1584498" y="196321"/>
                </a:lnTo>
                <a:lnTo>
                  <a:pt x="1373995" y="204781"/>
                </a:lnTo>
                <a:lnTo>
                  <a:pt x="1357573" y="196321"/>
                </a:lnTo>
                <a:close/>
                <a:moveTo>
                  <a:pt x="338398" y="196321"/>
                </a:moveTo>
                <a:lnTo>
                  <a:pt x="339393" y="205279"/>
                </a:lnTo>
                <a:lnTo>
                  <a:pt x="349843" y="302320"/>
                </a:lnTo>
                <a:cubicBezTo>
                  <a:pt x="356147" y="300329"/>
                  <a:pt x="361953" y="299002"/>
                  <a:pt x="367261" y="298338"/>
                </a:cubicBezTo>
                <a:cubicBezTo>
                  <a:pt x="372569" y="297675"/>
                  <a:pt x="384513" y="300495"/>
                  <a:pt x="403091" y="306798"/>
                </a:cubicBezTo>
                <a:cubicBezTo>
                  <a:pt x="421670" y="313102"/>
                  <a:pt x="443566" y="317581"/>
                  <a:pt x="468780" y="320235"/>
                </a:cubicBezTo>
                <a:cubicBezTo>
                  <a:pt x="493994" y="322889"/>
                  <a:pt x="505938" y="330602"/>
                  <a:pt x="504611" y="343375"/>
                </a:cubicBezTo>
                <a:cubicBezTo>
                  <a:pt x="503284" y="356148"/>
                  <a:pt x="498058" y="362783"/>
                  <a:pt x="488935" y="363281"/>
                </a:cubicBezTo>
                <a:cubicBezTo>
                  <a:pt x="479811" y="363779"/>
                  <a:pt x="469942" y="362535"/>
                  <a:pt x="459325" y="359549"/>
                </a:cubicBezTo>
                <a:cubicBezTo>
                  <a:pt x="448709" y="356563"/>
                  <a:pt x="432867" y="352831"/>
                  <a:pt x="411800" y="348352"/>
                </a:cubicBezTo>
                <a:cubicBezTo>
                  <a:pt x="390733" y="343873"/>
                  <a:pt x="370247" y="337486"/>
                  <a:pt x="350341" y="329192"/>
                </a:cubicBezTo>
                <a:lnTo>
                  <a:pt x="361787" y="471021"/>
                </a:lnTo>
                <a:cubicBezTo>
                  <a:pt x="395627" y="469694"/>
                  <a:pt x="424075" y="469777"/>
                  <a:pt x="447133" y="471270"/>
                </a:cubicBezTo>
                <a:cubicBezTo>
                  <a:pt x="470190" y="472763"/>
                  <a:pt x="484041" y="474919"/>
                  <a:pt x="488686" y="477739"/>
                </a:cubicBezTo>
                <a:cubicBezTo>
                  <a:pt x="493331" y="480559"/>
                  <a:pt x="495321" y="485121"/>
                  <a:pt x="494658" y="491424"/>
                </a:cubicBezTo>
                <a:cubicBezTo>
                  <a:pt x="493994" y="497728"/>
                  <a:pt x="491091" y="502953"/>
                  <a:pt x="485949" y="507100"/>
                </a:cubicBezTo>
                <a:cubicBezTo>
                  <a:pt x="480807" y="511247"/>
                  <a:pt x="467453" y="512574"/>
                  <a:pt x="445889" y="511081"/>
                </a:cubicBezTo>
                <a:cubicBezTo>
                  <a:pt x="424324" y="509588"/>
                  <a:pt x="397451" y="508676"/>
                  <a:pt x="365270" y="508344"/>
                </a:cubicBezTo>
                <a:lnTo>
                  <a:pt x="374228" y="601901"/>
                </a:lnTo>
                <a:lnTo>
                  <a:pt x="505606" y="586972"/>
                </a:lnTo>
                <a:lnTo>
                  <a:pt x="565323" y="196321"/>
                </a:lnTo>
                <a:lnTo>
                  <a:pt x="354820" y="204781"/>
                </a:lnTo>
                <a:lnTo>
                  <a:pt x="338398" y="196321"/>
                </a:lnTo>
                <a:close/>
                <a:moveTo>
                  <a:pt x="3304854" y="184378"/>
                </a:moveTo>
                <a:cubicBezTo>
                  <a:pt x="3309498" y="184710"/>
                  <a:pt x="3316133" y="187861"/>
                  <a:pt x="3324759" y="193833"/>
                </a:cubicBezTo>
                <a:lnTo>
                  <a:pt x="3661167" y="217222"/>
                </a:lnTo>
                <a:cubicBezTo>
                  <a:pt x="3688371" y="219213"/>
                  <a:pt x="3704047" y="221618"/>
                  <a:pt x="3708194" y="224438"/>
                </a:cubicBezTo>
                <a:cubicBezTo>
                  <a:pt x="3712341" y="227258"/>
                  <a:pt x="3714830" y="231157"/>
                  <a:pt x="3715659" y="236133"/>
                </a:cubicBezTo>
                <a:cubicBezTo>
                  <a:pt x="3716488" y="241109"/>
                  <a:pt x="3711429" y="249486"/>
                  <a:pt x="3700481" y="261264"/>
                </a:cubicBezTo>
                <a:cubicBezTo>
                  <a:pt x="3689533" y="273042"/>
                  <a:pt x="3680741" y="287059"/>
                  <a:pt x="3674106" y="303315"/>
                </a:cubicBezTo>
                <a:lnTo>
                  <a:pt x="3645740" y="370995"/>
                </a:lnTo>
                <a:cubicBezTo>
                  <a:pt x="3640432" y="383601"/>
                  <a:pt x="3635538" y="391813"/>
                  <a:pt x="3631059" y="395628"/>
                </a:cubicBezTo>
                <a:cubicBezTo>
                  <a:pt x="3626581" y="399443"/>
                  <a:pt x="3613061" y="403341"/>
                  <a:pt x="3590501" y="407322"/>
                </a:cubicBezTo>
                <a:lnTo>
                  <a:pt x="3361585" y="449125"/>
                </a:lnTo>
                <a:cubicBezTo>
                  <a:pt x="3345992" y="450783"/>
                  <a:pt x="3337366" y="453438"/>
                  <a:pt x="3335708" y="457087"/>
                </a:cubicBezTo>
                <a:lnTo>
                  <a:pt x="3328243" y="468533"/>
                </a:lnTo>
                <a:cubicBezTo>
                  <a:pt x="3311655" y="476163"/>
                  <a:pt x="3300706" y="475914"/>
                  <a:pt x="3295398" y="467786"/>
                </a:cubicBezTo>
                <a:cubicBezTo>
                  <a:pt x="3290090" y="459658"/>
                  <a:pt x="3287436" y="451613"/>
                  <a:pt x="3287436" y="443651"/>
                </a:cubicBezTo>
                <a:lnTo>
                  <a:pt x="3285445" y="249569"/>
                </a:lnTo>
                <a:lnTo>
                  <a:pt x="3283455" y="199307"/>
                </a:lnTo>
                <a:cubicBezTo>
                  <a:pt x="3288100" y="189354"/>
                  <a:pt x="3295232" y="184378"/>
                  <a:pt x="3304854" y="184378"/>
                </a:cubicBezTo>
                <a:close/>
                <a:moveTo>
                  <a:pt x="1840039" y="152902"/>
                </a:moveTo>
                <a:cubicBezTo>
                  <a:pt x="1843854" y="152570"/>
                  <a:pt x="1848581" y="152695"/>
                  <a:pt x="1854221" y="153275"/>
                </a:cubicBezTo>
                <a:cubicBezTo>
                  <a:pt x="1865501" y="154436"/>
                  <a:pt x="1869648" y="165302"/>
                  <a:pt x="1866662" y="185871"/>
                </a:cubicBezTo>
                <a:lnTo>
                  <a:pt x="1845761" y="318742"/>
                </a:lnTo>
                <a:lnTo>
                  <a:pt x="1877610" y="317747"/>
                </a:lnTo>
                <a:cubicBezTo>
                  <a:pt x="1891213" y="317415"/>
                  <a:pt x="1899673" y="320235"/>
                  <a:pt x="1902990" y="326206"/>
                </a:cubicBezTo>
                <a:cubicBezTo>
                  <a:pt x="1906308" y="332178"/>
                  <a:pt x="1907967" y="336491"/>
                  <a:pt x="1907967" y="339145"/>
                </a:cubicBezTo>
                <a:cubicBezTo>
                  <a:pt x="1907635" y="341799"/>
                  <a:pt x="1906308" y="345532"/>
                  <a:pt x="1903986" y="350342"/>
                </a:cubicBezTo>
                <a:cubicBezTo>
                  <a:pt x="1901663" y="355153"/>
                  <a:pt x="1898429" y="358056"/>
                  <a:pt x="1894282" y="359051"/>
                </a:cubicBezTo>
                <a:cubicBezTo>
                  <a:pt x="1890134" y="360046"/>
                  <a:pt x="1884412" y="360544"/>
                  <a:pt x="1877113" y="360544"/>
                </a:cubicBezTo>
                <a:lnTo>
                  <a:pt x="1837799" y="360046"/>
                </a:lnTo>
                <a:lnTo>
                  <a:pt x="1793509" y="722331"/>
                </a:lnTo>
                <a:cubicBezTo>
                  <a:pt x="1791518" y="738256"/>
                  <a:pt x="1787039" y="749536"/>
                  <a:pt x="1780073" y="756171"/>
                </a:cubicBezTo>
                <a:cubicBezTo>
                  <a:pt x="1773105" y="762806"/>
                  <a:pt x="1764811" y="763470"/>
                  <a:pt x="1755190" y="758162"/>
                </a:cubicBezTo>
                <a:lnTo>
                  <a:pt x="1622817" y="689984"/>
                </a:lnTo>
                <a:cubicBezTo>
                  <a:pt x="1616182" y="686667"/>
                  <a:pt x="1612947" y="682603"/>
                  <a:pt x="1613113" y="677792"/>
                </a:cubicBezTo>
                <a:cubicBezTo>
                  <a:pt x="1613279" y="672981"/>
                  <a:pt x="1615933" y="666429"/>
                  <a:pt x="1621075" y="658135"/>
                </a:cubicBezTo>
                <a:cubicBezTo>
                  <a:pt x="1626217" y="649841"/>
                  <a:pt x="1638741" y="650339"/>
                  <a:pt x="1658647" y="659628"/>
                </a:cubicBezTo>
                <a:lnTo>
                  <a:pt x="1751707" y="703918"/>
                </a:lnTo>
                <a:lnTo>
                  <a:pt x="1796495" y="360544"/>
                </a:lnTo>
                <a:lnTo>
                  <a:pt x="1670591" y="352582"/>
                </a:lnTo>
                <a:cubicBezTo>
                  <a:pt x="1658316" y="352582"/>
                  <a:pt x="1648197" y="349928"/>
                  <a:pt x="1640234" y="344619"/>
                </a:cubicBezTo>
                <a:cubicBezTo>
                  <a:pt x="1632272" y="339311"/>
                  <a:pt x="1629618" y="331349"/>
                  <a:pt x="1632272" y="320732"/>
                </a:cubicBezTo>
                <a:cubicBezTo>
                  <a:pt x="1634926" y="310116"/>
                  <a:pt x="1653173" y="306135"/>
                  <a:pt x="1687013" y="308789"/>
                </a:cubicBezTo>
                <a:lnTo>
                  <a:pt x="1803959" y="318244"/>
                </a:lnTo>
                <a:lnTo>
                  <a:pt x="1822372" y="183383"/>
                </a:lnTo>
                <a:cubicBezTo>
                  <a:pt x="1824363" y="167126"/>
                  <a:pt x="1827348" y="157754"/>
                  <a:pt x="1831330" y="155266"/>
                </a:cubicBezTo>
                <a:cubicBezTo>
                  <a:pt x="1833320" y="154022"/>
                  <a:pt x="1836223" y="153234"/>
                  <a:pt x="1840039" y="152902"/>
                </a:cubicBezTo>
                <a:close/>
                <a:moveTo>
                  <a:pt x="820864" y="152902"/>
                </a:moveTo>
                <a:cubicBezTo>
                  <a:pt x="824679" y="152570"/>
                  <a:pt x="829406" y="152695"/>
                  <a:pt x="835046" y="153275"/>
                </a:cubicBezTo>
                <a:cubicBezTo>
                  <a:pt x="846326" y="154436"/>
                  <a:pt x="850473" y="165302"/>
                  <a:pt x="847488" y="185871"/>
                </a:cubicBezTo>
                <a:lnTo>
                  <a:pt x="826586" y="318742"/>
                </a:lnTo>
                <a:lnTo>
                  <a:pt x="858436" y="317747"/>
                </a:lnTo>
                <a:cubicBezTo>
                  <a:pt x="872038" y="317415"/>
                  <a:pt x="880498" y="320235"/>
                  <a:pt x="883816" y="326206"/>
                </a:cubicBezTo>
                <a:cubicBezTo>
                  <a:pt x="887133" y="332178"/>
                  <a:pt x="888792" y="336491"/>
                  <a:pt x="888792" y="339145"/>
                </a:cubicBezTo>
                <a:cubicBezTo>
                  <a:pt x="888460" y="341799"/>
                  <a:pt x="887133" y="345532"/>
                  <a:pt x="884811" y="350342"/>
                </a:cubicBezTo>
                <a:cubicBezTo>
                  <a:pt x="882488" y="355153"/>
                  <a:pt x="879254" y="358056"/>
                  <a:pt x="875107" y="359051"/>
                </a:cubicBezTo>
                <a:cubicBezTo>
                  <a:pt x="870960" y="360046"/>
                  <a:pt x="865237" y="360544"/>
                  <a:pt x="857938" y="360544"/>
                </a:cubicBezTo>
                <a:lnTo>
                  <a:pt x="818624" y="360046"/>
                </a:lnTo>
                <a:lnTo>
                  <a:pt x="774334" y="722331"/>
                </a:lnTo>
                <a:cubicBezTo>
                  <a:pt x="772343" y="738256"/>
                  <a:pt x="767864" y="749536"/>
                  <a:pt x="760897" y="756171"/>
                </a:cubicBezTo>
                <a:cubicBezTo>
                  <a:pt x="753930" y="762806"/>
                  <a:pt x="745636" y="763470"/>
                  <a:pt x="736015" y="758162"/>
                </a:cubicBezTo>
                <a:lnTo>
                  <a:pt x="603642" y="689984"/>
                </a:lnTo>
                <a:cubicBezTo>
                  <a:pt x="597007" y="686667"/>
                  <a:pt x="593772" y="682603"/>
                  <a:pt x="593938" y="677792"/>
                </a:cubicBezTo>
                <a:cubicBezTo>
                  <a:pt x="594104" y="672981"/>
                  <a:pt x="596758" y="666429"/>
                  <a:pt x="601900" y="658135"/>
                </a:cubicBezTo>
                <a:cubicBezTo>
                  <a:pt x="607042" y="649841"/>
                  <a:pt x="619567" y="650339"/>
                  <a:pt x="639472" y="659628"/>
                </a:cubicBezTo>
                <a:lnTo>
                  <a:pt x="732532" y="703918"/>
                </a:lnTo>
                <a:lnTo>
                  <a:pt x="777320" y="360544"/>
                </a:lnTo>
                <a:lnTo>
                  <a:pt x="651416" y="352582"/>
                </a:lnTo>
                <a:cubicBezTo>
                  <a:pt x="639141" y="352582"/>
                  <a:pt x="629022" y="349928"/>
                  <a:pt x="621059" y="344619"/>
                </a:cubicBezTo>
                <a:cubicBezTo>
                  <a:pt x="613097" y="339311"/>
                  <a:pt x="610443" y="331349"/>
                  <a:pt x="613097" y="320732"/>
                </a:cubicBezTo>
                <a:cubicBezTo>
                  <a:pt x="615751" y="310116"/>
                  <a:pt x="633998" y="306135"/>
                  <a:pt x="667838" y="308789"/>
                </a:cubicBezTo>
                <a:lnTo>
                  <a:pt x="784784" y="318244"/>
                </a:lnTo>
                <a:lnTo>
                  <a:pt x="803197" y="183383"/>
                </a:lnTo>
                <a:cubicBezTo>
                  <a:pt x="805188" y="167126"/>
                  <a:pt x="808173" y="157754"/>
                  <a:pt x="812155" y="155266"/>
                </a:cubicBezTo>
                <a:cubicBezTo>
                  <a:pt x="814145" y="154022"/>
                  <a:pt x="817048" y="153234"/>
                  <a:pt x="820864" y="152902"/>
                </a:cubicBezTo>
                <a:close/>
                <a:moveTo>
                  <a:pt x="2093588" y="134116"/>
                </a:moveTo>
                <a:lnTo>
                  <a:pt x="2129916" y="139092"/>
                </a:lnTo>
                <a:lnTo>
                  <a:pt x="2320514" y="157505"/>
                </a:lnTo>
                <a:cubicBezTo>
                  <a:pt x="2336107" y="159164"/>
                  <a:pt x="2345064" y="166463"/>
                  <a:pt x="2347386" y="179402"/>
                </a:cubicBezTo>
                <a:cubicBezTo>
                  <a:pt x="2349709" y="192340"/>
                  <a:pt x="2346557" y="207601"/>
                  <a:pt x="2337931" y="225185"/>
                </a:cubicBezTo>
                <a:cubicBezTo>
                  <a:pt x="2331959" y="236796"/>
                  <a:pt x="2321675" y="254214"/>
                  <a:pt x="2307077" y="277437"/>
                </a:cubicBezTo>
                <a:cubicBezTo>
                  <a:pt x="2292480" y="300661"/>
                  <a:pt x="2280536" y="320235"/>
                  <a:pt x="2271247" y="336159"/>
                </a:cubicBezTo>
                <a:lnTo>
                  <a:pt x="2252336" y="369004"/>
                </a:lnTo>
                <a:lnTo>
                  <a:pt x="2222478" y="415285"/>
                </a:lnTo>
                <a:lnTo>
                  <a:pt x="2278712" y="494410"/>
                </a:lnTo>
                <a:cubicBezTo>
                  <a:pt x="2294636" y="516970"/>
                  <a:pt x="2301769" y="531733"/>
                  <a:pt x="2300110" y="538700"/>
                </a:cubicBezTo>
                <a:cubicBezTo>
                  <a:pt x="2298451" y="545668"/>
                  <a:pt x="2295631" y="550976"/>
                  <a:pt x="2291650" y="554625"/>
                </a:cubicBezTo>
                <a:cubicBezTo>
                  <a:pt x="2287669" y="558275"/>
                  <a:pt x="2282195" y="559519"/>
                  <a:pt x="2275228" y="558357"/>
                </a:cubicBezTo>
                <a:cubicBezTo>
                  <a:pt x="2268261" y="557196"/>
                  <a:pt x="2262289" y="552966"/>
                  <a:pt x="2257313" y="545668"/>
                </a:cubicBezTo>
                <a:lnTo>
                  <a:pt x="2196103" y="459575"/>
                </a:lnTo>
                <a:lnTo>
                  <a:pt x="2097072" y="615835"/>
                </a:lnTo>
                <a:lnTo>
                  <a:pt x="2076170" y="649675"/>
                </a:lnTo>
                <a:cubicBezTo>
                  <a:pt x="2068872" y="656642"/>
                  <a:pt x="2061075" y="659379"/>
                  <a:pt x="2052781" y="657886"/>
                </a:cubicBezTo>
                <a:cubicBezTo>
                  <a:pt x="2044487" y="656393"/>
                  <a:pt x="2040008" y="650339"/>
                  <a:pt x="2039345" y="639722"/>
                </a:cubicBezTo>
                <a:cubicBezTo>
                  <a:pt x="2038681" y="629106"/>
                  <a:pt x="2042828" y="616665"/>
                  <a:pt x="2051786" y="602399"/>
                </a:cubicBezTo>
                <a:lnTo>
                  <a:pt x="2168732" y="420261"/>
                </a:lnTo>
                <a:lnTo>
                  <a:pt x="2093588" y="321230"/>
                </a:lnTo>
                <a:lnTo>
                  <a:pt x="2080152" y="305803"/>
                </a:lnTo>
                <a:cubicBezTo>
                  <a:pt x="2072189" y="295518"/>
                  <a:pt x="2069701" y="286644"/>
                  <a:pt x="2072687" y="279179"/>
                </a:cubicBezTo>
                <a:cubicBezTo>
                  <a:pt x="2075673" y="271715"/>
                  <a:pt x="2081893" y="268065"/>
                  <a:pt x="2091349" y="268231"/>
                </a:cubicBezTo>
                <a:cubicBezTo>
                  <a:pt x="2100804" y="268397"/>
                  <a:pt x="2108683" y="272129"/>
                  <a:pt x="2114987" y="279428"/>
                </a:cubicBezTo>
                <a:lnTo>
                  <a:pt x="2197596" y="383933"/>
                </a:lnTo>
                <a:lnTo>
                  <a:pt x="2303594" y="198810"/>
                </a:lnTo>
                <a:lnTo>
                  <a:pt x="2153803" y="187364"/>
                </a:lnTo>
                <a:cubicBezTo>
                  <a:pt x="2105365" y="183714"/>
                  <a:pt x="2076917" y="178987"/>
                  <a:pt x="2068457" y="173181"/>
                </a:cubicBezTo>
                <a:cubicBezTo>
                  <a:pt x="2059997" y="167375"/>
                  <a:pt x="2055933" y="160823"/>
                  <a:pt x="2056265" y="153524"/>
                </a:cubicBezTo>
                <a:cubicBezTo>
                  <a:pt x="2056265" y="143571"/>
                  <a:pt x="2060909" y="137848"/>
                  <a:pt x="2070199" y="136355"/>
                </a:cubicBezTo>
                <a:cubicBezTo>
                  <a:pt x="2079488" y="134862"/>
                  <a:pt x="2087285" y="134116"/>
                  <a:pt x="2093588" y="134116"/>
                </a:cubicBezTo>
                <a:close/>
                <a:moveTo>
                  <a:pt x="2406933" y="112328"/>
                </a:moveTo>
                <a:cubicBezTo>
                  <a:pt x="2411816" y="113168"/>
                  <a:pt x="2415439" y="116947"/>
                  <a:pt x="2417803" y="123665"/>
                </a:cubicBezTo>
                <a:cubicBezTo>
                  <a:pt x="2420955" y="132623"/>
                  <a:pt x="2422862" y="140585"/>
                  <a:pt x="2423526" y="147552"/>
                </a:cubicBezTo>
                <a:lnTo>
                  <a:pt x="2427507" y="187364"/>
                </a:lnTo>
                <a:lnTo>
                  <a:pt x="2443432" y="461068"/>
                </a:lnTo>
                <a:lnTo>
                  <a:pt x="2451394" y="537705"/>
                </a:lnTo>
                <a:cubicBezTo>
                  <a:pt x="2446418" y="548322"/>
                  <a:pt x="2439782" y="554459"/>
                  <a:pt x="2431488" y="556118"/>
                </a:cubicBezTo>
                <a:cubicBezTo>
                  <a:pt x="2420208" y="558440"/>
                  <a:pt x="2413407" y="553215"/>
                  <a:pt x="2411085" y="540442"/>
                </a:cubicBezTo>
                <a:cubicBezTo>
                  <a:pt x="2408763" y="527669"/>
                  <a:pt x="2407435" y="518131"/>
                  <a:pt x="2407104" y="511828"/>
                </a:cubicBezTo>
                <a:lnTo>
                  <a:pt x="2395658" y="305305"/>
                </a:lnTo>
                <a:lnTo>
                  <a:pt x="2383217" y="126154"/>
                </a:lnTo>
                <a:cubicBezTo>
                  <a:pt x="2387862" y="118523"/>
                  <a:pt x="2393999" y="113961"/>
                  <a:pt x="2401630" y="112468"/>
                </a:cubicBezTo>
                <a:cubicBezTo>
                  <a:pt x="2403537" y="112095"/>
                  <a:pt x="2405305" y="112049"/>
                  <a:pt x="2406933" y="112328"/>
                </a:cubicBezTo>
                <a:close/>
                <a:moveTo>
                  <a:pt x="2458361" y="62953"/>
                </a:moveTo>
                <a:lnTo>
                  <a:pt x="2814674" y="105253"/>
                </a:lnTo>
                <a:cubicBezTo>
                  <a:pt x="2854154" y="110229"/>
                  <a:pt x="2876465" y="114708"/>
                  <a:pt x="2881607" y="118689"/>
                </a:cubicBezTo>
                <a:cubicBezTo>
                  <a:pt x="2886750" y="122670"/>
                  <a:pt x="2890233" y="126320"/>
                  <a:pt x="2892058" y="129637"/>
                </a:cubicBezTo>
                <a:cubicBezTo>
                  <a:pt x="2893882" y="132955"/>
                  <a:pt x="2894131" y="138761"/>
                  <a:pt x="2892804" y="147055"/>
                </a:cubicBezTo>
                <a:lnTo>
                  <a:pt x="2874889" y="199307"/>
                </a:lnTo>
                <a:lnTo>
                  <a:pt x="2791285" y="503368"/>
                </a:lnTo>
                <a:cubicBezTo>
                  <a:pt x="2786309" y="520951"/>
                  <a:pt x="2778097" y="528665"/>
                  <a:pt x="2766652" y="526508"/>
                </a:cubicBezTo>
                <a:cubicBezTo>
                  <a:pt x="2755206" y="524352"/>
                  <a:pt x="2748488" y="517302"/>
                  <a:pt x="2746497" y="505358"/>
                </a:cubicBezTo>
                <a:lnTo>
                  <a:pt x="2757445" y="467040"/>
                </a:lnTo>
                <a:lnTo>
                  <a:pt x="2840552" y="152031"/>
                </a:lnTo>
                <a:lnTo>
                  <a:pt x="2463338" y="109731"/>
                </a:lnTo>
                <a:cubicBezTo>
                  <a:pt x="2443100" y="107741"/>
                  <a:pt x="2430576" y="102598"/>
                  <a:pt x="2425765" y="94304"/>
                </a:cubicBezTo>
                <a:cubicBezTo>
                  <a:pt x="2420955" y="86010"/>
                  <a:pt x="2421121" y="78297"/>
                  <a:pt x="2426263" y="71164"/>
                </a:cubicBezTo>
                <a:cubicBezTo>
                  <a:pt x="2431405" y="64031"/>
                  <a:pt x="2442105" y="61294"/>
                  <a:pt x="2458361" y="62953"/>
                </a:cubicBezTo>
                <a:close/>
                <a:moveTo>
                  <a:pt x="1529135" y="12940"/>
                </a:moveTo>
                <a:cubicBezTo>
                  <a:pt x="1531706" y="13188"/>
                  <a:pt x="1534070" y="14184"/>
                  <a:pt x="1536227" y="15925"/>
                </a:cubicBezTo>
                <a:cubicBezTo>
                  <a:pt x="1540540" y="19409"/>
                  <a:pt x="1542862" y="22975"/>
                  <a:pt x="1543194" y="26625"/>
                </a:cubicBezTo>
                <a:cubicBezTo>
                  <a:pt x="1543525" y="30274"/>
                  <a:pt x="1542696" y="35499"/>
                  <a:pt x="1540705" y="42301"/>
                </a:cubicBezTo>
                <a:cubicBezTo>
                  <a:pt x="1538715" y="49102"/>
                  <a:pt x="1535895" y="54493"/>
                  <a:pt x="1532246" y="58474"/>
                </a:cubicBezTo>
                <a:lnTo>
                  <a:pt x="1433214" y="164472"/>
                </a:lnTo>
                <a:lnTo>
                  <a:pt x="1559616" y="158500"/>
                </a:lnTo>
                <a:lnTo>
                  <a:pt x="1600921" y="155017"/>
                </a:lnTo>
                <a:cubicBezTo>
                  <a:pt x="1610873" y="155349"/>
                  <a:pt x="1618006" y="157671"/>
                  <a:pt x="1622319" y="161984"/>
                </a:cubicBezTo>
                <a:cubicBezTo>
                  <a:pt x="1626632" y="166297"/>
                  <a:pt x="1628706" y="171854"/>
                  <a:pt x="1628540" y="178655"/>
                </a:cubicBezTo>
                <a:cubicBezTo>
                  <a:pt x="1628374" y="185456"/>
                  <a:pt x="1627627" y="193999"/>
                  <a:pt x="1626300" y="204284"/>
                </a:cubicBezTo>
                <a:lnTo>
                  <a:pt x="1532246" y="799964"/>
                </a:lnTo>
                <a:cubicBezTo>
                  <a:pt x="1529591" y="816884"/>
                  <a:pt x="1525196" y="830983"/>
                  <a:pt x="1519058" y="842263"/>
                </a:cubicBezTo>
                <a:cubicBezTo>
                  <a:pt x="1512920" y="853543"/>
                  <a:pt x="1502387" y="856197"/>
                  <a:pt x="1487458" y="850226"/>
                </a:cubicBezTo>
                <a:cubicBezTo>
                  <a:pt x="1485467" y="849562"/>
                  <a:pt x="1473524" y="841434"/>
                  <a:pt x="1451627" y="825841"/>
                </a:cubicBezTo>
                <a:lnTo>
                  <a:pt x="1418285" y="802452"/>
                </a:lnTo>
                <a:cubicBezTo>
                  <a:pt x="1412314" y="796812"/>
                  <a:pt x="1409079" y="790757"/>
                  <a:pt x="1408581" y="784288"/>
                </a:cubicBezTo>
                <a:cubicBezTo>
                  <a:pt x="1408083" y="777818"/>
                  <a:pt x="1409908" y="773008"/>
                  <a:pt x="1414055" y="769856"/>
                </a:cubicBezTo>
                <a:cubicBezTo>
                  <a:pt x="1418202" y="766704"/>
                  <a:pt x="1423759" y="765460"/>
                  <a:pt x="1430726" y="766124"/>
                </a:cubicBezTo>
                <a:cubicBezTo>
                  <a:pt x="1441674" y="767451"/>
                  <a:pt x="1461746" y="778731"/>
                  <a:pt x="1490941" y="799964"/>
                </a:cubicBezTo>
                <a:lnTo>
                  <a:pt x="1515823" y="635741"/>
                </a:lnTo>
                <a:lnTo>
                  <a:pt x="1320747" y="797973"/>
                </a:lnTo>
                <a:cubicBezTo>
                  <a:pt x="1297523" y="817215"/>
                  <a:pt x="1282760" y="826256"/>
                  <a:pt x="1276457" y="825095"/>
                </a:cubicBezTo>
                <a:cubicBezTo>
                  <a:pt x="1270153" y="823934"/>
                  <a:pt x="1265591" y="821279"/>
                  <a:pt x="1262771" y="817132"/>
                </a:cubicBezTo>
                <a:cubicBezTo>
                  <a:pt x="1259951" y="812985"/>
                  <a:pt x="1258458" y="808590"/>
                  <a:pt x="1258293" y="803945"/>
                </a:cubicBezTo>
                <a:cubicBezTo>
                  <a:pt x="1258127" y="799300"/>
                  <a:pt x="1260532" y="793826"/>
                  <a:pt x="1265508" y="787523"/>
                </a:cubicBezTo>
                <a:lnTo>
                  <a:pt x="1302832" y="759654"/>
                </a:lnTo>
                <a:lnTo>
                  <a:pt x="1427243" y="661121"/>
                </a:lnTo>
                <a:lnTo>
                  <a:pt x="1467054" y="624295"/>
                </a:lnTo>
                <a:lnTo>
                  <a:pt x="1282428" y="651666"/>
                </a:lnTo>
                <a:cubicBezTo>
                  <a:pt x="1277452" y="652661"/>
                  <a:pt x="1270982" y="652910"/>
                  <a:pt x="1263020" y="652412"/>
                </a:cubicBezTo>
                <a:cubicBezTo>
                  <a:pt x="1255058" y="651915"/>
                  <a:pt x="1249916" y="650339"/>
                  <a:pt x="1247593" y="647685"/>
                </a:cubicBezTo>
                <a:cubicBezTo>
                  <a:pt x="1245271" y="645030"/>
                  <a:pt x="1243861" y="640303"/>
                  <a:pt x="1243363" y="633502"/>
                </a:cubicBezTo>
                <a:cubicBezTo>
                  <a:pt x="1242866" y="626701"/>
                  <a:pt x="1243944" y="621475"/>
                  <a:pt x="1246598" y="617826"/>
                </a:cubicBezTo>
                <a:cubicBezTo>
                  <a:pt x="1249252" y="614177"/>
                  <a:pt x="1255224" y="611688"/>
                  <a:pt x="1264513" y="610361"/>
                </a:cubicBezTo>
                <a:lnTo>
                  <a:pt x="1352596" y="599911"/>
                </a:lnTo>
                <a:lnTo>
                  <a:pt x="1319254" y="245588"/>
                </a:lnTo>
                <a:lnTo>
                  <a:pt x="1309799" y="151036"/>
                </a:lnTo>
                <a:cubicBezTo>
                  <a:pt x="1314112" y="141083"/>
                  <a:pt x="1320747" y="135941"/>
                  <a:pt x="1329704" y="135609"/>
                </a:cubicBezTo>
                <a:cubicBezTo>
                  <a:pt x="1346293" y="135277"/>
                  <a:pt x="1354255" y="148548"/>
                  <a:pt x="1353591" y="175420"/>
                </a:cubicBezTo>
                <a:cubicBezTo>
                  <a:pt x="1362217" y="170776"/>
                  <a:pt x="1368521" y="168536"/>
                  <a:pt x="1372502" y="168702"/>
                </a:cubicBezTo>
                <a:cubicBezTo>
                  <a:pt x="1376483" y="168868"/>
                  <a:pt x="1378805" y="168702"/>
                  <a:pt x="1379469" y="168205"/>
                </a:cubicBezTo>
                <a:cubicBezTo>
                  <a:pt x="1380132" y="167707"/>
                  <a:pt x="1380132" y="165467"/>
                  <a:pt x="1379469" y="161486"/>
                </a:cubicBezTo>
                <a:lnTo>
                  <a:pt x="1436200" y="102764"/>
                </a:lnTo>
                <a:lnTo>
                  <a:pt x="1505373" y="25132"/>
                </a:lnTo>
                <a:cubicBezTo>
                  <a:pt x="1509686" y="20487"/>
                  <a:pt x="1514828" y="16921"/>
                  <a:pt x="1520800" y="14433"/>
                </a:cubicBezTo>
                <a:cubicBezTo>
                  <a:pt x="1523786" y="13188"/>
                  <a:pt x="1526564" y="12691"/>
                  <a:pt x="1529135" y="12940"/>
                </a:cubicBezTo>
                <a:close/>
                <a:moveTo>
                  <a:pt x="509960" y="12940"/>
                </a:moveTo>
                <a:cubicBezTo>
                  <a:pt x="512532" y="13188"/>
                  <a:pt x="514895" y="14184"/>
                  <a:pt x="517052" y="15925"/>
                </a:cubicBezTo>
                <a:cubicBezTo>
                  <a:pt x="521365" y="19409"/>
                  <a:pt x="523687" y="22975"/>
                  <a:pt x="524019" y="26625"/>
                </a:cubicBezTo>
                <a:cubicBezTo>
                  <a:pt x="524351" y="30274"/>
                  <a:pt x="523521" y="35499"/>
                  <a:pt x="521531" y="42301"/>
                </a:cubicBezTo>
                <a:cubicBezTo>
                  <a:pt x="519540" y="49102"/>
                  <a:pt x="516720" y="54493"/>
                  <a:pt x="513071" y="58474"/>
                </a:cubicBezTo>
                <a:lnTo>
                  <a:pt x="414039" y="164472"/>
                </a:lnTo>
                <a:lnTo>
                  <a:pt x="540441" y="158500"/>
                </a:lnTo>
                <a:lnTo>
                  <a:pt x="581746" y="155017"/>
                </a:lnTo>
                <a:cubicBezTo>
                  <a:pt x="591698" y="155349"/>
                  <a:pt x="598831" y="157671"/>
                  <a:pt x="603144" y="161984"/>
                </a:cubicBezTo>
                <a:cubicBezTo>
                  <a:pt x="607457" y="166297"/>
                  <a:pt x="609531" y="171854"/>
                  <a:pt x="609365" y="178655"/>
                </a:cubicBezTo>
                <a:cubicBezTo>
                  <a:pt x="609199" y="185456"/>
                  <a:pt x="608452" y="193999"/>
                  <a:pt x="607125" y="204284"/>
                </a:cubicBezTo>
                <a:lnTo>
                  <a:pt x="513071" y="799964"/>
                </a:lnTo>
                <a:cubicBezTo>
                  <a:pt x="510417" y="816884"/>
                  <a:pt x="506021" y="830983"/>
                  <a:pt x="499883" y="842263"/>
                </a:cubicBezTo>
                <a:cubicBezTo>
                  <a:pt x="493745" y="853543"/>
                  <a:pt x="483212" y="856197"/>
                  <a:pt x="468283" y="850226"/>
                </a:cubicBezTo>
                <a:cubicBezTo>
                  <a:pt x="466292" y="849562"/>
                  <a:pt x="454349" y="841434"/>
                  <a:pt x="432452" y="825841"/>
                </a:cubicBezTo>
                <a:lnTo>
                  <a:pt x="399110" y="802452"/>
                </a:lnTo>
                <a:cubicBezTo>
                  <a:pt x="393138" y="796812"/>
                  <a:pt x="389904" y="790757"/>
                  <a:pt x="389406" y="784288"/>
                </a:cubicBezTo>
                <a:cubicBezTo>
                  <a:pt x="388908" y="777818"/>
                  <a:pt x="390733" y="773008"/>
                  <a:pt x="394880" y="769856"/>
                </a:cubicBezTo>
                <a:cubicBezTo>
                  <a:pt x="399027" y="766704"/>
                  <a:pt x="404584" y="765460"/>
                  <a:pt x="411551" y="766124"/>
                </a:cubicBezTo>
                <a:cubicBezTo>
                  <a:pt x="422499" y="767451"/>
                  <a:pt x="442571" y="778731"/>
                  <a:pt x="471766" y="799964"/>
                </a:cubicBezTo>
                <a:lnTo>
                  <a:pt x="496648" y="635741"/>
                </a:lnTo>
                <a:lnTo>
                  <a:pt x="301572" y="797973"/>
                </a:lnTo>
                <a:cubicBezTo>
                  <a:pt x="278349" y="817215"/>
                  <a:pt x="263585" y="826256"/>
                  <a:pt x="257282" y="825095"/>
                </a:cubicBezTo>
                <a:cubicBezTo>
                  <a:pt x="250978" y="823934"/>
                  <a:pt x="246416" y="821279"/>
                  <a:pt x="243596" y="817132"/>
                </a:cubicBezTo>
                <a:cubicBezTo>
                  <a:pt x="240776" y="812985"/>
                  <a:pt x="239283" y="808590"/>
                  <a:pt x="239118" y="803945"/>
                </a:cubicBezTo>
                <a:cubicBezTo>
                  <a:pt x="238952" y="799300"/>
                  <a:pt x="241357" y="793826"/>
                  <a:pt x="246333" y="787523"/>
                </a:cubicBezTo>
                <a:lnTo>
                  <a:pt x="283657" y="759654"/>
                </a:lnTo>
                <a:lnTo>
                  <a:pt x="408068" y="661121"/>
                </a:lnTo>
                <a:lnTo>
                  <a:pt x="447879" y="624295"/>
                </a:lnTo>
                <a:lnTo>
                  <a:pt x="263253" y="651666"/>
                </a:lnTo>
                <a:cubicBezTo>
                  <a:pt x="258277" y="652661"/>
                  <a:pt x="251807" y="652910"/>
                  <a:pt x="243845" y="652412"/>
                </a:cubicBezTo>
                <a:cubicBezTo>
                  <a:pt x="235883" y="651915"/>
                  <a:pt x="230741" y="650339"/>
                  <a:pt x="228418" y="647685"/>
                </a:cubicBezTo>
                <a:cubicBezTo>
                  <a:pt x="226096" y="645030"/>
                  <a:pt x="224686" y="640303"/>
                  <a:pt x="224188" y="633502"/>
                </a:cubicBezTo>
                <a:cubicBezTo>
                  <a:pt x="223691" y="626701"/>
                  <a:pt x="224769" y="621475"/>
                  <a:pt x="227423" y="617826"/>
                </a:cubicBezTo>
                <a:cubicBezTo>
                  <a:pt x="230077" y="614177"/>
                  <a:pt x="236049" y="611688"/>
                  <a:pt x="245338" y="610361"/>
                </a:cubicBezTo>
                <a:lnTo>
                  <a:pt x="333421" y="599911"/>
                </a:lnTo>
                <a:lnTo>
                  <a:pt x="300079" y="245588"/>
                </a:lnTo>
                <a:lnTo>
                  <a:pt x="290624" y="151036"/>
                </a:lnTo>
                <a:cubicBezTo>
                  <a:pt x="294937" y="141083"/>
                  <a:pt x="301572" y="135941"/>
                  <a:pt x="310529" y="135609"/>
                </a:cubicBezTo>
                <a:cubicBezTo>
                  <a:pt x="327118" y="135277"/>
                  <a:pt x="335080" y="148548"/>
                  <a:pt x="334416" y="175420"/>
                </a:cubicBezTo>
                <a:cubicBezTo>
                  <a:pt x="343042" y="170776"/>
                  <a:pt x="349346" y="168536"/>
                  <a:pt x="353327" y="168702"/>
                </a:cubicBezTo>
                <a:cubicBezTo>
                  <a:pt x="357308" y="168868"/>
                  <a:pt x="359630" y="168702"/>
                  <a:pt x="360294" y="168205"/>
                </a:cubicBezTo>
                <a:cubicBezTo>
                  <a:pt x="360957" y="167707"/>
                  <a:pt x="360957" y="165467"/>
                  <a:pt x="360294" y="161486"/>
                </a:cubicBezTo>
                <a:lnTo>
                  <a:pt x="417025" y="102764"/>
                </a:lnTo>
                <a:lnTo>
                  <a:pt x="486198" y="25132"/>
                </a:lnTo>
                <a:cubicBezTo>
                  <a:pt x="490511" y="20487"/>
                  <a:pt x="495653" y="16921"/>
                  <a:pt x="501625" y="14433"/>
                </a:cubicBezTo>
                <a:cubicBezTo>
                  <a:pt x="504611" y="13188"/>
                  <a:pt x="507389" y="12691"/>
                  <a:pt x="509960" y="12940"/>
                </a:cubicBezTo>
                <a:close/>
                <a:moveTo>
                  <a:pt x="1142093" y="8710"/>
                </a:moveTo>
                <a:cubicBezTo>
                  <a:pt x="1148065" y="9041"/>
                  <a:pt x="1153373" y="11530"/>
                  <a:pt x="1158017" y="16174"/>
                </a:cubicBezTo>
                <a:lnTo>
                  <a:pt x="1170956" y="48521"/>
                </a:lnTo>
                <a:lnTo>
                  <a:pt x="1239133" y="177909"/>
                </a:lnTo>
                <a:cubicBezTo>
                  <a:pt x="1240792" y="181558"/>
                  <a:pt x="1241704" y="185207"/>
                  <a:pt x="1241870" y="188857"/>
                </a:cubicBezTo>
                <a:cubicBezTo>
                  <a:pt x="1242036" y="192506"/>
                  <a:pt x="1241124" y="195990"/>
                  <a:pt x="1239133" y="199307"/>
                </a:cubicBezTo>
                <a:cubicBezTo>
                  <a:pt x="1234489" y="206938"/>
                  <a:pt x="1227853" y="210587"/>
                  <a:pt x="1219227" y="210255"/>
                </a:cubicBezTo>
                <a:cubicBezTo>
                  <a:pt x="1208279" y="210255"/>
                  <a:pt x="1200317" y="205113"/>
                  <a:pt x="1195341" y="194828"/>
                </a:cubicBezTo>
                <a:lnTo>
                  <a:pt x="1120694" y="50512"/>
                </a:lnTo>
                <a:cubicBezTo>
                  <a:pt x="1116381" y="42549"/>
                  <a:pt x="1114805" y="33509"/>
                  <a:pt x="1115966" y="23390"/>
                </a:cubicBezTo>
                <a:cubicBezTo>
                  <a:pt x="1117128" y="13271"/>
                  <a:pt x="1125836" y="8378"/>
                  <a:pt x="1142093" y="8710"/>
                </a:cubicBezTo>
                <a:close/>
                <a:moveTo>
                  <a:pt x="122918" y="8710"/>
                </a:moveTo>
                <a:cubicBezTo>
                  <a:pt x="128889" y="9041"/>
                  <a:pt x="134198" y="11530"/>
                  <a:pt x="138842" y="16174"/>
                </a:cubicBezTo>
                <a:lnTo>
                  <a:pt x="151781" y="48521"/>
                </a:lnTo>
                <a:lnTo>
                  <a:pt x="219958" y="177909"/>
                </a:lnTo>
                <a:cubicBezTo>
                  <a:pt x="221617" y="181558"/>
                  <a:pt x="222529" y="185207"/>
                  <a:pt x="222695" y="188857"/>
                </a:cubicBezTo>
                <a:cubicBezTo>
                  <a:pt x="222861" y="192506"/>
                  <a:pt x="221949" y="195990"/>
                  <a:pt x="219958" y="199307"/>
                </a:cubicBezTo>
                <a:cubicBezTo>
                  <a:pt x="215314" y="206938"/>
                  <a:pt x="208678" y="210587"/>
                  <a:pt x="200053" y="210255"/>
                </a:cubicBezTo>
                <a:cubicBezTo>
                  <a:pt x="189104" y="210255"/>
                  <a:pt x="181142" y="205113"/>
                  <a:pt x="176166" y="194828"/>
                </a:cubicBezTo>
                <a:lnTo>
                  <a:pt x="101519" y="50512"/>
                </a:lnTo>
                <a:cubicBezTo>
                  <a:pt x="97206" y="42549"/>
                  <a:pt x="95630" y="33509"/>
                  <a:pt x="96791" y="23390"/>
                </a:cubicBezTo>
                <a:cubicBezTo>
                  <a:pt x="97953" y="13271"/>
                  <a:pt x="106661" y="8378"/>
                  <a:pt x="122918" y="8710"/>
                </a:cubicBezTo>
                <a:close/>
                <a:moveTo>
                  <a:pt x="3485001" y="747"/>
                </a:moveTo>
                <a:cubicBezTo>
                  <a:pt x="3488816" y="-248"/>
                  <a:pt x="3492797" y="-248"/>
                  <a:pt x="3496944" y="747"/>
                </a:cubicBezTo>
                <a:cubicBezTo>
                  <a:pt x="3500925" y="2074"/>
                  <a:pt x="3504326" y="4646"/>
                  <a:pt x="3507146" y="8461"/>
                </a:cubicBezTo>
                <a:cubicBezTo>
                  <a:pt x="3509966" y="12276"/>
                  <a:pt x="3511625" y="16672"/>
                  <a:pt x="3512122" y="21648"/>
                </a:cubicBezTo>
                <a:cubicBezTo>
                  <a:pt x="3512620" y="26625"/>
                  <a:pt x="3512039" y="36246"/>
                  <a:pt x="3510381" y="50512"/>
                </a:cubicBezTo>
                <a:lnTo>
                  <a:pt x="3506897" y="100774"/>
                </a:lnTo>
                <a:lnTo>
                  <a:pt x="3501921" y="126154"/>
                </a:lnTo>
                <a:lnTo>
                  <a:pt x="3632304" y="126154"/>
                </a:lnTo>
                <a:cubicBezTo>
                  <a:pt x="3627327" y="124495"/>
                  <a:pt x="3623595" y="122421"/>
                  <a:pt x="3621107" y="119933"/>
                </a:cubicBezTo>
                <a:cubicBezTo>
                  <a:pt x="3618618" y="117445"/>
                  <a:pt x="3621521" y="108073"/>
                  <a:pt x="3629815" y="91816"/>
                </a:cubicBezTo>
                <a:lnTo>
                  <a:pt x="3653205" y="42549"/>
                </a:lnTo>
                <a:cubicBezTo>
                  <a:pt x="3664484" y="24634"/>
                  <a:pt x="3674106" y="18580"/>
                  <a:pt x="3682068" y="24385"/>
                </a:cubicBezTo>
                <a:cubicBezTo>
                  <a:pt x="3690030" y="30191"/>
                  <a:pt x="3694675" y="35748"/>
                  <a:pt x="3696002" y="41056"/>
                </a:cubicBezTo>
                <a:cubicBezTo>
                  <a:pt x="3696666" y="44374"/>
                  <a:pt x="3693182" y="55488"/>
                  <a:pt x="3685551" y="74399"/>
                </a:cubicBezTo>
                <a:lnTo>
                  <a:pt x="3661167" y="128642"/>
                </a:lnTo>
                <a:lnTo>
                  <a:pt x="3819915" y="123665"/>
                </a:lnTo>
                <a:cubicBezTo>
                  <a:pt x="3846124" y="123002"/>
                  <a:pt x="3859229" y="131628"/>
                  <a:pt x="3859229" y="149543"/>
                </a:cubicBezTo>
                <a:cubicBezTo>
                  <a:pt x="3858898" y="154851"/>
                  <a:pt x="3854833" y="163311"/>
                  <a:pt x="3847037" y="174923"/>
                </a:cubicBezTo>
                <a:cubicBezTo>
                  <a:pt x="3839241" y="186534"/>
                  <a:pt x="3829288" y="205279"/>
                  <a:pt x="3817178" y="231157"/>
                </a:cubicBezTo>
                <a:cubicBezTo>
                  <a:pt x="3805069" y="257034"/>
                  <a:pt x="3796111" y="270056"/>
                  <a:pt x="3790305" y="270222"/>
                </a:cubicBezTo>
                <a:cubicBezTo>
                  <a:pt x="3784500" y="270387"/>
                  <a:pt x="3779440" y="268646"/>
                  <a:pt x="3775127" y="264996"/>
                </a:cubicBezTo>
                <a:cubicBezTo>
                  <a:pt x="3770815" y="262010"/>
                  <a:pt x="3767663" y="258942"/>
                  <a:pt x="3765672" y="255790"/>
                </a:cubicBezTo>
                <a:cubicBezTo>
                  <a:pt x="3763682" y="252638"/>
                  <a:pt x="3762603" y="249486"/>
                  <a:pt x="3762437" y="246335"/>
                </a:cubicBezTo>
                <a:cubicBezTo>
                  <a:pt x="3762271" y="243183"/>
                  <a:pt x="3763350" y="239285"/>
                  <a:pt x="3765672" y="234640"/>
                </a:cubicBezTo>
                <a:lnTo>
                  <a:pt x="3783587" y="204284"/>
                </a:lnTo>
                <a:lnTo>
                  <a:pt x="3804488" y="167458"/>
                </a:lnTo>
                <a:lnTo>
                  <a:pt x="3173973" y="175918"/>
                </a:lnTo>
                <a:lnTo>
                  <a:pt x="3166011" y="334667"/>
                </a:lnTo>
                <a:cubicBezTo>
                  <a:pt x="3165347" y="345283"/>
                  <a:pt x="3162445" y="352582"/>
                  <a:pt x="3157302" y="356563"/>
                </a:cubicBezTo>
                <a:cubicBezTo>
                  <a:pt x="3152160" y="360544"/>
                  <a:pt x="3146437" y="360876"/>
                  <a:pt x="3140133" y="357558"/>
                </a:cubicBezTo>
                <a:cubicBezTo>
                  <a:pt x="3133830" y="354240"/>
                  <a:pt x="3129600" y="350342"/>
                  <a:pt x="3127443" y="345863"/>
                </a:cubicBezTo>
                <a:cubicBezTo>
                  <a:pt x="3125287" y="341385"/>
                  <a:pt x="3124375" y="331515"/>
                  <a:pt x="3124706" y="316254"/>
                </a:cubicBezTo>
                <a:lnTo>
                  <a:pt x="3129683" y="172435"/>
                </a:lnTo>
                <a:cubicBezTo>
                  <a:pt x="3130015" y="157173"/>
                  <a:pt x="3130761" y="145147"/>
                  <a:pt x="3131922" y="136355"/>
                </a:cubicBezTo>
                <a:cubicBezTo>
                  <a:pt x="3133084" y="127564"/>
                  <a:pt x="3137396" y="117942"/>
                  <a:pt x="3144861" y="107492"/>
                </a:cubicBezTo>
                <a:cubicBezTo>
                  <a:pt x="3152326" y="97041"/>
                  <a:pt x="3157717" y="97124"/>
                  <a:pt x="3161034" y="107741"/>
                </a:cubicBezTo>
                <a:lnTo>
                  <a:pt x="3176461" y="134116"/>
                </a:lnTo>
                <a:lnTo>
                  <a:pt x="3304854" y="132125"/>
                </a:lnTo>
                <a:cubicBezTo>
                  <a:pt x="3299214" y="118523"/>
                  <a:pt x="3292330" y="103179"/>
                  <a:pt x="3284201" y="86093"/>
                </a:cubicBezTo>
                <a:cubicBezTo>
                  <a:pt x="3276073" y="69007"/>
                  <a:pt x="3273502" y="55654"/>
                  <a:pt x="3276488" y="46033"/>
                </a:cubicBezTo>
                <a:cubicBezTo>
                  <a:pt x="3277815" y="41388"/>
                  <a:pt x="3280469" y="36827"/>
                  <a:pt x="3284450" y="32348"/>
                </a:cubicBezTo>
                <a:cubicBezTo>
                  <a:pt x="3288431" y="27869"/>
                  <a:pt x="3293076" y="25464"/>
                  <a:pt x="3298384" y="25132"/>
                </a:cubicBezTo>
                <a:cubicBezTo>
                  <a:pt x="3303692" y="24800"/>
                  <a:pt x="3309996" y="32431"/>
                  <a:pt x="3317295" y="48023"/>
                </a:cubicBezTo>
                <a:lnTo>
                  <a:pt x="3332722" y="89328"/>
                </a:lnTo>
                <a:lnTo>
                  <a:pt x="3348646" y="132125"/>
                </a:lnTo>
                <a:lnTo>
                  <a:pt x="3467583" y="126154"/>
                </a:lnTo>
                <a:cubicBezTo>
                  <a:pt x="3463270" y="120514"/>
                  <a:pt x="3460616" y="116201"/>
                  <a:pt x="3459621" y="113215"/>
                </a:cubicBezTo>
                <a:lnTo>
                  <a:pt x="3466090" y="68427"/>
                </a:lnTo>
                <a:lnTo>
                  <a:pt x="3474053" y="6719"/>
                </a:lnTo>
                <a:cubicBezTo>
                  <a:pt x="3477536" y="3733"/>
                  <a:pt x="3481186" y="1743"/>
                  <a:pt x="3485001" y="7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Rectangle 952"/>
          <p:cNvSpPr>
            <a:spLocks noChangeArrowheads="1"/>
          </p:cNvSpPr>
          <p:nvPr/>
        </p:nvSpPr>
        <p:spPr bwMode="auto">
          <a:xfrm>
            <a:off x="7670395" y="5079337"/>
            <a:ext cx="34480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Calibri" panose="020F0502020204030204" pitchFamily="34" charset="0"/>
                <a:ea typeface="幼圆" panose="02010509060101010101" pitchFamily="49" charset="-122"/>
              </a:defRPr>
            </a:lvl1pPr>
            <a:lvl2pPr marL="742950" indent="-285750">
              <a:defRPr>
                <a:solidFill>
                  <a:srgbClr val="000000"/>
                </a:solidFill>
                <a:latin typeface="Calibri" panose="020F0502020204030204" pitchFamily="34" charset="0"/>
                <a:ea typeface="幼圆" panose="02010509060101010101" pitchFamily="49" charset="-122"/>
              </a:defRPr>
            </a:lvl2pPr>
            <a:lvl3pPr marL="1143000" indent="-228600">
              <a:defRPr>
                <a:solidFill>
                  <a:srgbClr val="000000"/>
                </a:solidFill>
                <a:latin typeface="Calibri" panose="020F0502020204030204" pitchFamily="34" charset="0"/>
                <a:ea typeface="幼圆" panose="02010509060101010101" pitchFamily="49" charset="-122"/>
              </a:defRPr>
            </a:lvl3pPr>
            <a:lvl4pPr marL="1600200" indent="-228600">
              <a:defRPr>
                <a:solidFill>
                  <a:srgbClr val="000000"/>
                </a:solidFill>
                <a:latin typeface="Calibri" panose="020F0502020204030204" pitchFamily="34" charset="0"/>
                <a:ea typeface="幼圆" panose="02010509060101010101" pitchFamily="49" charset="-122"/>
              </a:defRPr>
            </a:lvl4pPr>
            <a:lvl5pPr marL="2057400" indent="-228600">
              <a:defRPr>
                <a:solidFill>
                  <a:srgbClr val="000000"/>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幼圆" panose="02010509060101010101" pitchFamily="49" charset="-122"/>
              </a:defRPr>
            </a:lvl9pPr>
          </a:lstStyle>
          <a:p>
            <a:r>
              <a:rPr lang="en-US" altLang="zh-CN" dirty="0"/>
              <a:t>Ppt</a:t>
            </a:r>
            <a:r>
              <a:rPr lang="zh-CN" altLang="en-US" dirty="0"/>
              <a:t>审阅：元照鑫 </a:t>
            </a:r>
            <a:endParaRPr lang="en-US" altLang="en-US" dirty="0"/>
          </a:p>
          <a:p>
            <a:pPr eaLnBrk="1" hangingPunct="1"/>
            <a:r>
              <a:rPr lang="en-US" altLang="en-US" dirty="0"/>
              <a:t>PPT</a:t>
            </a:r>
            <a:r>
              <a:rPr lang="zh-CN" altLang="en-US" dirty="0"/>
              <a:t>制作：元照鑫 祝誉芝</a:t>
            </a:r>
            <a:endParaRPr lang="en-US" altLang="zh-CN" dirty="0"/>
          </a:p>
          <a:p>
            <a:pPr eaLnBrk="1" hangingPunct="1"/>
            <a:r>
              <a:rPr lang="zh-CN" altLang="en-US" dirty="0"/>
              <a:t>资料收集：喻鑫科 周旭豪 邵轲 </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02365"/>
          </a:xfrm>
        </p:spPr>
        <p:txBody>
          <a:bodyPr/>
          <a:lstStyle/>
          <a:p>
            <a:r>
              <a:rPr lang="zh-CN" altLang="en-US" dirty="0"/>
              <a:t>用例图</a:t>
            </a:r>
            <a:endParaRPr lang="zh-CN" altLang="en-US" dirty="0"/>
          </a:p>
        </p:txBody>
      </p:sp>
      <p:sp>
        <p:nvSpPr>
          <p:cNvPr id="3" name="内容占位符 2"/>
          <p:cNvSpPr>
            <a:spLocks noGrp="1"/>
          </p:cNvSpPr>
          <p:nvPr>
            <p:ph idx="1"/>
          </p:nvPr>
        </p:nvSpPr>
        <p:spPr>
          <a:xfrm>
            <a:off x="915874" y="3122033"/>
            <a:ext cx="8596668" cy="4570371"/>
          </a:xfrm>
        </p:spPr>
        <p:txBody>
          <a:bodyPr/>
          <a:lstStyle/>
          <a:p>
            <a:r>
              <a:rPr lang="zh-CN" altLang="en-US" sz="3200" dirty="0"/>
              <a:t>从这个例子可以看到，用例的粒度可大可小，有的用例可能很简单，如“置正文为黑体”这个用例就比较简单，很快就可以实现，但“创建索引”这个用例就比较复杂，实现起来可能要花很长时间。</a:t>
            </a:r>
            <a:endParaRPr lang="zh-CN" altLang="en-US" dirty="0"/>
          </a:p>
        </p:txBody>
      </p:sp>
      <p:grpSp>
        <p:nvGrpSpPr>
          <p:cNvPr id="4" name="Group 3"/>
          <p:cNvGrpSpPr/>
          <p:nvPr/>
        </p:nvGrpSpPr>
        <p:grpSpPr bwMode="auto">
          <a:xfrm>
            <a:off x="2163832" y="1540724"/>
            <a:ext cx="5257800" cy="1276350"/>
            <a:chOff x="1104" y="2736"/>
            <a:chExt cx="3312" cy="804"/>
          </a:xfrm>
        </p:grpSpPr>
        <p:pic>
          <p:nvPicPr>
            <p:cNvPr id="5"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04" y="2736"/>
              <a:ext cx="912" cy="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 y="2784"/>
              <a:ext cx="1488"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02365"/>
          </a:xfrm>
        </p:spPr>
        <p:txBody>
          <a:bodyPr/>
          <a:lstStyle/>
          <a:p>
            <a:r>
              <a:rPr lang="zh-CN" altLang="en-US" dirty="0"/>
              <a:t>用例图</a:t>
            </a:r>
            <a:endParaRPr lang="zh-CN" altLang="en-US" dirty="0"/>
          </a:p>
        </p:txBody>
      </p:sp>
      <p:pic>
        <p:nvPicPr>
          <p:cNvPr id="7"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448261" y="3975884"/>
            <a:ext cx="3743739" cy="2946344"/>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内容占位符 2"/>
          <p:cNvSpPr>
            <a:spLocks noGrp="1"/>
          </p:cNvSpPr>
          <p:nvPr>
            <p:ph idx="1"/>
          </p:nvPr>
        </p:nvSpPr>
        <p:spPr>
          <a:xfrm>
            <a:off x="935752" y="1452259"/>
            <a:ext cx="8596668" cy="4570371"/>
          </a:xfrm>
        </p:spPr>
        <p:txBody>
          <a:bodyPr/>
          <a:lstStyle/>
          <a:p>
            <a:r>
              <a:rPr lang="zh-CN" altLang="en-US" sz="3200" dirty="0"/>
              <a:t>粒度过细，陷入功能分解。</a:t>
            </a:r>
            <a:endParaRPr lang="zh-CN" altLang="en-US" sz="3200" dirty="0"/>
          </a:p>
          <a:p>
            <a:r>
              <a:rPr lang="zh-CN" altLang="en-US" sz="3200" dirty="0"/>
              <a:t>过细的粒度，一般都会导致技术语言的描述，而不再是业务语言。</a:t>
            </a:r>
            <a:endParaRPr lang="zh-CN" altLang="en-US" sz="3200" dirty="0"/>
          </a:p>
          <a:p>
            <a:r>
              <a:rPr lang="en-US" altLang="zh-CN" sz="3200" dirty="0"/>
              <a:t>Jacobson</a:t>
            </a:r>
            <a:r>
              <a:rPr lang="zh-CN" altLang="en-US" sz="3200" dirty="0"/>
              <a:t>说，对一个十人年的项目，他需要二十个用例。而在一个相同规模的项目中，</a:t>
            </a:r>
            <a:r>
              <a:rPr lang="en-US" altLang="zh-CN" sz="3200" dirty="0"/>
              <a:t>Martin Fowler*</a:t>
            </a:r>
            <a:r>
              <a:rPr lang="zh-CN" altLang="en-US" sz="3200" dirty="0"/>
              <a:t>则用了一百多个用例。经验问题</a:t>
            </a:r>
            <a:endParaRPr lang="zh-CN" altLang="en-US" sz="3200" dirty="0"/>
          </a:p>
        </p:txBody>
      </p:sp>
    </p:spTree>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12413</Words>
  <Application>WPS 演示</Application>
  <PresentationFormat>宽屏</PresentationFormat>
  <Paragraphs>601</Paragraphs>
  <Slides>75</Slides>
  <Notes>12</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75</vt:i4>
      </vt:variant>
    </vt:vector>
  </HeadingPairs>
  <TitlesOfParts>
    <vt:vector size="96" baseType="lpstr">
      <vt:lpstr>Arial</vt:lpstr>
      <vt:lpstr>宋体</vt:lpstr>
      <vt:lpstr>Wingdings</vt:lpstr>
      <vt:lpstr>Wingdings 3</vt:lpstr>
      <vt:lpstr>Arial</vt:lpstr>
      <vt:lpstr>Times New Roman</vt:lpstr>
      <vt:lpstr>Wingdings 2</vt:lpstr>
      <vt:lpstr>黑体</vt:lpstr>
      <vt:lpstr>楷体</vt:lpstr>
      <vt:lpstr>Verdana</vt:lpstr>
      <vt:lpstr>Open Sans</vt:lpstr>
      <vt:lpstr>Calibri</vt:lpstr>
      <vt:lpstr>幼圆</vt:lpstr>
      <vt:lpstr>Trebuchet MS</vt:lpstr>
      <vt:lpstr>方正姚体</vt:lpstr>
      <vt:lpstr>微软雅黑</vt:lpstr>
      <vt:lpstr>华文新魏</vt:lpstr>
      <vt:lpstr>等线</vt:lpstr>
      <vt:lpstr>AMGDT</vt:lpstr>
      <vt:lpstr>平面</vt:lpstr>
      <vt:lpstr>1_平面</vt:lpstr>
      <vt:lpstr>UML基础Ⅰ</vt:lpstr>
      <vt:lpstr>目录</vt:lpstr>
      <vt:lpstr>用例图</vt:lpstr>
      <vt:lpstr>开发过程</vt:lpstr>
      <vt:lpstr>用例图</vt:lpstr>
      <vt:lpstr>用例图</vt:lpstr>
      <vt:lpstr>用例图</vt:lpstr>
      <vt:lpstr>用例图</vt:lpstr>
      <vt:lpstr>用例图</vt:lpstr>
      <vt:lpstr>用例图</vt:lpstr>
      <vt:lpstr>用例图</vt:lpstr>
      <vt:lpstr>用例图</vt:lpstr>
      <vt:lpstr>用例图</vt:lpstr>
      <vt:lpstr>用例图</vt:lpstr>
      <vt:lpstr>用例图</vt:lpstr>
      <vt:lpstr>用例图</vt:lpstr>
      <vt:lpstr>用例图</vt:lpstr>
      <vt:lpstr>用例图</vt:lpstr>
      <vt:lpstr>用例图</vt:lpstr>
      <vt:lpstr>扩展关系和包含关系的例子</vt:lpstr>
      <vt:lpstr>关系的比较</vt:lpstr>
      <vt:lpstr>actor，use case的关系类型</vt:lpstr>
      <vt:lpstr>用例图</vt:lpstr>
      <vt:lpstr>类图</vt:lpstr>
      <vt:lpstr>类图</vt:lpstr>
      <vt:lpstr>类图</vt:lpstr>
      <vt:lpstr>类图</vt:lpstr>
      <vt:lpstr>类图</vt:lpstr>
      <vt:lpstr>类图</vt:lpstr>
      <vt:lpstr>类图</vt:lpstr>
      <vt:lpstr>类图</vt:lpstr>
      <vt:lpstr>类图</vt:lpstr>
      <vt:lpstr>类图</vt:lpstr>
      <vt:lpstr>类图</vt:lpstr>
      <vt:lpstr>状态图</vt:lpstr>
      <vt:lpstr>状态图</vt:lpstr>
      <vt:lpstr>状态图</vt:lpstr>
      <vt:lpstr>状态图</vt:lpstr>
      <vt:lpstr>顺序图</vt:lpstr>
      <vt:lpstr>顺序图</vt:lpstr>
      <vt:lpstr>顺序图</vt:lpstr>
      <vt:lpstr>顺序图</vt:lpstr>
      <vt:lpstr>顺序图</vt:lpstr>
      <vt:lpstr>协作图</vt:lpstr>
      <vt:lpstr>协作图</vt:lpstr>
      <vt:lpstr>协作图</vt:lpstr>
      <vt:lpstr>协作图</vt:lpstr>
      <vt:lpstr>部署图</vt:lpstr>
      <vt:lpstr>部署图</vt:lpstr>
      <vt:lpstr>部署图</vt:lpstr>
      <vt:lpstr>部署图</vt:lpstr>
      <vt:lpstr>部署图</vt:lpstr>
      <vt:lpstr>对象图</vt:lpstr>
      <vt:lpstr>活动图</vt:lpstr>
      <vt:lpstr>活动图和状态图的区别</vt:lpstr>
      <vt:lpstr>构件图</vt:lpstr>
      <vt:lpstr>PowerPoint 演示文稿</vt:lpstr>
      <vt:lpstr>UML1.x与2.x的区别</vt:lpstr>
      <vt:lpstr>PowerPoint 演示文稿</vt:lpstr>
      <vt:lpstr>PowerPoint 演示文稿</vt:lpstr>
      <vt:lpstr>PowerPoint 演示文稿</vt:lpstr>
      <vt:lpstr>PowerPoint 演示文稿</vt:lpstr>
      <vt:lpstr>PowerPoint 演示文稿</vt:lpstr>
      <vt:lpstr>用例图</vt:lpstr>
      <vt:lpstr>PowerPoint 演示文稿</vt:lpstr>
      <vt:lpstr>PowerPoint 演示文稿</vt:lpstr>
      <vt:lpstr>PowerPoint 演示文稿</vt:lpstr>
      <vt:lpstr>构件图</vt:lpstr>
      <vt:lpstr>PowerPoint 演示文稿</vt:lpstr>
      <vt:lpstr>UML新增加的图</vt:lpstr>
      <vt:lpstr>PowerPoint 演示文稿</vt:lpstr>
      <vt:lpstr>交互图概览图</vt:lpstr>
      <vt:lpstr>PowerPoint 演示文稿</vt:lpstr>
      <vt:lpstr>引用出处</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anne tai ki</dc:creator>
  <cp:lastModifiedBy>yuxinke</cp:lastModifiedBy>
  <cp:revision>54</cp:revision>
  <dcterms:created xsi:type="dcterms:W3CDTF">2016-10-30T16:00:00Z</dcterms:created>
  <dcterms:modified xsi:type="dcterms:W3CDTF">2016-11-07T14:18:05Z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2052-10.1.0.6029</vt:lpwstr>
  </property>
</Properties>
</file>