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4"/>
  </p:notesMasterIdLst>
  <p:sldIdLst>
    <p:sldId id="256" r:id="rId3"/>
    <p:sldId id="257" r:id="rId4"/>
    <p:sldId id="258" r:id="rId5"/>
    <p:sldId id="259" r:id="rId6"/>
    <p:sldId id="260" r:id="rId7"/>
    <p:sldId id="263" r:id="rId8"/>
    <p:sldId id="264" r:id="rId9"/>
    <p:sldId id="265" r:id="rId10"/>
    <p:sldId id="270" r:id="rId11"/>
    <p:sldId id="268"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64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1140"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buNone/>
            </a:pPr>
            <a:r>
              <a:rPr lang="en-US" sz="4400" b="0" strike="noStrike" spc="-1">
                <a:latin typeface="Arial"/>
              </a:rPr>
              <a:t>Click to move the slide</a:t>
            </a:r>
          </a:p>
        </p:txBody>
      </p:sp>
      <p:sp>
        <p:nvSpPr>
          <p:cNvPr id="92"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93"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94" name="PlaceHolder 4"/>
          <p:cNvSpPr>
            <a:spLocks noGrp="1"/>
          </p:cNvSpPr>
          <p:nvPr>
            <p:ph type="dt" idx="1"/>
          </p:nvPr>
        </p:nvSpPr>
        <p:spPr>
          <a:xfrm>
            <a:off x="4278960" y="0"/>
            <a:ext cx="3280680" cy="53424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95" name="PlaceHolder 5"/>
          <p:cNvSpPr>
            <a:spLocks noGrp="1"/>
          </p:cNvSpPr>
          <p:nvPr>
            <p:ph type="ftr" idx="2"/>
          </p:nvPr>
        </p:nvSpPr>
        <p:spPr>
          <a:xfrm>
            <a:off x="0" y="10157400"/>
            <a:ext cx="3280680" cy="53424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96" name="PlaceHolder 6"/>
          <p:cNvSpPr>
            <a:spLocks noGrp="1"/>
          </p:cNvSpPr>
          <p:nvPr>
            <p:ph type="sldNum" idx="3"/>
          </p:nvPr>
        </p:nvSpPr>
        <p:spPr>
          <a:xfrm>
            <a:off x="4278960" y="10157400"/>
            <a:ext cx="3280680" cy="53424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4F6B283F-9AED-489A-9C0E-1D4D9AEEFC1C}"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2930132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Google Shape;127;p1:notes"/>
          <p:cNvSpPr/>
          <p:nvPr/>
        </p:nvSpPr>
        <p:spPr>
          <a:xfrm>
            <a:off x="3884760" y="8685360"/>
            <a:ext cx="2966760" cy="45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buNone/>
              <a:tabLst>
                <a:tab pos="0" algn="l"/>
              </a:tabLst>
            </a:pPr>
            <a:fld id="{4722C3E7-09D7-40FA-9306-3F9744FBD05B}" type="slidenum">
              <a:rPr lang="en-US" sz="1200" b="0" strike="noStrike" spc="-1">
                <a:solidFill>
                  <a:srgbClr val="000000"/>
                </a:solidFill>
                <a:latin typeface="Arial"/>
                <a:ea typeface="Arial"/>
              </a:rPr>
              <a:t>1</a:t>
            </a:fld>
            <a:endParaRPr lang="en-US" sz="1200" b="0" strike="noStrike" spc="-1">
              <a:latin typeface="Arial"/>
            </a:endParaRPr>
          </a:p>
        </p:txBody>
      </p:sp>
      <p:sp>
        <p:nvSpPr>
          <p:cNvPr id="138" name="PlaceHolder 1"/>
          <p:cNvSpPr>
            <a:spLocks noGrp="1" noRot="1" noChangeAspect="1"/>
          </p:cNvSpPr>
          <p:nvPr>
            <p:ph type="sldImg"/>
          </p:nvPr>
        </p:nvSpPr>
        <p:spPr>
          <a:xfrm>
            <a:off x="1143000" y="685800"/>
            <a:ext cx="4567238" cy="3424238"/>
          </a:xfrm>
          <a:prstGeom prst="rect">
            <a:avLst/>
          </a:prstGeom>
          <a:ln w="0">
            <a:noFill/>
          </a:ln>
        </p:spPr>
      </p:sp>
      <p:sp>
        <p:nvSpPr>
          <p:cNvPr id="139" name="PlaceHolder 2"/>
          <p:cNvSpPr>
            <a:spLocks noGrp="1"/>
          </p:cNvSpPr>
          <p:nvPr>
            <p:ph type="body"/>
          </p:nvPr>
        </p:nvSpPr>
        <p:spPr>
          <a:xfrm>
            <a:off x="685800" y="4343400"/>
            <a:ext cx="5481360" cy="410976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841159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noRot="1" noChangeAspect="1"/>
          </p:cNvSpPr>
          <p:nvPr>
            <p:ph type="sldImg"/>
          </p:nvPr>
        </p:nvSpPr>
        <p:spPr>
          <a:xfrm>
            <a:off x="1143000" y="685800"/>
            <a:ext cx="4567238" cy="3424238"/>
          </a:xfrm>
          <a:prstGeom prst="rect">
            <a:avLst/>
          </a:prstGeom>
          <a:ln w="0">
            <a:noFill/>
          </a:ln>
        </p:spPr>
      </p:sp>
      <p:sp>
        <p:nvSpPr>
          <p:cNvPr id="141" name="PlaceHolder 2"/>
          <p:cNvSpPr>
            <a:spLocks noGrp="1"/>
          </p:cNvSpPr>
          <p:nvPr>
            <p:ph type="body"/>
          </p:nvPr>
        </p:nvSpPr>
        <p:spPr>
          <a:xfrm>
            <a:off x="685800" y="4343400"/>
            <a:ext cx="5481360" cy="4109760"/>
          </a:xfrm>
          <a:prstGeom prst="rect">
            <a:avLst/>
          </a:prstGeom>
          <a:noFill/>
          <a:ln w="0">
            <a:noFill/>
          </a:ln>
        </p:spPr>
        <p:txBody>
          <a:bodyPr lIns="0" tIns="0" rIns="0" bIns="0" anchor="t">
            <a:noAutofit/>
          </a:bodyPr>
          <a:lstStyle/>
          <a:p>
            <a:endParaRPr lang="en-US" sz="2000" b="0" strike="noStrike" spc="-1">
              <a:latin typeface="Arial"/>
            </a:endParaRPr>
          </a:p>
        </p:txBody>
      </p:sp>
      <p:sp>
        <p:nvSpPr>
          <p:cNvPr id="142" name="PlaceHolder 3"/>
          <p:cNvSpPr>
            <a:spLocks noGrp="1"/>
          </p:cNvSpPr>
          <p:nvPr>
            <p:ph type="sldNum" idx="4"/>
          </p:nvPr>
        </p:nvSpPr>
        <p:spPr>
          <a:xfrm>
            <a:off x="3884760" y="8685360"/>
            <a:ext cx="2966760" cy="452160"/>
          </a:xfrm>
          <a:prstGeom prst="rect">
            <a:avLst/>
          </a:prstGeom>
          <a:noFill/>
          <a:ln w="0">
            <a:noFill/>
          </a:ln>
        </p:spPr>
        <p:txBody>
          <a:bodyPr lIns="0" tIns="0" rIns="0" bIns="0" anchor="b">
            <a:noAutofit/>
          </a:bodyPr>
          <a:lstStyle>
            <a:lvl1pPr algn="r">
              <a:lnSpc>
                <a:spcPct val="100000"/>
              </a:lnSpc>
              <a:buNone/>
              <a:tabLst>
                <a:tab pos="0" algn="l"/>
              </a:tabLst>
              <a:defRPr lang="en-US" sz="1400" b="0" strike="noStrike" spc="-1">
                <a:latin typeface="Times New Roman"/>
                <a:ea typeface="Times New Roman"/>
              </a:defRPr>
            </a:lvl1pPr>
          </a:lstStyle>
          <a:p>
            <a:pPr algn="r">
              <a:lnSpc>
                <a:spcPct val="100000"/>
              </a:lnSpc>
              <a:buNone/>
              <a:tabLst>
                <a:tab pos="0" algn="l"/>
              </a:tabLst>
            </a:pPr>
            <a:fld id="{0C1A7E9C-C717-46D9-BD8C-D8B955D2F7E7}" type="slidenum">
              <a:rPr lang="en-US" sz="1400" b="0" strike="noStrike" spc="-1">
                <a:latin typeface="Times New Roman"/>
                <a:ea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226916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noRot="1" noChangeAspect="1"/>
          </p:cNvSpPr>
          <p:nvPr>
            <p:ph type="sldImg"/>
          </p:nvPr>
        </p:nvSpPr>
        <p:spPr>
          <a:xfrm>
            <a:off x="1143000" y="685800"/>
            <a:ext cx="4567238" cy="3424238"/>
          </a:xfrm>
          <a:prstGeom prst="rect">
            <a:avLst/>
          </a:prstGeom>
          <a:ln w="0">
            <a:noFill/>
          </a:ln>
        </p:spPr>
      </p:sp>
      <p:sp>
        <p:nvSpPr>
          <p:cNvPr id="144" name="PlaceHolder 2"/>
          <p:cNvSpPr>
            <a:spLocks noGrp="1"/>
          </p:cNvSpPr>
          <p:nvPr>
            <p:ph type="body"/>
          </p:nvPr>
        </p:nvSpPr>
        <p:spPr>
          <a:xfrm>
            <a:off x="685800" y="4343400"/>
            <a:ext cx="5481360" cy="4109760"/>
          </a:xfrm>
          <a:prstGeom prst="rect">
            <a:avLst/>
          </a:prstGeom>
          <a:noFill/>
          <a:ln w="0">
            <a:noFill/>
          </a:ln>
        </p:spPr>
        <p:txBody>
          <a:bodyPr lIns="0" tIns="0" rIns="0" bIns="0" anchor="t">
            <a:noAutofit/>
          </a:bodyPr>
          <a:lstStyle/>
          <a:p>
            <a:endParaRPr lang="en-US" sz="2000" b="0" strike="noStrike" spc="-1">
              <a:latin typeface="Arial"/>
            </a:endParaRPr>
          </a:p>
        </p:txBody>
      </p:sp>
      <p:sp>
        <p:nvSpPr>
          <p:cNvPr id="145" name="PlaceHolder 3"/>
          <p:cNvSpPr>
            <a:spLocks noGrp="1"/>
          </p:cNvSpPr>
          <p:nvPr>
            <p:ph type="sldNum" idx="5"/>
          </p:nvPr>
        </p:nvSpPr>
        <p:spPr>
          <a:xfrm>
            <a:off x="3884760" y="8685360"/>
            <a:ext cx="2966760" cy="452160"/>
          </a:xfrm>
          <a:prstGeom prst="rect">
            <a:avLst/>
          </a:prstGeom>
          <a:noFill/>
          <a:ln w="0">
            <a:noFill/>
          </a:ln>
        </p:spPr>
        <p:txBody>
          <a:bodyPr lIns="0" tIns="0" rIns="0" bIns="0" anchor="b">
            <a:noAutofit/>
          </a:bodyPr>
          <a:lstStyle>
            <a:lvl1pPr algn="r">
              <a:lnSpc>
                <a:spcPct val="100000"/>
              </a:lnSpc>
              <a:buNone/>
              <a:tabLst>
                <a:tab pos="0" algn="l"/>
              </a:tabLst>
              <a:defRPr lang="en-US" sz="1400" b="0" strike="noStrike" spc="-1">
                <a:latin typeface="Times New Roman"/>
                <a:ea typeface="Times New Roman"/>
              </a:defRPr>
            </a:lvl1pPr>
          </a:lstStyle>
          <a:p>
            <a:pPr algn="r">
              <a:lnSpc>
                <a:spcPct val="100000"/>
              </a:lnSpc>
              <a:buNone/>
              <a:tabLst>
                <a:tab pos="0" algn="l"/>
              </a:tabLst>
            </a:pPr>
            <a:fld id="{1D62D767-B61A-42E4-B77B-B9A67DA55736}" type="slidenum">
              <a:rPr lang="en-US" sz="1400" b="0" strike="noStrike" spc="-1">
                <a:latin typeface="Times New Roman"/>
                <a:ea typeface="Times New Roman"/>
              </a:rPr>
              <a:t>3</a:t>
            </a:fld>
            <a:endParaRPr lang="en-US" sz="1400" b="0" strike="noStrike" spc="-1">
              <a:latin typeface="Times New Roman"/>
            </a:endParaRPr>
          </a:p>
        </p:txBody>
      </p:sp>
    </p:spTree>
    <p:extLst>
      <p:ext uri="{BB962C8B-B14F-4D97-AF65-F5344CB8AC3E}">
        <p14:creationId xmlns:p14="http://schemas.microsoft.com/office/powerpoint/2010/main" val="558815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noRot="1" noChangeAspect="1"/>
          </p:cNvSpPr>
          <p:nvPr>
            <p:ph type="sldImg"/>
          </p:nvPr>
        </p:nvSpPr>
        <p:spPr>
          <a:xfrm>
            <a:off x="1143000" y="685800"/>
            <a:ext cx="4567238" cy="3424238"/>
          </a:xfrm>
          <a:prstGeom prst="rect">
            <a:avLst/>
          </a:prstGeom>
          <a:ln w="0">
            <a:noFill/>
          </a:ln>
        </p:spPr>
      </p:sp>
      <p:sp>
        <p:nvSpPr>
          <p:cNvPr id="147" name="PlaceHolder 2"/>
          <p:cNvSpPr>
            <a:spLocks noGrp="1"/>
          </p:cNvSpPr>
          <p:nvPr>
            <p:ph type="body"/>
          </p:nvPr>
        </p:nvSpPr>
        <p:spPr>
          <a:xfrm>
            <a:off x="685800" y="4343400"/>
            <a:ext cx="5481360" cy="4109760"/>
          </a:xfrm>
          <a:prstGeom prst="rect">
            <a:avLst/>
          </a:prstGeom>
          <a:noFill/>
          <a:ln w="0">
            <a:noFill/>
          </a:ln>
        </p:spPr>
        <p:txBody>
          <a:bodyPr lIns="0" tIns="0" rIns="0" bIns="0" anchor="t">
            <a:noAutofit/>
          </a:bodyPr>
          <a:lstStyle/>
          <a:p>
            <a:endParaRPr lang="en-US" sz="2000" b="0" strike="noStrike" spc="-1">
              <a:latin typeface="Arial"/>
            </a:endParaRPr>
          </a:p>
        </p:txBody>
      </p:sp>
      <p:sp>
        <p:nvSpPr>
          <p:cNvPr id="148" name="PlaceHolder 3"/>
          <p:cNvSpPr>
            <a:spLocks noGrp="1"/>
          </p:cNvSpPr>
          <p:nvPr>
            <p:ph type="sldNum" idx="6"/>
          </p:nvPr>
        </p:nvSpPr>
        <p:spPr>
          <a:xfrm>
            <a:off x="3884760" y="8685360"/>
            <a:ext cx="2966760" cy="452160"/>
          </a:xfrm>
          <a:prstGeom prst="rect">
            <a:avLst/>
          </a:prstGeom>
          <a:noFill/>
          <a:ln w="0">
            <a:noFill/>
          </a:ln>
        </p:spPr>
        <p:txBody>
          <a:bodyPr lIns="0" tIns="0" rIns="0" bIns="0" anchor="b">
            <a:noAutofit/>
          </a:bodyPr>
          <a:lstStyle>
            <a:lvl1pPr algn="r">
              <a:lnSpc>
                <a:spcPct val="100000"/>
              </a:lnSpc>
              <a:buNone/>
              <a:tabLst>
                <a:tab pos="0" algn="l"/>
              </a:tabLst>
              <a:defRPr lang="en-US" sz="1400" b="0" strike="noStrike" spc="-1">
                <a:latin typeface="Times New Roman"/>
                <a:ea typeface="Times New Roman"/>
              </a:defRPr>
            </a:lvl1pPr>
          </a:lstStyle>
          <a:p>
            <a:pPr algn="r">
              <a:lnSpc>
                <a:spcPct val="100000"/>
              </a:lnSpc>
              <a:buNone/>
              <a:tabLst>
                <a:tab pos="0" algn="l"/>
              </a:tabLst>
            </a:pPr>
            <a:fld id="{331CEA76-2207-486A-B25A-9FF6059E4063}" type="slidenum">
              <a:rPr lang="en-US" sz="1400" b="0" strike="noStrike" spc="-1">
                <a:latin typeface="Times New Roman"/>
                <a:ea typeface="Times New Roman"/>
              </a:rPr>
              <a:t>4</a:t>
            </a:fld>
            <a:endParaRPr lang="en-US" sz="1400" b="0" strike="noStrike" spc="-1">
              <a:latin typeface="Times New Roman"/>
            </a:endParaRPr>
          </a:p>
        </p:txBody>
      </p:sp>
    </p:spTree>
    <p:extLst>
      <p:ext uri="{BB962C8B-B14F-4D97-AF65-F5344CB8AC3E}">
        <p14:creationId xmlns:p14="http://schemas.microsoft.com/office/powerpoint/2010/main" val="140926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noRot="1" noChangeAspect="1"/>
          </p:cNvSpPr>
          <p:nvPr>
            <p:ph type="sldImg"/>
          </p:nvPr>
        </p:nvSpPr>
        <p:spPr>
          <a:xfrm>
            <a:off x="1143000" y="685800"/>
            <a:ext cx="4567238" cy="3424238"/>
          </a:xfrm>
          <a:prstGeom prst="rect">
            <a:avLst/>
          </a:prstGeom>
          <a:ln w="0">
            <a:noFill/>
          </a:ln>
        </p:spPr>
      </p:sp>
      <p:sp>
        <p:nvSpPr>
          <p:cNvPr id="150" name="PlaceHolder 2"/>
          <p:cNvSpPr>
            <a:spLocks noGrp="1"/>
          </p:cNvSpPr>
          <p:nvPr>
            <p:ph type="body"/>
          </p:nvPr>
        </p:nvSpPr>
        <p:spPr>
          <a:xfrm>
            <a:off x="685800" y="4343400"/>
            <a:ext cx="5481360" cy="4109760"/>
          </a:xfrm>
          <a:prstGeom prst="rect">
            <a:avLst/>
          </a:prstGeom>
          <a:noFill/>
          <a:ln w="0">
            <a:noFill/>
          </a:ln>
        </p:spPr>
        <p:txBody>
          <a:bodyPr lIns="0" tIns="0" rIns="0" bIns="0" anchor="t">
            <a:noAutofit/>
          </a:bodyPr>
          <a:lstStyle/>
          <a:p>
            <a:endParaRPr lang="en-US" sz="2000" b="0" strike="noStrike" spc="-1">
              <a:latin typeface="Arial"/>
            </a:endParaRPr>
          </a:p>
        </p:txBody>
      </p:sp>
      <p:sp>
        <p:nvSpPr>
          <p:cNvPr id="151" name="PlaceHolder 3"/>
          <p:cNvSpPr>
            <a:spLocks noGrp="1"/>
          </p:cNvSpPr>
          <p:nvPr>
            <p:ph type="sldNum" idx="7"/>
          </p:nvPr>
        </p:nvSpPr>
        <p:spPr>
          <a:xfrm>
            <a:off x="3884760" y="8685360"/>
            <a:ext cx="2966760" cy="452160"/>
          </a:xfrm>
          <a:prstGeom prst="rect">
            <a:avLst/>
          </a:prstGeom>
          <a:noFill/>
          <a:ln w="0">
            <a:noFill/>
          </a:ln>
        </p:spPr>
        <p:txBody>
          <a:bodyPr lIns="0" tIns="0" rIns="0" bIns="0" anchor="b">
            <a:noAutofit/>
          </a:bodyPr>
          <a:lstStyle>
            <a:lvl1pPr algn="r">
              <a:lnSpc>
                <a:spcPct val="100000"/>
              </a:lnSpc>
              <a:buNone/>
              <a:tabLst>
                <a:tab pos="0" algn="l"/>
              </a:tabLst>
              <a:defRPr lang="en-US" sz="1400" b="0" strike="noStrike" spc="-1">
                <a:latin typeface="Times New Roman"/>
                <a:ea typeface="Times New Roman"/>
              </a:defRPr>
            </a:lvl1pPr>
          </a:lstStyle>
          <a:p>
            <a:pPr algn="r">
              <a:lnSpc>
                <a:spcPct val="100000"/>
              </a:lnSpc>
              <a:buNone/>
              <a:tabLst>
                <a:tab pos="0" algn="l"/>
              </a:tabLst>
            </a:pPr>
            <a:fld id="{776EE83B-DF37-4D08-B5AF-70D75696EC3D}" type="slidenum">
              <a:rPr lang="en-US" sz="1400" b="0" strike="noStrike" spc="-1">
                <a:latin typeface="Times New Roman"/>
                <a:ea typeface="Times New Roman"/>
              </a:rPr>
              <a:t>6</a:t>
            </a:fld>
            <a:endParaRPr lang="en-US" sz="1400" b="0" strike="noStrike" spc="-1">
              <a:latin typeface="Times New Roman"/>
            </a:endParaRPr>
          </a:p>
        </p:txBody>
      </p:sp>
    </p:spTree>
    <p:extLst>
      <p:ext uri="{BB962C8B-B14F-4D97-AF65-F5344CB8AC3E}">
        <p14:creationId xmlns:p14="http://schemas.microsoft.com/office/powerpoint/2010/main" val="3257488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noRot="1" noChangeAspect="1"/>
          </p:cNvSpPr>
          <p:nvPr>
            <p:ph type="sldImg"/>
          </p:nvPr>
        </p:nvSpPr>
        <p:spPr>
          <a:xfrm>
            <a:off x="1143000" y="685800"/>
            <a:ext cx="4567238" cy="3424238"/>
          </a:xfrm>
          <a:prstGeom prst="rect">
            <a:avLst/>
          </a:prstGeom>
          <a:ln w="0">
            <a:noFill/>
          </a:ln>
        </p:spPr>
      </p:sp>
      <p:sp>
        <p:nvSpPr>
          <p:cNvPr id="153" name="PlaceHolder 2"/>
          <p:cNvSpPr>
            <a:spLocks noGrp="1"/>
          </p:cNvSpPr>
          <p:nvPr>
            <p:ph type="body"/>
          </p:nvPr>
        </p:nvSpPr>
        <p:spPr>
          <a:xfrm>
            <a:off x="685800" y="4343400"/>
            <a:ext cx="5481360" cy="4109760"/>
          </a:xfrm>
          <a:prstGeom prst="rect">
            <a:avLst/>
          </a:prstGeom>
          <a:noFill/>
          <a:ln w="0">
            <a:noFill/>
          </a:ln>
        </p:spPr>
        <p:txBody>
          <a:bodyPr lIns="0" tIns="0" rIns="0" bIns="0" anchor="t">
            <a:noAutofit/>
          </a:bodyPr>
          <a:lstStyle/>
          <a:p>
            <a:endParaRPr lang="en-US" sz="2000" b="0" strike="noStrike" spc="-1">
              <a:latin typeface="Arial"/>
            </a:endParaRPr>
          </a:p>
        </p:txBody>
      </p:sp>
      <p:sp>
        <p:nvSpPr>
          <p:cNvPr id="154" name="PlaceHolder 3"/>
          <p:cNvSpPr>
            <a:spLocks noGrp="1"/>
          </p:cNvSpPr>
          <p:nvPr>
            <p:ph type="sldNum" idx="8"/>
          </p:nvPr>
        </p:nvSpPr>
        <p:spPr>
          <a:xfrm>
            <a:off x="3884760" y="8685360"/>
            <a:ext cx="2966760" cy="452160"/>
          </a:xfrm>
          <a:prstGeom prst="rect">
            <a:avLst/>
          </a:prstGeom>
          <a:noFill/>
          <a:ln w="0">
            <a:noFill/>
          </a:ln>
        </p:spPr>
        <p:txBody>
          <a:bodyPr lIns="0" tIns="0" rIns="0" bIns="0" anchor="b">
            <a:noAutofit/>
          </a:bodyPr>
          <a:lstStyle>
            <a:lvl1pPr algn="r">
              <a:lnSpc>
                <a:spcPct val="100000"/>
              </a:lnSpc>
              <a:buNone/>
              <a:tabLst>
                <a:tab pos="0" algn="l"/>
              </a:tabLst>
              <a:defRPr lang="en-US" sz="1400" b="0" strike="noStrike" spc="-1">
                <a:latin typeface="Times New Roman"/>
                <a:ea typeface="Times New Roman"/>
              </a:defRPr>
            </a:lvl1pPr>
          </a:lstStyle>
          <a:p>
            <a:pPr algn="r">
              <a:lnSpc>
                <a:spcPct val="100000"/>
              </a:lnSpc>
              <a:buNone/>
              <a:tabLst>
                <a:tab pos="0" algn="l"/>
              </a:tabLst>
            </a:pPr>
            <a:fld id="{70711432-2EDE-4B35-959E-75E3084996BB}" type="slidenum">
              <a:rPr lang="en-US" sz="1400" b="0" strike="noStrike" spc="-1">
                <a:latin typeface="Times New Roman"/>
                <a:ea typeface="Times New Roman"/>
              </a:rPr>
              <a:t>7</a:t>
            </a:fld>
            <a:endParaRPr lang="en-US" sz="1400" b="0" strike="noStrike" spc="-1">
              <a:latin typeface="Times New Roman"/>
            </a:endParaRPr>
          </a:p>
        </p:txBody>
      </p:sp>
    </p:spTree>
    <p:extLst>
      <p:ext uri="{BB962C8B-B14F-4D97-AF65-F5344CB8AC3E}">
        <p14:creationId xmlns:p14="http://schemas.microsoft.com/office/powerpoint/2010/main" val="2705559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4"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5"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7"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2"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3"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4"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5"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6"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7"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6"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8"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1"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6"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7"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3"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9"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0"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1"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3"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4"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5"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7"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8"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0"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2"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3"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5"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6"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7"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8"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9"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0"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5"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7"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8"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2"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3"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6"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7"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50000">
              <a:srgbClr val="FFFFFF"/>
            </a:gs>
            <a:gs pos="100000">
              <a:srgbClr val="FFFFFF"/>
            </a:gs>
          </a:gsLst>
          <a:lin ang="5400000"/>
        </a:gradFill>
        <a:effectLst/>
      </p:bgPr>
    </p:bg>
    <p:spTree>
      <p:nvGrpSpPr>
        <p:cNvPr id="1" name=""/>
        <p:cNvGrpSpPr/>
        <p:nvPr/>
      </p:nvGrpSpPr>
      <p:grpSpPr>
        <a:xfrm>
          <a:off x="0" y="0"/>
          <a:ext cx="0" cy="0"/>
          <a:chOff x="0" y="0"/>
          <a:chExt cx="0" cy="0"/>
        </a:xfrm>
      </p:grpSpPr>
      <p:sp>
        <p:nvSpPr>
          <p:cNvPr id="12" name="Google Shape;10;p13"/>
          <p:cNvSpPr/>
          <p:nvPr/>
        </p:nvSpPr>
        <p:spPr>
          <a:xfrm rot="10800000">
            <a:off x="2285640" y="5040"/>
            <a:ext cx="360" cy="3423960"/>
          </a:xfrm>
          <a:custGeom>
            <a:avLst/>
            <a:gdLst/>
            <a:ahLst/>
            <a:cxnLst/>
            <a:rect l="l" t="t" r="r" b="b"/>
            <a:pathLst>
              <a:path w="21600" h="21600">
                <a:moveTo>
                  <a:pt x="0" y="0"/>
                </a:moveTo>
                <a:lnTo>
                  <a:pt x="21600" y="21600"/>
                </a:lnTo>
              </a:path>
            </a:pathLst>
          </a:custGeom>
          <a:noFill/>
          <a:ln w="9525">
            <a:solidFill>
              <a:srgbClr val="C0C0C0"/>
            </a:solidFill>
            <a:miter/>
          </a:ln>
        </p:spPr>
        <p:style>
          <a:lnRef idx="0">
            <a:scrgbClr r="0" g="0" b="0"/>
          </a:lnRef>
          <a:fillRef idx="0">
            <a:scrgbClr r="0" g="0" b="0"/>
          </a:fillRef>
          <a:effectRef idx="0">
            <a:scrgbClr r="0" g="0" b="0"/>
          </a:effectRef>
          <a:fontRef idx="minor"/>
        </p:style>
      </p:sp>
      <p:sp>
        <p:nvSpPr>
          <p:cNvPr id="13" name="Google Shape;11;p13"/>
          <p:cNvSpPr/>
          <p:nvPr/>
        </p:nvSpPr>
        <p:spPr>
          <a:xfrm>
            <a:off x="0" y="2514600"/>
            <a:ext cx="9138960" cy="360"/>
          </a:xfrm>
          <a:custGeom>
            <a:avLst/>
            <a:gdLst/>
            <a:ahLst/>
            <a:cxnLst/>
            <a:rect l="l" t="t" r="r" b="b"/>
            <a:pathLst>
              <a:path w="21600" h="21600">
                <a:moveTo>
                  <a:pt x="0" y="0"/>
                </a:moveTo>
                <a:lnTo>
                  <a:pt x="21600" y="21600"/>
                </a:lnTo>
              </a:path>
            </a:pathLst>
          </a:custGeom>
          <a:noFill/>
          <a:ln w="9525">
            <a:solidFill>
              <a:srgbClr val="C0C0C0"/>
            </a:solidFill>
            <a:miter/>
          </a:ln>
        </p:spPr>
        <p:style>
          <a:lnRef idx="0">
            <a:scrgbClr r="0" g="0" b="0"/>
          </a:lnRef>
          <a:fillRef idx="0">
            <a:scrgbClr r="0" g="0" b="0"/>
          </a:fillRef>
          <a:effectRef idx="0">
            <a:scrgbClr r="0" g="0" b="0"/>
          </a:effectRef>
          <a:fontRef idx="minor"/>
        </p:style>
      </p:sp>
      <p:sp>
        <p:nvSpPr>
          <p:cNvPr id="2" name="Google Shape;12;p13"/>
          <p:cNvSpPr/>
          <p:nvPr/>
        </p:nvSpPr>
        <p:spPr>
          <a:xfrm>
            <a:off x="0" y="1523880"/>
            <a:ext cx="9138960" cy="360"/>
          </a:xfrm>
          <a:custGeom>
            <a:avLst/>
            <a:gdLst/>
            <a:ahLst/>
            <a:cxnLst/>
            <a:rect l="l" t="t" r="r" b="b"/>
            <a:pathLst>
              <a:path w="21600" h="21600">
                <a:moveTo>
                  <a:pt x="0" y="0"/>
                </a:moveTo>
                <a:lnTo>
                  <a:pt x="21600" y="21600"/>
                </a:lnTo>
              </a:path>
            </a:pathLst>
          </a:custGeom>
          <a:noFill/>
          <a:ln w="9525">
            <a:solidFill>
              <a:srgbClr val="C0C0C0"/>
            </a:solidFill>
            <a:miter/>
          </a:ln>
        </p:spPr>
        <p:style>
          <a:lnRef idx="0">
            <a:scrgbClr r="0" g="0" b="0"/>
          </a:lnRef>
          <a:fillRef idx="0">
            <a:scrgbClr r="0" g="0" b="0"/>
          </a:fillRef>
          <a:effectRef idx="0">
            <a:scrgbClr r="0" g="0" b="0"/>
          </a:effectRef>
          <a:fontRef idx="minor"/>
        </p:style>
      </p:sp>
      <p:sp>
        <p:nvSpPr>
          <p:cNvPr id="3" name="Google Shape;13;p13"/>
          <p:cNvSpPr/>
          <p:nvPr/>
        </p:nvSpPr>
        <p:spPr>
          <a:xfrm>
            <a:off x="2666880" y="6717600"/>
            <a:ext cx="3595320" cy="91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spAutoFit/>
          </a:bodyPr>
          <a:lstStyle/>
          <a:p>
            <a:pPr algn="ctr">
              <a:lnSpc>
                <a:spcPct val="100000"/>
              </a:lnSpc>
              <a:buNone/>
              <a:tabLst>
                <a:tab pos="0" algn="l"/>
              </a:tabLst>
            </a:pPr>
            <a:r>
              <a:rPr lang="en-US" sz="600" b="1" strike="noStrike" spc="-1">
                <a:solidFill>
                  <a:srgbClr val="969696"/>
                </a:solidFill>
                <a:latin typeface="Arial"/>
                <a:ea typeface="Arial"/>
              </a:rPr>
              <a:t>* CSC Alliance — </a:t>
            </a:r>
            <a:fld id="{8207B637-EDC4-4E5E-AB6D-2BB80DD4B64C}" type="slidenum">
              <a:rPr lang="en-US" sz="600" b="1" strike="noStrike" spc="-1">
                <a:solidFill>
                  <a:srgbClr val="969696"/>
                </a:solidFill>
                <a:latin typeface="Arial"/>
                <a:ea typeface="Arial"/>
              </a:rPr>
              <a:t>‹#›</a:t>
            </a:fld>
            <a:endParaRPr lang="en-US" sz="600" b="0" strike="noStrike" spc="-1">
              <a:latin typeface="Arial"/>
            </a:endParaRPr>
          </a:p>
        </p:txBody>
      </p:sp>
      <p:sp>
        <p:nvSpPr>
          <p:cNvPr id="4" name="Google Shape;14;p13"/>
          <p:cNvSpPr/>
          <p:nvPr/>
        </p:nvSpPr>
        <p:spPr>
          <a:xfrm rot="10800000">
            <a:off x="2285640" y="3434040"/>
            <a:ext cx="360" cy="2357280"/>
          </a:xfrm>
          <a:custGeom>
            <a:avLst/>
            <a:gdLst/>
            <a:ahLst/>
            <a:cxnLst/>
            <a:rect l="l" t="t" r="r" b="b"/>
            <a:pathLst>
              <a:path w="21600" h="21600">
                <a:moveTo>
                  <a:pt x="0" y="0"/>
                </a:moveTo>
                <a:lnTo>
                  <a:pt x="21600" y="21600"/>
                </a:lnTo>
              </a:path>
            </a:pathLst>
          </a:custGeom>
          <a:noFill/>
          <a:ln w="25400">
            <a:solidFill>
              <a:srgbClr val="FFFFFF"/>
            </a:solidFill>
            <a:miter/>
          </a:ln>
        </p:spPr>
        <p:style>
          <a:lnRef idx="0">
            <a:scrgbClr r="0" g="0" b="0"/>
          </a:lnRef>
          <a:fillRef idx="0">
            <a:scrgbClr r="0" g="0" b="0"/>
          </a:fillRef>
          <a:effectRef idx="0">
            <a:scrgbClr r="0" g="0" b="0"/>
          </a:effectRef>
          <a:fontRef idx="minor"/>
        </p:style>
      </p:sp>
      <p:sp>
        <p:nvSpPr>
          <p:cNvPr id="5" name="Google Shape;15;p13"/>
          <p:cNvSpPr/>
          <p:nvPr/>
        </p:nvSpPr>
        <p:spPr>
          <a:xfrm rot="10800000">
            <a:off x="4563720" y="3434040"/>
            <a:ext cx="360" cy="2357280"/>
          </a:xfrm>
          <a:custGeom>
            <a:avLst/>
            <a:gdLst/>
            <a:ahLst/>
            <a:cxnLst/>
            <a:rect l="l" t="t" r="r" b="b"/>
            <a:pathLst>
              <a:path w="21600" h="21600">
                <a:moveTo>
                  <a:pt x="0" y="0"/>
                </a:moveTo>
                <a:lnTo>
                  <a:pt x="21600" y="21600"/>
                </a:lnTo>
              </a:path>
            </a:pathLst>
          </a:custGeom>
          <a:noFill/>
          <a:ln w="25400">
            <a:solidFill>
              <a:srgbClr val="FFFFFF"/>
            </a:solidFill>
            <a:miter/>
          </a:ln>
        </p:spPr>
        <p:style>
          <a:lnRef idx="0">
            <a:scrgbClr r="0" g="0" b="0"/>
          </a:lnRef>
          <a:fillRef idx="0">
            <a:scrgbClr r="0" g="0" b="0"/>
          </a:fillRef>
          <a:effectRef idx="0">
            <a:scrgbClr r="0" g="0" b="0"/>
          </a:effectRef>
          <a:fontRef idx="minor"/>
        </p:style>
      </p:sp>
      <p:sp>
        <p:nvSpPr>
          <p:cNvPr id="6" name="Google Shape;16;p13"/>
          <p:cNvSpPr/>
          <p:nvPr/>
        </p:nvSpPr>
        <p:spPr>
          <a:xfrm rot="10800000">
            <a:off x="6857640" y="3434040"/>
            <a:ext cx="360" cy="2357280"/>
          </a:xfrm>
          <a:custGeom>
            <a:avLst/>
            <a:gdLst/>
            <a:ahLst/>
            <a:cxnLst/>
            <a:rect l="l" t="t" r="r" b="b"/>
            <a:pathLst>
              <a:path w="21600" h="21600">
                <a:moveTo>
                  <a:pt x="0" y="0"/>
                </a:moveTo>
                <a:lnTo>
                  <a:pt x="21600" y="21600"/>
                </a:lnTo>
              </a:path>
            </a:pathLst>
          </a:custGeom>
          <a:noFill/>
          <a:ln w="25400">
            <a:solidFill>
              <a:srgbClr val="FFFFFF"/>
            </a:solidFill>
            <a:miter/>
          </a:ln>
        </p:spPr>
        <p:style>
          <a:lnRef idx="0">
            <a:scrgbClr r="0" g="0" b="0"/>
          </a:lnRef>
          <a:fillRef idx="0">
            <a:scrgbClr r="0" g="0" b="0"/>
          </a:fillRef>
          <a:effectRef idx="0">
            <a:scrgbClr r="0" g="0" b="0"/>
          </a:effectRef>
          <a:fontRef idx="minor"/>
        </p:style>
      </p:sp>
      <p:sp>
        <p:nvSpPr>
          <p:cNvPr id="7" name="Google Shape;17;p13"/>
          <p:cNvSpPr/>
          <p:nvPr/>
        </p:nvSpPr>
        <p:spPr>
          <a:xfrm>
            <a:off x="0" y="5084640"/>
            <a:ext cx="9138960" cy="1768320"/>
          </a:xfrm>
          <a:prstGeom prst="rect">
            <a:avLst/>
          </a:prstGeom>
          <a:solidFill>
            <a:srgbClr val="006633"/>
          </a:solidFill>
          <a:ln w="25400">
            <a:solidFill>
              <a:srgbClr val="FFFFFF"/>
            </a:solidFill>
            <a:miter/>
          </a:ln>
        </p:spPr>
        <p:style>
          <a:lnRef idx="0">
            <a:scrgbClr r="0" g="0" b="0"/>
          </a:lnRef>
          <a:fillRef idx="0">
            <a:scrgbClr r="0" g="0" b="0"/>
          </a:fillRef>
          <a:effectRef idx="0">
            <a:scrgbClr r="0" g="0" b="0"/>
          </a:effectRef>
          <a:fontRef idx="minor"/>
        </p:style>
      </p:sp>
      <p:sp>
        <p:nvSpPr>
          <p:cNvPr id="8" name="Google Shape;18;p13"/>
          <p:cNvSpPr/>
          <p:nvPr/>
        </p:nvSpPr>
        <p:spPr>
          <a:xfrm>
            <a:off x="343080" y="258840"/>
            <a:ext cx="3555720" cy="2614320"/>
          </a:xfrm>
          <a:custGeom>
            <a:avLst/>
            <a:gdLst/>
            <a:ahLst/>
            <a:cxnLst/>
            <a:rect l="l" t="t" r="r" b="b"/>
            <a:pathLst>
              <a:path w="2243" h="1650">
                <a:moveTo>
                  <a:pt x="0" y="1650"/>
                </a:moveTo>
                <a:cubicBezTo>
                  <a:pt x="205" y="890"/>
                  <a:pt x="939" y="0"/>
                  <a:pt x="2243" y="16"/>
                </a:cubicBezTo>
              </a:path>
            </a:pathLst>
          </a:custGeom>
          <a:noFill/>
          <a:ln w="19050">
            <a:solidFill>
              <a:srgbClr val="61388F"/>
            </a:solidFill>
            <a:round/>
          </a:ln>
        </p:spPr>
        <p:style>
          <a:lnRef idx="0">
            <a:scrgbClr r="0" g="0" b="0"/>
          </a:lnRef>
          <a:fillRef idx="0">
            <a:scrgbClr r="0" g="0" b="0"/>
          </a:fillRef>
          <a:effectRef idx="0">
            <a:scrgbClr r="0" g="0" b="0"/>
          </a:effectRef>
          <a:fontRef idx="minor"/>
        </p:style>
      </p:sp>
      <p:pic>
        <p:nvPicPr>
          <p:cNvPr id="9" name="Google Shape;19;p13" descr="must_logo_administration_main"/>
          <p:cNvPicPr/>
          <p:nvPr/>
        </p:nvPicPr>
        <p:blipFill>
          <a:blip r:embed="rId14"/>
          <a:stretch/>
        </p:blipFill>
        <p:spPr>
          <a:xfrm>
            <a:off x="179280" y="5229360"/>
            <a:ext cx="1282320" cy="1507680"/>
          </a:xfrm>
          <a:prstGeom prst="rect">
            <a:avLst/>
          </a:prstGeom>
          <a:ln w="0">
            <a:noFill/>
          </a:ln>
        </p:spPr>
      </p:pic>
      <p:sp>
        <p:nvSpPr>
          <p:cNvPr id="1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11" name="PlaceHolder 2"/>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48" name="Google Shape;71;p15"/>
          <p:cNvSpPr/>
          <p:nvPr/>
        </p:nvSpPr>
        <p:spPr>
          <a:xfrm>
            <a:off x="0" y="0"/>
            <a:ext cx="9138960" cy="1120320"/>
          </a:xfrm>
          <a:prstGeom prst="rect">
            <a:avLst/>
          </a:prstGeom>
          <a:solidFill>
            <a:srgbClr val="006633"/>
          </a:solidFill>
          <a:ln w="0">
            <a:noFill/>
          </a:ln>
        </p:spPr>
        <p:style>
          <a:lnRef idx="0">
            <a:scrgbClr r="0" g="0" b="0"/>
          </a:lnRef>
          <a:fillRef idx="0">
            <a:scrgbClr r="0" g="0" b="0"/>
          </a:fillRef>
          <a:effectRef idx="0">
            <a:scrgbClr r="0" g="0" b="0"/>
          </a:effectRef>
          <a:fontRef idx="minor"/>
        </p:style>
      </p:sp>
      <p:sp>
        <p:nvSpPr>
          <p:cNvPr id="49" name="Google Shape;72;p15"/>
          <p:cNvSpPr/>
          <p:nvPr/>
        </p:nvSpPr>
        <p:spPr>
          <a:xfrm>
            <a:off x="0" y="1125360"/>
            <a:ext cx="9138960" cy="360"/>
          </a:xfrm>
          <a:custGeom>
            <a:avLst/>
            <a:gdLst/>
            <a:ahLst/>
            <a:cxnLst/>
            <a:rect l="l" t="t" r="r" b="b"/>
            <a:pathLst>
              <a:path w="21600" h="21600">
                <a:moveTo>
                  <a:pt x="0" y="0"/>
                </a:moveTo>
                <a:lnTo>
                  <a:pt x="21600" y="21600"/>
                </a:lnTo>
              </a:path>
            </a:pathLst>
          </a:custGeom>
          <a:noFill/>
          <a:ln w="9525">
            <a:solidFill>
              <a:srgbClr val="C0C0C0"/>
            </a:solidFill>
            <a:miter/>
          </a:ln>
        </p:spPr>
        <p:style>
          <a:lnRef idx="0">
            <a:scrgbClr r="0" g="0" b="0"/>
          </a:lnRef>
          <a:fillRef idx="0">
            <a:scrgbClr r="0" g="0" b="0"/>
          </a:fillRef>
          <a:effectRef idx="0">
            <a:scrgbClr r="0" g="0" b="0"/>
          </a:effectRef>
          <a:fontRef idx="minor"/>
        </p:style>
      </p:sp>
      <p:sp>
        <p:nvSpPr>
          <p:cNvPr id="50" name="Google Shape;73;p15"/>
          <p:cNvSpPr/>
          <p:nvPr/>
        </p:nvSpPr>
        <p:spPr>
          <a:xfrm>
            <a:off x="0" y="6324480"/>
            <a:ext cx="9138960" cy="360"/>
          </a:xfrm>
          <a:custGeom>
            <a:avLst/>
            <a:gdLst/>
            <a:ahLst/>
            <a:cxnLst/>
            <a:rect l="l" t="t" r="r" b="b"/>
            <a:pathLst>
              <a:path w="21600" h="21600">
                <a:moveTo>
                  <a:pt x="0" y="0"/>
                </a:moveTo>
                <a:lnTo>
                  <a:pt x="21600" y="21600"/>
                </a:lnTo>
              </a:path>
            </a:pathLst>
          </a:custGeom>
          <a:noFill/>
          <a:ln w="9525">
            <a:solidFill>
              <a:srgbClr val="C0C0C0"/>
            </a:solidFill>
            <a:miter/>
          </a:ln>
        </p:spPr>
        <p:style>
          <a:lnRef idx="0">
            <a:scrgbClr r="0" g="0" b="0"/>
          </a:lnRef>
          <a:fillRef idx="0">
            <a:scrgbClr r="0" g="0" b="0"/>
          </a:fillRef>
          <a:effectRef idx="0">
            <a:scrgbClr r="0" g="0" b="0"/>
          </a:effectRef>
          <a:fontRef idx="minor"/>
        </p:style>
      </p:sp>
      <p:sp>
        <p:nvSpPr>
          <p:cNvPr id="51" name="Google Shape;74;p15"/>
          <p:cNvSpPr/>
          <p:nvPr/>
        </p:nvSpPr>
        <p:spPr>
          <a:xfrm>
            <a:off x="2666880" y="6717600"/>
            <a:ext cx="3595320" cy="91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spAutoFit/>
          </a:bodyPr>
          <a:lstStyle/>
          <a:p>
            <a:pPr algn="ctr">
              <a:lnSpc>
                <a:spcPct val="100000"/>
              </a:lnSpc>
              <a:buNone/>
              <a:tabLst>
                <a:tab pos="0" algn="l"/>
              </a:tabLst>
            </a:pPr>
            <a:r>
              <a:rPr lang="en-US" sz="600" b="1" strike="noStrike" spc="-1">
                <a:solidFill>
                  <a:srgbClr val="969696"/>
                </a:solidFill>
                <a:latin typeface="Arial"/>
                <a:ea typeface="Arial"/>
              </a:rPr>
              <a:t>* CSC Alliance — </a:t>
            </a:r>
            <a:fld id="{4DEB5621-574B-4702-B1BD-2914FEEB54B4}" type="slidenum">
              <a:rPr lang="en-US" sz="600" b="1" strike="noStrike" spc="-1">
                <a:solidFill>
                  <a:srgbClr val="969696"/>
                </a:solidFill>
                <a:latin typeface="Arial"/>
                <a:ea typeface="Arial"/>
              </a:rPr>
              <a:t>‹#›</a:t>
            </a:fld>
            <a:endParaRPr lang="en-US" sz="600" b="0" strike="noStrike" spc="-1">
              <a:latin typeface="Arial"/>
            </a:endParaRPr>
          </a:p>
        </p:txBody>
      </p:sp>
      <p:pic>
        <p:nvPicPr>
          <p:cNvPr id="52" name="Google Shape;75;p15" descr="must_logo_administration_main"/>
          <p:cNvPicPr/>
          <p:nvPr/>
        </p:nvPicPr>
        <p:blipFill>
          <a:blip r:embed="rId15"/>
          <a:stretch/>
        </p:blipFill>
        <p:spPr>
          <a:xfrm>
            <a:off x="281160" y="71280"/>
            <a:ext cx="830160" cy="975960"/>
          </a:xfrm>
          <a:prstGeom prst="rect">
            <a:avLst/>
          </a:prstGeom>
          <a:ln w="0">
            <a:noFill/>
          </a:ln>
        </p:spPr>
      </p:pic>
      <p:sp>
        <p:nvSpPr>
          <p:cNvPr id="5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54" name="PlaceHolder 2"/>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mdpi.com/2813-3145/2/2/19" TargetMode="External"/><Relationship Id="rId13" Type="http://schemas.openxmlformats.org/officeDocument/2006/relationships/hyperlink" Target="https://www.feedthefuture.gov/" TargetMode="External"/><Relationship Id="rId3" Type="http://schemas.openxmlformats.org/officeDocument/2006/relationships/hyperlink" Target="https://scholar.google.com/scholar_lookup?title=Smart+Fertilizers+vs.+Nano-fertilizers:+A+Pictorial+Overview&amp;author=Abdalla,+Z.F.&amp;author=El-Sawy,+S.&amp;author=El-Bassiony,+A.E.-M.&amp;author=Jun,+H.&amp;author=Shedeed,+S.&amp;author=Okasha,+A.M.&amp;author=Bayoumi,+Y.&amp;author=El-Ramady,+H.&amp;author=Prokisch,+J.&amp;publication_year=2022&amp;journal=Environ.+Biodivers.+Soil+Secur.&amp;volume=6&amp;pages=191%E2%80%93204&amp;doi=10.21608/jenvbs.2022.153990.1184" TargetMode="External"/><Relationship Id="rId7" Type="http://schemas.openxmlformats.org/officeDocument/2006/relationships/hyperlink" Target="http://www.ncbi.nlm.nih.gov/pubmed/34683568" TargetMode="External"/><Relationship Id="rId12" Type="http://schemas.openxmlformats.org/officeDocument/2006/relationships/hyperlink" Target="https://scholar.google.com/scholar_lookup?title=The+Vertical+Farm+Industry:+Exploratory+Research+of+a+Wicked+Situation&amp;author=Allegaert,+S.D.&amp;publication_year=2020" TargetMode="External"/><Relationship Id="rId2" Type="http://schemas.openxmlformats.org/officeDocument/2006/relationships/hyperlink" Target="https://www.gao.gov/products/gao-24-105962" TargetMode="External"/><Relationship Id="rId1" Type="http://schemas.openxmlformats.org/officeDocument/2006/relationships/slideLayout" Target="../slideLayouts/slideLayout13.xml"/><Relationship Id="rId6" Type="http://schemas.openxmlformats.org/officeDocument/2006/relationships/hyperlink" Target="https://doi.org/10.3390/ma14205978" TargetMode="External"/><Relationship Id="rId11" Type="http://schemas.openxmlformats.org/officeDocument/2006/relationships/hyperlink" Target="https://scholar.google.com/scholar_lookup?title=Hydroponic+Systems&amp;author=Son,+J.E.&amp;author=Kim,+H.J.&amp;author=Ahn,+T.I.&amp;publication_year=2016&amp;pages=213%E2%80%93221" TargetMode="External"/><Relationship Id="rId5" Type="http://schemas.openxmlformats.org/officeDocument/2006/relationships/hyperlink" Target="https://scholar.google.com/scholar_lookup?title=Biomedical+applications+of+carbon+nanomaterials:+Fullerenes,+quantum+dots,+nanotubes,+nanofibers,+and+graphene&amp;author=Gaur,+M.&amp;author=Misra,+C.&amp;author=Yadav,+A.B.&amp;author=Swaroop,+S.&amp;author=Maolmhuaidh,+F.%C3%93.&amp;author=Bechelany,+M.&amp;author=Barhoum,+A.&amp;publication_year=2021&amp;journal=Materials&amp;volume=14&amp;pages=5978&amp;doi=10.3390/ma14205978&amp;pmid=34683568" TargetMode="External"/><Relationship Id="rId10" Type="http://schemas.openxmlformats.org/officeDocument/2006/relationships/hyperlink" Target="https://www.mdpi.com/2073-4395/12/1/2" TargetMode="External"/><Relationship Id="rId4" Type="http://schemas.openxmlformats.org/officeDocument/2006/relationships/hyperlink" Target="https://doi.org/10.21608/jenvbs.2022.153990.1184" TargetMode="External"/><Relationship Id="rId9" Type="http://schemas.openxmlformats.org/officeDocument/2006/relationships/hyperlink" Target="https://www.edengreen.com/blog-collection/what-is-vertical-farmi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6.jpg"/><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3.xml"/><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Google Shape;131;p1"/>
          <p:cNvSpPr/>
          <p:nvPr/>
        </p:nvSpPr>
        <p:spPr>
          <a:xfrm>
            <a:off x="1815921" y="31680"/>
            <a:ext cx="7328079" cy="1940399"/>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buNone/>
              <a:tabLst>
                <a:tab pos="0" algn="l"/>
              </a:tabLst>
            </a:pPr>
            <a:r>
              <a:rPr lang="en-US" sz="2800" dirty="0" smtClean="0">
                <a:latin typeface="Times New Roman" panose="02020603050405020304" pitchFamily="18" charset="0"/>
                <a:cs typeface="Times New Roman" panose="02020603050405020304" pitchFamily="18" charset="0"/>
              </a:rPr>
              <a:t>MINIMIZING FERTILIZER WASTAGE: A SOIL-BASED APPROACH TO EFFICIENT NUTRIENT MANAGEMENT</a:t>
            </a:r>
            <a:endParaRPr lang="en-US" sz="2800" b="1" strike="noStrike" spc="-1" dirty="0">
              <a:latin typeface="Times New Roman" panose="02020603050405020304" pitchFamily="18" charset="0"/>
              <a:cs typeface="Times New Roman" panose="02020603050405020304" pitchFamily="18" charset="0"/>
            </a:endParaRPr>
          </a:p>
        </p:txBody>
      </p:sp>
      <p:sp>
        <p:nvSpPr>
          <p:cNvPr id="98" name="Google Shape;132;p1"/>
          <p:cNvSpPr/>
          <p:nvPr/>
        </p:nvSpPr>
        <p:spPr>
          <a:xfrm>
            <a:off x="2050920" y="5576400"/>
            <a:ext cx="6854400" cy="678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85000"/>
              </a:lnSpc>
              <a:buNone/>
              <a:tabLst>
                <a:tab pos="0" algn="l"/>
              </a:tabLst>
            </a:pPr>
            <a:r>
              <a:rPr lang="en-US" sz="2400" b="0" strike="noStrike" spc="-1">
                <a:solidFill>
                  <a:srgbClr val="FFFFFF"/>
                </a:solidFill>
                <a:latin typeface="Arial"/>
                <a:ea typeface="Arial"/>
              </a:rPr>
              <a:t>Faculty of Computing and Informatics</a:t>
            </a:r>
            <a:endParaRPr lang="en-US" sz="2400" b="0" strike="noStrike" spc="-1">
              <a:latin typeface="Arial"/>
            </a:endParaRPr>
          </a:p>
          <a:p>
            <a:pPr algn="ctr">
              <a:lnSpc>
                <a:spcPct val="85000"/>
              </a:lnSpc>
              <a:spcBef>
                <a:spcPts val="479"/>
              </a:spcBef>
              <a:buNone/>
              <a:tabLst>
                <a:tab pos="0" algn="l"/>
              </a:tabLst>
            </a:pPr>
            <a:r>
              <a:rPr lang="en-US" sz="2400" b="0" strike="noStrike" spc="-1">
                <a:solidFill>
                  <a:srgbClr val="FFFFFF"/>
                </a:solidFill>
                <a:latin typeface="Arial"/>
                <a:ea typeface="Arial"/>
              </a:rPr>
              <a:t>[Department of Information Technology]</a:t>
            </a:r>
            <a:endParaRPr lang="en-US" sz="2400" b="0" strike="noStrike" spc="-1">
              <a:latin typeface="Arial"/>
            </a:endParaRPr>
          </a:p>
        </p:txBody>
      </p:sp>
      <p:sp>
        <p:nvSpPr>
          <p:cNvPr id="100" name="Google Shape;134;p1"/>
          <p:cNvSpPr/>
          <p:nvPr/>
        </p:nvSpPr>
        <p:spPr>
          <a:xfrm>
            <a:off x="3497760" y="1939320"/>
            <a:ext cx="5253840" cy="691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85000"/>
              </a:lnSpc>
              <a:buNone/>
              <a:tabLst>
                <a:tab pos="0" algn="l"/>
              </a:tabLst>
            </a:pPr>
            <a:r>
              <a:rPr lang="en-US" sz="2400" b="0" strike="noStrike" spc="-1" dirty="0">
                <a:latin typeface="Times New Roman" panose="02020603050405020304" pitchFamily="18" charset="0"/>
                <a:ea typeface="Arial"/>
                <a:cs typeface="Times New Roman" panose="02020603050405020304" pitchFamily="18" charset="0"/>
              </a:rPr>
              <a:t>RESEARCH </a:t>
            </a:r>
            <a:r>
              <a:rPr lang="en-US" sz="2400" b="0" strike="noStrike" spc="-1" dirty="0" smtClean="0">
                <a:latin typeface="Times New Roman" panose="02020603050405020304" pitchFamily="18" charset="0"/>
                <a:ea typeface="Arial"/>
                <a:cs typeface="Times New Roman" panose="02020603050405020304" pitchFamily="18" charset="0"/>
              </a:rPr>
              <a:t>AREA:</a:t>
            </a:r>
            <a:r>
              <a:rPr lang="en-US" sz="2400" spc="-1" dirty="0" smtClean="0">
                <a:solidFill>
                  <a:srgbClr val="FF0000"/>
                </a:solidFill>
                <a:latin typeface="Times New Roman" panose="02020603050405020304" pitchFamily="18" charset="0"/>
                <a:ea typeface="Arial"/>
                <a:cs typeface="Times New Roman" panose="02020603050405020304" pitchFamily="18" charset="0"/>
              </a:rPr>
              <a:t>AGRICULTURE</a:t>
            </a:r>
            <a:endParaRPr lang="en-US" sz="2400" b="0" strike="noStrike" spc="-1" dirty="0">
              <a:latin typeface="Times New Roman" panose="02020603050405020304" pitchFamily="18" charset="0"/>
              <a:cs typeface="Times New Roman" panose="02020603050405020304" pitchFamily="18" charset="0"/>
            </a:endParaRPr>
          </a:p>
        </p:txBody>
      </p:sp>
      <p:sp>
        <p:nvSpPr>
          <p:cNvPr id="101" name="Google Shape;135;p1"/>
          <p:cNvSpPr/>
          <p:nvPr/>
        </p:nvSpPr>
        <p:spPr>
          <a:xfrm>
            <a:off x="1378424" y="2630880"/>
            <a:ext cx="7232776" cy="1907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85000"/>
              </a:lnSpc>
              <a:buNone/>
              <a:tabLst>
                <a:tab pos="0" algn="l"/>
              </a:tabLst>
            </a:pPr>
            <a:r>
              <a:rPr lang="en-US" b="1" spc="-1" dirty="0" smtClean="0">
                <a:solidFill>
                  <a:schemeClr val="tx1">
                    <a:lumMod val="85000"/>
                    <a:lumOff val="15000"/>
                  </a:schemeClr>
                </a:solidFill>
                <a:ea typeface="Arial"/>
              </a:rPr>
              <a:t>				KIPROTICH PHILIP</a:t>
            </a:r>
            <a:endParaRPr lang="en-US" b="1" spc="-1" dirty="0">
              <a:solidFill>
                <a:schemeClr val="tx1">
                  <a:lumMod val="85000"/>
                  <a:lumOff val="15000"/>
                </a:schemeClr>
              </a:solidFill>
              <a:ea typeface="Arial"/>
            </a:endParaRPr>
          </a:p>
          <a:p>
            <a:pPr algn="ctr">
              <a:lnSpc>
                <a:spcPct val="85000"/>
              </a:lnSpc>
              <a:buNone/>
              <a:tabLst>
                <a:tab pos="0" algn="l"/>
              </a:tabLst>
            </a:pPr>
            <a:r>
              <a:rPr lang="en-US" b="1" spc="-1" dirty="0" smtClean="0">
                <a:solidFill>
                  <a:schemeClr val="tx1">
                    <a:lumMod val="85000"/>
                    <a:lumOff val="15000"/>
                  </a:schemeClr>
                </a:solidFill>
                <a:ea typeface="Arial"/>
              </a:rPr>
              <a:t>				2021/BIT/077/PS </a:t>
            </a:r>
          </a:p>
          <a:p>
            <a:pPr algn="ctr">
              <a:lnSpc>
                <a:spcPct val="85000"/>
              </a:lnSpc>
              <a:buNone/>
              <a:tabLst>
                <a:tab pos="0" algn="l"/>
              </a:tabLst>
            </a:pPr>
            <a:endParaRPr lang="en-US" spc="-1" dirty="0">
              <a:solidFill>
                <a:schemeClr val="tx1">
                  <a:lumMod val="85000"/>
                  <a:lumOff val="15000"/>
                </a:schemeClr>
              </a:solidFill>
            </a:endParaRPr>
          </a:p>
          <a:p>
            <a:pPr algn="ctr">
              <a:lnSpc>
                <a:spcPct val="85000"/>
              </a:lnSpc>
              <a:buNone/>
              <a:tabLst>
                <a:tab pos="0" algn="l"/>
              </a:tabLst>
            </a:pPr>
            <a:r>
              <a:rPr lang="en-US" b="1" spc="-1" dirty="0" smtClean="0">
                <a:solidFill>
                  <a:schemeClr val="tx1">
                    <a:lumMod val="85000"/>
                    <a:lumOff val="15000"/>
                  </a:schemeClr>
                </a:solidFill>
                <a:latin typeface="Arial"/>
                <a:ea typeface="Arial"/>
              </a:rPr>
              <a:t>				</a:t>
            </a:r>
            <a:endParaRPr lang="en-US" b="0" strike="noStrike" spc="-1" dirty="0">
              <a:solidFill>
                <a:schemeClr val="tx1">
                  <a:lumMod val="85000"/>
                  <a:lumOff val="15000"/>
                </a:schemeClr>
              </a:solidFill>
              <a:latin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title" idx="4294967295"/>
          </p:nvPr>
        </p:nvSpPr>
        <p:spPr>
          <a:xfrm>
            <a:off x="2824163" y="-539750"/>
            <a:ext cx="6319837" cy="1323975"/>
          </a:xfrm>
          <a:prstGeom prst="rect">
            <a:avLst/>
          </a:prstGeom>
          <a:noFill/>
          <a:ln w="0">
            <a:noFill/>
          </a:ln>
        </p:spPr>
        <p:txBody>
          <a:bodyPr lIns="0" tIns="0" rIns="0" bIns="0" anchor="b">
            <a:noAutofit/>
          </a:bodyPr>
          <a:lstStyle/>
          <a:p>
            <a:pPr>
              <a:lnSpc>
                <a:spcPct val="85000"/>
              </a:lnSpc>
              <a:buNone/>
              <a:tabLst>
                <a:tab pos="0" algn="l"/>
              </a:tabLst>
            </a:pPr>
            <a:r>
              <a:rPr sz="2900" dirty="0"/>
              <a:t/>
            </a:r>
            <a:br>
              <a:rPr sz="2900" dirty="0"/>
            </a:br>
            <a:r>
              <a:rPr sz="2900" dirty="0"/>
              <a:t/>
            </a:r>
            <a:br>
              <a:rPr sz="2900" dirty="0"/>
            </a:br>
            <a:r>
              <a:rPr sz="2900" dirty="0"/>
              <a:t/>
            </a:r>
            <a:br>
              <a:rPr sz="2900" dirty="0"/>
            </a:br>
            <a:r>
              <a:rPr sz="2900" dirty="0"/>
              <a:t/>
            </a:r>
            <a:br>
              <a:rPr sz="2900" dirty="0"/>
            </a:br>
            <a:r>
              <a:rPr sz="2900" dirty="0"/>
              <a:t/>
            </a:r>
            <a:br>
              <a:rPr sz="2900" dirty="0"/>
            </a:br>
            <a:endParaRPr lang="en-US" sz="2900" b="0" strike="noStrike" spc="-1" dirty="0">
              <a:latin typeface="Arial"/>
            </a:endParaRPr>
          </a:p>
          <a:p>
            <a:pPr>
              <a:lnSpc>
                <a:spcPct val="85000"/>
              </a:lnSpc>
              <a:buNone/>
              <a:tabLst>
                <a:tab pos="0" algn="l"/>
              </a:tabLst>
            </a:pPr>
            <a:endParaRPr lang="en-US" sz="2900" b="0" strike="noStrike" spc="-1" dirty="0">
              <a:latin typeface="Arial"/>
            </a:endParaRPr>
          </a:p>
          <a:p>
            <a:pPr>
              <a:lnSpc>
                <a:spcPct val="85000"/>
              </a:lnSpc>
              <a:buNone/>
              <a:tabLst>
                <a:tab pos="0" algn="l"/>
              </a:tabLst>
            </a:pPr>
            <a:r>
              <a:rPr lang="en-US" sz="2900" b="1" strike="noStrike" spc="-1" dirty="0">
                <a:solidFill>
                  <a:srgbClr val="FFFFFF"/>
                </a:solidFill>
                <a:latin typeface="Arial"/>
                <a:ea typeface="Arial"/>
              </a:rPr>
              <a:t>References</a:t>
            </a:r>
            <a:r>
              <a:rPr sz="2900" dirty="0"/>
              <a:t/>
            </a:r>
            <a:br>
              <a:rPr sz="2900" dirty="0"/>
            </a:br>
            <a:endParaRPr lang="en-US" sz="2900" b="0" strike="noStrike" spc="-1" dirty="0">
              <a:latin typeface="Arial"/>
            </a:endParaRPr>
          </a:p>
        </p:txBody>
      </p:sp>
      <p:sp>
        <p:nvSpPr>
          <p:cNvPr id="135" name="PlaceHolder 2"/>
          <p:cNvSpPr>
            <a:spLocks noGrp="1"/>
          </p:cNvSpPr>
          <p:nvPr>
            <p:ph idx="4294967295"/>
          </p:nvPr>
        </p:nvSpPr>
        <p:spPr>
          <a:xfrm>
            <a:off x="0" y="1094509"/>
            <a:ext cx="9144000" cy="5763491"/>
          </a:xfrm>
          <a:prstGeom prst="rect">
            <a:avLst/>
          </a:prstGeom>
          <a:solidFill>
            <a:schemeClr val="bg1"/>
          </a:solidFill>
          <a:ln w="0">
            <a:solidFill>
              <a:srgbClr val="002060"/>
            </a:solidFill>
          </a:ln>
        </p:spPr>
        <p:txBody>
          <a:bodyPr lIns="0" tIns="0" rIns="0" bIns="0" anchor="t">
            <a:noAutofit/>
          </a:bodyPr>
          <a:lstStyle/>
          <a:p>
            <a:pPr algn="just">
              <a:lnSpc>
                <a:spcPct val="100000"/>
              </a:lnSpc>
              <a:tabLst>
                <a:tab pos="0" algn="l"/>
              </a:tabLst>
            </a:pPr>
            <a:r>
              <a:rPr lang="en-US" sz="1400" spc="-1" dirty="0" smtClean="0">
                <a:solidFill>
                  <a:srgbClr val="000000"/>
                </a:solidFill>
                <a:ea typeface="Arial"/>
              </a:rPr>
              <a:t>Precision Agriculture </a:t>
            </a:r>
            <a:r>
              <a:rPr lang="en-US" sz="1400" spc="-1" dirty="0" smtClean="0">
                <a:solidFill>
                  <a:srgbClr val="000000"/>
                </a:solidFill>
                <a:ea typeface="Arial"/>
                <a:hlinkClick r:id="rId2"/>
              </a:rPr>
              <a:t>https</a:t>
            </a:r>
            <a:r>
              <a:rPr lang="en-US" sz="1400" spc="-1" dirty="0">
                <a:solidFill>
                  <a:srgbClr val="000000"/>
                </a:solidFill>
                <a:ea typeface="Arial"/>
                <a:hlinkClick r:id="rId2"/>
              </a:rPr>
              <a:t>://</a:t>
            </a:r>
            <a:r>
              <a:rPr lang="en-US" sz="1400" spc="-1" dirty="0" smtClean="0">
                <a:solidFill>
                  <a:srgbClr val="000000"/>
                </a:solidFill>
                <a:ea typeface="Arial"/>
                <a:hlinkClick r:id="rId2"/>
              </a:rPr>
              <a:t>www.gao.gov/products/gao-24-105962</a:t>
            </a:r>
            <a:endParaRPr lang="en-US" sz="1400" spc="-1" dirty="0" smtClean="0">
              <a:solidFill>
                <a:srgbClr val="000000"/>
              </a:solidFill>
              <a:ea typeface="Arial"/>
            </a:endParaRPr>
          </a:p>
          <a:p>
            <a:pPr>
              <a:lnSpc>
                <a:spcPct val="150000"/>
              </a:lnSpc>
            </a:pPr>
            <a:r>
              <a:rPr lang="en-US" sz="1400" dirty="0" err="1"/>
              <a:t>Abdalla</a:t>
            </a:r>
            <a:r>
              <a:rPr lang="en-US" sz="1400" dirty="0"/>
              <a:t>, Z.F.; El-</a:t>
            </a:r>
            <a:r>
              <a:rPr lang="en-US" sz="1400" dirty="0" err="1"/>
              <a:t>Sawy</a:t>
            </a:r>
            <a:r>
              <a:rPr lang="en-US" sz="1400" dirty="0"/>
              <a:t>, S.; El-</a:t>
            </a:r>
            <a:r>
              <a:rPr lang="en-US" sz="1400" dirty="0" err="1"/>
              <a:t>Bassiony</a:t>
            </a:r>
            <a:r>
              <a:rPr lang="en-US" sz="1400" dirty="0"/>
              <a:t>, A.E.-M.; Jun, H.; </a:t>
            </a:r>
            <a:r>
              <a:rPr lang="en-US" sz="1400" dirty="0" err="1"/>
              <a:t>Shedeed</a:t>
            </a:r>
            <a:r>
              <a:rPr lang="en-US" sz="1400" dirty="0"/>
              <a:t>, S.; </a:t>
            </a:r>
            <a:r>
              <a:rPr lang="en-US" sz="1400" dirty="0" err="1"/>
              <a:t>Okasha</a:t>
            </a:r>
            <a:r>
              <a:rPr lang="en-US" sz="1400" dirty="0"/>
              <a:t>, A.M.; </a:t>
            </a:r>
            <a:r>
              <a:rPr lang="en-US" sz="1400" dirty="0" err="1"/>
              <a:t>Bayoumi</a:t>
            </a:r>
            <a:r>
              <a:rPr lang="en-US" sz="1400" dirty="0"/>
              <a:t>, Y.; El-</a:t>
            </a:r>
            <a:r>
              <a:rPr lang="en-US" sz="1400" dirty="0" err="1"/>
              <a:t>Ramady</a:t>
            </a:r>
            <a:r>
              <a:rPr lang="en-US" sz="1400" dirty="0"/>
              <a:t>, H.; </a:t>
            </a:r>
            <a:r>
              <a:rPr lang="en-US" sz="1400" dirty="0" err="1"/>
              <a:t>Prokisch</a:t>
            </a:r>
            <a:r>
              <a:rPr lang="en-US" sz="1400" dirty="0"/>
              <a:t>, J. Smart Fertilizers vs. Nano-fertilizers: A Pictorial Overview. </a:t>
            </a:r>
            <a:r>
              <a:rPr lang="en-US" sz="1400" i="1" dirty="0"/>
              <a:t>Environ. </a:t>
            </a:r>
            <a:r>
              <a:rPr lang="en-US" sz="1400" i="1" dirty="0" err="1"/>
              <a:t>Biodivers</a:t>
            </a:r>
            <a:r>
              <a:rPr lang="en-US" sz="1400" i="1" dirty="0"/>
              <a:t>. Soil </a:t>
            </a:r>
            <a:r>
              <a:rPr lang="en-US" sz="1400" i="1" dirty="0" err="1"/>
              <a:t>Secur</a:t>
            </a:r>
            <a:r>
              <a:rPr lang="en-US" sz="1400" i="1" dirty="0"/>
              <a:t>.</a:t>
            </a:r>
            <a:r>
              <a:rPr lang="en-US" sz="1400" dirty="0"/>
              <a:t> </a:t>
            </a:r>
            <a:r>
              <a:rPr lang="en-US" sz="1400" b="1" dirty="0"/>
              <a:t>2022</a:t>
            </a:r>
            <a:r>
              <a:rPr lang="en-US" sz="1400" dirty="0"/>
              <a:t>, </a:t>
            </a:r>
            <a:r>
              <a:rPr lang="en-US" sz="1400" i="1" dirty="0"/>
              <a:t>6</a:t>
            </a:r>
            <a:r>
              <a:rPr lang="en-US" sz="1400" dirty="0"/>
              <a:t>, 191–204. [</a:t>
            </a:r>
            <a:r>
              <a:rPr lang="en-US" sz="1400" b="1" dirty="0">
                <a:hlinkClick r:id="rId3"/>
              </a:rPr>
              <a:t>Google Scholar</a:t>
            </a:r>
            <a:r>
              <a:rPr lang="en-US" sz="1400" dirty="0"/>
              <a:t>] [</a:t>
            </a:r>
            <a:r>
              <a:rPr lang="en-US" sz="1400" b="1" dirty="0" err="1">
                <a:hlinkClick r:id="rId4"/>
              </a:rPr>
              <a:t>CrossRef</a:t>
            </a:r>
            <a:r>
              <a:rPr lang="en-US" sz="1400" dirty="0"/>
              <a:t>]</a:t>
            </a:r>
          </a:p>
          <a:p>
            <a:pPr>
              <a:lnSpc>
                <a:spcPct val="150000"/>
              </a:lnSpc>
            </a:pPr>
            <a:r>
              <a:rPr lang="en-US" sz="1400" dirty="0"/>
              <a:t>Gaur, M.; </a:t>
            </a:r>
            <a:r>
              <a:rPr lang="en-US" sz="1400" dirty="0" err="1"/>
              <a:t>Misra</a:t>
            </a:r>
            <a:r>
              <a:rPr lang="en-US" sz="1400" dirty="0"/>
              <a:t>, C.; Yadav, A.B.; </a:t>
            </a:r>
            <a:r>
              <a:rPr lang="en-US" sz="1400" dirty="0" err="1"/>
              <a:t>Swaroop</a:t>
            </a:r>
            <a:r>
              <a:rPr lang="en-US" sz="1400" dirty="0"/>
              <a:t>, S.; </a:t>
            </a:r>
            <a:r>
              <a:rPr lang="en-US" sz="1400" dirty="0" err="1"/>
              <a:t>Maolmhuaidh</a:t>
            </a:r>
            <a:r>
              <a:rPr lang="en-US" sz="1400" dirty="0"/>
              <a:t>, F.Ó.; </a:t>
            </a:r>
            <a:r>
              <a:rPr lang="en-US" sz="1400" dirty="0" err="1"/>
              <a:t>Bechelany</a:t>
            </a:r>
            <a:r>
              <a:rPr lang="en-US" sz="1400" dirty="0"/>
              <a:t>, M.; </a:t>
            </a:r>
            <a:r>
              <a:rPr lang="en-US" sz="1400" dirty="0" err="1"/>
              <a:t>Barhoum</a:t>
            </a:r>
            <a:r>
              <a:rPr lang="en-US" sz="1400" dirty="0"/>
              <a:t>, A. Biomedical applications of carbon nanomaterials: Fullerenes, quantum dots, nanotubes, nanofibers, and graphene. </a:t>
            </a:r>
            <a:r>
              <a:rPr lang="en-US" sz="1400" i="1" dirty="0"/>
              <a:t>Materials</a:t>
            </a:r>
            <a:r>
              <a:rPr lang="en-US" sz="1400" dirty="0"/>
              <a:t> </a:t>
            </a:r>
            <a:r>
              <a:rPr lang="en-US" sz="1400" b="1" dirty="0"/>
              <a:t>2021</a:t>
            </a:r>
            <a:r>
              <a:rPr lang="en-US" sz="1400" dirty="0"/>
              <a:t>, </a:t>
            </a:r>
            <a:r>
              <a:rPr lang="en-US" sz="1400" i="1" dirty="0"/>
              <a:t>14</a:t>
            </a:r>
            <a:r>
              <a:rPr lang="en-US" sz="1400" dirty="0"/>
              <a:t>, 5978. [</a:t>
            </a:r>
            <a:r>
              <a:rPr lang="en-US" sz="1400" b="1" dirty="0">
                <a:hlinkClick r:id="rId5"/>
              </a:rPr>
              <a:t>Google Scholar</a:t>
            </a:r>
            <a:r>
              <a:rPr lang="en-US" sz="1400" dirty="0"/>
              <a:t>] [</a:t>
            </a:r>
            <a:r>
              <a:rPr lang="en-US" sz="1400" b="1" dirty="0" err="1">
                <a:hlinkClick r:id="rId6"/>
              </a:rPr>
              <a:t>CrossRef</a:t>
            </a:r>
            <a:r>
              <a:rPr lang="en-US" sz="1400" dirty="0"/>
              <a:t>] [</a:t>
            </a:r>
            <a:r>
              <a:rPr lang="en-US" sz="1400" b="1" dirty="0">
                <a:hlinkClick r:id="rId7"/>
              </a:rPr>
              <a:t>PubMed</a:t>
            </a:r>
            <a:r>
              <a:rPr lang="en-US" sz="1400" dirty="0" smtClean="0"/>
              <a:t>]</a:t>
            </a:r>
          </a:p>
          <a:p>
            <a:pPr>
              <a:lnSpc>
                <a:spcPct val="150000"/>
              </a:lnSpc>
            </a:pPr>
            <a:r>
              <a:rPr lang="en-US" sz="1400" dirty="0">
                <a:hlinkClick r:id="rId8"/>
              </a:rPr>
              <a:t>https://</a:t>
            </a:r>
            <a:r>
              <a:rPr lang="en-US" sz="1400" dirty="0" smtClean="0">
                <a:hlinkClick r:id="rId8"/>
              </a:rPr>
              <a:t>www.mdpi.com/2813-3145/2/2/19</a:t>
            </a:r>
            <a:endParaRPr lang="en-US" sz="1400" dirty="0" smtClean="0"/>
          </a:p>
          <a:p>
            <a:pPr>
              <a:lnSpc>
                <a:spcPct val="150000"/>
              </a:lnSpc>
            </a:pPr>
            <a:r>
              <a:rPr lang="en-US" sz="1400" dirty="0">
                <a:hlinkClick r:id="rId9"/>
              </a:rPr>
              <a:t>https://</a:t>
            </a:r>
            <a:r>
              <a:rPr lang="en-US" sz="1400" dirty="0" smtClean="0">
                <a:hlinkClick r:id="rId9"/>
              </a:rPr>
              <a:t>www.edengreen.com/blog-collection/what-is-vertical-farming</a:t>
            </a:r>
            <a:endParaRPr lang="en-US" sz="1400" dirty="0" smtClean="0"/>
          </a:p>
          <a:p>
            <a:pPr>
              <a:lnSpc>
                <a:spcPct val="150000"/>
              </a:lnSpc>
            </a:pPr>
            <a:r>
              <a:rPr lang="en-US" sz="1400" dirty="0">
                <a:hlinkClick r:id="rId10"/>
              </a:rPr>
              <a:t>https://</a:t>
            </a:r>
            <a:r>
              <a:rPr lang="en-US" sz="1400" dirty="0" smtClean="0">
                <a:hlinkClick r:id="rId10"/>
              </a:rPr>
              <a:t>www.mdpi.com/2073-4395/12/1/2</a:t>
            </a:r>
            <a:endParaRPr lang="en-US" sz="1400" dirty="0" smtClean="0"/>
          </a:p>
          <a:p>
            <a:pPr>
              <a:lnSpc>
                <a:spcPct val="150000"/>
              </a:lnSpc>
            </a:pPr>
            <a:r>
              <a:rPr lang="en-US" sz="1400" dirty="0"/>
              <a:t>Son, J.E.; Kim, H.J.; </a:t>
            </a:r>
            <a:r>
              <a:rPr lang="en-US" sz="1400" dirty="0" err="1"/>
              <a:t>Ahn</a:t>
            </a:r>
            <a:r>
              <a:rPr lang="en-US" sz="1400" dirty="0"/>
              <a:t>, T.I. Hydroponic Systems. In </a:t>
            </a:r>
            <a:r>
              <a:rPr lang="en-US" sz="1400" i="1" dirty="0"/>
              <a:t>Plant Factory</a:t>
            </a:r>
            <a:r>
              <a:rPr lang="en-US" sz="1400" dirty="0"/>
              <a:t>; Elsevier: Amsterdam, The Netherlands, 2016; pp. 213–221. [</a:t>
            </a:r>
            <a:r>
              <a:rPr lang="en-US" sz="1400" b="1" dirty="0">
                <a:hlinkClick r:id="rId11"/>
              </a:rPr>
              <a:t>Google Scholar</a:t>
            </a:r>
            <a:r>
              <a:rPr lang="en-US" sz="1400" dirty="0"/>
              <a:t>]</a:t>
            </a:r>
          </a:p>
          <a:p>
            <a:pPr>
              <a:lnSpc>
                <a:spcPct val="150000"/>
              </a:lnSpc>
            </a:pPr>
            <a:r>
              <a:rPr lang="en-US" sz="1400" dirty="0" err="1"/>
              <a:t>Allegaert</a:t>
            </a:r>
            <a:r>
              <a:rPr lang="en-US" sz="1400" dirty="0"/>
              <a:t>, S.D. </a:t>
            </a:r>
            <a:r>
              <a:rPr lang="en-US" sz="1400" i="1" dirty="0"/>
              <a:t>The Vertical Farm Industry: Exploratory Research of a Wicked Situation</a:t>
            </a:r>
            <a:r>
              <a:rPr lang="en-US" sz="1400" dirty="0"/>
              <a:t>; </a:t>
            </a:r>
            <a:r>
              <a:rPr lang="en-US" sz="1400" dirty="0" err="1"/>
              <a:t>Wageningen</a:t>
            </a:r>
            <a:r>
              <a:rPr lang="en-US" sz="1400" dirty="0"/>
              <a:t> University and Research: </a:t>
            </a:r>
            <a:r>
              <a:rPr lang="en-US" sz="1400" dirty="0" err="1"/>
              <a:t>Wageningen</a:t>
            </a:r>
            <a:r>
              <a:rPr lang="en-US" sz="1400" dirty="0"/>
              <a:t>, The Netherlands, 2020. [</a:t>
            </a:r>
            <a:r>
              <a:rPr lang="en-US" sz="1400" b="1" dirty="0">
                <a:hlinkClick r:id="rId12"/>
              </a:rPr>
              <a:t>Google Scholar</a:t>
            </a:r>
            <a:r>
              <a:rPr lang="en-US" sz="1400" dirty="0" smtClean="0"/>
              <a:t>]</a:t>
            </a:r>
          </a:p>
          <a:p>
            <a:pPr>
              <a:lnSpc>
                <a:spcPct val="150000"/>
              </a:lnSpc>
            </a:pPr>
            <a:r>
              <a:rPr lang="en-US" sz="1400" dirty="0">
                <a:hlinkClick r:id="rId13"/>
              </a:rPr>
              <a:t>www.feedthefuture.gov</a:t>
            </a:r>
            <a:endParaRPr lang="en-US" sz="1400" dirty="0"/>
          </a:p>
          <a:p>
            <a:pPr>
              <a:lnSpc>
                <a:spcPct val="150000"/>
              </a:lnSpc>
            </a:pPr>
            <a:endParaRPr lang="en-US" sz="1600" dirty="0"/>
          </a:p>
          <a:p>
            <a:pPr algn="just">
              <a:lnSpc>
                <a:spcPct val="150000"/>
              </a:lnSpc>
              <a:buNone/>
              <a:tabLst>
                <a:tab pos="0" algn="l"/>
              </a:tabLst>
            </a:pPr>
            <a:endParaRPr lang="en-US" sz="1500" spc="-1" dirty="0" smtClean="0">
              <a:solidFill>
                <a:srgbClr val="000000"/>
              </a:solidFill>
              <a:ea typeface="Arial"/>
            </a:endParaRPr>
          </a:p>
          <a:p>
            <a:pPr algn="just">
              <a:lnSpc>
                <a:spcPct val="100000"/>
              </a:lnSpc>
              <a:buNone/>
              <a:tabLst>
                <a:tab pos="0" algn="l"/>
              </a:tabLst>
            </a:pPr>
            <a:r>
              <a:rPr lang="en-US" sz="1500" spc="-1" dirty="0" smtClean="0">
                <a:solidFill>
                  <a:srgbClr val="000000"/>
                </a:solidFill>
                <a:ea typeface="Arial"/>
              </a:rPr>
              <a:t> </a:t>
            </a:r>
          </a:p>
          <a:p>
            <a:pPr algn="just">
              <a:lnSpc>
                <a:spcPct val="100000"/>
              </a:lnSpc>
              <a:buNone/>
              <a:tabLst>
                <a:tab pos="0" algn="l"/>
              </a:tabLst>
            </a:pPr>
            <a:endParaRPr lang="en-US" sz="1500" b="0" strike="noStrike" spc="-1" dirty="0">
              <a:latin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GLORIA\Desktop\final year\hank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583140" y="1742206"/>
            <a:ext cx="5923129" cy="39762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GLORIA\Desktop\final year\hank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5799" y="4858603"/>
            <a:ext cx="3897810" cy="1026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title" idx="4294967295"/>
          </p:nvPr>
        </p:nvSpPr>
        <p:spPr>
          <a:xfrm>
            <a:off x="1349828" y="295729"/>
            <a:ext cx="6319838" cy="595313"/>
          </a:xfrm>
          <a:prstGeom prst="rect">
            <a:avLst/>
          </a:prstGeom>
          <a:noFill/>
          <a:ln w="0">
            <a:noFill/>
          </a:ln>
        </p:spPr>
        <p:txBody>
          <a:bodyPr lIns="0" tIns="0" rIns="0" bIns="0" anchor="b">
            <a:noAutofit/>
          </a:bodyPr>
          <a:lstStyle/>
          <a:p>
            <a:pPr>
              <a:lnSpc>
                <a:spcPct val="85000"/>
              </a:lnSpc>
              <a:buNone/>
              <a:tabLst>
                <a:tab pos="0" algn="l"/>
              </a:tabLst>
            </a:pPr>
            <a:r>
              <a:rPr lang="en-US" sz="3200" b="1" strike="noStrike" spc="-1" dirty="0">
                <a:solidFill>
                  <a:srgbClr val="FFFFFF"/>
                </a:solidFill>
                <a:latin typeface="Arial"/>
                <a:ea typeface="Arial"/>
              </a:rPr>
              <a:t>Introduction /Background</a:t>
            </a:r>
            <a:endParaRPr lang="en-US" sz="3200" b="0" strike="noStrike" spc="-1" dirty="0">
              <a:latin typeface="Arial"/>
            </a:endParaRPr>
          </a:p>
        </p:txBody>
      </p:sp>
      <p:sp>
        <p:nvSpPr>
          <p:cNvPr id="7" name="Rounded Rectangle 6"/>
          <p:cNvSpPr/>
          <p:nvPr/>
        </p:nvSpPr>
        <p:spPr>
          <a:xfrm>
            <a:off x="4227799" y="3964894"/>
            <a:ext cx="4312558" cy="966521"/>
          </a:xfrm>
          <a:prstGeom prst="roundRect">
            <a:avLst>
              <a:gd name="adj" fmla="val 26596"/>
            </a:avLst>
          </a:prstGeom>
          <a:solidFill>
            <a:schemeClr val="bg1"/>
          </a:solidFill>
          <a:ln>
            <a:solidFill>
              <a:srgbClr val="086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Fertilizer wastage occurs when nutrients are applied in excess or not readily available to plants leading to pollution and climate change.</a:t>
            </a:r>
            <a:endParaRPr lang="en-US" sz="1400" dirty="0">
              <a:solidFill>
                <a:schemeClr val="tx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254" y="1311841"/>
            <a:ext cx="2798347" cy="225519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254" y="5114925"/>
            <a:ext cx="2313382" cy="174307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254" y="3673274"/>
            <a:ext cx="3162300" cy="1447800"/>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59665" y="1311841"/>
            <a:ext cx="2389971" cy="2206861"/>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25066" y="5142635"/>
            <a:ext cx="2543175" cy="1743075"/>
          </a:xfrm>
          <a:prstGeom prst="rect">
            <a:avLst/>
          </a:prstGeom>
        </p:spPr>
      </p:pic>
      <p:sp>
        <p:nvSpPr>
          <p:cNvPr id="13" name="Rounded Rectangle 12"/>
          <p:cNvSpPr/>
          <p:nvPr/>
        </p:nvSpPr>
        <p:spPr>
          <a:xfrm>
            <a:off x="5491671" y="5266402"/>
            <a:ext cx="3465225" cy="1440119"/>
          </a:xfrm>
          <a:prstGeom prst="roundRect">
            <a:avLst>
              <a:gd name="adj" fmla="val 26596"/>
            </a:avLst>
          </a:prstGeom>
          <a:solidFill>
            <a:schemeClr val="bg1"/>
          </a:solidFill>
          <a:ln>
            <a:solidFill>
              <a:srgbClr val="086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Excess fertilizer use can cause nutrient imbalances in the soil, affecting crop health and productivity.</a:t>
            </a:r>
            <a:endParaRPr lang="en-US" sz="1400" dirty="0">
              <a:solidFill>
                <a:schemeClr val="tx1"/>
              </a:solidFill>
            </a:endParaRPr>
          </a:p>
        </p:txBody>
      </p:sp>
      <p:sp>
        <p:nvSpPr>
          <p:cNvPr id="14" name="Rounded Rectangle 13"/>
          <p:cNvSpPr/>
          <p:nvPr/>
        </p:nvSpPr>
        <p:spPr>
          <a:xfrm>
            <a:off x="5940732" y="1395336"/>
            <a:ext cx="2931929" cy="2206861"/>
          </a:xfrm>
          <a:prstGeom prst="roundRect">
            <a:avLst>
              <a:gd name="adj" fmla="val 26596"/>
            </a:avLst>
          </a:prstGeom>
          <a:solidFill>
            <a:schemeClr val="bg1"/>
          </a:solidFill>
          <a:ln>
            <a:solidFill>
              <a:srgbClr val="086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Fertilizer application is crucial for crop growth but excessive use leads to environmental and economic challenges.</a:t>
            </a:r>
            <a:endParaRPr lang="en-US" sz="1400"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1216800" y="266400"/>
            <a:ext cx="6319440" cy="595080"/>
          </a:xfrm>
          <a:prstGeom prst="rect">
            <a:avLst/>
          </a:prstGeom>
          <a:noFill/>
          <a:ln w="0">
            <a:noFill/>
          </a:ln>
        </p:spPr>
        <p:txBody>
          <a:bodyPr lIns="0" tIns="0" rIns="0" bIns="0" anchor="b">
            <a:noAutofit/>
          </a:bodyPr>
          <a:lstStyle/>
          <a:p>
            <a:pPr>
              <a:lnSpc>
                <a:spcPct val="85000"/>
              </a:lnSpc>
              <a:buNone/>
              <a:tabLst>
                <a:tab pos="0" algn="l"/>
              </a:tabLst>
            </a:pPr>
            <a:r>
              <a:rPr lang="en-US" sz="3200" b="1" strike="noStrike" spc="-1" dirty="0">
                <a:solidFill>
                  <a:srgbClr val="FFFFFF"/>
                </a:solidFill>
                <a:latin typeface="Arial"/>
                <a:ea typeface="Arial"/>
              </a:rPr>
              <a:t>Problem Statement</a:t>
            </a:r>
            <a:endParaRPr lang="en-US" sz="3200" b="0" strike="noStrike" spc="-1" dirty="0">
              <a:latin typeface="Arial"/>
            </a:endParaRPr>
          </a:p>
        </p:txBody>
      </p:sp>
      <p:sp>
        <p:nvSpPr>
          <p:cNvPr id="2" name="Rectangle 1"/>
          <p:cNvSpPr/>
          <p:nvPr/>
        </p:nvSpPr>
        <p:spPr>
          <a:xfrm>
            <a:off x="176625" y="1021799"/>
            <a:ext cx="8681625" cy="1964289"/>
          </a:xfrm>
          <a:prstGeom prst="rect">
            <a:avLst/>
          </a:prstGeom>
          <a:solidFill>
            <a:schemeClr val="bg1"/>
          </a:solidFill>
          <a:ln>
            <a:solidFill>
              <a:srgbClr val="086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r>
              <a:rPr lang="en-US" b="1" dirty="0" smtClean="0">
                <a:solidFill>
                  <a:schemeClr val="tx1"/>
                </a:solidFill>
              </a:rPr>
              <a:t>Farmers are using fertilizers in a way that wastes a lot of them. This is bad for the environment and it costs farmers money. According to AgroCares</a:t>
            </a:r>
            <a:r>
              <a:rPr lang="en-US" b="1" dirty="0">
                <a:solidFill>
                  <a:schemeClr val="tx1"/>
                </a:solidFill>
              </a:rPr>
              <a:t> </a:t>
            </a:r>
            <a:r>
              <a:rPr lang="en-US" b="1" dirty="0" smtClean="0">
                <a:solidFill>
                  <a:schemeClr val="tx1"/>
                </a:solidFill>
              </a:rPr>
              <a:t>Agronomist, Christy Van Beek says Uganda just  like other African countries </a:t>
            </a:r>
            <a:r>
              <a:rPr lang="en-US" b="1" dirty="0" smtClean="0">
                <a:solidFill>
                  <a:srgbClr val="FF0000"/>
                </a:solidFill>
              </a:rPr>
              <a:t>waste</a:t>
            </a:r>
            <a:r>
              <a:rPr lang="en-US" b="1" dirty="0" smtClean="0">
                <a:solidFill>
                  <a:schemeClr val="tx1"/>
                </a:solidFill>
              </a:rPr>
              <a:t> 30-50% of nitrogen fertilizers, 20-30% of phosphorus and 50-70% of potassium.</a:t>
            </a:r>
            <a:r>
              <a:rPr lang="en-US" b="1" dirty="0" smtClean="0">
                <a:solidFill>
                  <a:srgbClr val="FF0000"/>
                </a:solidFill>
              </a:rPr>
              <a:t> </a:t>
            </a:r>
            <a:r>
              <a:rPr lang="en-US" b="1" dirty="0" smtClean="0">
                <a:solidFill>
                  <a:schemeClr val="tx1"/>
                </a:solidFill>
              </a:rPr>
              <a:t>This means the country will continue to loose nutrients and this threatens its resource base.</a:t>
            </a:r>
            <a:endParaRPr lang="en-US" b="1" dirty="0">
              <a:solidFill>
                <a:schemeClr val="tx1"/>
              </a:solidFill>
            </a:endParaRPr>
          </a:p>
        </p:txBody>
      </p:sp>
      <p:sp>
        <p:nvSpPr>
          <p:cNvPr id="3" name="Rounded Rectangle 2"/>
          <p:cNvSpPr/>
          <p:nvPr/>
        </p:nvSpPr>
        <p:spPr>
          <a:xfrm>
            <a:off x="6648044" y="3087059"/>
            <a:ext cx="2210206" cy="1559361"/>
          </a:xfrm>
          <a:prstGeom prst="roundRect">
            <a:avLst>
              <a:gd name="adj" fmla="val 26515"/>
            </a:avLst>
          </a:prstGeom>
          <a:solidFill>
            <a:schemeClr val="bg1"/>
          </a:solidFill>
          <a:ln>
            <a:solidFill>
              <a:srgbClr val="086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Consumers:</a:t>
            </a:r>
          </a:p>
          <a:p>
            <a:pPr algn="ctr"/>
            <a:r>
              <a:rPr lang="en-US" sz="1400" dirty="0" smtClean="0">
                <a:solidFill>
                  <a:schemeClr val="tx1"/>
                </a:solidFill>
              </a:rPr>
              <a:t>Fertilizer waste can make food expensive.</a:t>
            </a:r>
            <a:endParaRPr lang="en-US" sz="1400" dirty="0">
              <a:solidFill>
                <a:schemeClr val="tx1"/>
              </a:solidFill>
            </a:endParaRPr>
          </a:p>
        </p:txBody>
      </p:sp>
      <p:sp>
        <p:nvSpPr>
          <p:cNvPr id="11" name="Rounded Rectangle 10"/>
          <p:cNvSpPr/>
          <p:nvPr/>
        </p:nvSpPr>
        <p:spPr>
          <a:xfrm>
            <a:off x="3995914" y="3148843"/>
            <a:ext cx="2210206" cy="1559361"/>
          </a:xfrm>
          <a:prstGeom prst="roundRect">
            <a:avLst>
              <a:gd name="adj" fmla="val 26515"/>
            </a:avLst>
          </a:prstGeom>
          <a:solidFill>
            <a:schemeClr val="bg1"/>
          </a:solidFill>
          <a:ln>
            <a:solidFill>
              <a:srgbClr val="086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Environment: </a:t>
            </a:r>
            <a:r>
              <a:rPr lang="en-US" sz="1400" dirty="0" smtClean="0">
                <a:solidFill>
                  <a:schemeClr val="tx1"/>
                </a:solidFill>
              </a:rPr>
              <a:t>Fertilizer waste pollutes the air, water and cause climate change.</a:t>
            </a:r>
            <a:endParaRPr lang="en-US" sz="1400" dirty="0">
              <a:solidFill>
                <a:schemeClr val="tx1"/>
              </a:solidFill>
            </a:endParaRPr>
          </a:p>
        </p:txBody>
      </p:sp>
      <p:sp>
        <p:nvSpPr>
          <p:cNvPr id="12" name="Rounded Rectangle 11"/>
          <p:cNvSpPr/>
          <p:nvPr/>
        </p:nvSpPr>
        <p:spPr>
          <a:xfrm>
            <a:off x="1343785" y="3087059"/>
            <a:ext cx="2210206" cy="1559361"/>
          </a:xfrm>
          <a:prstGeom prst="roundRect">
            <a:avLst>
              <a:gd name="adj" fmla="val 26515"/>
            </a:avLst>
          </a:prstGeom>
          <a:solidFill>
            <a:schemeClr val="bg1"/>
          </a:solidFill>
          <a:ln>
            <a:solidFill>
              <a:srgbClr val="086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 </a:t>
            </a:r>
            <a:r>
              <a:rPr lang="en-US" sz="1400" b="1" dirty="0">
                <a:solidFill>
                  <a:schemeClr val="tx1"/>
                </a:solidFill>
              </a:rPr>
              <a:t>Who is </a:t>
            </a:r>
            <a:r>
              <a:rPr lang="en-US" sz="1400" b="1" dirty="0" smtClean="0">
                <a:solidFill>
                  <a:schemeClr val="tx1"/>
                </a:solidFill>
              </a:rPr>
              <a:t>affected?</a:t>
            </a:r>
          </a:p>
          <a:p>
            <a:pPr algn="ctr"/>
            <a:r>
              <a:rPr lang="en-US" sz="1400" b="1" dirty="0" smtClean="0">
                <a:solidFill>
                  <a:schemeClr val="tx1"/>
                </a:solidFill>
              </a:rPr>
              <a:t>Farmers: </a:t>
            </a:r>
            <a:r>
              <a:rPr lang="en-US" sz="1400" dirty="0" smtClean="0">
                <a:solidFill>
                  <a:schemeClr val="tx1"/>
                </a:solidFill>
              </a:rPr>
              <a:t>They loose money because they are buying fertilizers that they don’t need.</a:t>
            </a:r>
            <a:endParaRPr lang="en-US" sz="1400" dirty="0">
              <a:solidFill>
                <a:schemeClr val="tx1"/>
              </a:solidFill>
            </a:endParaRPr>
          </a:p>
        </p:txBody>
      </p:sp>
      <p:sp>
        <p:nvSpPr>
          <p:cNvPr id="5" name="Right Arrow 4"/>
          <p:cNvSpPr/>
          <p:nvPr/>
        </p:nvSpPr>
        <p:spPr>
          <a:xfrm>
            <a:off x="272835" y="5322522"/>
            <a:ext cx="978408" cy="484632"/>
          </a:xfrm>
          <a:prstGeom prst="rightArrow">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ight Arrow 12"/>
          <p:cNvSpPr/>
          <p:nvPr/>
        </p:nvSpPr>
        <p:spPr>
          <a:xfrm>
            <a:off x="272835" y="3506163"/>
            <a:ext cx="978408" cy="484632"/>
          </a:xfrm>
          <a:prstGeom prst="rightArrow">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Rounded Rectangle 15"/>
          <p:cNvSpPr/>
          <p:nvPr/>
        </p:nvSpPr>
        <p:spPr>
          <a:xfrm>
            <a:off x="1527347" y="5027473"/>
            <a:ext cx="2990090" cy="1559361"/>
          </a:xfrm>
          <a:prstGeom prst="roundRect">
            <a:avLst>
              <a:gd name="adj" fmla="val 26515"/>
            </a:avLst>
          </a:prstGeom>
          <a:solidFill>
            <a:schemeClr val="bg1"/>
          </a:solidFill>
          <a:ln>
            <a:solidFill>
              <a:srgbClr val="086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 Why should we care?</a:t>
            </a:r>
          </a:p>
          <a:p>
            <a:pPr algn="ctr"/>
            <a:r>
              <a:rPr lang="en-US" sz="1400" dirty="0" smtClean="0">
                <a:solidFill>
                  <a:schemeClr val="tx1"/>
                </a:solidFill>
              </a:rPr>
              <a:t>It is a problem that affects everyone. By using fertilizers more efficiently, we can help farmers save money, protect environment and keep food prices down.</a:t>
            </a:r>
          </a:p>
        </p:txBody>
      </p:sp>
      <p:pic>
        <p:nvPicPr>
          <p:cNvPr id="1026" name="Picture 2" descr="fig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8575" y="4761246"/>
            <a:ext cx="2264572" cy="16491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1216800" y="266400"/>
            <a:ext cx="6319440" cy="595080"/>
          </a:xfrm>
          <a:prstGeom prst="rect">
            <a:avLst/>
          </a:prstGeom>
          <a:noFill/>
          <a:ln w="0">
            <a:noFill/>
          </a:ln>
        </p:spPr>
        <p:txBody>
          <a:bodyPr lIns="0" tIns="0" rIns="0" bIns="0" anchor="b">
            <a:noAutofit/>
          </a:bodyPr>
          <a:lstStyle/>
          <a:p>
            <a:pPr>
              <a:lnSpc>
                <a:spcPct val="85000"/>
              </a:lnSpc>
              <a:buNone/>
              <a:tabLst>
                <a:tab pos="0" algn="l"/>
              </a:tabLst>
            </a:pPr>
            <a:r>
              <a:rPr lang="en-US" sz="3200" b="1" strike="noStrike" spc="-1" dirty="0">
                <a:solidFill>
                  <a:srgbClr val="FFFFFF"/>
                </a:solidFill>
                <a:latin typeface="Arial"/>
                <a:ea typeface="Arial"/>
              </a:rPr>
              <a:t>Main Objective </a:t>
            </a:r>
            <a:endParaRPr lang="en-US" sz="3200" b="0" strike="noStrike" spc="-1" dirty="0">
              <a:latin typeface="Arial"/>
            </a:endParaRPr>
          </a:p>
        </p:txBody>
      </p:sp>
      <p:sp>
        <p:nvSpPr>
          <p:cNvPr id="7" name="Rounded Rectangle 6"/>
          <p:cNvSpPr/>
          <p:nvPr/>
        </p:nvSpPr>
        <p:spPr>
          <a:xfrm>
            <a:off x="2935212" y="1387151"/>
            <a:ext cx="4601028" cy="2162628"/>
          </a:xfrm>
          <a:prstGeom prst="roundRect">
            <a:avLst/>
          </a:prstGeom>
          <a:solidFill>
            <a:schemeClr val="bg1"/>
          </a:solidFill>
          <a:ln>
            <a:solidFill>
              <a:schemeClr val="accent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 To minimize excessive fertilizer application which leads to wastage, by using a location specific soil fertility tester.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58153"/>
            <a:ext cx="2619375" cy="17430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2109" y="4075450"/>
            <a:ext cx="4199892" cy="210347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1332000" y="236520"/>
            <a:ext cx="7615080" cy="595080"/>
          </a:xfrm>
          <a:prstGeom prst="rect">
            <a:avLst/>
          </a:prstGeom>
          <a:noFill/>
          <a:ln w="0">
            <a:noFill/>
          </a:ln>
        </p:spPr>
        <p:txBody>
          <a:bodyPr lIns="0" tIns="0" rIns="0" bIns="0" anchor="b">
            <a:noAutofit/>
          </a:bodyPr>
          <a:lstStyle/>
          <a:p>
            <a:pPr>
              <a:lnSpc>
                <a:spcPct val="85000"/>
              </a:lnSpc>
              <a:buNone/>
              <a:tabLst>
                <a:tab pos="0" algn="l"/>
              </a:tabLst>
            </a:pPr>
            <a:r>
              <a:rPr lang="en-US" sz="3200" b="1" spc="-1" dirty="0">
                <a:solidFill>
                  <a:schemeClr val="bg1"/>
                </a:solidFill>
                <a:latin typeface="Arial"/>
              </a:rPr>
              <a:t>Specific objectives </a:t>
            </a:r>
            <a:endParaRPr lang="en-US" sz="3200" b="1" strike="noStrike" spc="-1" dirty="0">
              <a:solidFill>
                <a:schemeClr val="bg1"/>
              </a:solidFill>
              <a:latin typeface="Arial"/>
            </a:endParaRPr>
          </a:p>
        </p:txBody>
      </p:sp>
      <p:sp>
        <p:nvSpPr>
          <p:cNvPr id="115" name="PlaceHolder 2"/>
          <p:cNvSpPr>
            <a:spLocks noGrp="1"/>
          </p:cNvSpPr>
          <p:nvPr>
            <p:ph/>
          </p:nvPr>
        </p:nvSpPr>
        <p:spPr>
          <a:xfrm>
            <a:off x="0" y="1143000"/>
            <a:ext cx="9139680" cy="5343480"/>
          </a:xfrm>
          <a:prstGeom prst="rect">
            <a:avLst/>
          </a:prstGeom>
          <a:noFill/>
          <a:ln w="0">
            <a:noFill/>
          </a:ln>
        </p:spPr>
        <p:txBody>
          <a:bodyPr lIns="0" tIns="0" rIns="0" bIns="0" anchor="t">
            <a:noAutofit/>
          </a:bodyPr>
          <a:lstStyle/>
          <a:p>
            <a:pPr marL="127080" algn="just">
              <a:lnSpc>
                <a:spcPct val="100000"/>
              </a:lnSpc>
              <a:buNone/>
              <a:tabLst>
                <a:tab pos="0" algn="l"/>
              </a:tabLst>
            </a:pPr>
            <a:r>
              <a:rPr lang="en-US" sz="2200" b="0" strike="noStrike" spc="-1" dirty="0">
                <a:solidFill>
                  <a:srgbClr val="000000"/>
                </a:solidFill>
                <a:latin typeface="Arial"/>
                <a:ea typeface="Arial"/>
              </a:rPr>
              <a:t>   </a:t>
            </a:r>
            <a:r>
              <a:rPr lang="en-US" sz="2200" b="1" strike="noStrike" spc="-1" dirty="0">
                <a:solidFill>
                  <a:srgbClr val="000000"/>
                </a:solidFill>
                <a:latin typeface="Arial"/>
                <a:ea typeface="Arial"/>
              </a:rPr>
              <a:t> </a:t>
            </a:r>
            <a:endParaRPr lang="en-US" sz="2200" b="0" strike="noStrike" spc="-1" dirty="0">
              <a:latin typeface="Arial"/>
            </a:endParaRPr>
          </a:p>
        </p:txBody>
      </p:sp>
      <p:sp>
        <p:nvSpPr>
          <p:cNvPr id="2" name="Striped Right Arrow 1"/>
          <p:cNvSpPr/>
          <p:nvPr/>
        </p:nvSpPr>
        <p:spPr>
          <a:xfrm>
            <a:off x="32467" y="1461471"/>
            <a:ext cx="1136057" cy="580573"/>
          </a:xfrm>
          <a:prstGeom prst="stripedRightArrow">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 name="Rounded Rectangle 3"/>
          <p:cNvSpPr/>
          <p:nvPr/>
        </p:nvSpPr>
        <p:spPr>
          <a:xfrm>
            <a:off x="1276376" y="1266913"/>
            <a:ext cx="4521315" cy="997828"/>
          </a:xfrm>
          <a:prstGeom prst="roundRect">
            <a:avLst/>
          </a:prstGeom>
          <a:solidFill>
            <a:schemeClr val="bg1"/>
          </a:solidFill>
          <a:ln>
            <a:solidFill>
              <a:srgbClr val="086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cs typeface="Times New Roman" panose="02020603050405020304" pitchFamily="18" charset="0"/>
            </a:endParaRPr>
          </a:p>
          <a:p>
            <a:pPr algn="ctr"/>
            <a:r>
              <a:rPr lang="en-US" sz="1500" dirty="0" smtClean="0">
                <a:solidFill>
                  <a:schemeClr val="tx1"/>
                </a:solidFill>
                <a:cs typeface="Calibri" panose="020F0502020204030204" pitchFamily="34" charset="0"/>
              </a:rPr>
              <a:t>To review existing technologies and practices used to avoid excessive fertilizer wastage, identify gaps and opportunities for improvement.</a:t>
            </a:r>
            <a:endParaRPr lang="en-US" sz="1500" dirty="0">
              <a:solidFill>
                <a:schemeClr val="tx1"/>
              </a:solidFill>
              <a:cs typeface="Calibri" panose="020F0502020204030204" pitchFamily="34" charset="0"/>
            </a:endParaRPr>
          </a:p>
        </p:txBody>
      </p:sp>
      <p:sp>
        <p:nvSpPr>
          <p:cNvPr id="11" name="Rounded Rectangle 10"/>
          <p:cNvSpPr/>
          <p:nvPr/>
        </p:nvSpPr>
        <p:spPr>
          <a:xfrm>
            <a:off x="1251016" y="3957392"/>
            <a:ext cx="4563663" cy="1038857"/>
          </a:xfrm>
          <a:prstGeom prst="roundRect">
            <a:avLst/>
          </a:prstGeom>
          <a:solidFill>
            <a:schemeClr val="bg1"/>
          </a:solidFill>
          <a:ln>
            <a:solidFill>
              <a:srgbClr val="086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1"/>
                </a:solidFill>
              </a:rPr>
              <a:t>To develop a soil fertility testing tool which provides </a:t>
            </a:r>
            <a:r>
              <a:rPr lang="en-US" sz="1500" u="sng" dirty="0" smtClean="0">
                <a:solidFill>
                  <a:schemeClr val="tx1"/>
                </a:solidFill>
              </a:rPr>
              <a:t>farmers</a:t>
            </a:r>
            <a:r>
              <a:rPr lang="en-US" sz="1500" dirty="0" smtClean="0">
                <a:solidFill>
                  <a:schemeClr val="tx1"/>
                </a:solidFill>
              </a:rPr>
              <a:t> with recommendations for fertilizer application based on soil Ph. </a:t>
            </a:r>
            <a:endParaRPr lang="en-US" sz="1500" dirty="0">
              <a:solidFill>
                <a:schemeClr val="tx1"/>
              </a:solidFill>
            </a:endParaRPr>
          </a:p>
        </p:txBody>
      </p:sp>
      <p:sp>
        <p:nvSpPr>
          <p:cNvPr id="12" name="Rounded Rectangle 11"/>
          <p:cNvSpPr/>
          <p:nvPr/>
        </p:nvSpPr>
        <p:spPr>
          <a:xfrm>
            <a:off x="1281481" y="2511229"/>
            <a:ext cx="4513024" cy="1199674"/>
          </a:xfrm>
          <a:prstGeom prst="roundRect">
            <a:avLst/>
          </a:prstGeom>
          <a:solidFill>
            <a:schemeClr val="bg1"/>
          </a:solidFill>
          <a:ln>
            <a:solidFill>
              <a:srgbClr val="086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cs typeface="Calibri" panose="020F0502020204030204" pitchFamily="34" charset="0"/>
              </a:rPr>
              <a:t>To </a:t>
            </a:r>
            <a:r>
              <a:rPr lang="en-US" sz="1500" dirty="0" smtClean="0">
                <a:solidFill>
                  <a:schemeClr val="tx1"/>
                </a:solidFill>
                <a:cs typeface="Calibri" panose="020F0502020204030204" pitchFamily="34" charset="0"/>
              </a:rPr>
              <a:t>conduct soil testing and pH analysis to determine nutrient availability in different portions of farmland and develop a database of soil nutrient compositions. </a:t>
            </a:r>
            <a:endParaRPr lang="en-US" sz="1500" dirty="0">
              <a:solidFill>
                <a:schemeClr val="tx1"/>
              </a:solidFill>
              <a:cs typeface="Calibri" panose="020F0502020204030204" pitchFamily="34" charset="0"/>
            </a:endParaRPr>
          </a:p>
          <a:p>
            <a:pPr algn="ctr"/>
            <a:endParaRPr lang="en-US" sz="1600" dirty="0">
              <a:solidFill>
                <a:schemeClr val="tx1"/>
              </a:solidFill>
              <a:latin typeface="Calibri" panose="020F0502020204030204" pitchFamily="34" charset="0"/>
              <a:cs typeface="Calibri" panose="020F0502020204030204" pitchFamily="34" charset="0"/>
            </a:endParaRPr>
          </a:p>
        </p:txBody>
      </p:sp>
      <p:sp>
        <p:nvSpPr>
          <p:cNvPr id="13" name="Striped Right Arrow 12"/>
          <p:cNvSpPr/>
          <p:nvPr/>
        </p:nvSpPr>
        <p:spPr>
          <a:xfrm>
            <a:off x="13162" y="2720177"/>
            <a:ext cx="1174668" cy="580573"/>
          </a:xfrm>
          <a:prstGeom prst="stripedRightArrow">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Striped Right Arrow 13"/>
          <p:cNvSpPr/>
          <p:nvPr/>
        </p:nvSpPr>
        <p:spPr>
          <a:xfrm>
            <a:off x="5413" y="4076443"/>
            <a:ext cx="1134093" cy="580573"/>
          </a:xfrm>
          <a:prstGeom prst="stripedRightArrow">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51285" y="1348242"/>
            <a:ext cx="3094744" cy="1507063"/>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1285" y="3062160"/>
            <a:ext cx="3094744" cy="1409700"/>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6905" y="4586510"/>
            <a:ext cx="3227095" cy="1557609"/>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1152360" y="253440"/>
            <a:ext cx="6319440" cy="595080"/>
          </a:xfrm>
          <a:prstGeom prst="rect">
            <a:avLst/>
          </a:prstGeom>
          <a:noFill/>
          <a:ln w="0">
            <a:noFill/>
          </a:ln>
        </p:spPr>
        <p:txBody>
          <a:bodyPr lIns="0" tIns="0" rIns="0" bIns="0" anchor="b">
            <a:noAutofit/>
          </a:bodyPr>
          <a:lstStyle/>
          <a:p>
            <a:pPr>
              <a:lnSpc>
                <a:spcPct val="85000"/>
              </a:lnSpc>
              <a:buNone/>
              <a:tabLst>
                <a:tab pos="0" algn="l"/>
              </a:tabLst>
            </a:pPr>
            <a:r>
              <a:rPr lang="en-US" sz="3200" b="1" strike="noStrike" spc="-1">
                <a:solidFill>
                  <a:srgbClr val="FFFFFF"/>
                </a:solidFill>
                <a:latin typeface="Arial"/>
                <a:ea typeface="Arial"/>
              </a:rPr>
              <a:t>Significance of the study </a:t>
            </a:r>
            <a:endParaRPr lang="en-US" sz="3200" b="0" strike="noStrike" spc="-1">
              <a:latin typeface="Arial"/>
            </a:endParaRPr>
          </a:p>
        </p:txBody>
      </p:sp>
      <p:sp>
        <p:nvSpPr>
          <p:cNvPr id="2" name="Rounded Rectangle 1"/>
          <p:cNvSpPr/>
          <p:nvPr/>
        </p:nvSpPr>
        <p:spPr>
          <a:xfrm>
            <a:off x="101879" y="1392452"/>
            <a:ext cx="2742919" cy="2075871"/>
          </a:xfrm>
          <a:prstGeom prst="roundRect">
            <a:avLst/>
          </a:prstGeom>
          <a:solidFill>
            <a:schemeClr val="bg1"/>
          </a:solidFill>
          <a:ln>
            <a:solidFill>
              <a:srgbClr val="086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ECONOMIC BENEFITS</a:t>
            </a:r>
          </a:p>
          <a:p>
            <a:pPr marL="285750" indent="-285750" algn="ctr">
              <a:buFont typeface="Wingdings" panose="05000000000000000000" pitchFamily="2" charset="2"/>
              <a:buChar char="§"/>
            </a:pPr>
            <a:r>
              <a:rPr lang="en-US" sz="1400" dirty="0">
                <a:solidFill>
                  <a:schemeClr val="tx1"/>
                </a:solidFill>
              </a:rPr>
              <a:t>U</a:t>
            </a:r>
            <a:r>
              <a:rPr lang="en-US" sz="1400" dirty="0" smtClean="0">
                <a:solidFill>
                  <a:schemeClr val="tx1"/>
                </a:solidFill>
              </a:rPr>
              <a:t>sing precision fertilizer application based on soil testing  lead to cost savings for farmers by avoiding unnecessary fertilizer purchases and improving crop productivity.</a:t>
            </a:r>
            <a:endParaRPr lang="en-US" sz="1400" dirty="0">
              <a:solidFill>
                <a:schemeClr val="tx1"/>
              </a:solidFill>
            </a:endParaRPr>
          </a:p>
        </p:txBody>
      </p:sp>
      <p:sp>
        <p:nvSpPr>
          <p:cNvPr id="6" name="Rounded Rectangle 5"/>
          <p:cNvSpPr/>
          <p:nvPr/>
        </p:nvSpPr>
        <p:spPr>
          <a:xfrm>
            <a:off x="3756530" y="1300019"/>
            <a:ext cx="2823029" cy="1945681"/>
          </a:xfrm>
          <a:prstGeom prst="roundRect">
            <a:avLst/>
          </a:prstGeom>
          <a:solidFill>
            <a:schemeClr val="bg1"/>
          </a:solidFill>
          <a:ln>
            <a:solidFill>
              <a:srgbClr val="086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EFFICIENT NUTRIENT MANAGEMENT</a:t>
            </a:r>
          </a:p>
          <a:p>
            <a:pPr marL="285750" indent="-285750" algn="ctr">
              <a:buFont typeface="Wingdings" panose="05000000000000000000" pitchFamily="2" charset="2"/>
              <a:buChar char="§"/>
            </a:pPr>
            <a:r>
              <a:rPr lang="en-US" sz="1400" dirty="0">
                <a:solidFill>
                  <a:schemeClr val="tx1"/>
                </a:solidFill>
              </a:rPr>
              <a:t>I</a:t>
            </a:r>
            <a:r>
              <a:rPr lang="en-US" sz="1400" dirty="0" smtClean="0">
                <a:solidFill>
                  <a:schemeClr val="tx1"/>
                </a:solidFill>
              </a:rPr>
              <a:t>dentifying areas where nutrients are lacking and recommending appropriate fertilizer combinations.</a:t>
            </a:r>
            <a:endParaRPr lang="en-US" sz="1400" dirty="0">
              <a:solidFill>
                <a:schemeClr val="tx1"/>
              </a:solidFill>
            </a:endParaRPr>
          </a:p>
        </p:txBody>
      </p:sp>
      <p:sp>
        <p:nvSpPr>
          <p:cNvPr id="7" name="Rounded Rectangle 6"/>
          <p:cNvSpPr/>
          <p:nvPr/>
        </p:nvSpPr>
        <p:spPr>
          <a:xfrm>
            <a:off x="4093475" y="4032684"/>
            <a:ext cx="3378325" cy="2229570"/>
          </a:xfrm>
          <a:prstGeom prst="roundRect">
            <a:avLst/>
          </a:prstGeom>
          <a:solidFill>
            <a:schemeClr val="bg1"/>
          </a:solidFill>
          <a:ln>
            <a:solidFill>
              <a:srgbClr val="086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ENVIRONMENTAL SUSTAINABILITY</a:t>
            </a:r>
          </a:p>
          <a:p>
            <a:pPr marL="285750" indent="-285750" algn="ctr">
              <a:buFont typeface="Wingdings" panose="05000000000000000000" pitchFamily="2" charset="2"/>
              <a:buChar char="§"/>
            </a:pPr>
            <a:r>
              <a:rPr lang="en-US" sz="1400" dirty="0" smtClean="0">
                <a:solidFill>
                  <a:schemeClr val="tx1"/>
                </a:solidFill>
              </a:rPr>
              <a:t>Reducing excessive fertilizer application, the project helps lessen nutrient pollution, water contamination associated with fertilizer production and runoff.</a:t>
            </a:r>
          </a:p>
          <a:p>
            <a:pPr marL="285750" indent="-285750" algn="ctr">
              <a:buFont typeface="Wingdings" panose="05000000000000000000" pitchFamily="2" charset="2"/>
              <a:buChar char="§"/>
            </a:pPr>
            <a:r>
              <a:rPr lang="en-US" sz="1400" dirty="0" smtClean="0">
                <a:solidFill>
                  <a:schemeClr val="tx1"/>
                </a:solidFill>
              </a:rPr>
              <a:t>It promotes sustainable agriculture practices that protect soil health and water quality. </a:t>
            </a:r>
            <a:endParaRPr lang="en-US" sz="1400" dirty="0">
              <a:solidFill>
                <a:schemeClr val="tx1"/>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903" y="1196948"/>
            <a:ext cx="2381250" cy="1885950"/>
          </a:xfrm>
          <a:prstGeom prst="rect">
            <a:avLst/>
          </a:prstGeom>
        </p:spPr>
      </p:pic>
      <p:sp>
        <p:nvSpPr>
          <p:cNvPr id="13" name="Rounded Rectangle 12"/>
          <p:cNvSpPr/>
          <p:nvPr/>
        </p:nvSpPr>
        <p:spPr>
          <a:xfrm>
            <a:off x="222329" y="4195855"/>
            <a:ext cx="2975149" cy="2145271"/>
          </a:xfrm>
          <a:prstGeom prst="roundRect">
            <a:avLst/>
          </a:prstGeom>
          <a:solidFill>
            <a:schemeClr val="bg1"/>
          </a:solidFill>
          <a:ln>
            <a:solidFill>
              <a:srgbClr val="086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POLICY IMPLICATIONS</a:t>
            </a:r>
          </a:p>
          <a:p>
            <a:pPr algn="ctr"/>
            <a:r>
              <a:rPr lang="en-US" sz="1400" dirty="0" smtClean="0">
                <a:solidFill>
                  <a:schemeClr val="tx1"/>
                </a:solidFill>
              </a:rPr>
              <a:t>Provides valuable evidence to support regulations and rewards that encourage responsible fertilizer use and promote sustainable farming practices.</a:t>
            </a:r>
            <a:endParaRPr lang="en-US" sz="1400" dirty="0">
              <a:solidFill>
                <a:schemeClr val="tx1"/>
              </a:solidFill>
            </a:endParaRPr>
          </a:p>
        </p:txBody>
      </p:sp>
      <p:sp>
        <p:nvSpPr>
          <p:cNvPr id="12" name="Down Arrow 11"/>
          <p:cNvSpPr/>
          <p:nvPr/>
        </p:nvSpPr>
        <p:spPr>
          <a:xfrm>
            <a:off x="1288472" y="3468324"/>
            <a:ext cx="374073" cy="727532"/>
          </a:xfrm>
          <a:prstGeom prst="downArrow">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Right Arrow 13"/>
          <p:cNvSpPr/>
          <p:nvPr/>
        </p:nvSpPr>
        <p:spPr>
          <a:xfrm>
            <a:off x="3197478" y="4904509"/>
            <a:ext cx="894050" cy="429858"/>
          </a:xfrm>
          <a:prstGeom prst="rightArrow">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Right Arrow 15"/>
          <p:cNvSpPr/>
          <p:nvPr/>
        </p:nvSpPr>
        <p:spPr>
          <a:xfrm rot="16003906">
            <a:off x="4967140" y="3463958"/>
            <a:ext cx="797049" cy="350373"/>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Google Shape;180;p9"/>
          <p:cNvSpPr/>
          <p:nvPr/>
        </p:nvSpPr>
        <p:spPr>
          <a:xfrm>
            <a:off x="1387560" y="0"/>
            <a:ext cx="732816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tabLst>
                <a:tab pos="0" algn="l"/>
              </a:tabLst>
            </a:pPr>
            <a:r>
              <a:rPr lang="en-US" sz="3200" b="1" strike="noStrike" spc="-1" dirty="0">
                <a:solidFill>
                  <a:srgbClr val="FFFFFF"/>
                </a:solidFill>
                <a:latin typeface="Arial"/>
                <a:ea typeface="Arial"/>
              </a:rPr>
              <a:t>Literature Review </a:t>
            </a:r>
            <a:r>
              <a:rPr lang="en-US" sz="2400" b="0" strike="noStrike" spc="-1" dirty="0">
                <a:solidFill>
                  <a:srgbClr val="000000"/>
                </a:solidFill>
                <a:latin typeface="Arial"/>
                <a:ea typeface="Arial"/>
              </a:rPr>
              <a:t> </a:t>
            </a:r>
            <a:endParaRPr lang="en-US" sz="2400" b="0" strike="noStrike" spc="-1" dirty="0">
              <a:latin typeface="Arial"/>
            </a:endParaRPr>
          </a:p>
        </p:txBody>
      </p:sp>
      <p:graphicFrame>
        <p:nvGraphicFramePr>
          <p:cNvPr id="126" name="Google Shape;181;p9"/>
          <p:cNvGraphicFramePr/>
          <p:nvPr>
            <p:extLst>
              <p:ext uri="{D42A27DB-BD31-4B8C-83A1-F6EECF244321}">
                <p14:modId xmlns:p14="http://schemas.microsoft.com/office/powerpoint/2010/main" val="2403054738"/>
              </p:ext>
            </p:extLst>
          </p:nvPr>
        </p:nvGraphicFramePr>
        <p:xfrm>
          <a:off x="0" y="1078566"/>
          <a:ext cx="9129960" cy="5948690"/>
        </p:xfrm>
        <a:graphic>
          <a:graphicData uri="http://schemas.openxmlformats.org/drawingml/2006/table">
            <a:tbl>
              <a:tblPr/>
              <a:tblGrid>
                <a:gridCol w="1482436">
                  <a:extLst>
                    <a:ext uri="{9D8B030D-6E8A-4147-A177-3AD203B41FA5}">
                      <a16:colId xmlns="" xmlns:a16="http://schemas.microsoft.com/office/drawing/2014/main" val="20000"/>
                    </a:ext>
                  </a:extLst>
                </a:gridCol>
                <a:gridCol w="1357746">
                  <a:extLst>
                    <a:ext uri="{9D8B030D-6E8A-4147-A177-3AD203B41FA5}">
                      <a16:colId xmlns="" xmlns:a16="http://schemas.microsoft.com/office/drawing/2014/main" val="20001"/>
                    </a:ext>
                  </a:extLst>
                </a:gridCol>
                <a:gridCol w="2230582">
                  <a:extLst>
                    <a:ext uri="{9D8B030D-6E8A-4147-A177-3AD203B41FA5}">
                      <a16:colId xmlns="" xmlns:a16="http://schemas.microsoft.com/office/drawing/2014/main" val="20002"/>
                    </a:ext>
                  </a:extLst>
                </a:gridCol>
                <a:gridCol w="2205799">
                  <a:extLst>
                    <a:ext uri="{9D8B030D-6E8A-4147-A177-3AD203B41FA5}">
                      <a16:colId xmlns="" xmlns:a16="http://schemas.microsoft.com/office/drawing/2014/main" val="20003"/>
                    </a:ext>
                  </a:extLst>
                </a:gridCol>
                <a:gridCol w="1853397">
                  <a:extLst>
                    <a:ext uri="{9D8B030D-6E8A-4147-A177-3AD203B41FA5}">
                      <a16:colId xmlns="" xmlns:a16="http://schemas.microsoft.com/office/drawing/2014/main" val="20004"/>
                    </a:ext>
                  </a:extLst>
                </a:gridCol>
              </a:tblGrid>
              <a:tr h="275065">
                <a:tc>
                  <a:txBody>
                    <a:bodyPr/>
                    <a:lstStyle/>
                    <a:p>
                      <a:pPr>
                        <a:lnSpc>
                          <a:spcPct val="100000"/>
                        </a:lnSpc>
                        <a:buNone/>
                        <a:tabLst>
                          <a:tab pos="0" algn="l"/>
                        </a:tabLst>
                      </a:pPr>
                      <a:r>
                        <a:rPr lang="en-US" sz="1400" b="1" strike="noStrike" spc="-1" dirty="0">
                          <a:solidFill>
                            <a:srgbClr val="000000"/>
                          </a:solidFill>
                          <a:latin typeface="Arial"/>
                          <a:ea typeface="Arial"/>
                        </a:rPr>
                        <a:t>STUDY</a:t>
                      </a:r>
                      <a:endParaRPr lang="en-US" sz="1400" b="1" strike="noStrike" spc="-1" dirty="0">
                        <a:latin typeface="Arial"/>
                      </a:endParaRPr>
                    </a:p>
                  </a:txBody>
                  <a:tcPr marL="90720" marR="9072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1" strike="noStrike" spc="-1" dirty="0" smtClean="0">
                          <a:solidFill>
                            <a:srgbClr val="000000"/>
                          </a:solidFill>
                          <a:latin typeface="Arial"/>
                          <a:ea typeface="Arial"/>
                        </a:rPr>
                        <a:t>METHOD USED</a:t>
                      </a:r>
                      <a:endParaRPr lang="en-US" sz="1400" b="0" strike="noStrike" spc="-1" dirty="0">
                        <a:latin typeface="Arial"/>
                      </a:endParaRPr>
                    </a:p>
                  </a:txBody>
                  <a:tcPr marL="90720" marR="9072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1" strike="noStrike" spc="-1" dirty="0">
                          <a:solidFill>
                            <a:srgbClr val="000000"/>
                          </a:solidFill>
                          <a:latin typeface="Arial"/>
                          <a:ea typeface="Arial"/>
                        </a:rPr>
                        <a:t>STRENGTH</a:t>
                      </a:r>
                      <a:endParaRPr lang="en-US" sz="1400" b="0" strike="noStrike" spc="-1" dirty="0">
                        <a:latin typeface="Arial"/>
                      </a:endParaRPr>
                    </a:p>
                  </a:txBody>
                  <a:tcPr marL="90720" marR="9072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1" strike="noStrike" spc="-1" dirty="0">
                          <a:solidFill>
                            <a:srgbClr val="000000"/>
                          </a:solidFill>
                          <a:latin typeface="Arial"/>
                          <a:ea typeface="Arial"/>
                        </a:rPr>
                        <a:t>GAP</a:t>
                      </a:r>
                      <a:endParaRPr lang="en-US" sz="1400" b="0" strike="noStrike" spc="-1" dirty="0">
                        <a:latin typeface="Arial"/>
                      </a:endParaRPr>
                    </a:p>
                  </a:txBody>
                  <a:tcPr marL="90720" marR="9072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1" strike="noStrike" spc="-1" dirty="0">
                          <a:solidFill>
                            <a:srgbClr val="000000"/>
                          </a:solidFill>
                          <a:latin typeface="Arial"/>
                          <a:ea typeface="Arial"/>
                        </a:rPr>
                        <a:t>FOCUS</a:t>
                      </a:r>
                      <a:endParaRPr lang="en-US" sz="1400" b="0" strike="noStrike" spc="-1" dirty="0">
                        <a:latin typeface="Arial"/>
                      </a:endParaRPr>
                    </a:p>
                  </a:txBody>
                  <a:tcPr marL="90720" marR="9072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 xmlns:a16="http://schemas.microsoft.com/office/drawing/2014/main" val="10000"/>
                  </a:ext>
                </a:extLst>
              </a:tr>
              <a:tr h="1879610">
                <a:tc>
                  <a:txBody>
                    <a:bodyPr/>
                    <a:lstStyle/>
                    <a:p>
                      <a:pPr>
                        <a:lnSpc>
                          <a:spcPct val="100000"/>
                        </a:lnSpc>
                        <a:buNone/>
                        <a:tabLst>
                          <a:tab pos="0" algn="l"/>
                        </a:tabLst>
                      </a:pPr>
                      <a:r>
                        <a:rPr lang="en-US" sz="1300" b="0" strike="noStrike" spc="-1" dirty="0" smtClean="0">
                          <a:latin typeface="Arial"/>
                        </a:rPr>
                        <a:t>Precision agriculture</a:t>
                      </a:r>
                    </a:p>
                    <a:p>
                      <a:pPr>
                        <a:lnSpc>
                          <a:spcPct val="100000"/>
                        </a:lnSpc>
                        <a:buNone/>
                        <a:tabLst>
                          <a:tab pos="0" algn="l"/>
                        </a:tabLst>
                      </a:pPr>
                      <a:r>
                        <a:rPr lang="en-US" sz="1300" b="0" strike="noStrike" spc="-1" dirty="0" smtClean="0">
                          <a:latin typeface="Arial"/>
                        </a:rPr>
                        <a:t>GAO-24-105962.</a:t>
                      </a:r>
                      <a:endParaRPr lang="en-US" sz="1300" b="0" strike="noStrike" spc="-1" dirty="0">
                        <a:latin typeface="Arial"/>
                      </a:endParaRPr>
                    </a:p>
                  </a:txBody>
                  <a:tcPr marL="90720" marR="9072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marL="0" indent="0">
                        <a:lnSpc>
                          <a:spcPct val="100000"/>
                        </a:lnSpc>
                        <a:buFontTx/>
                        <a:buNone/>
                        <a:tabLst>
                          <a:tab pos="0" algn="l"/>
                        </a:tabLst>
                      </a:pPr>
                      <a:r>
                        <a:rPr lang="en-US" sz="1300" b="0" strike="noStrike" spc="-1" dirty="0" smtClean="0">
                          <a:latin typeface="Arial"/>
                        </a:rPr>
                        <a:t>-Remote sensing</a:t>
                      </a:r>
                    </a:p>
                    <a:p>
                      <a:pPr marL="0" indent="0">
                        <a:lnSpc>
                          <a:spcPct val="100000"/>
                        </a:lnSpc>
                        <a:buFontTx/>
                        <a:buNone/>
                        <a:tabLst>
                          <a:tab pos="0" algn="l"/>
                        </a:tabLst>
                      </a:pPr>
                      <a:r>
                        <a:rPr lang="en-US" sz="1300" b="0" strike="noStrike" spc="-1" dirty="0" smtClean="0">
                          <a:latin typeface="Arial"/>
                        </a:rPr>
                        <a:t>-In-ground sensors</a:t>
                      </a:r>
                    </a:p>
                    <a:p>
                      <a:pPr marL="0" indent="0">
                        <a:lnSpc>
                          <a:spcPct val="100000"/>
                        </a:lnSpc>
                        <a:buFontTx/>
                        <a:buNone/>
                        <a:tabLst>
                          <a:tab pos="0" algn="l"/>
                        </a:tabLst>
                      </a:pPr>
                      <a:r>
                        <a:rPr lang="en-US" sz="1300" b="0" strike="noStrike" spc="-1" dirty="0" smtClean="0">
                          <a:latin typeface="Arial"/>
                        </a:rPr>
                        <a:t>-Targeted spray systems</a:t>
                      </a:r>
                    </a:p>
                    <a:p>
                      <a:pPr>
                        <a:lnSpc>
                          <a:spcPct val="100000"/>
                        </a:lnSpc>
                        <a:buNone/>
                        <a:tabLst>
                          <a:tab pos="0" algn="l"/>
                        </a:tabLst>
                      </a:pPr>
                      <a:endParaRPr lang="en-US" sz="1300" b="0" strike="noStrike" spc="-1" dirty="0">
                        <a:latin typeface="Arial"/>
                      </a:endParaRPr>
                    </a:p>
                  </a:txBody>
                  <a:tcPr marL="90720" marR="9072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marL="0" indent="0">
                        <a:lnSpc>
                          <a:spcPct val="100000"/>
                        </a:lnSpc>
                        <a:buFontTx/>
                        <a:buNone/>
                        <a:tabLst>
                          <a:tab pos="0" algn="l"/>
                        </a:tabLst>
                      </a:pPr>
                      <a:r>
                        <a:rPr lang="en-US" sz="1300" b="0" strike="noStrike" spc="-1" dirty="0" smtClean="0">
                          <a:latin typeface="Arial"/>
                        </a:rPr>
                        <a:t>-Increased profits for farmers by improving input use and achieving high yields.</a:t>
                      </a:r>
                    </a:p>
                    <a:p>
                      <a:pPr marL="0" indent="0">
                        <a:lnSpc>
                          <a:spcPct val="100000"/>
                        </a:lnSpc>
                        <a:buFontTx/>
                        <a:buNone/>
                        <a:tabLst>
                          <a:tab pos="0" algn="l"/>
                        </a:tabLst>
                      </a:pPr>
                      <a:r>
                        <a:rPr lang="en-US" sz="1300" b="0" strike="noStrike" spc="-1" dirty="0" smtClean="0">
                          <a:latin typeface="Arial"/>
                        </a:rPr>
                        <a:t>-Reduced application of crop inputs promoting resource efficiency.</a:t>
                      </a:r>
                      <a:endParaRPr lang="en-US" sz="1300" b="0" strike="noStrike" spc="-1" dirty="0">
                        <a:latin typeface="Arial"/>
                      </a:endParaRPr>
                    </a:p>
                  </a:txBody>
                  <a:tcPr marL="90720" marR="9072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marL="0" indent="0">
                        <a:lnSpc>
                          <a:spcPct val="100000"/>
                        </a:lnSpc>
                        <a:buFont typeface="Arial" panose="020B0604020202020204" pitchFamily="34" charset="0"/>
                        <a:buNone/>
                        <a:tabLst>
                          <a:tab pos="0" algn="l"/>
                        </a:tabLst>
                      </a:pPr>
                      <a:r>
                        <a:rPr lang="en-US" sz="1300" b="0" strike="noStrike" spc="-1" dirty="0" smtClean="0">
                          <a:latin typeface="Arial"/>
                        </a:rPr>
                        <a:t>Farmers may have tools, such as yield monitors, to  identify outcomes of decisions, but few analytic tools and software are available to improve analysis and translate farm data into actionable decisions.</a:t>
                      </a:r>
                      <a:endParaRPr lang="en-US" sz="1300" b="0" strike="noStrike" spc="-1" dirty="0">
                        <a:latin typeface="Arial"/>
                      </a:endParaRPr>
                    </a:p>
                  </a:txBody>
                  <a:tcPr marL="90720" marR="9072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marL="139680" indent="0">
                        <a:lnSpc>
                          <a:spcPct val="100000"/>
                        </a:lnSpc>
                        <a:buClr>
                          <a:srgbClr val="000000"/>
                        </a:buClr>
                        <a:buFont typeface="Arial"/>
                        <a:buNone/>
                      </a:pPr>
                      <a:r>
                        <a:rPr lang="en-US" sz="1300" b="0" strike="noStrike" spc="-1" dirty="0" smtClean="0">
                          <a:latin typeface="Arial"/>
                        </a:rPr>
                        <a:t>Help</a:t>
                      </a:r>
                      <a:r>
                        <a:rPr lang="en-US" sz="1300" b="0" strike="noStrike" spc="-1" baseline="0" dirty="0" smtClean="0">
                          <a:latin typeface="Arial"/>
                        </a:rPr>
                        <a:t> agricultural sector meet increasing demand for food products, while also helping farmers improve efficiencies such as through reduced input costs.   </a:t>
                      </a:r>
                      <a:endParaRPr lang="en-US" sz="1300" b="0" strike="noStrike" spc="-1" dirty="0">
                        <a:latin typeface="Arial"/>
                      </a:endParaRPr>
                    </a:p>
                  </a:txBody>
                  <a:tcPr marL="90720" marR="9072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 xmlns:a16="http://schemas.microsoft.com/office/drawing/2014/main" val="10001"/>
                  </a:ext>
                </a:extLst>
              </a:tr>
              <a:tr h="1819242">
                <a:tc>
                  <a:txBody>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r>
                        <a:rPr lang="en-US" sz="1300" b="0" i="0" kern="1200" dirty="0" err="1" smtClean="0">
                          <a:solidFill>
                            <a:schemeClr val="tx1"/>
                          </a:solidFill>
                          <a:effectLst/>
                          <a:latin typeface="+mn-lt"/>
                          <a:ea typeface="+mn-ea"/>
                          <a:cs typeface="+mn-cs"/>
                        </a:rPr>
                        <a:t>Nanofertilizers</a:t>
                      </a:r>
                      <a:endParaRPr lang="en-US" sz="1300" b="0" i="0" kern="1200" dirty="0" smtClean="0">
                        <a:solidFill>
                          <a:schemeClr val="tx1"/>
                        </a:solidFill>
                        <a:effectLst/>
                        <a:latin typeface="+mn-lt"/>
                        <a:ea typeface="+mn-ea"/>
                        <a:cs typeface="+mn-cs"/>
                      </a:endParaRPr>
                    </a:p>
                    <a:p>
                      <a:pPr>
                        <a:lnSpc>
                          <a:spcPct val="100000"/>
                        </a:lnSpc>
                        <a:buNone/>
                        <a:tabLst>
                          <a:tab pos="0" algn="l"/>
                        </a:tabLst>
                      </a:pPr>
                      <a:endParaRPr lang="en-US" sz="1300" b="0" strike="noStrike" spc="-1" dirty="0">
                        <a:latin typeface="Arial"/>
                      </a:endParaRPr>
                    </a:p>
                  </a:txBody>
                  <a:tcPr marL="90720" marR="9072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300" b="0" strike="noStrike" spc="-1" dirty="0" smtClean="0">
                          <a:latin typeface="Arial"/>
                        </a:rPr>
                        <a:t>-Foliar spray</a:t>
                      </a:r>
                      <a:endParaRPr lang="en-US" sz="1300" b="0" strike="noStrike" spc="-1" dirty="0">
                        <a:latin typeface="Arial"/>
                      </a:endParaRPr>
                    </a:p>
                    <a:p>
                      <a:pPr>
                        <a:lnSpc>
                          <a:spcPct val="100000"/>
                        </a:lnSpc>
                        <a:buNone/>
                        <a:tabLst>
                          <a:tab pos="0" algn="l"/>
                        </a:tabLst>
                      </a:pPr>
                      <a:r>
                        <a:rPr lang="en-US" sz="1300" b="0" strike="noStrike" spc="-1" dirty="0" smtClean="0">
                          <a:latin typeface="Arial"/>
                        </a:rPr>
                        <a:t>-Seed</a:t>
                      </a:r>
                      <a:r>
                        <a:rPr lang="en-US" sz="1300" b="0" strike="noStrike" spc="-1" baseline="0" dirty="0" smtClean="0">
                          <a:latin typeface="Arial"/>
                        </a:rPr>
                        <a:t> nanopriming</a:t>
                      </a:r>
                    </a:p>
                    <a:p>
                      <a:pPr>
                        <a:lnSpc>
                          <a:spcPct val="100000"/>
                        </a:lnSpc>
                        <a:buNone/>
                        <a:tabLst>
                          <a:tab pos="0" algn="l"/>
                        </a:tabLst>
                      </a:pPr>
                      <a:r>
                        <a:rPr lang="en-US" sz="1300" b="0" strike="noStrike" spc="-1" baseline="0" dirty="0" smtClean="0">
                          <a:latin typeface="Arial"/>
                        </a:rPr>
                        <a:t>-Soil treatment.</a:t>
                      </a:r>
                      <a:endParaRPr lang="en-US" sz="1300" b="0" strike="noStrike" spc="-1" dirty="0" smtClean="0">
                        <a:latin typeface="Arial"/>
                      </a:endParaRPr>
                    </a:p>
                  </a:txBody>
                  <a:tcPr marL="90720" marR="9072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300" b="0" i="0" dirty="0" smtClean="0">
                          <a:solidFill>
                            <a:srgbClr val="222222"/>
                          </a:solidFill>
                          <a:effectLst/>
                          <a:latin typeface="Arial" panose="020B0604020202020204" pitchFamily="34" charset="0"/>
                        </a:rPr>
                        <a:t>Has the potential to maximize crop yields due to the direct delivery of essential nutrients to plants </a:t>
                      </a:r>
                      <a:r>
                        <a:rPr lang="en-US" sz="1300" b="0" i="0" baseline="0" dirty="0" smtClean="0">
                          <a:solidFill>
                            <a:srgbClr val="222222"/>
                          </a:solidFill>
                          <a:effectLst/>
                          <a:latin typeface="Arial" panose="020B0604020202020204" pitchFamily="34" charset="0"/>
                        </a:rPr>
                        <a:t> </a:t>
                      </a:r>
                      <a:r>
                        <a:rPr lang="en-US" sz="1300" b="0" i="0" dirty="0" smtClean="0">
                          <a:solidFill>
                            <a:srgbClr val="222222"/>
                          </a:solidFill>
                          <a:effectLst/>
                          <a:latin typeface="Arial" panose="020B0604020202020204" pitchFamily="34" charset="0"/>
                        </a:rPr>
                        <a:t>but also decrease the environmental effects of fertilizers</a:t>
                      </a:r>
                      <a:endParaRPr lang="en-US" sz="1300" b="0" strike="noStrike" spc="-1" dirty="0">
                        <a:latin typeface="Arial"/>
                      </a:endParaRPr>
                    </a:p>
                  </a:txBody>
                  <a:tcPr marL="90720" marR="9072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300" b="0" strike="noStrike" spc="-1" dirty="0" smtClean="0">
                          <a:latin typeface="Arial"/>
                        </a:rPr>
                        <a:t>-Lacked integration of nanosensors into nanofertilizers for current soil nutrient level and application.</a:t>
                      </a:r>
                    </a:p>
                    <a:p>
                      <a:pPr>
                        <a:lnSpc>
                          <a:spcPct val="100000"/>
                        </a:lnSpc>
                        <a:buNone/>
                        <a:tabLst>
                          <a:tab pos="0" algn="l"/>
                        </a:tabLst>
                      </a:pPr>
                      <a:r>
                        <a:rPr lang="en-US" sz="1300" b="0" strike="noStrike" spc="-1" dirty="0" smtClean="0">
                          <a:latin typeface="Arial"/>
                        </a:rPr>
                        <a:t>-Limited</a:t>
                      </a:r>
                      <a:r>
                        <a:rPr lang="en-US" sz="1300" b="0" strike="noStrike" spc="-1" baseline="0" dirty="0" smtClean="0">
                          <a:latin typeface="Arial"/>
                        </a:rPr>
                        <a:t> investigation of potential risks to humans, environment and soil organisms. </a:t>
                      </a:r>
                      <a:endParaRPr lang="en-US" sz="1300" b="0" strike="noStrike" spc="-1" dirty="0">
                        <a:latin typeface="Arial"/>
                      </a:endParaRPr>
                    </a:p>
                  </a:txBody>
                  <a:tcPr marL="90720" marR="9072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marL="139680" indent="0">
                        <a:lnSpc>
                          <a:spcPct val="100000"/>
                        </a:lnSpc>
                        <a:buClr>
                          <a:srgbClr val="000000"/>
                        </a:buClr>
                        <a:buFont typeface="Arial"/>
                        <a:buNone/>
                      </a:pPr>
                      <a:r>
                        <a:rPr lang="en-US" sz="1300" b="0" strike="noStrike" spc="-1" dirty="0" smtClean="0">
                          <a:latin typeface="Arial"/>
                        </a:rPr>
                        <a:t>Addressed</a:t>
                      </a:r>
                      <a:r>
                        <a:rPr lang="en-US" sz="1300" b="0" strike="noStrike" spc="-1" baseline="0" dirty="0" smtClean="0">
                          <a:latin typeface="Arial"/>
                        </a:rPr>
                        <a:t> the challenges associated conventional fertilizers which suffer from low nutrient utilization due to leaching.</a:t>
                      </a:r>
                      <a:endParaRPr lang="en-US" sz="1300" b="0" strike="noStrike" spc="-1" dirty="0">
                        <a:latin typeface="Arial"/>
                      </a:endParaRPr>
                    </a:p>
                  </a:txBody>
                  <a:tcPr marL="90720" marR="9072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 xmlns:a16="http://schemas.microsoft.com/office/drawing/2014/main" val="10002"/>
                  </a:ext>
                </a:extLst>
              </a:tr>
              <a:tr h="1344554">
                <a:tc>
                  <a:txBody>
                    <a:bodyPr/>
                    <a:lstStyle/>
                    <a:p>
                      <a:pPr marL="0" marR="0" lvl="0" indent="0" algn="just" defTabSz="914400" rtl="0" eaLnBrk="1" fontAlgn="auto" latinLnBrk="0" hangingPunct="1">
                        <a:lnSpc>
                          <a:spcPct val="100000"/>
                        </a:lnSpc>
                        <a:spcBef>
                          <a:spcPts val="1001"/>
                        </a:spcBef>
                        <a:spcAft>
                          <a:spcPts val="0"/>
                        </a:spcAft>
                        <a:buClrTx/>
                        <a:buSzTx/>
                        <a:buFontTx/>
                        <a:buNone/>
                        <a:tabLst>
                          <a:tab pos="0" algn="l"/>
                        </a:tabLst>
                        <a:defRPr/>
                      </a:pPr>
                      <a:r>
                        <a:rPr lang="en-US" sz="1300" b="0" strike="noStrike" spc="-1" dirty="0" smtClean="0">
                          <a:latin typeface="Arial"/>
                        </a:rPr>
                        <a:t>Vertical</a:t>
                      </a:r>
                      <a:r>
                        <a:rPr lang="en-US" sz="1300" b="0" strike="noStrike" spc="-1" baseline="0" dirty="0" smtClean="0">
                          <a:latin typeface="Arial"/>
                        </a:rPr>
                        <a:t> farming.</a:t>
                      </a:r>
                      <a:endParaRPr lang="en-US" sz="1300" b="0" strike="noStrike" spc="-1" dirty="0">
                        <a:latin typeface="Arial"/>
                      </a:endParaRPr>
                    </a:p>
                  </a:txBody>
                  <a:tcPr marL="90720" marR="9072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300" b="0" strike="noStrike" spc="-1" dirty="0" smtClean="0">
                          <a:latin typeface="Arial"/>
                        </a:rPr>
                        <a:t>Hydroponic vertical farming</a:t>
                      </a:r>
                      <a:endParaRPr lang="en-US" sz="1300" b="0" strike="noStrike" spc="-1" dirty="0">
                        <a:latin typeface="Arial"/>
                      </a:endParaRPr>
                    </a:p>
                  </a:txBody>
                  <a:tcPr marL="90720" marR="9072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300" b="0" strike="noStrike" spc="-1" dirty="0" smtClean="0">
                          <a:latin typeface="Arial"/>
                        </a:rPr>
                        <a:t>Farmers can use 98% less</a:t>
                      </a:r>
                      <a:r>
                        <a:rPr lang="en-US" sz="1300" b="0" strike="noStrike" spc="-1" baseline="0" dirty="0" smtClean="0">
                          <a:latin typeface="Arial"/>
                        </a:rPr>
                        <a:t> water, 99% less land and produce 240 times crop yields than traditional farms thought the year.</a:t>
                      </a:r>
                      <a:endParaRPr lang="en-US" sz="1300" b="0" strike="noStrike" spc="-1" dirty="0">
                        <a:latin typeface="Arial"/>
                      </a:endParaRPr>
                    </a:p>
                  </a:txBody>
                  <a:tcPr marL="90720" marR="9072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300" b="0" strike="noStrike" spc="-1" dirty="0" smtClean="0">
                          <a:latin typeface="Arial"/>
                        </a:rPr>
                        <a:t>Lacked sensing technologies to monitor nutrient levels and plant health to enable adjustments to nutrient application.</a:t>
                      </a:r>
                      <a:endParaRPr lang="en-US" sz="1300" b="0" strike="noStrike" spc="-1" dirty="0">
                        <a:latin typeface="Arial"/>
                      </a:endParaRPr>
                    </a:p>
                  </a:txBody>
                  <a:tcPr marL="90720" marR="9072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marL="139680" indent="0">
                        <a:lnSpc>
                          <a:spcPct val="100000"/>
                        </a:lnSpc>
                        <a:buClr>
                          <a:srgbClr val="000000"/>
                        </a:buClr>
                        <a:buFont typeface="Arial"/>
                        <a:buNone/>
                      </a:pPr>
                      <a:r>
                        <a:rPr lang="en-US" sz="1300" b="0" strike="noStrike" spc="-1" dirty="0" smtClean="0">
                          <a:latin typeface="Arial"/>
                        </a:rPr>
                        <a:t>To</a:t>
                      </a:r>
                      <a:r>
                        <a:rPr lang="en-US" sz="1300" b="0" strike="noStrike" spc="-1" baseline="0" dirty="0" smtClean="0">
                          <a:latin typeface="Arial"/>
                        </a:rPr>
                        <a:t> solve the problem of increasing food shortages in deserts and highly populated areas lacking access to fresh foods like fruits and vegetables.</a:t>
                      </a:r>
                      <a:endParaRPr lang="en-US" sz="1300" b="0" strike="noStrike" spc="-1" dirty="0">
                        <a:latin typeface="Arial"/>
                      </a:endParaRPr>
                    </a:p>
                  </a:txBody>
                  <a:tcPr marL="90720" marR="9072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1258920" y="189000"/>
            <a:ext cx="7688160" cy="595080"/>
          </a:xfrm>
          <a:prstGeom prst="rect">
            <a:avLst/>
          </a:prstGeom>
          <a:noFill/>
          <a:ln w="0">
            <a:noFill/>
          </a:ln>
        </p:spPr>
        <p:txBody>
          <a:bodyPr lIns="0" tIns="0" rIns="0" bIns="0" anchor="b">
            <a:noAutofit/>
          </a:bodyPr>
          <a:lstStyle/>
          <a:p>
            <a:pPr>
              <a:lnSpc>
                <a:spcPct val="85000"/>
              </a:lnSpc>
              <a:buNone/>
              <a:tabLst>
                <a:tab pos="0" algn="l"/>
              </a:tabLst>
            </a:pPr>
            <a:r>
              <a:rPr lang="en-US" sz="3200" b="1" strike="noStrike" spc="-1">
                <a:solidFill>
                  <a:srgbClr val="FFFFFF"/>
                </a:solidFill>
                <a:latin typeface="Arial"/>
                <a:ea typeface="Arial"/>
              </a:rPr>
              <a:t>Methodology</a:t>
            </a:r>
            <a:endParaRPr lang="en-US" sz="3200" b="0" strike="noStrike" spc="-1">
              <a:latin typeface="Arial"/>
            </a:endParaRPr>
          </a:p>
        </p:txBody>
      </p:sp>
      <p:pic>
        <p:nvPicPr>
          <p:cNvPr id="3" name="Picture 2"/>
          <p:cNvPicPr>
            <a:picLocks noChangeAspect="1"/>
          </p:cNvPicPr>
          <p:nvPr/>
        </p:nvPicPr>
        <p:blipFill>
          <a:blip r:embed="rId2"/>
          <a:stretch>
            <a:fillRect/>
          </a:stretch>
        </p:blipFill>
        <p:spPr>
          <a:xfrm>
            <a:off x="547430" y="2400299"/>
            <a:ext cx="7820716" cy="3194680"/>
          </a:xfrm>
          <a:prstGeom prst="rect">
            <a:avLst/>
          </a:prstGeom>
        </p:spPr>
      </p:pic>
      <p:pic>
        <p:nvPicPr>
          <p:cNvPr id="5" name="Picture 4"/>
          <p:cNvPicPr>
            <a:picLocks noChangeAspect="1"/>
          </p:cNvPicPr>
          <p:nvPr/>
        </p:nvPicPr>
        <p:blipFill>
          <a:blip r:embed="rId3"/>
          <a:stretch>
            <a:fillRect/>
          </a:stretch>
        </p:blipFill>
        <p:spPr>
          <a:xfrm>
            <a:off x="1000124" y="1618042"/>
            <a:ext cx="2443164" cy="782257"/>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1491" y="121199"/>
            <a:ext cx="7121237" cy="807055"/>
          </a:xfrm>
        </p:spPr>
        <p:txBody>
          <a:bodyPr/>
          <a:lstStyle/>
          <a:p>
            <a:r>
              <a:rPr lang="en-US" dirty="0" smtClean="0">
                <a:solidFill>
                  <a:schemeClr val="bg1"/>
                </a:solidFill>
              </a:rPr>
              <a:t>Progress made..</a:t>
            </a:r>
            <a:endParaRPr lang="en-US" dirty="0">
              <a:solidFill>
                <a:schemeClr val="bg1"/>
              </a:solidFill>
            </a:endParaRPr>
          </a:p>
        </p:txBody>
      </p:sp>
      <p:sp>
        <p:nvSpPr>
          <p:cNvPr id="3" name="Subtitle 2"/>
          <p:cNvSpPr>
            <a:spLocks noGrp="1"/>
          </p:cNvSpPr>
          <p:nvPr>
            <p:ph type="subTitle"/>
          </p:nvPr>
        </p:nvSpPr>
        <p:spPr>
          <a:xfrm>
            <a:off x="0" y="1302327"/>
            <a:ext cx="9144000" cy="5708073"/>
          </a:xfrm>
        </p:spPr>
        <p:txBody>
          <a:bodyPr/>
          <a:lstStyle/>
          <a:p>
            <a:pPr marL="0" indent="0" algn="ctr">
              <a:buNone/>
            </a:pPr>
            <a:r>
              <a:rPr lang="en-US" b="1" dirty="0" smtClean="0"/>
              <a:t>Components.</a:t>
            </a:r>
          </a:p>
          <a:p>
            <a:r>
              <a:rPr lang="en-US" sz="2000" dirty="0" smtClean="0"/>
              <a:t>pH sensor (RS485), Esp32 module (microcontroller), OLED display, Breadboard, jumper wires, 9v power supply, TTL converter.</a:t>
            </a:r>
          </a:p>
          <a:p>
            <a:pPr marL="0" indent="0">
              <a:buNone/>
            </a:pPr>
            <a:r>
              <a:rPr lang="en-US" sz="2000" b="1" dirty="0" smtClean="0"/>
              <a:t>Progress: </a:t>
            </a:r>
          </a:p>
          <a:p>
            <a:r>
              <a:rPr lang="en-US" sz="2000" dirty="0" smtClean="0"/>
              <a:t>All of the components have been connected together and the system is functional.</a:t>
            </a:r>
          </a:p>
          <a:p>
            <a:r>
              <a:rPr lang="en-US" sz="2000" dirty="0" smtClean="0"/>
              <a:t>The system is able to accurately measure the pH of soil and display the results on the OLED module.</a:t>
            </a:r>
          </a:p>
          <a:p>
            <a:r>
              <a:rPr lang="en-US" sz="2000" dirty="0" smtClean="0"/>
              <a:t>The system is portable and can be used in the field.</a:t>
            </a:r>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5927148" y="-122093"/>
            <a:ext cx="1634837" cy="3984915"/>
          </a:xfrm>
          <a:prstGeom prst="rect">
            <a:avLst/>
          </a:prstGeom>
        </p:spPr>
      </p:pic>
    </p:spTree>
    <p:extLst>
      <p:ext uri="{BB962C8B-B14F-4D97-AF65-F5344CB8AC3E}">
        <p14:creationId xmlns:p14="http://schemas.microsoft.com/office/powerpoint/2010/main" val="2982486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91FF"/>
      </a:accent1>
      <a:accent2>
        <a:srgbClr val="99FFCC"/>
      </a:accent2>
      <a:accent3>
        <a:srgbClr val="FFFFFF"/>
      </a:accent3>
      <a:accent4>
        <a:srgbClr val="000000"/>
      </a:accent4>
      <a:accent5>
        <a:srgbClr val="AAC7FF"/>
      </a:accent5>
      <a:accent6>
        <a:srgbClr val="8AE7B9"/>
      </a:accent6>
      <a:hlink>
        <a:srgbClr val="CC00CC"/>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91FF"/>
      </a:accent1>
      <a:accent2>
        <a:srgbClr val="99FFCC"/>
      </a:accent2>
      <a:accent3>
        <a:srgbClr val="FFFFFF"/>
      </a:accent3>
      <a:accent4>
        <a:srgbClr val="000000"/>
      </a:accent4>
      <a:accent5>
        <a:srgbClr val="AAC7FF"/>
      </a:accent5>
      <a:accent6>
        <a:srgbClr val="8AE7B9"/>
      </a:accent6>
      <a:hlink>
        <a:srgbClr val="CC00CC"/>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91FF"/>
      </a:accent1>
      <a:accent2>
        <a:srgbClr val="99FFCC"/>
      </a:accent2>
      <a:accent3>
        <a:srgbClr val="FFFFFF"/>
      </a:accent3>
      <a:accent4>
        <a:srgbClr val="000000"/>
      </a:accent4>
      <a:accent5>
        <a:srgbClr val="AAC7FF"/>
      </a:accent5>
      <a:accent6>
        <a:srgbClr val="8AE7B9"/>
      </a:accent6>
      <a:hlink>
        <a:srgbClr val="CC00CC"/>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21678</TotalTime>
  <Words>825</Words>
  <Application>Microsoft Office PowerPoint</Application>
  <PresentationFormat>On-screen Show (4:3)</PresentationFormat>
  <Paragraphs>96</Paragraphs>
  <Slides>11</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DejaVu Sans</vt:lpstr>
      <vt:lpstr>Symbol</vt:lpstr>
      <vt:lpstr>Times New Roman</vt:lpstr>
      <vt:lpstr>Wingdings</vt:lpstr>
      <vt:lpstr>Office Theme</vt:lpstr>
      <vt:lpstr>Office Theme</vt:lpstr>
      <vt:lpstr>PowerPoint Presentation</vt:lpstr>
      <vt:lpstr>Introduction /Background</vt:lpstr>
      <vt:lpstr>Problem Statement</vt:lpstr>
      <vt:lpstr>Main Objective </vt:lpstr>
      <vt:lpstr>Specific objectives </vt:lpstr>
      <vt:lpstr>Significance of the study </vt:lpstr>
      <vt:lpstr>PowerPoint Presentation</vt:lpstr>
      <vt:lpstr>Methodology</vt:lpstr>
      <vt:lpstr>Progress made..</vt:lpstr>
      <vt:lpstr>       References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systemadmin</dc:creator>
  <cp:lastModifiedBy>Microsoft account</cp:lastModifiedBy>
  <cp:revision>240</cp:revision>
  <dcterms:created xsi:type="dcterms:W3CDTF">2009-05-07T08:39:48Z</dcterms:created>
  <dcterms:modified xsi:type="dcterms:W3CDTF">2024-03-23T10:38:27Z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9</vt:i4>
  </property>
  <property fmtid="{D5CDD505-2E9C-101B-9397-08002B2CF9AE}" pid="3" name="PresentationFormat">
    <vt:lpwstr>On-screen Show (4:3)</vt:lpwstr>
  </property>
  <property fmtid="{D5CDD505-2E9C-101B-9397-08002B2CF9AE}" pid="4" name="Slides">
    <vt:i4>12</vt:i4>
  </property>
</Properties>
</file>