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9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7" autoAdjust="0"/>
    <p:restoredTop sz="95226" autoAdjust="0"/>
  </p:normalViewPr>
  <p:slideViewPr>
    <p:cSldViewPr snapToGrid="0">
      <p:cViewPr varScale="1">
        <p:scale>
          <a:sx n="65" d="100"/>
          <a:sy n="65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M" userId="97d348effb31ed04" providerId="LiveId" clId="{A791CF40-DEF8-48A4-8CDF-41D21B77DD3E}"/>
    <pc:docChg chg="modSld">
      <pc:chgData name="Kiran M" userId="97d348effb31ed04" providerId="LiveId" clId="{A791CF40-DEF8-48A4-8CDF-41D21B77DD3E}" dt="2025-07-22T19:19:13.325" v="6" actId="14100"/>
      <pc:docMkLst>
        <pc:docMk/>
      </pc:docMkLst>
      <pc:sldChg chg="modSp mod">
        <pc:chgData name="Kiran M" userId="97d348effb31ed04" providerId="LiveId" clId="{A791CF40-DEF8-48A4-8CDF-41D21B77DD3E}" dt="2025-07-22T19:19:13.325" v="6" actId="14100"/>
        <pc:sldMkLst>
          <pc:docMk/>
          <pc:sldMk cId="3172911924" sldId="272"/>
        </pc:sldMkLst>
        <pc:spChg chg="mod">
          <ac:chgData name="Kiran M" userId="97d348effb31ed04" providerId="LiveId" clId="{A791CF40-DEF8-48A4-8CDF-41D21B77DD3E}" dt="2025-07-22T19:19:13.325" v="6" actId="14100"/>
          <ac:spMkLst>
            <pc:docMk/>
            <pc:sldMk cId="3172911924" sldId="272"/>
            <ac:spMk id="3" creationId="{98890603-1C19-271D-DCE4-4297B92E34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B03A1-C24F-4AEB-9DD5-D5017ED06F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B5780-3D57-4E6A-BC9A-0C96CD0512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77B77-5EE6-4093-AC8C-63883B0D4818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63907-A416-496F-891A-9B09D46C50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685EE-62FF-4BE0-9742-02426CC68A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FDE1-B145-40CB-B667-FBD1AC713B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E6DE8-1D09-4157-BE91-8AE8974945A2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C198C-F94F-45D5-B9E3-B6FFB8BCAC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C198C-F94F-45D5-B9E3-B6FFB8BCAC7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7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E96E83-048C-4132-9ABC-E5A0C22D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498F49-BE12-4A88-909F-4B988B23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0267AE-9C0D-4634-B312-C6DD54710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1003" y="640080"/>
            <a:ext cx="6111585" cy="5577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ECD51-9119-4996-B4FC-2AD43216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7594" y="1328058"/>
            <a:ext cx="5096630" cy="3378338"/>
          </a:xfrm>
        </p:spPr>
        <p:txBody>
          <a:bodyPr anchor="b">
            <a:norm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956F6DB6-D6E1-4A50-9114-8601DF94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35000"/>
            <a:ext cx="4800600" cy="5578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381B5BB-CEA3-436C-8A43-C3C4889F11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8480" y="4668045"/>
            <a:ext cx="5096630" cy="1000125"/>
          </a:xfrm>
        </p:spPr>
        <p:txBody>
          <a:bodyPr>
            <a:noAutofit/>
          </a:bodyPr>
          <a:lstStyle>
            <a:lvl1pPr>
              <a:defRPr sz="2400" b="0" cap="all" spc="6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144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B16675-8FAE-4CCE-870E-B08D5FEC0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58518-7725-4310-9D89-9253D668F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55907E-5B49-47DA-BB56-B838848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 spc="150"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51961C9-4342-4735-9F69-30FC4EE60D8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10884" y="1481580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A75FE27-57B7-4D26-BF6D-E63BF9CB13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0884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516EBD4-3BCF-4167-9401-08DF67EF59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57949" y="1481579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 spc="15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A32EF6-47B8-4B22-99CB-D1B4F6B4B6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57949" y="2069955"/>
            <a:ext cx="4727735" cy="387364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8D02CE16-361C-4C84-A178-402C2D4A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2B21E92-5123-45B3-999F-EA0512A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F5EF3406-552A-4C2E-A1B4-D3EAD5D1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2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9BB029-1123-4E6E-8996-6F966615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399"/>
            <a:ext cx="12192000" cy="5305425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AA1BD-C769-474A-A258-6051FAAB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1E751-E5D0-431E-BDB3-E8D22FCF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11" y="222436"/>
            <a:ext cx="5058209" cy="673405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07227E-0323-4608-B721-487D3010A5D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A073925-D167-4366-8AF4-3DBCD83A89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A778932-CE6D-42D3-9C40-80AD4D7F467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46640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FCF78AB-4697-4170-B73C-39E8D202A8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BBD3120-B5E0-433B-BB1E-BCEFD93EEE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47205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EBEB77-9309-408B-BF35-68D07856A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057605"/>
            <a:ext cx="3519028" cy="3885996"/>
          </a:xfrm>
        </p:spPr>
        <p:txBody>
          <a:bodyPr anchor="t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500" b="1" spc="15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B260FE5-7B07-4149-85C7-9CD9D4E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:a16="http://schemas.microsoft.com/office/drawing/2014/main" id="{217A5FBA-27B4-461A-BE9C-34E1390D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DDC42D1B-76B7-44EC-B6FD-6D0C6565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52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CCEB0E-12E7-488A-A219-2ABDE6870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7202C9-94B9-46C7-8ADD-2C7E6DE6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278342"/>
            <a:ext cx="7777823" cy="986304"/>
          </a:xfrm>
          <a:solidFill>
            <a:schemeClr val="bg2">
              <a:lumMod val="75000"/>
            </a:schemeClr>
          </a:solidFill>
        </p:spPr>
        <p:txBody>
          <a:bodyPr tIns="274320"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EAC607-595F-4F95-88EB-0BEA170D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2" y="1653479"/>
            <a:ext cx="6291107" cy="4537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7789921-321D-4251-A0D9-9708843C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FCC9F84A-3951-4EFD-AEBD-C6D89E4642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26867" y="0"/>
            <a:ext cx="4665133" cy="2222500"/>
          </a:xfrm>
          <a:custGeom>
            <a:avLst/>
            <a:gdLst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254000 h 2222500"/>
              <a:gd name="connsiteX5" fmla="*/ 0 w 4665133"/>
              <a:gd name="connsiteY5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254000 h 2222500"/>
              <a:gd name="connsiteX6" fmla="*/ 0 w 4665133"/>
              <a:gd name="connsiteY6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0 w 4665133"/>
              <a:gd name="connsiteY5" fmla="*/ 567267 h 2222500"/>
              <a:gd name="connsiteX6" fmla="*/ 0 w 4665133"/>
              <a:gd name="connsiteY6" fmla="*/ 254000 h 2222500"/>
              <a:gd name="connsiteX7" fmla="*/ 0 w 4665133"/>
              <a:gd name="connsiteY7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8467 w 4673600"/>
              <a:gd name="connsiteY6" fmla="*/ 567267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8467 w 4673600"/>
              <a:gd name="connsiteY0" fmla="*/ 0 h 2222500"/>
              <a:gd name="connsiteX1" fmla="*/ 4673600 w 4673600"/>
              <a:gd name="connsiteY1" fmla="*/ 0 h 2222500"/>
              <a:gd name="connsiteX2" fmla="*/ 4673600 w 4673600"/>
              <a:gd name="connsiteY2" fmla="*/ 2222500 h 2222500"/>
              <a:gd name="connsiteX3" fmla="*/ 8467 w 4673600"/>
              <a:gd name="connsiteY3" fmla="*/ 2222500 h 2222500"/>
              <a:gd name="connsiteX4" fmla="*/ 8467 w 4673600"/>
              <a:gd name="connsiteY4" fmla="*/ 1270000 h 2222500"/>
              <a:gd name="connsiteX5" fmla="*/ 0 w 4673600"/>
              <a:gd name="connsiteY5" fmla="*/ 973667 h 2222500"/>
              <a:gd name="connsiteX6" fmla="*/ 618067 w 4673600"/>
              <a:gd name="connsiteY6" fmla="*/ 270934 h 2222500"/>
              <a:gd name="connsiteX7" fmla="*/ 8467 w 4673600"/>
              <a:gd name="connsiteY7" fmla="*/ 254000 h 2222500"/>
              <a:gd name="connsiteX8" fmla="*/ 8467 w 4673600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70000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0 w 4665133"/>
              <a:gd name="connsiteY7" fmla="*/ 254000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87866 h 2222500"/>
              <a:gd name="connsiteX8" fmla="*/ 0 w 4665133"/>
              <a:gd name="connsiteY8" fmla="*/ 0 h 2222500"/>
              <a:gd name="connsiteX0" fmla="*/ 0 w 4665133"/>
              <a:gd name="connsiteY0" fmla="*/ 0 h 2222500"/>
              <a:gd name="connsiteX1" fmla="*/ 4665133 w 4665133"/>
              <a:gd name="connsiteY1" fmla="*/ 0 h 2222500"/>
              <a:gd name="connsiteX2" fmla="*/ 4665133 w 4665133"/>
              <a:gd name="connsiteY2" fmla="*/ 2222500 h 2222500"/>
              <a:gd name="connsiteX3" fmla="*/ 0 w 4665133"/>
              <a:gd name="connsiteY3" fmla="*/ 2222500 h 2222500"/>
              <a:gd name="connsiteX4" fmla="*/ 0 w 4665133"/>
              <a:gd name="connsiteY4" fmla="*/ 1261533 h 2222500"/>
              <a:gd name="connsiteX5" fmla="*/ 601133 w 4665133"/>
              <a:gd name="connsiteY5" fmla="*/ 1261534 h 2222500"/>
              <a:gd name="connsiteX6" fmla="*/ 609600 w 4665133"/>
              <a:gd name="connsiteY6" fmla="*/ 270934 h 2222500"/>
              <a:gd name="connsiteX7" fmla="*/ 8467 w 4665133"/>
              <a:gd name="connsiteY7" fmla="*/ 262466 h 2222500"/>
              <a:gd name="connsiteX8" fmla="*/ 0 w 4665133"/>
              <a:gd name="connsiteY8" fmla="*/ 0 h 222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5133" h="2222500">
                <a:moveTo>
                  <a:pt x="0" y="0"/>
                </a:moveTo>
                <a:lnTo>
                  <a:pt x="4665133" y="0"/>
                </a:lnTo>
                <a:lnTo>
                  <a:pt x="4665133" y="2222500"/>
                </a:lnTo>
                <a:lnTo>
                  <a:pt x="0" y="2222500"/>
                </a:lnTo>
                <a:lnTo>
                  <a:pt x="0" y="1261533"/>
                </a:lnTo>
                <a:lnTo>
                  <a:pt x="601133" y="1261534"/>
                </a:lnTo>
                <a:cubicBezTo>
                  <a:pt x="603955" y="931334"/>
                  <a:pt x="606778" y="601134"/>
                  <a:pt x="609600" y="270934"/>
                </a:cubicBezTo>
                <a:lnTo>
                  <a:pt x="8467" y="26246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DF6EB92D-D010-4A13-93AD-A27A90A483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34656" y="2316047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20568266-00E0-4C81-A71A-DCF9538410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35939" y="4634050"/>
            <a:ext cx="4657725" cy="2222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563FE3F-4195-477A-9AB3-F44871C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7">
            <a:extLst>
              <a:ext uri="{FF2B5EF4-FFF2-40B4-BE49-F238E27FC236}">
                <a16:creationId xmlns:a16="http://schemas.microsoft.com/office/drawing/2014/main" id="{FF3A4E9C-6CC0-4587-BF21-5EC4C13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907218-B50F-49FD-AD54-AB4516C4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2802362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376FF-CCF9-409D-9C56-0478207D1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187" y="3429000"/>
            <a:ext cx="10663626" cy="224872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00F12B7-72C7-4FE1-ACC5-E25F1F67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5F1DA91-F20A-4A08-93BE-9F98E06C4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>
            <a:normAutofit/>
          </a:bodyPr>
          <a:lstStyle>
            <a:lvl1pPr>
              <a:defRPr b="0" cap="all" spc="600" baseline="0"/>
            </a:lvl1pPr>
          </a:lstStyle>
          <a:p>
            <a:pPr>
              <a:lnSpc>
                <a:spcPct val="120000"/>
              </a:lnSpc>
            </a:pPr>
            <a:r>
              <a:rPr lang="en-US" sz="2000"/>
              <a:t>Click to edit Master subtitle style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A878EE-90F1-4A49-B6BE-AE85B98C9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424" y="5677726"/>
            <a:ext cx="10661904" cy="164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AD3270F6-1E4E-4411-8D4E-828E3720DC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3588" y="642938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31">
            <a:extLst>
              <a:ext uri="{FF2B5EF4-FFF2-40B4-BE49-F238E27FC236}">
                <a16:creationId xmlns:a16="http://schemas.microsoft.com/office/drawing/2014/main" id="{EABF929F-94D1-4759-B7F8-13A234DA3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02338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31">
            <a:extLst>
              <a:ext uri="{FF2B5EF4-FFF2-40B4-BE49-F238E27FC236}">
                <a16:creationId xmlns:a16="http://schemas.microsoft.com/office/drawing/2014/main" id="{BFF7B305-12DD-40D5-8129-BBA665ACA3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0470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31">
            <a:extLst>
              <a:ext uri="{FF2B5EF4-FFF2-40B4-BE49-F238E27FC236}">
                <a16:creationId xmlns:a16="http://schemas.microsoft.com/office/drawing/2014/main" id="{9D7B5BDC-1B7A-4894-9620-E84D2D48F2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78301" y="643636"/>
            <a:ext cx="2449512" cy="24765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4E2B39E4-0727-4A5A-BC57-AA9E8DE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9" name="Date Placeholder 5">
            <a:extLst>
              <a:ext uri="{FF2B5EF4-FFF2-40B4-BE49-F238E27FC236}">
                <a16:creationId xmlns:a16="http://schemas.microsoft.com/office/drawing/2014/main" id="{6E0AA390-7F09-4587-8C95-FD7A9C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30" name="Slide Number Placeholder 8">
            <a:extLst>
              <a:ext uri="{FF2B5EF4-FFF2-40B4-BE49-F238E27FC236}">
                <a16:creationId xmlns:a16="http://schemas.microsoft.com/office/drawing/2014/main" id="{02FAE9E6-8F24-4563-93BC-C0A14B8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6B81F-97CD-4934-852B-F0AECFD05D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7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FFAE35-BD0D-4D19-892D-36475DD52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63656" y="0"/>
            <a:ext cx="8128343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FE2031E3-F975-4AFF-B76E-6BB46A2D34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90671" y="0"/>
            <a:ext cx="3000249" cy="3382963"/>
          </a:xfrm>
          <a:custGeom>
            <a:avLst/>
            <a:gdLst>
              <a:gd name="connsiteX0" fmla="*/ 0 w 2999232"/>
              <a:gd name="connsiteY0" fmla="*/ 0 h 3382963"/>
              <a:gd name="connsiteX1" fmla="*/ 2999232 w 2999232"/>
              <a:gd name="connsiteY1" fmla="*/ 0 h 3382963"/>
              <a:gd name="connsiteX2" fmla="*/ 2999232 w 2999232"/>
              <a:gd name="connsiteY2" fmla="*/ 3382963 h 3382963"/>
              <a:gd name="connsiteX3" fmla="*/ 0 w 2999232"/>
              <a:gd name="connsiteY3" fmla="*/ 3382963 h 3382963"/>
              <a:gd name="connsiteX4" fmla="*/ 0 w 2999232"/>
              <a:gd name="connsiteY4" fmla="*/ 0 h 3382963"/>
              <a:gd name="connsiteX0" fmla="*/ 0 w 2999232"/>
              <a:gd name="connsiteY0" fmla="*/ 0 h 3382963"/>
              <a:gd name="connsiteX1" fmla="*/ 968249 w 2999232"/>
              <a:gd name="connsiteY1" fmla="*/ 0 h 3382963"/>
              <a:gd name="connsiteX2" fmla="*/ 2999232 w 2999232"/>
              <a:gd name="connsiteY2" fmla="*/ 0 h 3382963"/>
              <a:gd name="connsiteX3" fmla="*/ 2999232 w 2999232"/>
              <a:gd name="connsiteY3" fmla="*/ 3382963 h 3382963"/>
              <a:gd name="connsiteX4" fmla="*/ 0 w 2999232"/>
              <a:gd name="connsiteY4" fmla="*/ 3382963 h 3382963"/>
              <a:gd name="connsiteX5" fmla="*/ 0 w 2999232"/>
              <a:gd name="connsiteY5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2999232 w 3000249"/>
              <a:gd name="connsiteY2" fmla="*/ 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7432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7432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5199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  <a:gd name="connsiteX0" fmla="*/ 0 w 3000249"/>
              <a:gd name="connsiteY0" fmla="*/ 0 h 3382963"/>
              <a:gd name="connsiteX1" fmla="*/ 968249 w 3000249"/>
              <a:gd name="connsiteY1" fmla="*/ 0 h 3382963"/>
              <a:gd name="connsiteX2" fmla="*/ 967232 w 3000249"/>
              <a:gd name="connsiteY2" fmla="*/ 284480 h 3382963"/>
              <a:gd name="connsiteX3" fmla="*/ 3000249 w 3000249"/>
              <a:gd name="connsiteY3" fmla="*/ 284480 h 3382963"/>
              <a:gd name="connsiteX4" fmla="*/ 2999232 w 3000249"/>
              <a:gd name="connsiteY4" fmla="*/ 3382963 h 3382963"/>
              <a:gd name="connsiteX5" fmla="*/ 0 w 3000249"/>
              <a:gd name="connsiteY5" fmla="*/ 3382963 h 3382963"/>
              <a:gd name="connsiteX6" fmla="*/ 0 w 3000249"/>
              <a:gd name="connsiteY6" fmla="*/ 0 h 338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0249" h="3382963">
                <a:moveTo>
                  <a:pt x="0" y="0"/>
                </a:moveTo>
                <a:lnTo>
                  <a:pt x="968249" y="0"/>
                </a:lnTo>
                <a:lnTo>
                  <a:pt x="967232" y="284480"/>
                </a:lnTo>
                <a:lnTo>
                  <a:pt x="3000249" y="284480"/>
                </a:lnTo>
                <a:lnTo>
                  <a:pt x="2999232" y="3382963"/>
                </a:lnTo>
                <a:lnTo>
                  <a:pt x="0" y="338296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610101-4EEB-48DF-A41F-DA38D737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656" y="279792"/>
            <a:ext cx="7777824" cy="986304"/>
          </a:xfrm>
          <a:solidFill>
            <a:schemeClr val="bg2">
              <a:lumMod val="75000"/>
            </a:schemeClr>
          </a:solidFill>
        </p:spPr>
        <p:txBody>
          <a:bodyPr/>
          <a:lstStyle>
            <a:lvl1pPr marL="27432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564E749E-B27D-45B4-8E7A-53D8460AA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997708" cy="3382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8DE9984-911D-42E6-9467-9F53414894F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75038"/>
            <a:ext cx="6096000" cy="33829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F1F63-2333-48C5-BEEE-7FFCA1436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AF26E33C-9416-4C43-8695-B043D696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DD9F57F-0928-48ED-8CF9-CC5AC1BD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7E4E7CA-F2D2-4B67-92FE-3DCE5AB2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40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5FAC41-B90D-4384-8484-175667A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20C6F-8D05-41B5-9727-E041D5B9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568357"/>
            <a:ext cx="6240379" cy="3721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692DB-BC6A-43D5-BAE7-1E8AE149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808" y="1758950"/>
            <a:ext cx="5137112" cy="6734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B631067-0981-46B9-BB6F-484741846C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763" y="642938"/>
            <a:ext cx="4814887" cy="2667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7984968B-9811-4180-8D8E-0619C9D3BF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412" y="3631470"/>
            <a:ext cx="4814887" cy="25627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03D483-6082-4C3B-A4C5-0ACE669834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2241" y="2365374"/>
            <a:ext cx="5136671" cy="26352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B94B83C-8B92-4303-A841-0D5ED386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B204443-B45C-4C1E-8601-4AD0359A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125F2A8A-5D48-4A14-B0A6-52E55D3E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9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620C2886-3E99-43F7-A045-F15053959C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3" y="0"/>
            <a:ext cx="6094412" cy="6854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67587-8C0C-40DB-88B2-2CAC45DB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6094477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1B7BFF-DF61-4F7F-BC0C-A774104FF4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1774" y="2814975"/>
            <a:ext cx="6769706" cy="1910972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182880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0F1B1-D8F9-42A3-B0C7-AADC53D8F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4657726"/>
            <a:ext cx="6769100" cy="731838"/>
          </a:xfrm>
          <a:solidFill>
            <a:schemeClr val="tx2"/>
          </a:solidFill>
        </p:spPr>
        <p:txBody>
          <a:bodyPr>
            <a:noAutofit/>
          </a:bodyPr>
          <a:lstStyle>
            <a:lvl1pPr marL="228600">
              <a:defRPr sz="1500" cap="all" spc="600" baseline="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628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07196B1-3970-4386-8D54-A2067BA8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9535C1B1-EA9A-48AD-AB3B-00E7FEE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Date Placeholder 12">
            <a:extLst>
              <a:ext uri="{FF2B5EF4-FFF2-40B4-BE49-F238E27FC236}">
                <a16:creationId xmlns:a16="http://schemas.microsoft.com/office/drawing/2014/main" id="{E334D19F-C91E-4007-9C85-89B0645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9" name="Slide Number Placeholder 15">
            <a:extLst>
              <a:ext uri="{FF2B5EF4-FFF2-40B4-BE49-F238E27FC236}">
                <a16:creationId xmlns:a16="http://schemas.microsoft.com/office/drawing/2014/main" id="{00B1B695-CA8C-4B38-8D25-4E56BD07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4B01-1489-40C5-B290-E42D974C10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37987" y="1735958"/>
            <a:ext cx="10318036" cy="42762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6379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A29640D-9D66-4252-AF26-226B9EF3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585F-809A-43CB-A46F-35690087203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875" y="2066925"/>
            <a:ext cx="9610725" cy="36306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1F196FCF-777C-4746-AFAA-ECE173A0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Date Placeholder 12">
            <a:extLst>
              <a:ext uri="{FF2B5EF4-FFF2-40B4-BE49-F238E27FC236}">
                <a16:creationId xmlns:a16="http://schemas.microsoft.com/office/drawing/2014/main" id="{71EA376C-2DC1-4B5D-9628-4A223AA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2" name="Slide Number Placeholder 15">
            <a:extLst>
              <a:ext uri="{FF2B5EF4-FFF2-40B4-BE49-F238E27FC236}">
                <a16:creationId xmlns:a16="http://schemas.microsoft.com/office/drawing/2014/main" id="{CCEC0CD5-B86D-4E13-B3A9-9D3B0CB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E07EFA-7299-44A6-85FB-04EC9B553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A4CB2-29F8-49C3-8735-106975893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574195-3DF9-438B-B8AC-0F202935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332" y="2025650"/>
            <a:ext cx="5058209" cy="235573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>
              <a:lnSpc>
                <a:spcPct val="12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57FAF158-BFC1-43C2-A23B-B93DEFAE3AB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5408613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1025F5-5E2A-47DC-9E1F-F31EE762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857" y="4381382"/>
            <a:ext cx="5058209" cy="395405"/>
          </a:xfrm>
        </p:spPr>
        <p:txBody>
          <a:bodyPr anchor="t"/>
          <a:lstStyle>
            <a:lvl1pPr>
              <a:defRPr b="0" cap="all" spc="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9F00502A-31A8-40B1-8042-91BBF64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Date Placeholder 13">
            <a:extLst>
              <a:ext uri="{FF2B5EF4-FFF2-40B4-BE49-F238E27FC236}">
                <a16:creationId xmlns:a16="http://schemas.microsoft.com/office/drawing/2014/main" id="{1F0D82E2-6CDC-41FA-9FBD-29B1696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85DE54ED-1D6A-4185-BC18-EB63BF4B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9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8FC1626-6E5A-4321-B003-2ECADA2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5D66E-614C-4554-AD07-DBF50786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C25CFF-3341-490E-864B-9EE585E7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1A47F1BE-C6F0-4B08-A876-3ACB9A16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B34F470-EFAB-4873-9AF2-800F831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4" name="Slide Number Placeholder 15">
            <a:extLst>
              <a:ext uri="{FF2B5EF4-FFF2-40B4-BE49-F238E27FC236}">
                <a16:creationId xmlns:a16="http://schemas.microsoft.com/office/drawing/2014/main" id="{FCAA1492-8926-496A-9DE4-45E13BA7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8288-2CF3-456E-8691-5772D99F82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8236" y="1887311"/>
            <a:ext cx="11395528" cy="434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add content</a:t>
            </a:r>
          </a:p>
        </p:txBody>
      </p:sp>
    </p:spTree>
    <p:extLst>
      <p:ext uri="{BB962C8B-B14F-4D97-AF65-F5344CB8AC3E}">
        <p14:creationId xmlns:p14="http://schemas.microsoft.com/office/powerpoint/2010/main" val="398978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D1103D-8943-46F2-B18E-36FF38CA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2D366-4C48-4324-8771-8F9E7BECD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905" y="1633493"/>
            <a:ext cx="12192000" cy="5224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9FB3E-2A6A-4BE8-9D79-47B91471C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370" y="1641780"/>
            <a:ext cx="12192000" cy="52245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1" name="Footer Placeholder 14">
            <a:extLst>
              <a:ext uri="{FF2B5EF4-FFF2-40B4-BE49-F238E27FC236}">
                <a16:creationId xmlns:a16="http://schemas.microsoft.com/office/drawing/2014/main" id="{7E3BBCB1-5D3D-4802-A48D-5D6A7BA5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2" name="Date Placeholder 12">
            <a:extLst>
              <a:ext uri="{FF2B5EF4-FFF2-40B4-BE49-F238E27FC236}">
                <a16:creationId xmlns:a16="http://schemas.microsoft.com/office/drawing/2014/main" id="{AE90937E-33CA-4432-A147-746EBB9E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232323">
                    <a:lumMod val="90000"/>
                    <a:lumOff val="10000"/>
                  </a:srgbClr>
                </a:solidFill>
              </a:rPr>
              <a:t>20XX</a:t>
            </a:r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CECD9BDC-A2A2-40A0-8DAD-4C56EBE1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3704-0282-421F-BA62-C1A7E0B072E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619250"/>
            <a:ext cx="10515600" cy="48482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525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E79F0E-E6F3-4029-A461-CBE56588470B}"/>
              </a:ext>
            </a:extLst>
          </p:cNvPr>
          <p:cNvSpPr/>
          <p:nvPr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D58A2-1B1F-4DF4-936E-885ECC73E6F0}"/>
              </a:ext>
            </a:extLst>
          </p:cNvPr>
          <p:cNvSpPr/>
          <p:nvPr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9B9AA-BDD3-49A4-84E0-99DC3EF1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1D57-5959-4202-BB86-AFBA794F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412" y="1639615"/>
            <a:ext cx="10904435" cy="4537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E3D2-19DD-4BA8-81DE-A095DB31E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95738" y="6356350"/>
            <a:ext cx="3033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2D90-3DF7-4BB4-808C-F89E35410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9413" y="6356350"/>
            <a:ext cx="6291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6974-1464-4D58-B215-633005776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7939" y="6356350"/>
            <a:ext cx="84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8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3" r:id="rId12"/>
    <p:sldLayoutId id="2147483722" r:id="rId13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150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Tx/>
        <a:buNone/>
        <a:defRPr sz="1500" b="1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500" kern="1200" spc="15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Tx/>
        <a:buNone/>
        <a:defRPr sz="1400" kern="1200" spc="1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AN-06012000" TargetMode="External"/><Relationship Id="rId7" Type="http://schemas.openxmlformats.org/officeDocument/2006/relationships/image" Target="../media/image29.jpeg"/><Relationship Id="rId2" Type="http://schemas.openxmlformats.org/officeDocument/2006/relationships/hyperlink" Target="mailto:kiranklgd2000@gmail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2DFE6010-0FC2-4302-8ABC-58026AC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858" y="1189830"/>
            <a:ext cx="6111873" cy="1919130"/>
          </a:xfrm>
        </p:spPr>
        <p:txBody>
          <a:bodyPr>
            <a:normAutofit fontScale="90000"/>
          </a:bodyPr>
          <a:lstStyle/>
          <a:p>
            <a:pPr algn="ctr">
              <a:lnSpc>
                <a:spcPts val="8039"/>
              </a:lnSpc>
            </a:pPr>
            <a:br>
              <a:rPr lang="en-US" sz="1200" spc="-167" dirty="0">
                <a:solidFill>
                  <a:srgbClr val="0D0D0D"/>
                </a:solidFill>
                <a:latin typeface="Cardo Bold"/>
                <a:ea typeface="Cardo Bold"/>
                <a:cs typeface="Cardo Bold"/>
                <a:sym typeface="Cardo Bold"/>
              </a:rPr>
            </a:br>
            <a:br>
              <a:rPr lang="en-US" spc="-167" dirty="0">
                <a:solidFill>
                  <a:srgbClr val="0D0D0D"/>
                </a:solidFill>
                <a:latin typeface="Arial" panose="020B0604020202020204" pitchFamily="34" charset="0"/>
                <a:ea typeface="Cardo Bold" panose="020B0604020202020204" charset="-79"/>
                <a:cs typeface="Arial" panose="020B0604020202020204" pitchFamily="34" charset="0"/>
                <a:sym typeface="Cardo Bold"/>
              </a:rPr>
            </a:br>
            <a:r>
              <a:rPr lang="en-US" sz="3600" spc="-167" dirty="0">
                <a:solidFill>
                  <a:srgbClr val="0D0D0D"/>
                </a:solidFill>
                <a:latin typeface="Arial" panose="020B0604020202020204" pitchFamily="34" charset="0"/>
                <a:ea typeface="Cardo Bold" panose="020B0604020202020204" charset="-79"/>
                <a:cs typeface="Arial" panose="020B0604020202020204" pitchFamily="34" charset="0"/>
                <a:sym typeface="Cardo Bold"/>
              </a:rPr>
              <a:t>HOUSING DATASET  ANALYSIS</a:t>
            </a:r>
            <a:br>
              <a:rPr lang="en-US" sz="3600" spc="-167" dirty="0">
                <a:solidFill>
                  <a:srgbClr val="0D0D0D"/>
                </a:solidFill>
                <a:latin typeface="Arial" panose="020B0604020202020204" pitchFamily="34" charset="0"/>
                <a:ea typeface="Cardo Bold" panose="020B0604020202020204" charset="-79"/>
                <a:cs typeface="Arial" panose="020B0604020202020204" pitchFamily="34" charset="0"/>
                <a:sym typeface="Cardo Bold"/>
              </a:rPr>
            </a:br>
            <a:r>
              <a:rPr lang="en-US" sz="3600" spc="-167" dirty="0">
                <a:solidFill>
                  <a:srgbClr val="0D0D0D"/>
                </a:solidFill>
                <a:latin typeface="Arial" panose="020B0604020202020204" pitchFamily="34" charset="0"/>
                <a:ea typeface="Cardo Bold" panose="020B0604020202020204" charset="-79"/>
                <a:cs typeface="Arial" panose="020B0604020202020204" pitchFamily="34" charset="0"/>
                <a:sym typeface="Cardo Bold"/>
              </a:rPr>
              <a:t> USING PYTHON </a:t>
            </a:r>
            <a:endParaRPr lang="en-US" spc="-167" dirty="0">
              <a:solidFill>
                <a:srgbClr val="0D0D0D"/>
              </a:solidFill>
              <a:latin typeface="Arial" panose="020B0604020202020204" pitchFamily="34" charset="0"/>
              <a:ea typeface="Cardo Bold" panose="020B0604020202020204" charset="-79"/>
              <a:cs typeface="Arial" panose="020B0604020202020204" pitchFamily="34" charset="0"/>
              <a:sym typeface="Cardo Bold"/>
            </a:endParaRPr>
          </a:p>
        </p:txBody>
      </p:sp>
      <p:pic>
        <p:nvPicPr>
          <p:cNvPr id="13" name="Picture Placeholder 12" descr="Diagram, engineering drawing, blueprints">
            <a:extLst>
              <a:ext uri="{FF2B5EF4-FFF2-40B4-BE49-F238E27FC236}">
                <a16:creationId xmlns:a16="http://schemas.microsoft.com/office/drawing/2014/main" id="{79D0C4D2-EC8C-4F0F-AACB-309E76F420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763" y="635000"/>
            <a:ext cx="4800600" cy="5578475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71D9795-9EFD-4748-87B7-4471EFF002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51639" y="4503421"/>
            <a:ext cx="4800600" cy="1485900"/>
          </a:xfrm>
        </p:spPr>
        <p:txBody>
          <a:bodyPr/>
          <a:lstStyle/>
          <a:p>
            <a:pPr>
              <a:lnSpc>
                <a:spcPts val="5375"/>
              </a:lnSpc>
            </a:pPr>
            <a:endParaRPr lang="en-US" b="1" spc="-111" dirty="0">
              <a:solidFill>
                <a:srgbClr val="0D0D0D"/>
              </a:solidFill>
              <a:latin typeface="Arial" panose="020B0604020202020204" pitchFamily="34" charset="0"/>
              <a:ea typeface="Cardo Bold"/>
              <a:cs typeface="Arial" panose="020B0604020202020204" pitchFamily="34" charset="0"/>
              <a:sym typeface="Cardo Bold"/>
            </a:endParaRPr>
          </a:p>
          <a:p>
            <a:pPr>
              <a:lnSpc>
                <a:spcPts val="5375"/>
              </a:lnSpc>
            </a:pPr>
            <a:endParaRPr lang="en-US" b="1" spc="-111" dirty="0">
              <a:solidFill>
                <a:srgbClr val="0D0D0D"/>
              </a:solidFill>
              <a:latin typeface="Arial" panose="020B0604020202020204" pitchFamily="34" charset="0"/>
              <a:ea typeface="Cardo Bold"/>
              <a:cs typeface="Arial" panose="020B0604020202020204" pitchFamily="34" charset="0"/>
              <a:sym typeface="Cardo Bold"/>
            </a:endParaRPr>
          </a:p>
          <a:p>
            <a:pPr>
              <a:lnSpc>
                <a:spcPts val="5375"/>
              </a:lnSpc>
            </a:pPr>
            <a:endParaRPr lang="en-US" b="1" spc="-111" dirty="0">
              <a:solidFill>
                <a:srgbClr val="0D0D0D"/>
              </a:solidFill>
              <a:latin typeface="Arial" panose="020B0604020202020204" pitchFamily="34" charset="0"/>
              <a:ea typeface="Cardo Bold"/>
              <a:cs typeface="Arial" panose="020B0604020202020204" pitchFamily="34" charset="0"/>
              <a:sym typeface="Cardo Bold"/>
            </a:endParaRPr>
          </a:p>
          <a:p>
            <a:pPr>
              <a:lnSpc>
                <a:spcPts val="5375"/>
              </a:lnSpc>
            </a:pPr>
            <a:endParaRPr lang="en-US" b="1" spc="-111" dirty="0">
              <a:solidFill>
                <a:srgbClr val="0D0D0D"/>
              </a:solidFill>
              <a:latin typeface="Arial" panose="020B0604020202020204" pitchFamily="34" charset="0"/>
              <a:ea typeface="Cardo Bold"/>
              <a:cs typeface="Arial" panose="020B0604020202020204" pitchFamily="34" charset="0"/>
              <a:sym typeface="Cardo Bold"/>
            </a:endParaRPr>
          </a:p>
          <a:p>
            <a:pPr>
              <a:lnSpc>
                <a:spcPts val="5375"/>
              </a:lnSpc>
            </a:pPr>
            <a:endParaRPr lang="en-US" b="1" spc="-111" dirty="0">
              <a:solidFill>
                <a:srgbClr val="0D0D0D"/>
              </a:solidFill>
              <a:latin typeface="Arial" panose="020B0604020202020204" pitchFamily="34" charset="0"/>
              <a:ea typeface="Cardo Bold"/>
              <a:cs typeface="Arial" panose="020B0604020202020204" pitchFamily="34" charset="0"/>
              <a:sym typeface="Cardo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88376-D3C7-22BC-29B6-A2D5374BEF2D}"/>
              </a:ext>
            </a:extLst>
          </p:cNvPr>
          <p:cNvSpPr txBox="1"/>
          <p:nvPr/>
        </p:nvSpPr>
        <p:spPr>
          <a:xfrm>
            <a:off x="8970818" y="4738539"/>
            <a:ext cx="2581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KIRAN M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 &amp; DS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2025 MAY BATCH</a:t>
            </a:r>
          </a:p>
        </p:txBody>
      </p:sp>
    </p:spTree>
    <p:extLst>
      <p:ext uri="{BB962C8B-B14F-4D97-AF65-F5344CB8AC3E}">
        <p14:creationId xmlns:p14="http://schemas.microsoft.com/office/powerpoint/2010/main" val="59785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727-2C04-592E-E218-687D3843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529460"/>
            <a:ext cx="10904435" cy="68960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3168C-BB78-E52F-4CC7-943C2DE3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448B9-D137-A1BA-5E3B-4981CBBE71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8660" y="1791522"/>
            <a:ext cx="4328956" cy="418255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Purpose: Communicate trends and discoveries.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Used: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Histograms (price, area)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Scatter plots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vs. price)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Boxplots (condition vs. price)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Heatmaps (feature correlations)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8AB9DA-A8F3-09A9-C388-99AE2943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20" y="2658397"/>
            <a:ext cx="6695768" cy="35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1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6350-C25F-EFAC-E5A2-43397604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621792"/>
            <a:ext cx="10904435" cy="665822"/>
          </a:xfrm>
        </p:spPr>
        <p:txBody>
          <a:bodyPr>
            <a:normAutofit fontScale="90000"/>
          </a:bodyPr>
          <a:lstStyle/>
          <a:p>
            <a:r>
              <a:rPr lang="en-US" sz="3100" spc="-174" dirty="0">
                <a:solidFill>
                  <a:srgbClr val="0D0D0D"/>
                </a:solidFill>
                <a:latin typeface="Arial" panose="020B0604020202020204" pitchFamily="34" charset="0"/>
                <a:ea typeface="Cardo" panose="020B0604020202020204" charset="-79"/>
                <a:cs typeface="Arial" panose="020B0604020202020204" pitchFamily="34" charset="0"/>
                <a:sym typeface="Cardo"/>
              </a:rPr>
              <a:t>UNIVARIATE ANALYSIS</a:t>
            </a:r>
            <a:br>
              <a:rPr lang="en-US" spc="-17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98-3EF6-D3D1-2B23-D9D9906E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96D9D-C0F1-51D0-28E1-765515D3B5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3731" y="1638422"/>
            <a:ext cx="5316509" cy="406743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Focus: Distributions of individual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Bedrooms and bathrooms cluster at lower values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homes: 3-4 bedrooms, 1-2 bathrooms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Suggestion: Histogram of price;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barplot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bedroom counts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9E5E4-1FE5-E126-1E7E-386FA041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97" y="1463849"/>
            <a:ext cx="4688492" cy="2498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E823C1-DA45-9EA1-0619-D83FFE91C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57" y="4138636"/>
            <a:ext cx="4914172" cy="27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F14B-91BA-BC86-3A13-2EE857D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702178"/>
            <a:ext cx="10904435" cy="689608"/>
          </a:xfrm>
        </p:spPr>
        <p:txBody>
          <a:bodyPr>
            <a:normAutofit fontScale="90000"/>
          </a:bodyPr>
          <a:lstStyle/>
          <a:p>
            <a:r>
              <a:rPr lang="en-US" sz="3600" spc="-114" dirty="0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BIVARIATE ANALYSIS</a:t>
            </a:r>
            <a:br>
              <a:rPr lang="en-US" spc="-11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6C352-7EC7-DCCA-F80A-AE747BAA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2B64D-5BF9-C8E1-32BB-551C01573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503" y="1573726"/>
            <a:ext cx="10318036" cy="239359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Comparisons: Price vs.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bedroom, bathroom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Findings: Larger homes → higher prices;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better-conditioned properties cost more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Suggestion: Scatter and box plots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0DEFD-EAFB-2490-D6CA-520BC903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8" y="3967316"/>
            <a:ext cx="4599769" cy="2755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2145C-48DA-2630-DFFE-6DF92E9D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602" y="4018647"/>
            <a:ext cx="4743986" cy="265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BA42-CBAA-B559-294D-1E3C4555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53" y="702178"/>
            <a:ext cx="10904435" cy="689608"/>
          </a:xfrm>
        </p:spPr>
        <p:txBody>
          <a:bodyPr>
            <a:normAutofit fontScale="90000"/>
          </a:bodyPr>
          <a:lstStyle/>
          <a:p>
            <a:r>
              <a:rPr lang="en-US" sz="3600" spc="-174" dirty="0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MULTIVARIATE ANALYSIS</a:t>
            </a:r>
            <a:br>
              <a:rPr lang="en-US" spc="-17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6D19-3225-5EC9-0272-3636B928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1A1C4C-0E5A-0676-9028-661E045CE6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930521" y="2920181"/>
            <a:ext cx="4622067" cy="3945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012B2-537F-106E-9CC6-126A534D33F8}"/>
              </a:ext>
            </a:extLst>
          </p:cNvPr>
          <p:cNvSpPr txBox="1"/>
          <p:nvPr/>
        </p:nvSpPr>
        <p:spPr>
          <a:xfrm>
            <a:off x="274195" y="3151267"/>
            <a:ext cx="617085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Strong Positive Correlations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&amp; Living Area (</a:t>
            </a:r>
            <a:r>
              <a:rPr lang="en-US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 0.53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&amp; Number of Bathrooms: 0.34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&amp; Number of Bedrooms: 0.26</a:t>
            </a:r>
          </a:p>
          <a:p>
            <a:r>
              <a:rPr lang="en-US" b="1" dirty="0"/>
              <a:t>Moderate Feature Inter-relationships:</a:t>
            </a:r>
          </a:p>
          <a:p>
            <a:pPr lvl="1"/>
            <a:r>
              <a:rPr lang="en-US" dirty="0"/>
              <a:t>Bedrooms &amp; Bathrooms: 0.50</a:t>
            </a:r>
          </a:p>
          <a:p>
            <a:pPr lvl="1"/>
            <a:r>
              <a:rPr lang="en-US" dirty="0"/>
              <a:t>Living Area &amp; Bathrooms: 0.57</a:t>
            </a:r>
          </a:p>
          <a:p>
            <a:r>
              <a:rPr lang="en-US" b="1" dirty="0"/>
              <a:t>Weak Correlations:</a:t>
            </a:r>
          </a:p>
          <a:p>
            <a:pPr lvl="1"/>
            <a:r>
              <a:rPr lang="en-US" dirty="0"/>
              <a:t>Price &amp; Lot Size (</a:t>
            </a:r>
            <a:r>
              <a:rPr lang="en-US" dirty="0" err="1"/>
              <a:t>sqft_lot</a:t>
            </a:r>
            <a:r>
              <a:rPr lang="en-US" dirty="0"/>
              <a:t>): 0.01 (almost no relationship)</a:t>
            </a:r>
          </a:p>
          <a:p>
            <a:pPr lvl="1"/>
            <a:r>
              <a:rPr lang="en-US" dirty="0"/>
              <a:t>Lot Size has minimal effect on other variables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20AB4-5D4B-E574-3A54-1370C7091343}"/>
              </a:ext>
            </a:extLst>
          </p:cNvPr>
          <p:cNvSpPr txBox="1"/>
          <p:nvPr/>
        </p:nvSpPr>
        <p:spPr>
          <a:xfrm>
            <a:off x="274195" y="1832818"/>
            <a:ext cx="1155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multivariate analysis explores how multiple factors collectively influence housing prices. Understanding these relationships helps buyers, sellers, and policymakers make informed decisions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22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BCB1DEF-582B-4FC9-B123-A12DDCA5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2" y="308371"/>
            <a:ext cx="7777823" cy="986304"/>
          </a:xfrm>
        </p:spPr>
        <p:txBody>
          <a:bodyPr>
            <a:normAutofit/>
          </a:bodyPr>
          <a:lstStyle/>
          <a:p>
            <a:r>
              <a:rPr lang="en-US" dirty="0"/>
              <a:t>CONCLUTION</a:t>
            </a:r>
          </a:p>
        </p:txBody>
      </p:sp>
      <p:pic>
        <p:nvPicPr>
          <p:cNvPr id="19" name="Picture Placeholder 18" descr="A picture containing building, outdoor, construction">
            <a:extLst>
              <a:ext uri="{FF2B5EF4-FFF2-40B4-BE49-F238E27FC236}">
                <a16:creationId xmlns:a16="http://schemas.microsoft.com/office/drawing/2014/main" id="{A22AFFA2-2E0F-48A8-9716-82CED2603D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6867" y="19544"/>
            <a:ext cx="4665133" cy="2222500"/>
          </a:xfrm>
        </p:spPr>
      </p:pic>
      <p:pic>
        <p:nvPicPr>
          <p:cNvPr id="41" name="Picture Placeholder 40" descr="A close-up of a person's hand holding a piece of wood">
            <a:extLst>
              <a:ext uri="{FF2B5EF4-FFF2-40B4-BE49-F238E27FC236}">
                <a16:creationId xmlns:a16="http://schemas.microsoft.com/office/drawing/2014/main" id="{640B9B52-3518-4B26-8977-6405BA4345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4656" y="2316047"/>
            <a:ext cx="4657725" cy="2222500"/>
          </a:xfrm>
        </p:spPr>
      </p:pic>
      <p:pic>
        <p:nvPicPr>
          <p:cNvPr id="43" name="Picture Placeholder 42" descr="A silver key on a blueprint">
            <a:extLst>
              <a:ext uri="{FF2B5EF4-FFF2-40B4-BE49-F238E27FC236}">
                <a16:creationId xmlns:a16="http://schemas.microsoft.com/office/drawing/2014/main" id="{3C1D029A-2E20-486A-9A85-3AC2619CD64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5939" y="4634050"/>
            <a:ext cx="4657725" cy="222250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0A6D02-F2AB-4912-8E7C-68B9E6CF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6E16B81F-97CD-4934-852B-F0AECFD05DB5}" type="slidenum">
              <a:rPr lang="en-US" noProof="0" smtClean="0"/>
              <a:pPr lvl="0"/>
              <a:t>14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309E9E-6C0D-499B-522A-9E7DE2103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332" y="1521067"/>
            <a:ext cx="6997365" cy="4570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 Insights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Location plays a major role in price variability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Waterfront and view properties command premium prices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Bathrooms have more pricing impact than bedrooms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Renovated homes tend to sell at higher prices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Larger homes (higher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) = higher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 err="1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Recomentation</a:t>
            </a:r>
            <a:endParaRPr lang="en-US" altLang="en-US" sz="2400" dirty="0">
              <a:solidFill>
                <a:srgbClr val="1F23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b="0" dirty="0"/>
              <a:t>Focus on layouts that feel larger and more functional to buyers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b="0" dirty="0"/>
              <a:t>Location has the greatest long-term impact on price appreciation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b="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49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628FA48-B05A-4DB8-9410-A9C9B08E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3637127"/>
            <a:ext cx="10065679" cy="14937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272A210-0893-431A-8A94-D650D4DB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836" y="5023536"/>
            <a:ext cx="10065679" cy="5698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KIRAn</a:t>
            </a:r>
            <a:r>
              <a:rPr lang="en-US" dirty="0"/>
              <a:t>| </a:t>
            </a:r>
            <a:r>
              <a:rPr lang="en-US" dirty="0">
                <a:hlinkClick r:id="rId2"/>
              </a:rPr>
              <a:t>kiranklgd2000@gmail.com</a:t>
            </a:r>
            <a:r>
              <a:rPr lang="en-US" dirty="0"/>
              <a:t> | 🔗 [</a:t>
            </a:r>
            <a:r>
              <a:rPr lang="en-US" u="sng" dirty="0">
                <a:hlinkClick r:id="rId3"/>
              </a:rPr>
              <a:t>https://github.com/KIRAN-06012000</a:t>
            </a:r>
            <a:r>
              <a:rPr lang="en-US" dirty="0"/>
              <a:t>]</a:t>
            </a:r>
          </a:p>
        </p:txBody>
      </p:sp>
      <p:pic>
        <p:nvPicPr>
          <p:cNvPr id="24" name="Picture Placeholder 23" descr="A computer on a table">
            <a:extLst>
              <a:ext uri="{FF2B5EF4-FFF2-40B4-BE49-F238E27FC236}">
                <a16:creationId xmlns:a16="http://schemas.microsoft.com/office/drawing/2014/main" id="{DFA3F48C-2BCF-4B14-A3DE-6AD7861752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588" y="642938"/>
            <a:ext cx="2449512" cy="2476500"/>
          </a:xfrm>
        </p:spPr>
      </p:pic>
      <p:pic>
        <p:nvPicPr>
          <p:cNvPr id="26" name="Picture Placeholder 25" descr="A person standing in front of a building">
            <a:extLst>
              <a:ext uri="{FF2B5EF4-FFF2-40B4-BE49-F238E27FC236}">
                <a16:creationId xmlns:a16="http://schemas.microsoft.com/office/drawing/2014/main" id="{44498E43-C8EA-43BA-9A26-3008727E1E7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2338" y="643636"/>
            <a:ext cx="2449512" cy="2476500"/>
          </a:xfrm>
        </p:spPr>
      </p:pic>
      <p:pic>
        <p:nvPicPr>
          <p:cNvPr id="28" name="Picture Placeholder 27" descr="A picture containing text, indoor, device">
            <a:extLst>
              <a:ext uri="{FF2B5EF4-FFF2-40B4-BE49-F238E27FC236}">
                <a16:creationId xmlns:a16="http://schemas.microsoft.com/office/drawing/2014/main" id="{3278E6CB-DC68-4C8D-8DC1-D1C6DA25E75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0470" y="643636"/>
            <a:ext cx="2449512" cy="2476500"/>
          </a:xfrm>
        </p:spPr>
      </p:pic>
      <p:pic>
        <p:nvPicPr>
          <p:cNvPr id="34" name="Picture Placeholder 33" descr="A picture containing person, indoor drawing on glass">
            <a:extLst>
              <a:ext uri="{FF2B5EF4-FFF2-40B4-BE49-F238E27FC236}">
                <a16:creationId xmlns:a16="http://schemas.microsoft.com/office/drawing/2014/main" id="{FA31531E-464C-464F-8ED4-9CB461EA7FB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301" y="643636"/>
            <a:ext cx="2449512" cy="24765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94B98-E69D-493E-8058-816AE81F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3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Drawing board with plans">
            <a:extLst>
              <a:ext uri="{FF2B5EF4-FFF2-40B4-BE49-F238E27FC236}">
                <a16:creationId xmlns:a16="http://schemas.microsoft.com/office/drawing/2014/main" id="{57347C71-A025-4239-BE2E-2992DCF014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0671" y="0"/>
            <a:ext cx="3000249" cy="3382963"/>
          </a:xfrm>
        </p:spPr>
      </p:pic>
      <p:sp>
        <p:nvSpPr>
          <p:cNvPr id="65" name="Title 64">
            <a:extLst>
              <a:ext uri="{FF2B5EF4-FFF2-40B4-BE49-F238E27FC236}">
                <a16:creationId xmlns:a16="http://schemas.microsoft.com/office/drawing/2014/main" id="{A02D195B-D3D3-425B-A077-63F32D78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694" y="0"/>
            <a:ext cx="7777824" cy="986304"/>
          </a:xfrm>
        </p:spPr>
        <p:txBody>
          <a:bodyPr>
            <a:noAutofit/>
          </a:bodyPr>
          <a:lstStyle/>
          <a:p>
            <a:pPr>
              <a:lnSpc>
                <a:spcPts val="7699"/>
              </a:lnSpc>
            </a:pPr>
            <a:r>
              <a:rPr lang="en-US" sz="3200" spc="-174" dirty="0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INTRODUCTION</a:t>
            </a:r>
          </a:p>
        </p:txBody>
      </p:sp>
      <p:pic>
        <p:nvPicPr>
          <p:cNvPr id="26" name="Picture Placeholder 25" descr="A building under construction">
            <a:extLst>
              <a:ext uri="{FF2B5EF4-FFF2-40B4-BE49-F238E27FC236}">
                <a16:creationId xmlns:a16="http://schemas.microsoft.com/office/drawing/2014/main" id="{2F81D125-F17E-48A1-A821-5FC214F1BF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997708" cy="3382963"/>
          </a:xfrm>
        </p:spPr>
      </p:pic>
      <p:pic>
        <p:nvPicPr>
          <p:cNvPr id="20" name="Picture Placeholder 19" descr="A picture containing a neighbourhood">
            <a:extLst>
              <a:ext uri="{FF2B5EF4-FFF2-40B4-BE49-F238E27FC236}">
                <a16:creationId xmlns:a16="http://schemas.microsoft.com/office/drawing/2014/main" id="{30AAD166-824C-4987-89B1-0277823B5C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75038"/>
            <a:ext cx="6096000" cy="338296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A2EEAC-45AF-4B25-A661-594C6F81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47" y="1639615"/>
            <a:ext cx="4817441" cy="453734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Brief outline of the analysis process for a housing dataset.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Statement: What factors most influence property prices?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 Leverage data analytics to enhance housing market decisions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51E41ABE-2085-4E21-B4B6-F01CB466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413" y="6356350"/>
            <a:ext cx="6291108" cy="365125"/>
          </a:xfrm>
        </p:spPr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A7AD1D2-7F7A-4686-920A-D4C71875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15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76C4BB5-0EB6-4B98-B1D7-2E19EA16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965" y="1009649"/>
            <a:ext cx="4814887" cy="1055047"/>
          </a:xfrm>
        </p:spPr>
        <p:txBody>
          <a:bodyPr>
            <a:noAutofit/>
          </a:bodyPr>
          <a:lstStyle/>
          <a:p>
            <a:pPr algn="r">
              <a:lnSpc>
                <a:spcPts val="9365"/>
              </a:lnSpc>
            </a:pPr>
            <a:r>
              <a:rPr lang="en-US" spc="-212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DATA UNDERSTANDING</a:t>
            </a:r>
          </a:p>
        </p:txBody>
      </p:sp>
      <p:pic>
        <p:nvPicPr>
          <p:cNvPr id="22" name="Picture Placeholder 21" descr="A close-up of a tool belt">
            <a:extLst>
              <a:ext uri="{FF2B5EF4-FFF2-40B4-BE49-F238E27FC236}">
                <a16:creationId xmlns:a16="http://schemas.microsoft.com/office/drawing/2014/main" id="{82BCEDAE-8874-4577-B951-45EFC78F53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12" y="663792"/>
            <a:ext cx="4814887" cy="2667000"/>
          </a:xfrm>
        </p:spPr>
      </p:pic>
      <p:pic>
        <p:nvPicPr>
          <p:cNvPr id="24" name="Picture Placeholder 23" descr="A picture containing person holding a hard hat">
            <a:extLst>
              <a:ext uri="{FF2B5EF4-FFF2-40B4-BE49-F238E27FC236}">
                <a16:creationId xmlns:a16="http://schemas.microsoft.com/office/drawing/2014/main" id="{C53AA002-1448-49B2-99CA-CD5F197B37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12" y="3631470"/>
            <a:ext cx="4814887" cy="2562738"/>
          </a:xfr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DEB60A9-E83F-4E10-810D-81BD3D66CD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5917" y="2064696"/>
            <a:ext cx="5136671" cy="2975553"/>
          </a:xfrm>
        </p:spPr>
        <p:txBody>
          <a:bodyPr>
            <a:normAutofit fontScale="925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100" b="0" dirty="0">
              <a:latin typeface="Arial" panose="020B0604020202020204" pitchFamily="34" charset="0"/>
            </a:endParaRPr>
          </a:p>
          <a:p>
            <a:pPr marL="571500" lvl="0" indent="-571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Source: Real estate listings data.</a:t>
            </a:r>
          </a:p>
          <a:p>
            <a:pPr marL="571500" lvl="0" indent="-571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Rows: 4,600</a:t>
            </a:r>
          </a:p>
          <a:p>
            <a:pPr marL="571500" lvl="0" indent="-571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Columns: 18</a:t>
            </a:r>
          </a:p>
          <a:p>
            <a:pPr marL="571500" lvl="0" indent="-5715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Key Attributes: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Price, bedrooms, bathrooms,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city, year built, etc.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5A6B2-5B5B-4D30-8E2E-0DA6CA78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85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plant, outdoor, building, porch">
            <a:extLst>
              <a:ext uri="{FF2B5EF4-FFF2-40B4-BE49-F238E27FC236}">
                <a16:creationId xmlns:a16="http://schemas.microsoft.com/office/drawing/2014/main" id="{86F7F005-78AF-492A-BE55-8A5610E58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4413" y="0"/>
            <a:ext cx="6094412" cy="6854825"/>
          </a:xfr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FC407FFA-31A5-43E6-B29C-D01B7D1233E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95738" y="6356350"/>
            <a:ext cx="303382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2ECA2BA-98A9-44F9-9896-D3FC04AC9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fld id="{6E16B81F-97CD-4934-852B-F0AECFD05DB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DEB91-E761-6D08-79CE-19A36F8EE675}"/>
              </a:ext>
            </a:extLst>
          </p:cNvPr>
          <p:cNvSpPr txBox="1"/>
          <p:nvPr/>
        </p:nvSpPr>
        <p:spPr>
          <a:xfrm>
            <a:off x="1330036" y="955963"/>
            <a:ext cx="3844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74" dirty="0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DATA CLEANING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D96A7-5456-71D4-E997-BE3E5455C79C}"/>
              </a:ext>
            </a:extLst>
          </p:cNvPr>
          <p:cNvSpPr txBox="1"/>
          <p:nvPr/>
        </p:nvSpPr>
        <p:spPr>
          <a:xfrm>
            <a:off x="0" y="1100723"/>
            <a:ext cx="53462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Why? Ensures reliability and accuracy in analysis.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Steps: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Removed columns: 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 new features: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property_age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price_per_sqft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Corrected datatypes for numeric/categorical fields</a:t>
            </a:r>
          </a:p>
          <a:p>
            <a:pPr marL="1028700" lvl="1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Approach: Systematic transformation for consistency.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9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CF9B-1FD2-EDF0-2546-7911BCF6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58" y="703107"/>
            <a:ext cx="10904435" cy="689608"/>
          </a:xfrm>
        </p:spPr>
        <p:txBody>
          <a:bodyPr>
            <a:normAutofit fontScale="90000"/>
          </a:bodyPr>
          <a:lstStyle/>
          <a:p>
            <a:r>
              <a:rPr lang="en-US" sz="3600" spc="-150" dirty="0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HANDLING MISSING VALUES</a:t>
            </a:r>
            <a:br>
              <a:rPr lang="en-US" spc="-150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A63D-563A-A647-026D-DC5A34CB50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601" y="1579419"/>
            <a:ext cx="10668000" cy="170410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Finding missing values using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isnull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Fill the row using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fillna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A7D3-CC4A-8962-E5C2-A470043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26625-59CE-2489-83FD-3C93D192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26" y="3707853"/>
            <a:ext cx="2182306" cy="30136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D7185C-C32A-BF82-148C-87E8A892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798" y="3707853"/>
            <a:ext cx="5157153" cy="1290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22F17-E234-CEAE-34B1-078FD1FC5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879" y="3707853"/>
            <a:ext cx="2182305" cy="3013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200C98-17EA-EEC5-A65E-D857EBCEA014}"/>
              </a:ext>
            </a:extLst>
          </p:cNvPr>
          <p:cNvSpPr txBox="1"/>
          <p:nvPr/>
        </p:nvSpPr>
        <p:spPr>
          <a:xfrm>
            <a:off x="734600" y="3364885"/>
            <a:ext cx="1173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EA0FB-0877-BD91-74E2-0F655FDB3EB7}"/>
              </a:ext>
            </a:extLst>
          </p:cNvPr>
          <p:cNvSpPr txBox="1"/>
          <p:nvPr/>
        </p:nvSpPr>
        <p:spPr>
          <a:xfrm>
            <a:off x="8814879" y="3364885"/>
            <a:ext cx="1200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43727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F2B60A-FF9F-4101-8456-4B64D3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76086"/>
            <a:ext cx="10904435" cy="689608"/>
          </a:xfrm>
        </p:spPr>
        <p:txBody>
          <a:bodyPr>
            <a:noAutofit/>
          </a:bodyPr>
          <a:lstStyle/>
          <a:p>
            <a:pPr>
              <a:lnSpc>
                <a:spcPts val="6461"/>
              </a:lnSpc>
            </a:pPr>
            <a:r>
              <a:rPr lang="en-US" sz="3600" spc="-146" dirty="0">
                <a:solidFill>
                  <a:srgbClr val="0D0D0D"/>
                </a:solidFill>
                <a:latin typeface="Arial" panose="020B0604020202020204" pitchFamily="34" charset="0"/>
                <a:ea typeface="Cardo" panose="020B0604020202020204" charset="-79"/>
                <a:cs typeface="Arial" panose="020B0604020202020204" pitchFamily="34" charset="0"/>
                <a:sym typeface="Cardo"/>
              </a:rPr>
              <a:t>OUTLIER HANDLING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93BC7-497F-4081-83BD-AF606B53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939" y="6356350"/>
            <a:ext cx="844649" cy="365125"/>
          </a:xfrm>
        </p:spPr>
        <p:txBody>
          <a:bodyPr/>
          <a:lstStyle/>
          <a:p>
            <a:pPr lvl="0"/>
            <a:fld id="{E20EFF4B-E35B-4DE6-97A9-05E54E649A15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95BB2D-2276-0F5A-40C2-E434BEC744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578" y="1613693"/>
            <a:ext cx="9610725" cy="36306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Identification: Used boxplots and statistical summaries.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Cleansing: Capped extreme values in price, area.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Result: More robust distributions for modeling.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D4D41-5837-16B4-68C0-777FD8F0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6" y="4631152"/>
            <a:ext cx="3609109" cy="2122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AA016-DB77-E91C-C0EC-A48C9A56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582" y="4560243"/>
            <a:ext cx="3775365" cy="2219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DD4734-E042-2500-6F58-160A44A56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732" y="4254824"/>
            <a:ext cx="3609109" cy="2405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8D879F-518B-82A4-356B-5AD344D10050}"/>
              </a:ext>
            </a:extLst>
          </p:cNvPr>
          <p:cNvSpPr txBox="1"/>
          <p:nvPr/>
        </p:nvSpPr>
        <p:spPr>
          <a:xfrm>
            <a:off x="155538" y="4254824"/>
            <a:ext cx="1251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99C-C22C-9812-7512-B5CD0C98C635}"/>
              </a:ext>
            </a:extLst>
          </p:cNvPr>
          <p:cNvSpPr txBox="1"/>
          <p:nvPr/>
        </p:nvSpPr>
        <p:spPr>
          <a:xfrm>
            <a:off x="8438804" y="4197744"/>
            <a:ext cx="111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39065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CB53-B0AB-9B64-0EE3-96687E0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19" y="703107"/>
            <a:ext cx="10904435" cy="689608"/>
          </a:xfrm>
        </p:spPr>
        <p:txBody>
          <a:bodyPr>
            <a:normAutofit fontScale="90000"/>
          </a:bodyPr>
          <a:lstStyle/>
          <a:p>
            <a:r>
              <a:rPr lang="en-US" sz="3100" spc="-140" dirty="0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STATISTICAL ANALYSIS</a:t>
            </a:r>
            <a:br>
              <a:rPr lang="en-US" spc="-140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09BE-3034-A86F-7BF2-034D1620AF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627" y="1969071"/>
            <a:ext cx="5358316" cy="4480497"/>
          </a:xfrm>
        </p:spPr>
        <p:txBody>
          <a:bodyPr>
            <a:normAutofit/>
          </a:bodyPr>
          <a:lstStyle/>
          <a:p>
            <a:pPr marL="3657600" lvl="8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T-tests for differences in price by waterfront vs Non-waterfront status.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3ABE-536E-11BB-2BDC-537106CC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2726BE1-9809-2BF0-5E37-17C6C6C60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662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E1B0D9C-10AA-B6EE-53A1-B0E1D4CE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5C26F0-88D4-5BEE-073D-41DC96C3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557B7-2C3D-41DC-CD86-D4BD635C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43" y="2458677"/>
            <a:ext cx="594443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ADE9-CEA6-4AD2-A282-A0A066B0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77" y="703107"/>
            <a:ext cx="10904435" cy="689608"/>
          </a:xfrm>
        </p:spPr>
        <p:txBody>
          <a:bodyPr>
            <a:normAutofit fontScale="90000"/>
          </a:bodyPr>
          <a:lstStyle/>
          <a:p>
            <a:r>
              <a:rPr lang="en-US" sz="3100" spc="-139" dirty="0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DESCRIPTIVE ANALYSIS</a:t>
            </a:r>
            <a:br>
              <a:rPr lang="en-US" spc="-139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E3859A-C0BF-95A5-CECA-48B245E400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639961" y="3823265"/>
            <a:ext cx="8067978" cy="26987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DF0D-CE56-E4F7-7C76-90A34A50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764EF-D5D3-4F7A-4474-3590CB697AD0}"/>
              </a:ext>
            </a:extLst>
          </p:cNvPr>
          <p:cNvSpPr txBox="1"/>
          <p:nvPr/>
        </p:nvSpPr>
        <p:spPr>
          <a:xfrm>
            <a:off x="447830" y="1869326"/>
            <a:ext cx="10682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statistical measures such as mean, median, mode (central tendency), frequency, range, and standard deviation (dispersion).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Serving as a foundation for more advanced analyses such as predictive or prescriptive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5307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1B3F-1A0E-B537-7CA8-47FC3F26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01" y="703107"/>
            <a:ext cx="10904435" cy="689608"/>
          </a:xfrm>
        </p:spPr>
        <p:txBody>
          <a:bodyPr>
            <a:normAutofit fontScale="90000"/>
          </a:bodyPr>
          <a:lstStyle/>
          <a:p>
            <a:r>
              <a:rPr lang="en-US" sz="3100" spc="-174" dirty="0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RELATIONSHIP BETWEEN VARIABLES</a:t>
            </a:r>
            <a:br>
              <a:rPr lang="en-US" spc="-17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0603-1C19-271D-DCE4-4297B92E34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981581"/>
            <a:ext cx="4480941" cy="4876419"/>
          </a:xfrm>
        </p:spPr>
        <p:txBody>
          <a:bodyPr>
            <a:normAutofit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Variables: </a:t>
            </a: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Price, </a:t>
            </a:r>
            <a:r>
              <a:rPr lang="en-US" alt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, bedrooms, bathroom,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Analysis: </a:t>
            </a: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Correlation and group differences.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Sqft_living,bedroom</a:t>
            </a: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and bathroom is high price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DDE7-A9CA-7D4A-8462-3F117007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0EFF4B-E35B-4DE6-97A9-05E54E649A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32323">
                    <a:lumMod val="90000"/>
                    <a:lumOff val="10000"/>
                  </a:srgbClr>
                </a:solidFill>
                <a:effectLst/>
                <a:uLnTx/>
                <a:uFillTx/>
                <a:latin typeface="Meiryo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32323">
                  <a:lumMod val="90000"/>
                  <a:lumOff val="10000"/>
                </a:srgbClr>
              </a:solidFill>
              <a:effectLst/>
              <a:uLnTx/>
              <a:uFillTx/>
              <a:latin typeface="Meiryo U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BF1436-3882-6B5D-B5B1-61A25311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36" y="1981581"/>
            <a:ext cx="6747848" cy="43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11924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VTI">
  <a:themeElements>
    <a:clrScheme name="Meiryo">
      <a:dk1>
        <a:srgbClr val="232323"/>
      </a:dk1>
      <a:lt1>
        <a:srgbClr val="FFFFFF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B9D587"/>
      </a:accent3>
      <a:accent4>
        <a:srgbClr val="E8BD32"/>
      </a:accent4>
      <a:accent5>
        <a:srgbClr val="809EC2"/>
      </a:accent5>
      <a:accent6>
        <a:srgbClr val="E3ADB6"/>
      </a:accent6>
      <a:hlink>
        <a:srgbClr val="34ADB6"/>
      </a:hlink>
      <a:folHlink>
        <a:srgbClr val="B2B2B2"/>
      </a:folHlink>
    </a:clrScheme>
    <a:fontScheme name="Meiryo UI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riyo_Win32_JC_SL_v2.potx" id="{77663EF8-81AF-4A53-AD14-18F5794291B2}" vid="{1972F907-976D-4EFE-B456-F83CC7D3E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605F9-2AA0-4698-BBDB-0F81CCABFD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389B4F5-D858-4228-A1A8-F9C09A238B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F5A4AD-A372-48FB-978B-A62EF04BB6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Meriyo design</Template>
  <TotalTime>293</TotalTime>
  <Words>591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Meiryo</vt:lpstr>
      <vt:lpstr>Meiryo UI</vt:lpstr>
      <vt:lpstr>-apple-system</vt:lpstr>
      <vt:lpstr>Arial</vt:lpstr>
      <vt:lpstr>Calibri</vt:lpstr>
      <vt:lpstr>Cardo</vt:lpstr>
      <vt:lpstr>Cardo Bold</vt:lpstr>
      <vt:lpstr>Wingdings</vt:lpstr>
      <vt:lpstr>MeiryoVTI</vt:lpstr>
      <vt:lpstr>  HOUSING DATASET  ANALYSIS  USING PYTHON </vt:lpstr>
      <vt:lpstr>INTRODUCTION</vt:lpstr>
      <vt:lpstr>DATA UNDERSTANDING</vt:lpstr>
      <vt:lpstr>PowerPoint Presentation</vt:lpstr>
      <vt:lpstr>HANDLING MISSING VALUES </vt:lpstr>
      <vt:lpstr>OUTLIER HANDLING</vt:lpstr>
      <vt:lpstr>STATISTICAL ANALYSIS </vt:lpstr>
      <vt:lpstr>DESCRIPTIVE ANALYSIS </vt:lpstr>
      <vt:lpstr>RELATIONSHIP BETWEEN VARIABLES </vt:lpstr>
      <vt:lpstr>DATA VISUALIZATION</vt:lpstr>
      <vt:lpstr>UNIVARIATE ANALYSIS </vt:lpstr>
      <vt:lpstr>BIVARIATE ANALYSIS </vt:lpstr>
      <vt:lpstr>MULTIVARIATE ANALYSIS </vt:lpstr>
      <vt:lpstr>CONCLUTION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M</dc:creator>
  <cp:lastModifiedBy>Kiran M</cp:lastModifiedBy>
  <cp:revision>2</cp:revision>
  <dcterms:created xsi:type="dcterms:W3CDTF">2025-07-22T14:27:04Z</dcterms:created>
  <dcterms:modified xsi:type="dcterms:W3CDTF">2025-07-22T19:20:22Z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