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58" r:id="rId1"/>
  </p:sldMasterIdLst>
  <p:sldIdLst>
    <p:sldId id="257" r:id="rId2"/>
    <p:sldId id="27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</p:sldIdLst>
  <p:sldSz cx="18288000" cy="10287000"/>
  <p:notesSz cx="6858000" cy="9144000"/>
  <p:embeddedFontLst>
    <p:embeddedFont>
      <p:font typeface="Cardo" panose="020B0604020202020204" charset="-79"/>
      <p:regular r:id="rId18"/>
    </p:embeddedFont>
    <p:embeddedFont>
      <p:font typeface="Cardo Bold" panose="020B0604020202020204" charset="-79"/>
      <p:regular r:id="rId19"/>
    </p:embeddedFont>
    <p:embeddedFont>
      <p:font typeface="Gill Sans MT" panose="020B0502020104020203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3580116"/>
            <a:ext cx="13487400" cy="246888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57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2791" y="6528816"/>
            <a:ext cx="10202418" cy="185984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6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5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79668" y="1405890"/>
            <a:ext cx="1947912" cy="7475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6705" y="1405890"/>
            <a:ext cx="9297734" cy="74752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5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0" y="3580116"/>
            <a:ext cx="13487400" cy="246888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57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2791" y="6528698"/>
            <a:ext cx="10202418" cy="1897623"/>
          </a:xfrm>
        </p:spPr>
        <p:txBody>
          <a:bodyPr anchor="t" anchorCtr="1">
            <a:normAutofit/>
          </a:bodyPr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72868" y="3957066"/>
            <a:ext cx="6407657" cy="4652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07473" y="3957066"/>
            <a:ext cx="6405371" cy="4652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1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154" y="3470150"/>
            <a:ext cx="6405372" cy="1056131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850" b="0" cap="all" spc="150" baseline="0">
                <a:solidFill>
                  <a:schemeClr val="tx2"/>
                </a:solidFill>
              </a:defRPr>
            </a:lvl1pPr>
            <a:lvl2pPr marL="685800" indent="0">
              <a:buNone/>
              <a:defRPr sz="285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5154" y="4714875"/>
            <a:ext cx="6405372" cy="3895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507474" y="4714875"/>
            <a:ext cx="6380226" cy="389516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07474" y="3470150"/>
            <a:ext cx="6405372" cy="1056131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850" b="0" cap="all" spc="150" baseline="0">
                <a:solidFill>
                  <a:schemeClr val="tx2"/>
                </a:solidFill>
              </a:defRPr>
            </a:lvl1pPr>
            <a:lvl2pPr marL="685800" indent="0">
              <a:buNone/>
              <a:defRPr sz="285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67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2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6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9144000" y="0"/>
            <a:ext cx="9144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008" y="3365743"/>
            <a:ext cx="6729984" cy="1712246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33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4120" y="1207008"/>
            <a:ext cx="7223760" cy="7872984"/>
          </a:xfrm>
        </p:spPr>
        <p:txBody>
          <a:bodyPr>
            <a:normAutofit/>
          </a:bodyPr>
          <a:lstStyle>
            <a:lvl1pPr>
              <a:defRPr sz="285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352" y="5324877"/>
            <a:ext cx="5692140" cy="3291054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250">
                <a:solidFill>
                  <a:schemeClr val="tx1"/>
                </a:solidFill>
              </a:defRPr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207009" y="9354312"/>
            <a:ext cx="7687196" cy="48006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4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785" y="3365742"/>
            <a:ext cx="6742497" cy="170196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33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3999" y="0"/>
            <a:ext cx="9153146" cy="10287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48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352" y="5324878"/>
            <a:ext cx="5692140" cy="329105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250">
                <a:solidFill>
                  <a:schemeClr val="tx1"/>
                </a:solidFill>
              </a:defRPr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207009" y="9354312"/>
            <a:ext cx="7687196" cy="48006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1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6704" y="1447038"/>
            <a:ext cx="11594592" cy="178308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6704" y="3957067"/>
            <a:ext cx="11594592" cy="465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2144" y="9358224"/>
            <a:ext cx="4130619" cy="485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1" y="9354312"/>
            <a:ext cx="8851784" cy="4800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38383" y="9326880"/>
            <a:ext cx="548640" cy="54864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650" spc="0" baseline="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ctr" defTabSz="1371600" rtl="0" eaLnBrk="1" latinLnBrk="0" hangingPunct="1">
        <a:lnSpc>
          <a:spcPct val="90000"/>
        </a:lnSpc>
        <a:spcBef>
          <a:spcPct val="0"/>
        </a:spcBef>
        <a:buNone/>
        <a:defRPr sz="4200" kern="1200" cap="all" spc="3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7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02870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0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71450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969295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647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6025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24163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15597" r="-15597"/>
            </a:stretch>
          </a:blipFill>
        </p:spPr>
        <p:txBody>
          <a:bodyPr/>
          <a:lstStyle/>
          <a:p>
            <a:pPr algn="ctr">
              <a:lnSpc>
                <a:spcPts val="8039"/>
              </a:lnSpc>
            </a:pPr>
            <a:endParaRPr lang="en-US" sz="1800" b="1" spc="-167" dirty="0">
              <a:solidFill>
                <a:srgbClr val="0D0D0D"/>
              </a:solidFill>
              <a:latin typeface="Cardo Bold"/>
              <a:ea typeface="Cardo Bold"/>
              <a:cs typeface="Cardo Bold"/>
              <a:sym typeface="Cardo Bold"/>
            </a:endParaRPr>
          </a:p>
          <a:p>
            <a:pPr algn="ctr">
              <a:lnSpc>
                <a:spcPts val="8039"/>
              </a:lnSpc>
            </a:pPr>
            <a:endParaRPr lang="en-US" b="1" spc="-167" dirty="0">
              <a:solidFill>
                <a:srgbClr val="0D0D0D"/>
              </a:solidFill>
              <a:latin typeface="Cardo Bold"/>
              <a:ea typeface="Cardo Bold"/>
              <a:cs typeface="Cardo Bold"/>
              <a:sym typeface="Cardo Bold"/>
            </a:endParaRPr>
          </a:p>
          <a:p>
            <a:pPr algn="ctr">
              <a:lnSpc>
                <a:spcPts val="8039"/>
              </a:lnSpc>
            </a:pPr>
            <a:r>
              <a:rPr lang="en-US" sz="6700" b="1" spc="-167" dirty="0">
                <a:solidFill>
                  <a:srgbClr val="0D0D0D"/>
                </a:solidFill>
                <a:latin typeface="Cardo Bold"/>
                <a:ea typeface="Cardo Bold"/>
                <a:cs typeface="Cardo Bold"/>
                <a:sym typeface="Cardo Bold"/>
              </a:rPr>
              <a:t>HOUSING DATASET  ANALYSIS</a:t>
            </a:r>
          </a:p>
          <a:p>
            <a:pPr algn="ctr">
              <a:lnSpc>
                <a:spcPts val="8039"/>
              </a:lnSpc>
            </a:pPr>
            <a:r>
              <a:rPr lang="en-US" sz="6700" b="1" spc="-167" dirty="0">
                <a:solidFill>
                  <a:srgbClr val="0D0D0D"/>
                </a:solidFill>
                <a:latin typeface="Cardo Bold"/>
                <a:ea typeface="Cardo Bold"/>
                <a:cs typeface="Cardo Bold"/>
                <a:sym typeface="Cardo Bold"/>
              </a:rPr>
              <a:t> USING PYTHON </a:t>
            </a:r>
          </a:p>
          <a:p>
            <a:pPr algn="ctr">
              <a:lnSpc>
                <a:spcPts val="8039"/>
              </a:lnSpc>
            </a:pPr>
            <a:endParaRPr lang="en-US" sz="6700" b="1" spc="-167" dirty="0">
              <a:solidFill>
                <a:srgbClr val="0D0D0D"/>
              </a:solidFill>
              <a:latin typeface="Cardo Bold"/>
              <a:ea typeface="Cardo Bold"/>
              <a:cs typeface="Cardo Bold"/>
              <a:sym typeface="Cardo Bold"/>
            </a:endParaRPr>
          </a:p>
          <a:p>
            <a:pPr algn="ctr">
              <a:lnSpc>
                <a:spcPts val="8039"/>
              </a:lnSpc>
            </a:pPr>
            <a:r>
              <a:rPr lang="en-US" sz="6700" b="1" spc="-167" dirty="0">
                <a:solidFill>
                  <a:srgbClr val="0D0D0D"/>
                </a:solidFill>
                <a:latin typeface="Cardo Bold"/>
                <a:ea typeface="Cardo Bold"/>
                <a:cs typeface="Cardo Bold"/>
                <a:sym typeface="Cardo Bold"/>
              </a:rPr>
              <a:t>		</a:t>
            </a:r>
          </a:p>
          <a:p>
            <a:pPr algn="ctr">
              <a:lnSpc>
                <a:spcPts val="5375"/>
              </a:lnSpc>
            </a:pPr>
            <a:r>
              <a:rPr lang="en-US" sz="1800" b="1" spc="-111" dirty="0">
                <a:solidFill>
                  <a:srgbClr val="0D0D0D"/>
                </a:solidFill>
                <a:latin typeface="Cardo Bold"/>
                <a:ea typeface="Cardo Bold"/>
                <a:cs typeface="Cardo Bold"/>
                <a:sym typeface="Cardo Bold"/>
              </a:rPr>
              <a:t>                                                                                                                                                                           </a:t>
            </a:r>
          </a:p>
          <a:p>
            <a:pPr algn="ctr">
              <a:lnSpc>
                <a:spcPts val="8039"/>
              </a:lnSpc>
            </a:pPr>
            <a:endParaRPr lang="en-US" sz="1800" b="1" spc="-167" dirty="0">
              <a:solidFill>
                <a:srgbClr val="0D0D0D"/>
              </a:solidFill>
              <a:latin typeface="Cardo Bold"/>
              <a:ea typeface="Cardo Bold"/>
              <a:cs typeface="Cardo Bold"/>
              <a:sym typeface="Cardo Bold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01F0FB0-5BA3-3FA4-B072-8ACF01B22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0" y="6743700"/>
            <a:ext cx="6934201" cy="2819400"/>
          </a:xfrm>
        </p:spPr>
        <p:txBody>
          <a:bodyPr/>
          <a:lstStyle/>
          <a:p>
            <a:pPr algn="ctr">
              <a:lnSpc>
                <a:spcPts val="5375"/>
              </a:lnSpc>
            </a:pPr>
            <a:r>
              <a:rPr lang="en-US" sz="3200" b="1" spc="-111" dirty="0">
                <a:solidFill>
                  <a:srgbClr val="0D0D0D"/>
                </a:solidFill>
                <a:latin typeface="Cardo Bold"/>
                <a:ea typeface="Cardo Bold"/>
                <a:cs typeface="Cardo Bold"/>
                <a:sym typeface="Cardo Bold"/>
              </a:rPr>
              <a:t>KIRAN M</a:t>
            </a:r>
          </a:p>
          <a:p>
            <a:pPr algn="ctr">
              <a:lnSpc>
                <a:spcPts val="5375"/>
              </a:lnSpc>
            </a:pPr>
            <a:r>
              <a:rPr lang="en-US" sz="3200" b="1" spc="-111" dirty="0">
                <a:solidFill>
                  <a:srgbClr val="0D0D0D"/>
                </a:solidFill>
                <a:latin typeface="Cardo Bold"/>
                <a:ea typeface="Cardo Bold"/>
                <a:cs typeface="Cardo Bold"/>
                <a:sym typeface="Cardo Bold"/>
              </a:rPr>
              <a:t>DA&amp;DS</a:t>
            </a:r>
          </a:p>
          <a:p>
            <a:pPr algn="ctr">
              <a:lnSpc>
                <a:spcPts val="5375"/>
              </a:lnSpc>
            </a:pPr>
            <a:r>
              <a:rPr lang="en-US" sz="3200" b="1" spc="-111" dirty="0">
                <a:solidFill>
                  <a:srgbClr val="0D0D0D"/>
                </a:solidFill>
                <a:latin typeface="Cardo Bold"/>
                <a:ea typeface="Cardo Bold"/>
                <a:cs typeface="Cardo Bold"/>
                <a:sym typeface="Cardo Bold"/>
              </a:rPr>
              <a:t>2025 MAY BATCH</a:t>
            </a:r>
          </a:p>
          <a:p>
            <a:pPr algn="ctr">
              <a:lnSpc>
                <a:spcPts val="5375"/>
              </a:lnSpc>
              <a:spcBef>
                <a:spcPct val="0"/>
              </a:spcBef>
            </a:pPr>
            <a:endParaRPr lang="en-US" sz="3200" b="1" spc="-111" dirty="0">
              <a:solidFill>
                <a:srgbClr val="0D0D0D"/>
              </a:solidFill>
              <a:latin typeface="Cardo Bold"/>
              <a:ea typeface="Cardo Bold"/>
              <a:cs typeface="Cardo Bold"/>
              <a:sym typeface="Cardo Bold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8823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1195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3"/>
          <p:cNvSpPr txBox="1"/>
          <p:nvPr/>
        </p:nvSpPr>
        <p:spPr>
          <a:xfrm>
            <a:off x="28074" y="473948"/>
            <a:ext cx="15812639" cy="994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699"/>
              </a:lnSpc>
            </a:pPr>
            <a:r>
              <a:rPr lang="en-US" sz="6000" spc="-174" dirty="0">
                <a:solidFill>
                  <a:srgbClr val="0D0D0D"/>
                </a:solidFill>
                <a:latin typeface="Cardo"/>
                <a:ea typeface="Cardo"/>
                <a:cs typeface="Cardo"/>
                <a:sym typeface="Cardo"/>
              </a:rPr>
              <a:t>RELATIONSHIP BETWEEN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9FE2A5-E324-CBCF-C816-21C198B0D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139" y="5283970"/>
            <a:ext cx="10408185" cy="11875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CFB2C6-E229-DBBF-A046-DF6ED7DBB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07" y="6969598"/>
            <a:ext cx="10408185" cy="190509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B55D3A22-1DC9-470C-329C-6078BB47C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250889"/>
            <a:ext cx="14249399" cy="1637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Variables: Price,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sqft_living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bedrooms, renovations, city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Analysis: Correlation and group differences.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Result: Living area, renovation, and city location most strongly impact price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195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4724400" y="681829"/>
            <a:ext cx="12530878" cy="734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25"/>
              </a:lnSpc>
            </a:pPr>
            <a:r>
              <a:rPr lang="en-US" sz="6000" spc="-114" dirty="0">
                <a:solidFill>
                  <a:srgbClr val="0D0D0D"/>
                </a:solidFill>
                <a:latin typeface="Cardo"/>
                <a:ea typeface="Cardo"/>
                <a:cs typeface="Cardo"/>
                <a:sym typeface="Cardo"/>
              </a:rPr>
              <a:t>DATA VISUALIZATION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4400" y="1943100"/>
            <a:ext cx="18288000" cy="3765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Purpose: Communicate trends and discoveries.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Types Used: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Histograms (price, area)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Scatter plots (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sqft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vs. price)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Boxplots (condition vs. price)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Heatmaps (feature correlations)</a:t>
            </a:r>
          </a:p>
          <a:p>
            <a:pPr>
              <a:lnSpc>
                <a:spcPts val="7699"/>
              </a:lnSpc>
              <a:spcBef>
                <a:spcPct val="0"/>
              </a:spcBef>
            </a:pPr>
            <a:endParaRPr lang="en-US" sz="2400" spc="-174" dirty="0">
              <a:solidFill>
                <a:srgbClr val="0D0D0D"/>
              </a:solidFill>
              <a:latin typeface="Arial" panose="020B0604020202020204" pitchFamily="34" charset="0"/>
              <a:ea typeface="Cardo"/>
              <a:cs typeface="Arial" panose="020B0604020202020204" pitchFamily="34" charset="0"/>
              <a:sym typeface="Card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5E6860-8E2B-A3EA-0326-1AAE9C184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5372100"/>
            <a:ext cx="1021080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1170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1195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3"/>
          <p:cNvSpPr txBox="1"/>
          <p:nvPr/>
        </p:nvSpPr>
        <p:spPr>
          <a:xfrm>
            <a:off x="609600" y="495300"/>
            <a:ext cx="12864340" cy="994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699"/>
              </a:lnSpc>
            </a:pPr>
            <a:r>
              <a:rPr lang="en-US" sz="6000" spc="-174" dirty="0">
                <a:solidFill>
                  <a:srgbClr val="0D0D0D"/>
                </a:solidFill>
                <a:latin typeface="Cardo"/>
                <a:ea typeface="Cardo"/>
                <a:cs typeface="Cardo"/>
                <a:sym typeface="Cardo"/>
              </a:rPr>
              <a:t>UNIVARIATE ANALYSIS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81100" y="2085437"/>
            <a:ext cx="10369213" cy="38029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Focus: Distributions of individual 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Findings: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Bedrooms and bathrooms cluster at lower values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Most homes: 3-4 bedrooms, 2-3 bathrooms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Suggestion: Histogram of price;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barplot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of bedroom counts</a:t>
            </a:r>
          </a:p>
          <a:p>
            <a:pPr>
              <a:lnSpc>
                <a:spcPts val="7699"/>
              </a:lnSpc>
              <a:spcBef>
                <a:spcPct val="0"/>
              </a:spcBef>
            </a:pPr>
            <a:endParaRPr lang="en-US" sz="2800" spc="-174" dirty="0">
              <a:solidFill>
                <a:srgbClr val="0D0D0D"/>
              </a:solidFill>
              <a:latin typeface="Cardo"/>
              <a:ea typeface="Cardo"/>
              <a:cs typeface="Cardo"/>
              <a:sym typeface="Card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AFCF28-6A16-8940-D53F-B8274C965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840776"/>
            <a:ext cx="6052944" cy="44176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5E2E30-9280-725E-7FD0-155C64DC2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559" y="5812200"/>
            <a:ext cx="6550709" cy="44176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9C3792-F877-FF66-A0E7-47EEB1D318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3268" y="5888401"/>
            <a:ext cx="5293032" cy="410058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177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19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953000" y="727075"/>
            <a:ext cx="12530878" cy="734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25"/>
              </a:lnSpc>
            </a:pPr>
            <a:r>
              <a:rPr lang="en-US" sz="6000" spc="-114" dirty="0">
                <a:solidFill>
                  <a:srgbClr val="0D0D0D"/>
                </a:solidFill>
                <a:latin typeface="Cardo"/>
                <a:ea typeface="Cardo"/>
                <a:cs typeface="Cardo"/>
                <a:sym typeface="Cardo"/>
              </a:rPr>
              <a:t>BIVARIATE ANALYSIS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11413" y="2342278"/>
            <a:ext cx="8432588" cy="37652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Comparisons: Price vs.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sqft_living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condition,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year_built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Findings: Larger homes → higher prices; newer and better-conditioned properties cost more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Suggestion: Scatter and box plots</a:t>
            </a:r>
          </a:p>
          <a:p>
            <a:pPr>
              <a:lnSpc>
                <a:spcPts val="7699"/>
              </a:lnSpc>
              <a:spcBef>
                <a:spcPct val="0"/>
              </a:spcBef>
            </a:pPr>
            <a:endParaRPr lang="en-US" sz="2400" spc="-174" dirty="0">
              <a:solidFill>
                <a:srgbClr val="0D0D0D"/>
              </a:solidFill>
              <a:latin typeface="Arial" panose="020B0604020202020204" pitchFamily="34" charset="0"/>
              <a:ea typeface="Cardo"/>
              <a:cs typeface="Arial" panose="020B0604020202020204" pitchFamily="34" charset="0"/>
              <a:sym typeface="Card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2CB370-B5AB-2D27-5526-B254A5E2B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418" y="5680423"/>
            <a:ext cx="6723529" cy="44125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795CF8-8AAC-20C1-34CA-51DB3A402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0339" y="2580717"/>
            <a:ext cx="6303539" cy="530598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01401" y="544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1195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2286000" y="169052"/>
            <a:ext cx="11614518" cy="994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699"/>
              </a:lnSpc>
            </a:pPr>
            <a:r>
              <a:rPr lang="en-US" sz="6000" spc="-174" dirty="0">
                <a:solidFill>
                  <a:srgbClr val="0D0D0D"/>
                </a:solidFill>
                <a:latin typeface="Cardo"/>
                <a:ea typeface="Cardo"/>
                <a:cs typeface="Cardo"/>
                <a:sym typeface="Cardo"/>
              </a:rPr>
              <a:t>MULTIVARIATE ANALYSIS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286001" y="1904910"/>
            <a:ext cx="11887200" cy="23102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spc="-174" dirty="0" err="1">
                <a:solidFill>
                  <a:srgbClr val="0D0D0D"/>
                </a:solidFill>
                <a:latin typeface="Arial" panose="020B0604020202020204" pitchFamily="34" charset="0"/>
                <a:ea typeface="Cardo"/>
                <a:cs typeface="Arial" panose="020B0604020202020204" pitchFamily="34" charset="0"/>
                <a:sym typeface="Cardo"/>
              </a:rPr>
              <a:t>Pai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Technique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Pairplots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and grouped bar charts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Trends: Price varies by city and house size; top cities and premium home sizes command highest values</a:t>
            </a:r>
          </a:p>
          <a:p>
            <a:pPr>
              <a:lnSpc>
                <a:spcPts val="7699"/>
              </a:lnSpc>
              <a:spcBef>
                <a:spcPct val="0"/>
              </a:spcBef>
            </a:pPr>
            <a:endParaRPr lang="en-US" sz="2400" spc="-174" dirty="0">
              <a:solidFill>
                <a:srgbClr val="0D0D0D"/>
              </a:solidFill>
              <a:latin typeface="Cardo"/>
              <a:ea typeface="Cardo"/>
              <a:cs typeface="Cardo"/>
              <a:sym typeface="Card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EAF398-BCC9-E1D5-EA85-950DD5E45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4215158"/>
            <a:ext cx="8305800" cy="565274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r="-3119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682374" y="509018"/>
            <a:ext cx="16573542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96"/>
              </a:lnSpc>
            </a:pPr>
            <a:r>
              <a:rPr lang="en-US" sz="6000" spc="-181" dirty="0">
                <a:solidFill>
                  <a:srgbClr val="0D0D0D"/>
                </a:solidFill>
                <a:latin typeface="Cardo"/>
                <a:ea typeface="Cardo"/>
                <a:cs typeface="Cardo"/>
                <a:sym typeface="Cardo"/>
              </a:rPr>
              <a:t>CONCLUTION ANDRECOMENTATION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46279" y="2052399"/>
            <a:ext cx="13288921" cy="56311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Key Insights: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Size, location, and renovation are primary drivers of housing value.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Data-driven pricing strategies recommended for investment success.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Action Items: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Renovate and upgrade for increased value.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Prioritize properties in prime locations.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Future Work: Further modeling and time-trend analysis.</a:t>
            </a:r>
          </a:p>
          <a:p>
            <a:pPr>
              <a:lnSpc>
                <a:spcPts val="4730"/>
              </a:lnSpc>
              <a:spcBef>
                <a:spcPct val="0"/>
              </a:spcBef>
            </a:pPr>
            <a:endParaRPr lang="en-US" sz="2400" spc="-107" dirty="0">
              <a:solidFill>
                <a:srgbClr val="0D0D0D"/>
              </a:solidFill>
              <a:latin typeface="Arial" panose="020B0604020202020204" pitchFamily="34" charset="0"/>
              <a:ea typeface="Cardo"/>
              <a:cs typeface="Arial" panose="020B0604020202020204" pitchFamily="34" charset="0"/>
              <a:sym typeface="Card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431FC-C18C-AE9F-69A5-B7158F075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24E43E8-3662-8610-48F6-CBD3AF458AF3}"/>
              </a:ext>
            </a:extLst>
          </p:cNvPr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r="-31195"/>
            </a:stretch>
          </a:blipFill>
        </p:spPr>
        <p:txBody>
          <a:bodyPr/>
          <a:lstStyle/>
          <a:p>
            <a:endParaRPr lang="en-US" sz="10000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3B92D-7016-DB5B-B840-A2B3247A66D4}"/>
              </a:ext>
            </a:extLst>
          </p:cNvPr>
          <p:cNvSpPr txBox="1"/>
          <p:nvPr/>
        </p:nvSpPr>
        <p:spPr>
          <a:xfrm>
            <a:off x="5562600" y="3989338"/>
            <a:ext cx="71628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996"/>
              </a:lnSpc>
            </a:pPr>
            <a:r>
              <a:rPr lang="en-US" sz="10000" spc="-181" dirty="0">
                <a:solidFill>
                  <a:srgbClr val="0D0D0D"/>
                </a:solidFill>
                <a:latin typeface="Cardo"/>
                <a:ea typeface="Cardo"/>
                <a:cs typeface="Cardo"/>
                <a:sym typeface="Cardo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2104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76DA3-717B-C81D-E498-172DCB6DF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BA34FFF-D388-BA08-28F6-F260553088AB}"/>
              </a:ext>
            </a:extLst>
          </p:cNvPr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15597" r="-1559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A4BC79D-B377-F510-B383-D2AB1A39C17B}"/>
              </a:ext>
            </a:extLst>
          </p:cNvPr>
          <p:cNvSpPr txBox="1"/>
          <p:nvPr/>
        </p:nvSpPr>
        <p:spPr>
          <a:xfrm>
            <a:off x="1922744" y="3300178"/>
            <a:ext cx="14231656" cy="4469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Brief outline of the analysis process for a housing dataset.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Problem Statement: What factors most influence property prices?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Objective: Leverage data analytics to enhance housing market decisions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ts val="3499"/>
              </a:lnSpc>
            </a:pPr>
            <a:endParaRPr lang="en-US" sz="2400" b="1" spc="99" dirty="0">
              <a:solidFill>
                <a:srgbClr val="312E2D"/>
              </a:solidFill>
              <a:latin typeface="Arial" panose="020B0604020202020204" pitchFamily="34" charset="0"/>
              <a:ea typeface="Cardo" panose="020B0604020202020204" charset="-79"/>
              <a:cs typeface="Arial" panose="020B0604020202020204" pitchFamily="34" charset="0"/>
              <a:sym typeface="Didact Gothic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C30BBF24-6BBA-BE22-8FD7-DCBE3D2314DC}"/>
              </a:ext>
            </a:extLst>
          </p:cNvPr>
          <p:cNvSpPr txBox="1"/>
          <p:nvPr/>
        </p:nvSpPr>
        <p:spPr>
          <a:xfrm>
            <a:off x="5791200" y="955458"/>
            <a:ext cx="7507017" cy="984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6000" spc="-174" dirty="0">
                <a:solidFill>
                  <a:srgbClr val="0D0D0D"/>
                </a:solidFill>
                <a:latin typeface="Cardo"/>
                <a:ea typeface="Cardo"/>
                <a:cs typeface="Cardo"/>
                <a:sym typeface="Cardo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4541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597" r="-1559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990600" y="531430"/>
            <a:ext cx="13505783" cy="1134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365"/>
              </a:lnSpc>
            </a:pPr>
            <a:r>
              <a:rPr lang="en-US" sz="6000" spc="-212" dirty="0">
                <a:solidFill>
                  <a:srgbClr val="0D0D0D"/>
                </a:solidFill>
                <a:latin typeface="Cardo"/>
                <a:ea typeface="Cardo"/>
                <a:cs typeface="Cardo"/>
                <a:sym typeface="Cardo"/>
              </a:rPr>
              <a:t>DATA UNDERSTANDING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B0434D3-A7CA-436B-B2D1-451C8348A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984642"/>
              </p:ext>
            </p:extLst>
          </p:nvPr>
        </p:nvGraphicFramePr>
        <p:xfrm>
          <a:off x="4343400" y="6819900"/>
          <a:ext cx="10439400" cy="2133600"/>
        </p:xfrm>
        <a:graphic>
          <a:graphicData uri="http://schemas.openxmlformats.org/drawingml/2006/table">
            <a:tbl>
              <a:tblPr/>
              <a:tblGrid>
                <a:gridCol w="2087880">
                  <a:extLst>
                    <a:ext uri="{9D8B030D-6E8A-4147-A177-3AD203B41FA5}">
                      <a16:colId xmlns:a16="http://schemas.microsoft.com/office/drawing/2014/main" val="4053839369"/>
                    </a:ext>
                  </a:extLst>
                </a:gridCol>
                <a:gridCol w="2087880">
                  <a:extLst>
                    <a:ext uri="{9D8B030D-6E8A-4147-A177-3AD203B41FA5}">
                      <a16:colId xmlns:a16="http://schemas.microsoft.com/office/drawing/2014/main" val="3714743547"/>
                    </a:ext>
                  </a:extLst>
                </a:gridCol>
                <a:gridCol w="2087880">
                  <a:extLst>
                    <a:ext uri="{9D8B030D-6E8A-4147-A177-3AD203B41FA5}">
                      <a16:colId xmlns:a16="http://schemas.microsoft.com/office/drawing/2014/main" val="1021758267"/>
                    </a:ext>
                  </a:extLst>
                </a:gridCol>
                <a:gridCol w="2087880">
                  <a:extLst>
                    <a:ext uri="{9D8B030D-6E8A-4147-A177-3AD203B41FA5}">
                      <a16:colId xmlns:a16="http://schemas.microsoft.com/office/drawing/2014/main" val="1054083724"/>
                    </a:ext>
                  </a:extLst>
                </a:gridCol>
                <a:gridCol w="2087880">
                  <a:extLst>
                    <a:ext uri="{9D8B030D-6E8A-4147-A177-3AD203B41FA5}">
                      <a16:colId xmlns:a16="http://schemas.microsoft.com/office/drawing/2014/main" val="113034993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US" b="0">
                          <a:effectLst/>
                        </a:rPr>
                        <a:t>Price</a:t>
                      </a:r>
                    </a:p>
                  </a:txBody>
                  <a:tcPr>
                    <a:lnL w="9525" cap="flat" cmpd="sng" algn="ctr">
                      <a:solidFill>
                        <a:srgbClr val="30D9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D9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D9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D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US" b="0">
                          <a:effectLst/>
                        </a:rPr>
                        <a:t>Bedrooms</a:t>
                      </a:r>
                    </a:p>
                  </a:txBody>
                  <a:tcPr>
                    <a:lnL w="9525" cap="flat" cmpd="sng" algn="ctr">
                      <a:solidFill>
                        <a:srgbClr val="B0D9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EC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D9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D5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US" b="0">
                          <a:effectLst/>
                        </a:rPr>
                        <a:t>Sqft Living</a:t>
                      </a:r>
                    </a:p>
                  </a:txBody>
                  <a:tcPr>
                    <a:lnL w="9525" cap="flat" cmpd="sng" algn="ctr">
                      <a:solidFill>
                        <a:srgbClr val="30EC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E3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EC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F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US" b="0">
                          <a:effectLst/>
                        </a:rPr>
                        <a:t>City</a:t>
                      </a:r>
                    </a:p>
                  </a:txBody>
                  <a:tcPr>
                    <a:lnL w="9525" cap="flat" cmpd="sng" algn="ctr">
                      <a:solidFill>
                        <a:srgbClr val="30E3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D3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E3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D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US" b="0">
                          <a:effectLst/>
                        </a:rPr>
                        <a:t>Year Built</a:t>
                      </a:r>
                    </a:p>
                  </a:txBody>
                  <a:tcPr>
                    <a:lnL w="9525" cap="flat" cmpd="sng" algn="ctr">
                      <a:solidFill>
                        <a:srgbClr val="30D3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D3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D3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D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29159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>
                          <a:effectLst/>
                        </a:rPr>
                        <a:t>313,000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0D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D5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D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D9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0D5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F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D5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E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dirty="0">
                          <a:effectLst/>
                        </a:rPr>
                        <a:t>1,340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0F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D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F0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E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>
                          <a:effectLst/>
                        </a:rPr>
                        <a:t>SHORELINE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0D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D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D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E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>
                          <a:effectLst/>
                        </a:rPr>
                        <a:t>1955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0D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D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D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E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64181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dirty="0">
                          <a:effectLst/>
                        </a:rPr>
                        <a:t>461,000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0D9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E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D9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D9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0E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E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E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E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>
                          <a:effectLst/>
                        </a:rPr>
                        <a:t>3,650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0E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E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E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E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dirty="0">
                          <a:effectLst/>
                        </a:rPr>
                        <a:t>SEATTLE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30E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E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E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EF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dirty="0">
                          <a:effectLst/>
                        </a:rPr>
                        <a:t>1921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0E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E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E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E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780762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201ED4FF-B90A-370F-B1A6-6A2B6EF8A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532819"/>
            <a:ext cx="13639800" cy="3810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Source: Real estate listings data.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Rows: 4,600+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Columns: 21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Attributes: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Price, bedrooms, bathrooms,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sqft_living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sqft_lot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city, year built, etc.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Sample Data Table: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1295400" y="-1074295"/>
            <a:ext cx="18288000" cy="11361295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15597" r="-1559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6031220" y="723900"/>
            <a:ext cx="9392849" cy="10098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6000" spc="-174" dirty="0">
                <a:solidFill>
                  <a:srgbClr val="0D0D0D"/>
                </a:solidFill>
                <a:latin typeface="Cardo"/>
                <a:ea typeface="Cardo"/>
                <a:cs typeface="Cardo"/>
                <a:sym typeface="Cardo"/>
              </a:rPr>
              <a:t>DATA CLEANING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CD2DE37-1492-883E-A3B2-8060DBFA4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" y="750387"/>
            <a:ext cx="9931400" cy="6242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685800" marR="0" lvl="0" indent="-685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Why? Ensures reliability and accuracy in analysis.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Steps:</a:t>
            </a:r>
          </a:p>
          <a:p>
            <a:pPr marL="1028700" lvl="1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Removed columns: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street</a:t>
            </a:r>
          </a:p>
          <a:p>
            <a:pPr marL="1028700" marR="0" lvl="1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Created new features: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property_age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price_per_sqft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marR="0" lvl="1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Corrected datatypes for numeric/categorical fields</a:t>
            </a:r>
          </a:p>
          <a:p>
            <a:pPr marL="1028700" lvl="1" indent="-5715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Approach: Systematic transformation for consistency.</a:t>
            </a:r>
          </a:p>
          <a:p>
            <a:pPr marL="1028700" marR="0" lvl="1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195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4201326" y="1076325"/>
            <a:ext cx="13255814" cy="740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6000" spc="-120" dirty="0">
                <a:solidFill>
                  <a:srgbClr val="0D0D0D"/>
                </a:solidFill>
                <a:latin typeface="Cardo"/>
                <a:ea typeface="Cardo"/>
                <a:cs typeface="Cardo"/>
                <a:sym typeface="Cardo"/>
              </a:rPr>
              <a:t>HANDLING MISSING VALUES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FCEB10-E263-4639-E844-246974991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353" y="4120160"/>
            <a:ext cx="3816546" cy="46293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7FAD5C-6BB0-6429-6314-6FD5AF0E5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929" y="8997401"/>
            <a:ext cx="6216970" cy="11303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5F40C0-4D78-DACF-A291-7BCB430730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583" y="4234466"/>
            <a:ext cx="4273770" cy="451508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3A3322D8-8F54-C5B0-EFD6-93B9C098C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224" y="2516533"/>
            <a:ext cx="7060474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Method: Eliminated rows with missing key data (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sqft_living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city).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Proportion: Very few rows impacted.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Visuals: Bar chart of missing values by feature.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19050" y="-12565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15597" r="-1559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5334000" y="952500"/>
            <a:ext cx="12175998" cy="85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61"/>
              </a:lnSpc>
            </a:pPr>
            <a:r>
              <a:rPr lang="en-US" sz="6000" spc="-146" dirty="0">
                <a:solidFill>
                  <a:srgbClr val="0D0D0D"/>
                </a:solidFill>
                <a:latin typeface="Cardo" panose="020B0604020202020204" charset="-79"/>
                <a:ea typeface="Cardo" panose="020B0604020202020204" charset="-79"/>
                <a:cs typeface="Cardo" panose="020B0604020202020204" charset="-79"/>
                <a:sym typeface="Cardo"/>
              </a:rPr>
              <a:t>OUTLIER HANDLING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43000" y="2258625"/>
            <a:ext cx="18288000" cy="2759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Identification: Used boxplots and statistical summaries.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Cleansing: Capped extreme values in price, area.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Result: More robust distributions for modeling.</a:t>
            </a:r>
          </a:p>
          <a:p>
            <a:pPr>
              <a:lnSpc>
                <a:spcPts val="5375"/>
              </a:lnSpc>
              <a:spcBef>
                <a:spcPct val="0"/>
              </a:spcBef>
            </a:pPr>
            <a:r>
              <a:rPr lang="en-US" sz="2400" b="1" spc="-111" dirty="0">
                <a:solidFill>
                  <a:srgbClr val="0D0D0D"/>
                </a:solidFill>
                <a:latin typeface="Arial" panose="020B0604020202020204" pitchFamily="34" charset="0"/>
                <a:ea typeface="Cardo Bold"/>
                <a:cs typeface="Arial" panose="020B0604020202020204" pitchFamily="34" charset="0"/>
                <a:sym typeface="Cardo Bold"/>
              </a:rPr>
              <a:t>`</a:t>
            </a:r>
          </a:p>
          <a:p>
            <a:pPr>
              <a:lnSpc>
                <a:spcPts val="5375"/>
              </a:lnSpc>
              <a:spcBef>
                <a:spcPct val="0"/>
              </a:spcBef>
            </a:pPr>
            <a:endParaRPr lang="en-US" sz="2400" b="1" spc="-111" dirty="0">
              <a:solidFill>
                <a:srgbClr val="0D0D0D"/>
              </a:solidFill>
              <a:latin typeface="Arial" panose="020B0604020202020204" pitchFamily="34" charset="0"/>
              <a:ea typeface="Cardo Bold"/>
              <a:cs typeface="Arial" panose="020B0604020202020204" pitchFamily="34" charset="0"/>
              <a:sym typeface="Cardo Bold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39F8D9-AB2F-7010-9320-21BE463B8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5557153"/>
            <a:ext cx="5334000" cy="41029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D45DE4-4F5D-41AB-8E46-624290853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8050" y="6515100"/>
            <a:ext cx="7010400" cy="34121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BF301-3CB5-6D85-1C74-0503FC5E5B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6602" y="3521764"/>
            <a:ext cx="6411848" cy="27592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195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4267200" y="730893"/>
            <a:ext cx="12977878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6000" spc="-150" dirty="0">
                <a:solidFill>
                  <a:srgbClr val="0D0D0D"/>
                </a:solidFill>
                <a:latin typeface="Cardo"/>
                <a:ea typeface="Cardo"/>
                <a:cs typeface="Cardo"/>
                <a:sym typeface="Cardo"/>
              </a:rPr>
              <a:t>HANDLING INVALID VALUES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66800" y="2095500"/>
            <a:ext cx="17930912" cy="2066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Examples: Properties with 0 bathrooms or negative/zero square footage.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Action: Removed or corrected these records.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Summary: Improved data validity for downstream steps.</a:t>
            </a:r>
          </a:p>
          <a:p>
            <a:pPr>
              <a:lnSpc>
                <a:spcPts val="5375"/>
              </a:lnSpc>
              <a:spcBef>
                <a:spcPct val="0"/>
              </a:spcBef>
            </a:pPr>
            <a:endParaRPr lang="en-US" sz="2400" b="1" spc="-111" dirty="0">
              <a:solidFill>
                <a:srgbClr val="0D0D0D"/>
              </a:solidFill>
              <a:latin typeface="Arial" panose="020B0604020202020204" pitchFamily="34" charset="0"/>
              <a:ea typeface="Cardo Bold"/>
              <a:cs typeface="Arial" panose="020B0604020202020204" pitchFamily="34" charset="0"/>
              <a:sym typeface="Cardo Bo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B82587-E578-4837-EC01-F73F54F02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476" y="4483430"/>
            <a:ext cx="3854648" cy="37974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06D254-1559-F2A0-C4A5-3695CEB9C5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4590032"/>
            <a:ext cx="5874052" cy="29020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7023A4-C617-89FD-7748-5CB3F3B12A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492356"/>
            <a:ext cx="3187864" cy="35688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1195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4850990" y="817490"/>
            <a:ext cx="9700854" cy="827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sz="6000" spc="-140" dirty="0">
                <a:solidFill>
                  <a:srgbClr val="0D0D0D"/>
                </a:solidFill>
                <a:latin typeface="Cardo"/>
                <a:ea typeface="Cardo"/>
                <a:cs typeface="Cardo"/>
                <a:sym typeface="Cardo"/>
              </a:rPr>
              <a:t>STATISTICAL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7B0872-39EC-0C70-E1F1-56D8F430D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2892309"/>
            <a:ext cx="6388428" cy="4502381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65A7F743-C0B7-134F-C9FA-FF98C8DCE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46" y="2709445"/>
            <a:ext cx="9700854" cy="3195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lvl="8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Tests Performed: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T-tests for differences in price by renovation status.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ANOVA for condition vs. price.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Chi-square for categorical relationships.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Findings: Significant factors influencing price include renovation, condition, and property 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90500" y="16329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195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3"/>
          <p:cNvSpPr txBox="1"/>
          <p:nvPr/>
        </p:nvSpPr>
        <p:spPr>
          <a:xfrm>
            <a:off x="5105400" y="724249"/>
            <a:ext cx="13669584" cy="817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28"/>
              </a:lnSpc>
            </a:pPr>
            <a:r>
              <a:rPr lang="en-US" sz="6000" spc="-139" dirty="0">
                <a:solidFill>
                  <a:srgbClr val="0D0D0D"/>
                </a:solidFill>
                <a:latin typeface="Cardo"/>
                <a:ea typeface="Cardo"/>
                <a:cs typeface="Cardo"/>
                <a:sym typeface="Cardo"/>
              </a:rPr>
              <a:t>DESCRIPTIVE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32BE1D-12E3-22B5-F849-EE5CBB813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5829300"/>
            <a:ext cx="11049000" cy="2827667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32F41BC8-5E0D-CC28-A60F-F5D08863C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751" y="2126125"/>
            <a:ext cx="15557249" cy="3195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Tests Performed: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T-tests for differences in price by renovation status.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ANOVA for condition vs. price.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Chi-square for categorical relationships.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Findings: Significant factors influencing price include renovation, condition, and property size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228</TotalTime>
  <Words>566</Words>
  <Application>Microsoft Office PowerPoint</Application>
  <PresentationFormat>Custom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Cardo</vt:lpstr>
      <vt:lpstr>fkGroteskNeue</vt:lpstr>
      <vt:lpstr>Cardo Bold</vt:lpstr>
      <vt:lpstr>Gill Sans MT</vt:lpstr>
      <vt:lpstr>Wingdings</vt:lpstr>
      <vt:lpstr>Arial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DATASET ANALYSIS USING PYTHON</dc:title>
  <dc:creator>Admin</dc:creator>
  <cp:lastModifiedBy>Cs, Balajikumaran - Dell Team</cp:lastModifiedBy>
  <cp:revision>16</cp:revision>
  <dcterms:created xsi:type="dcterms:W3CDTF">2006-08-16T00:00:00Z</dcterms:created>
  <dcterms:modified xsi:type="dcterms:W3CDTF">2025-07-21T02:03:38Z</dcterms:modified>
  <dc:identifier>DAGtq-gWgcg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ad3be33-4108-4738-9e07-d8656a181486_Enabled">
    <vt:lpwstr>true</vt:lpwstr>
  </property>
  <property fmtid="{D5CDD505-2E9C-101B-9397-08002B2CF9AE}" pid="3" name="MSIP_Label_dad3be33-4108-4738-9e07-d8656a181486_SetDate">
    <vt:lpwstr>2025-07-21T01:56:13Z</vt:lpwstr>
  </property>
  <property fmtid="{D5CDD505-2E9C-101B-9397-08002B2CF9AE}" pid="4" name="MSIP_Label_dad3be33-4108-4738-9e07-d8656a181486_Method">
    <vt:lpwstr>Privileged</vt:lpwstr>
  </property>
  <property fmtid="{D5CDD505-2E9C-101B-9397-08002B2CF9AE}" pid="5" name="MSIP_Label_dad3be33-4108-4738-9e07-d8656a181486_Name">
    <vt:lpwstr>Public No Visual Label</vt:lpwstr>
  </property>
  <property fmtid="{D5CDD505-2E9C-101B-9397-08002B2CF9AE}" pid="6" name="MSIP_Label_dad3be33-4108-4738-9e07-d8656a181486_SiteId">
    <vt:lpwstr>945c199a-83a2-4e80-9f8c-5a91be5752dd</vt:lpwstr>
  </property>
  <property fmtid="{D5CDD505-2E9C-101B-9397-08002B2CF9AE}" pid="7" name="MSIP_Label_dad3be33-4108-4738-9e07-d8656a181486_ActionId">
    <vt:lpwstr>c7e7406a-a12d-4585-9c1e-fab96133d4df</vt:lpwstr>
  </property>
  <property fmtid="{D5CDD505-2E9C-101B-9397-08002B2CF9AE}" pid="8" name="MSIP_Label_dad3be33-4108-4738-9e07-d8656a181486_ContentBits">
    <vt:lpwstr>0</vt:lpwstr>
  </property>
  <property fmtid="{D5CDD505-2E9C-101B-9397-08002B2CF9AE}" pid="9" name="MSIP_Label_dad3be33-4108-4738-9e07-d8656a181486_Tag">
    <vt:lpwstr>10, 0, 1, 1</vt:lpwstr>
  </property>
</Properties>
</file>