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1"/>
  </p:notesMasterIdLst>
  <p:sldIdLst>
    <p:sldId id="256" r:id="rId2"/>
    <p:sldId id="257" r:id="rId3"/>
    <p:sldId id="269" r:id="rId4"/>
    <p:sldId id="278" r:id="rId5"/>
    <p:sldId id="268" r:id="rId6"/>
    <p:sldId id="272" r:id="rId7"/>
    <p:sldId id="270" r:id="rId8"/>
    <p:sldId id="265" r:id="rId9"/>
    <p:sldId id="266"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UN KUMAR P" initials="A" lastIdx="1" clrIdx="0">
    <p:extLst>
      <p:ext uri="{19B8F6BF-5375-455C-9EA6-DF929625EA0E}">
        <p15:presenceInfo xmlns:p15="http://schemas.microsoft.com/office/powerpoint/2012/main" userId="S::ARUN.20211CSE0378@presidencyuniversity.in::0ce6e0e6-7960-45cb-b991-b9c1e3b7f2e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7690726-49DA-4552-BDEB-330DD8EA8BD9}"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331"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60403050404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52" name="Google Shape;52;p7" descr="C:\Users\AMMU\Desktop\Border.png"/>
          <p:cNvPicPr preferRelativeResize="0"/>
          <p:nvPr/>
        </p:nvPicPr>
        <p:blipFill rotWithShape="1">
          <a:blip r:embed="rId2"/>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604030504040204"/>
              <a:buNone/>
              <a:defRPr sz="28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t>‹#›</a:t>
            </a:fld>
            <a:endParaRPr lang="en-GB"/>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2"/>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KIRAN0382/Chatbot.gi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d.docs.live.net/b5080d6476122573/Desktop/.%20http:/blog.aylien.com/interactive-history-chatbots/" TargetMode="External"/><Relationship Id="rId3" Type="http://schemas.openxmlformats.org/officeDocument/2006/relationships/hyperlink" Target="https://www.researchgate.net/publication/343980800_Customer_Support_Chatbot_Using_Machine_Learning" TargetMode="External"/><Relationship Id="rId7" Type="http://schemas.openxmlformats.org/officeDocument/2006/relationships/hyperlink" Target="file:///C:\Users\pc-1\Desktop\.%20https:\www.researchgate.net\publication\323279398_ANALYSIS_OF_T%20HE_CHATBOT_OPEN_SOURCE_LANGUAGES_AIML_AND_CHATS%20CRIPT_A_Review"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chatbotslife.com/" TargetMode="External"/><Relationship Id="rId5" Type="http://schemas.openxmlformats.org/officeDocument/2006/relationships/hyperlink" Target="https://www.analyticsvidhya.com/blog/2023/10/a-step-by-step-guide-to-pdf-chatbots-with-langchain-and-ollama/" TargetMode="External"/><Relationship Id="rId4" Type="http://schemas.openxmlformats.org/officeDocument/2006/relationships/hyperlink" Target="https://www.ijrte.org/wp-%20content/uploads/papers/v8i1S3/A10170681S319.pdf" TargetMode="External"/><Relationship Id="rId9" Type="http://schemas.openxmlformats.org/officeDocument/2006/relationships/hyperlink" Target="https://medium.com/@surmenok/chatbot-architecture-496f5bf820ed"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22" y="955207"/>
            <a:ext cx="10363200" cy="45257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US" dirty="0">
                <a:solidFill>
                  <a:schemeClr val="accent6">
                    <a:lumMod val="75000"/>
                  </a:schemeClr>
                </a:solidFill>
                <a:latin typeface="Cambria" panose="02040503050406030204" pitchFamily="18" charset="0"/>
                <a:ea typeface="Cambria" panose="02040503050406030204" pitchFamily="18" charset="0"/>
              </a:rPr>
              <a:t>PSCS-64 CUSTOMER SUPPORT CHATBOT WITH ML</a:t>
            </a:r>
          </a:p>
        </p:txBody>
      </p:sp>
      <p:sp>
        <p:nvSpPr>
          <p:cNvPr id="88" name="Google Shape;88;p13"/>
          <p:cNvSpPr txBox="1">
            <a:spLocks noGrp="1"/>
          </p:cNvSpPr>
          <p:nvPr>
            <p:ph type="subTitle" idx="1"/>
          </p:nvPr>
        </p:nvSpPr>
        <p:spPr>
          <a:xfrm>
            <a:off x="497303" y="1476596"/>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 CSE-G27</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586939" y="2183671"/>
            <a:ext cx="4791863" cy="2189904"/>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chemeClr val="accent3">
                    <a:lumMod val="75000"/>
                  </a:schemeClr>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sv-SE"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t>
            </a:r>
            <a:r>
              <a:rPr lang="sv-SE" sz="17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  Mr.</a:t>
            </a:r>
            <a:r>
              <a:rPr lang="sv-SE" altLang="en-GB" sz="17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 Md Zia Ur Rahman</a:t>
            </a:r>
          </a:p>
          <a:p>
            <a:pPr marL="0" marR="0" lvl="0" indent="0" algn="l" rtl="0">
              <a:spcBef>
                <a:spcPts val="340"/>
              </a:spcBef>
              <a:spcAft>
                <a:spcPts val="0"/>
              </a:spcAft>
              <a:buClr>
                <a:srgbClr val="17365D"/>
              </a:buClr>
              <a:buSzPts val="1700"/>
              <a:buFont typeface="Arial" panose="020B0604020202020204"/>
              <a:buNone/>
            </a:pPr>
            <a:r>
              <a:rPr lang="sv-SE" sz="17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                       Assistant Professor</a:t>
            </a:r>
            <a:endParaRPr lang="sv-SE" sz="2400" dirty="0">
              <a:solidFill>
                <a:schemeClr val="accent1"/>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solidFill>
                <a:schemeClr val="accent1"/>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                            Presidency University</a:t>
            </a:r>
            <a:endParaRPr dirty="0">
              <a:solidFill>
                <a:schemeClr val="accent1"/>
              </a:solidFill>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626445"/>
            <a:ext cx="12249915" cy="171458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B-Tech</a:t>
            </a:r>
            <a:endParaRPr lang="en-US" sz="2000"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a:t>
            </a:r>
            <a:r>
              <a:rPr lang="en-US" sz="2000"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 Dr.Asif Mohammed</a:t>
            </a:r>
            <a:endParaRPr lang="en-US" sz="2000"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a:t>
            </a:r>
            <a:r>
              <a:rPr lang="en-US" sz="2000"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 Mr.Amarnath JL/Dr.Jayanthi Kamalasekaran</a:t>
            </a:r>
            <a:endParaRPr lang="en-US" sz="2000"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graphicFrame>
        <p:nvGraphicFramePr>
          <p:cNvPr id="4" name="Table 3">
            <a:extLst>
              <a:ext uri="{FF2B5EF4-FFF2-40B4-BE49-F238E27FC236}">
                <a16:creationId xmlns:a16="http://schemas.microsoft.com/office/drawing/2014/main" id="{B6308C71-F63A-46EA-895A-618117548331}"/>
              </a:ext>
            </a:extLst>
          </p:cNvPr>
          <p:cNvGraphicFramePr>
            <a:graphicFrameLocks noGrp="1"/>
          </p:cNvGraphicFramePr>
          <p:nvPr>
            <p:extLst>
              <p:ext uri="{D42A27DB-BD31-4B8C-83A1-F6EECF244321}">
                <p14:modId xmlns:p14="http://schemas.microsoft.com/office/powerpoint/2010/main" val="3120985034"/>
              </p:ext>
            </p:extLst>
          </p:nvPr>
        </p:nvGraphicFramePr>
        <p:xfrm>
          <a:off x="244939" y="2249106"/>
          <a:ext cx="5276997" cy="1897369"/>
        </p:xfrm>
        <a:graphic>
          <a:graphicData uri="http://schemas.openxmlformats.org/drawingml/2006/table">
            <a:tbl>
              <a:tblPr firstRow="1" bandRow="1">
                <a:tableStyleId>{5940675A-B579-460E-94D1-54222C63F5DA}</a:tableStyleId>
              </a:tblPr>
              <a:tblGrid>
                <a:gridCol w="2621436">
                  <a:extLst>
                    <a:ext uri="{9D8B030D-6E8A-4147-A177-3AD203B41FA5}">
                      <a16:colId xmlns:a16="http://schemas.microsoft.com/office/drawing/2014/main" val="2189546055"/>
                    </a:ext>
                  </a:extLst>
                </a:gridCol>
                <a:gridCol w="2655561">
                  <a:extLst>
                    <a:ext uri="{9D8B030D-6E8A-4147-A177-3AD203B41FA5}">
                      <a16:colId xmlns:a16="http://schemas.microsoft.com/office/drawing/2014/main" val="3585198526"/>
                    </a:ext>
                  </a:extLst>
                </a:gridCol>
              </a:tblGrid>
              <a:tr h="313554">
                <a:tc>
                  <a:txBody>
                    <a:bodyPr/>
                    <a:lstStyle/>
                    <a:p>
                      <a:pPr marL="0" marR="0" lvl="1" indent="0" algn="ctr" rtl="0">
                        <a:spcBef>
                          <a:spcPts val="0"/>
                        </a:spcBef>
                        <a:spcAft>
                          <a:spcPts val="0"/>
                        </a:spcAft>
                        <a:buNone/>
                      </a:pPr>
                      <a:r>
                        <a:rPr lang="en-GB" sz="1800" b="1" u="none" strike="noStrike" cap="none" dirty="0">
                          <a:solidFill>
                            <a:schemeClr val="tx1"/>
                          </a:solidFill>
                        </a:rPr>
                        <a:t>Roll Number</a:t>
                      </a:r>
                      <a:endParaRPr sz="1800" b="1" u="none" strike="noStrike" cap="none" dirty="0">
                        <a:solidFill>
                          <a:schemeClr val="tx1"/>
                        </a:solidFill>
                      </a:endParaRPr>
                    </a:p>
                  </a:txBody>
                  <a:tcPr marL="91450" marR="91450" marT="45725" marB="45725" anchor="ctr"/>
                </a:tc>
                <a:tc>
                  <a:txBody>
                    <a:bodyPr/>
                    <a:lstStyle/>
                    <a:p>
                      <a:pPr marL="0" marR="0" lvl="0" indent="0" algn="ctr" rtl="0">
                        <a:spcBef>
                          <a:spcPts val="0"/>
                        </a:spcBef>
                        <a:spcAft>
                          <a:spcPts val="0"/>
                        </a:spcAft>
                        <a:buNone/>
                      </a:pPr>
                      <a:r>
                        <a:rPr lang="en-GB" sz="1800" b="1" u="none" strike="noStrike" cap="none" dirty="0">
                          <a:solidFill>
                            <a:schemeClr val="tx1"/>
                          </a:solidFill>
                        </a:rPr>
                        <a:t>Student Name</a:t>
                      </a:r>
                      <a:endParaRPr sz="1800" b="1" u="none" strike="noStrike" cap="none" dirty="0">
                        <a:solidFill>
                          <a:schemeClr val="tx1"/>
                        </a:solidFill>
                      </a:endParaRPr>
                    </a:p>
                  </a:txBody>
                  <a:tcPr marL="91450" marR="91450" marT="45725" marB="45725" anchor="ctr"/>
                </a:tc>
                <a:extLst>
                  <a:ext uri="{0D108BD9-81ED-4DB2-BD59-A6C34878D82A}">
                    <a16:rowId xmlns:a16="http://schemas.microsoft.com/office/drawing/2014/main" val="4010083238"/>
                  </a:ext>
                </a:extLst>
              </a:tr>
              <a:tr h="375933">
                <a:tc>
                  <a:txBody>
                    <a:bodyPr/>
                    <a:lstStyle/>
                    <a:p>
                      <a:pPr marL="0" marR="0" lvl="0" indent="0" algn="ctr" rtl="0">
                        <a:spcBef>
                          <a:spcPts val="0"/>
                        </a:spcBef>
                        <a:spcAft>
                          <a:spcPts val="0"/>
                        </a:spcAft>
                        <a:buFont typeface="+mj-lt"/>
                        <a:buNone/>
                      </a:pPr>
                      <a:r>
                        <a:rPr lang="en-US" sz="1400" b="0" u="none" strike="noStrike" cap="none" dirty="0"/>
                        <a:t>20211CSE0382</a:t>
                      </a:r>
                    </a:p>
                  </a:txBody>
                  <a:tcPr marL="91450" marR="91450" marT="45725" marB="45725" anchor="ctr"/>
                </a:tc>
                <a:tc>
                  <a:txBody>
                    <a:bodyPr/>
                    <a:lstStyle/>
                    <a:p>
                      <a:pPr marL="0" marR="0" lvl="0" indent="0" algn="ctr" rtl="0">
                        <a:spcBef>
                          <a:spcPts val="0"/>
                        </a:spcBef>
                        <a:spcAft>
                          <a:spcPts val="0"/>
                        </a:spcAft>
                        <a:buNone/>
                      </a:pPr>
                      <a:r>
                        <a:rPr lang="en-US" sz="1400" b="0" u="none" strike="noStrike" cap="none" dirty="0"/>
                        <a:t>KIRAN R</a:t>
                      </a:r>
                    </a:p>
                  </a:txBody>
                  <a:tcPr marL="91450" marR="91450" marT="45725" marB="45725" anchor="ctr"/>
                </a:tc>
                <a:extLst>
                  <a:ext uri="{0D108BD9-81ED-4DB2-BD59-A6C34878D82A}">
                    <a16:rowId xmlns:a16="http://schemas.microsoft.com/office/drawing/2014/main" val="4144255707"/>
                  </a:ext>
                </a:extLst>
              </a:tr>
              <a:tr h="370656">
                <a:tc>
                  <a:txBody>
                    <a:bodyPr/>
                    <a:lstStyle/>
                    <a:p>
                      <a:pPr algn="ctr"/>
                      <a:r>
                        <a:rPr lang="en-US" sz="1400" b="0" u="none" strike="noStrike" cap="none" dirty="0"/>
                        <a:t>20211CSE0378</a:t>
                      </a:r>
                      <a:endParaRPr lang="en-IN" sz="140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sz="1400" b="0" u="none" strike="noStrike" cap="none" dirty="0"/>
                        <a:t>ARUN KUMAR P</a:t>
                      </a:r>
                      <a:endParaRPr lang="en-IN" sz="1400" dirty="0"/>
                    </a:p>
                  </a:txBody>
                  <a:tcPr/>
                </a:tc>
                <a:extLst>
                  <a:ext uri="{0D108BD9-81ED-4DB2-BD59-A6C34878D82A}">
                    <a16:rowId xmlns:a16="http://schemas.microsoft.com/office/drawing/2014/main" val="918247110"/>
                  </a:ext>
                </a:extLst>
              </a:tr>
              <a:tr h="340821">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sz="1400" b="0" u="none" strike="noStrike" cap="none" dirty="0"/>
                        <a:t>20211CSE0386</a:t>
                      </a:r>
                      <a:endParaRPr lang="en-IN" sz="140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sz="1400" b="0" u="none" strike="noStrike" cap="none" dirty="0"/>
                        <a:t>JISHNU KUMAR G S</a:t>
                      </a:r>
                      <a:endParaRPr lang="en-IN" sz="1400" dirty="0"/>
                    </a:p>
                  </a:txBody>
                  <a:tcPr/>
                </a:tc>
                <a:extLst>
                  <a:ext uri="{0D108BD9-81ED-4DB2-BD59-A6C34878D82A}">
                    <a16:rowId xmlns:a16="http://schemas.microsoft.com/office/drawing/2014/main" val="3554448302"/>
                  </a:ext>
                </a:extLst>
              </a:tr>
              <a:tr h="444189">
                <a:tc>
                  <a:txBody>
                    <a:bodyPr/>
                    <a:lstStyle/>
                    <a:p>
                      <a:pPr algn="ctr"/>
                      <a:r>
                        <a:rPr lang="en-US" sz="1400" b="0" u="none" strike="noStrike" cap="none" dirty="0"/>
                        <a:t>20221LCS0022 </a:t>
                      </a:r>
                      <a:endParaRPr lang="en-IN" sz="140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sz="1400" b="0" u="none" strike="noStrike" cap="none" dirty="0"/>
                        <a:t>PRAVEEN KUMAR S</a:t>
                      </a:r>
                      <a:endParaRPr lang="en-IN" sz="1400" dirty="0"/>
                    </a:p>
                  </a:txBody>
                  <a:tcPr/>
                </a:tc>
                <a:extLst>
                  <a:ext uri="{0D108BD9-81ED-4DB2-BD59-A6C34878D82A}">
                    <a16:rowId xmlns:a16="http://schemas.microsoft.com/office/drawing/2014/main" val="233949891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IN" dirty="0">
                <a:solidFill>
                  <a:schemeClr val="accent2"/>
                </a:solidFill>
                <a:latin typeface="Cambria" panose="02040503050406030204" pitchFamily="18" charset="0"/>
                <a:ea typeface="Cambria" panose="02040503050406030204" pitchFamily="18" charset="0"/>
              </a:rPr>
              <a:t>                                                  CONTENT</a:t>
            </a:r>
            <a:endParaRPr dirty="0">
              <a:solidFill>
                <a:schemeClr val="accent2"/>
              </a:solidFill>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494792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solidFill>
                  <a:srgbClr val="7030A0"/>
                </a:solidFill>
                <a:latin typeface="Cambria" panose="02040503050406030204" pitchFamily="18" charset="0"/>
                <a:ea typeface="Cambria" panose="02040503050406030204" pitchFamily="18" charset="0"/>
              </a:rPr>
              <a:t>Problem Statement:</a:t>
            </a:r>
            <a:endParaRPr dirty="0">
              <a:solidFill>
                <a:srgbClr val="7030A0"/>
              </a:solidFill>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799" y="1143001"/>
            <a:ext cx="11248967" cy="4953000"/>
          </a:xfrm>
          <a:prstGeom prst="rect">
            <a:avLst/>
          </a:prstGeom>
          <a:noFill/>
          <a:ln>
            <a:noFill/>
          </a:ln>
        </p:spPr>
        <p:txBody>
          <a:bodyPr spcFirstLastPara="1" wrap="square" lIns="91425" tIns="45700" rIns="91425" bIns="45700" anchor="t" anchorCtr="0">
            <a:normAutofit/>
          </a:bodyPr>
          <a:lstStyle/>
          <a:p>
            <a:pPr marL="495300" lvl="0" indent="-342900" algn="just">
              <a:spcBef>
                <a:spcPts val="0"/>
              </a:spcBef>
              <a:buFont typeface="Wingdings" panose="05000000000000000000" pitchFamily="2" charset="2"/>
              <a:buChar char="v"/>
            </a:pPr>
            <a:r>
              <a:rPr lang="en-US" b="1" dirty="0">
                <a:latin typeface="Cambria" panose="02040503050406030204" pitchFamily="18" charset="0"/>
                <a:ea typeface="Cambria" panose="02040503050406030204" pitchFamily="18" charset="0"/>
              </a:rPr>
              <a:t>Organization:</a:t>
            </a:r>
            <a:r>
              <a:rPr lang="en-US" dirty="0">
                <a:latin typeface="Cambria" panose="02040503050406030204" pitchFamily="18" charset="0"/>
                <a:ea typeface="Cambria" panose="02040503050406030204" pitchFamily="18" charset="0"/>
              </a:rPr>
              <a:t> KG Info Systems Pvt Ltd</a:t>
            </a:r>
          </a:p>
          <a:p>
            <a:pPr marL="495300" lvl="0" indent="-342900" algn="just">
              <a:lnSpc>
                <a:spcPct val="200000"/>
              </a:lnSpc>
              <a:spcBef>
                <a:spcPts val="0"/>
              </a:spcBef>
              <a:buFont typeface="Wingdings" panose="05000000000000000000" pitchFamily="2" charset="2"/>
              <a:buChar char="v"/>
            </a:pPr>
            <a:r>
              <a:rPr lang="en-US" b="1" dirty="0">
                <a:latin typeface="Cambria" panose="02040503050406030204" pitchFamily="18" charset="0"/>
                <a:ea typeface="Cambria" panose="02040503050406030204" pitchFamily="18" charset="0"/>
              </a:rPr>
              <a:t>Category (Hardware / Software / Both)</a:t>
            </a:r>
            <a:r>
              <a:rPr lang="en-US" dirty="0">
                <a:latin typeface="Cambria" panose="02040503050406030204" pitchFamily="18" charset="0"/>
                <a:ea typeface="Cambria" panose="02040503050406030204" pitchFamily="18" charset="0"/>
              </a:rPr>
              <a:t> : Software</a:t>
            </a:r>
          </a:p>
          <a:p>
            <a:pPr marL="495300" lvl="0" indent="-342900" algn="just">
              <a:lnSpc>
                <a:spcPct val="200000"/>
              </a:lnSpc>
              <a:spcBef>
                <a:spcPts val="0"/>
              </a:spcBef>
              <a:buFont typeface="Wingdings" panose="05000000000000000000" pitchFamily="2" charset="2"/>
              <a:buChar char="v"/>
            </a:pPr>
            <a:r>
              <a:rPr lang="en-US" b="1" dirty="0">
                <a:latin typeface="Cambria" panose="02040503050406030204" pitchFamily="18" charset="0"/>
                <a:ea typeface="Cambria" panose="02040503050406030204" pitchFamily="18" charset="0"/>
              </a:rPr>
              <a:t>Problem Description: </a:t>
            </a:r>
            <a:r>
              <a:rPr lang="en-US" sz="2220" dirty="0">
                <a:latin typeface="Cambria" panose="02040503050406030204" pitchFamily="18" charset="0"/>
                <a:ea typeface="Cambria" panose="02040503050406030204" pitchFamily="18" charset="0"/>
              </a:rPr>
              <a:t>A chat bot which can interpret the customer complaints or queries, search the DB for resolution and in case new solution found, hand it over to support staff. Based on the conversation b/w customer and staff, update the DB, be prepared to handle </a:t>
            </a:r>
            <a:r>
              <a:rPr lang="en-US" dirty="0">
                <a:latin typeface="Cambria" panose="02040503050406030204" pitchFamily="18" charset="0"/>
                <a:ea typeface="Cambria" panose="02040503050406030204" pitchFamily="18" charset="0"/>
              </a:rPr>
              <a:t>similar queries in future.</a:t>
            </a:r>
          </a:p>
          <a:p>
            <a:pPr marL="495300" lvl="0" indent="-342900" algn="just">
              <a:lnSpc>
                <a:spcPct val="200000"/>
              </a:lnSpc>
              <a:spcBef>
                <a:spcPts val="0"/>
              </a:spcBef>
              <a:buFont typeface="Wingdings" panose="05000000000000000000" pitchFamily="2" charset="2"/>
              <a:buChar char="v"/>
            </a:pPr>
            <a:r>
              <a:rPr lang="en-US" b="1" dirty="0">
                <a:latin typeface="Cambria" panose="02040503050406030204" pitchFamily="18" charset="0"/>
                <a:ea typeface="Cambria" panose="02040503050406030204" pitchFamily="18" charset="0"/>
              </a:rPr>
              <a:t>Difficulty Level: </a:t>
            </a:r>
            <a:r>
              <a:rPr lang="en-US" dirty="0">
                <a:latin typeface="Cambria" panose="02040503050406030204" pitchFamily="18" charset="0"/>
                <a:ea typeface="Cambria" panose="02040503050406030204" pitchFamily="18" charset="0"/>
              </a:rPr>
              <a:t>Complex</a:t>
            </a:r>
            <a:endParaRPr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B4AA1-5B21-89F8-A7C3-732D4AF26DD6}"/>
              </a:ext>
            </a:extLst>
          </p:cNvPr>
          <p:cNvSpPr>
            <a:spLocks noGrp="1"/>
          </p:cNvSpPr>
          <p:nvPr>
            <p:ph type="title"/>
          </p:nvPr>
        </p:nvSpPr>
        <p:spPr/>
        <p:txBody>
          <a:bodyPr/>
          <a:lstStyle/>
          <a:p>
            <a:r>
              <a:rPr lang="en-GB" dirty="0">
                <a:solidFill>
                  <a:srgbClr val="7030A0"/>
                </a:solidFill>
                <a:latin typeface="Cambria" panose="02040503050406030204" pitchFamily="18" charset="0"/>
                <a:ea typeface="Cambria" panose="02040503050406030204" pitchFamily="18" charset="0"/>
              </a:rPr>
              <a:t>GitHub Link</a:t>
            </a:r>
            <a:endParaRPr lang="en-IN" dirty="0"/>
          </a:p>
        </p:txBody>
      </p:sp>
      <p:sp>
        <p:nvSpPr>
          <p:cNvPr id="3" name="Text Placeholder 2">
            <a:extLst>
              <a:ext uri="{FF2B5EF4-FFF2-40B4-BE49-F238E27FC236}">
                <a16:creationId xmlns:a16="http://schemas.microsoft.com/office/drawing/2014/main" id="{E57A9555-E564-820F-69C9-48474309ADA8}"/>
              </a:ext>
            </a:extLst>
          </p:cNvPr>
          <p:cNvSpPr>
            <a:spLocks noGrp="1"/>
          </p:cNvSpPr>
          <p:nvPr>
            <p:ph type="body" idx="1"/>
          </p:nvPr>
        </p:nvSpPr>
        <p:spPr/>
        <p:txBody>
          <a:body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panose="020B0604020202020204"/>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hlinkClick r:id="rId2" action="ppaction://hlinkfile"/>
              </a:rPr>
              <a:t>https://github.com/KIRAN0382/Chatbot.git</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2095068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solidFill>
                  <a:srgbClr val="7030A0"/>
                </a:solidFill>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799" y="1143000"/>
            <a:ext cx="6531337" cy="3470564"/>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b="1" dirty="0">
                <a:latin typeface="Times New Roman" panose="02020603050405020304" charset="0"/>
                <a:ea typeface="Cambria" panose="02040503050406030204" pitchFamily="18" charset="0"/>
                <a:cs typeface="Times New Roman" panose="02020603050405020304" charset="0"/>
              </a:rPr>
              <a:t>Technology Stack Components:</a:t>
            </a:r>
            <a:endParaRPr lang="en-US" dirty="0">
              <a:latin typeface="Cambria" panose="02040503050406030204" pitchFamily="18" charset="0"/>
              <a:ea typeface="Cambria" panose="02040503050406030204" pitchFamily="18" charset="0"/>
            </a:endParaRPr>
          </a:p>
          <a:p>
            <a:pPr marL="495300" lvl="0" indent="-342900" algn="just" rtl="0">
              <a:lnSpc>
                <a:spcPct val="170000"/>
              </a:lnSpc>
              <a:spcBef>
                <a:spcPts val="0"/>
              </a:spcBef>
              <a:spcAft>
                <a:spcPts val="0"/>
              </a:spcAft>
              <a:buClr>
                <a:schemeClr val="dk1"/>
              </a:buClr>
              <a:buSzPct val="100000"/>
              <a:buFont typeface="Wingdings" panose="05000000000000000000" pitchFamily="2" charset="2"/>
              <a:buChar char="Ø"/>
            </a:pPr>
            <a:r>
              <a:rPr lang="en-US" dirty="0">
                <a:latin typeface="Cambria" panose="02040503050406030204" pitchFamily="18" charset="0"/>
                <a:ea typeface="Cambria" panose="02040503050406030204" pitchFamily="18" charset="0"/>
              </a:rPr>
              <a:t>Frontend: Html , CSS , JavaScript</a:t>
            </a:r>
          </a:p>
          <a:p>
            <a:pPr marL="495300" lvl="0" indent="-342900" algn="just" rtl="0">
              <a:lnSpc>
                <a:spcPct val="170000"/>
              </a:lnSpc>
              <a:spcBef>
                <a:spcPts val="0"/>
              </a:spcBef>
              <a:spcAft>
                <a:spcPts val="0"/>
              </a:spcAft>
              <a:buClr>
                <a:schemeClr val="dk1"/>
              </a:buClr>
              <a:buSzPct val="100000"/>
              <a:buFont typeface="Wingdings" panose="05000000000000000000" pitchFamily="2" charset="2"/>
              <a:buChar char="Ø"/>
            </a:pPr>
            <a:r>
              <a:rPr lang="en-US" dirty="0">
                <a:latin typeface="Cambria" panose="02040503050406030204" pitchFamily="18" charset="0"/>
                <a:ea typeface="Cambria" panose="02040503050406030204" pitchFamily="18" charset="0"/>
              </a:rPr>
              <a:t>Backend : Python ,  ML Algorithm-NLP</a:t>
            </a:r>
          </a:p>
          <a:p>
            <a:pPr marL="495300" lvl="0" indent="-342900" algn="just" rtl="0">
              <a:lnSpc>
                <a:spcPct val="170000"/>
              </a:lnSpc>
              <a:spcBef>
                <a:spcPts val="0"/>
              </a:spcBef>
              <a:spcAft>
                <a:spcPts val="0"/>
              </a:spcAft>
              <a:buClr>
                <a:schemeClr val="dk1"/>
              </a:buClr>
              <a:buSzPct val="100000"/>
              <a:buFont typeface="Wingdings" panose="05000000000000000000" pitchFamily="2" charset="2"/>
              <a:buChar char="Ø"/>
            </a:pPr>
            <a:r>
              <a:rPr lang="en-US" dirty="0">
                <a:latin typeface="Cambria" panose="02040503050406030204" pitchFamily="18" charset="0"/>
                <a:ea typeface="Cambria" panose="02040503050406030204" pitchFamily="18" charset="0"/>
              </a:rPr>
              <a:t>Database : SQL database</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solidFill>
                  <a:srgbClr val="7030A0"/>
                </a:solidFill>
                <a:latin typeface="Cambria" panose="02040503050406030204" pitchFamily="18" charset="0"/>
                <a:ea typeface="Cambria" panose="02040503050406030204" pitchFamily="18" charset="0"/>
              </a:rPr>
              <a:t>Analysis of Problem Statement </a:t>
            </a:r>
            <a:r>
              <a:rPr lang="en-US" sz="2000" dirty="0">
                <a:solidFill>
                  <a:srgbClr val="7030A0"/>
                </a:solidFill>
                <a:latin typeface="Cambria" panose="02040503050406030204" pitchFamily="18" charset="0"/>
                <a:ea typeface="Cambria" panose="02040503050406030204" pitchFamily="18" charset="0"/>
              </a:rPr>
              <a:t>(contd...)</a:t>
            </a:r>
            <a:endParaRPr lang="en-US" dirty="0">
              <a:solidFill>
                <a:srgbClr val="7030A0"/>
              </a:solidFill>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799" y="1143000"/>
            <a:ext cx="6386653"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sz="2800" b="1" dirty="0">
                <a:latin typeface="Times New Roman" panose="02020603050405020304" charset="0"/>
                <a:ea typeface="Cambria" panose="02040503050406030204" pitchFamily="18" charset="0"/>
                <a:cs typeface="Times New Roman" panose="02020603050405020304" charset="0"/>
              </a:rPr>
              <a:t>Software Requirements:</a:t>
            </a:r>
            <a:r>
              <a:rPr lang="en-US" dirty="0">
                <a:latin typeface="Cambria" panose="02040503050406030204" pitchFamily="18" charset="0"/>
                <a:ea typeface="Cambria" panose="02040503050406030204" pitchFamily="18" charset="0"/>
              </a:rPr>
              <a:t>                             </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Windows OS , Visual Studio , </a:t>
            </a:r>
          </a:p>
          <a:p>
            <a:r>
              <a:rPr lang="en-US" dirty="0">
                <a:latin typeface="Times New Roman" panose="02020603050405020304" pitchFamily="18" charset="0"/>
                <a:cs typeface="Times New Roman" panose="02020603050405020304" pitchFamily="18" charset="0"/>
              </a:rPr>
              <a:t>Html , CSS , Java Script for fronted.</a:t>
            </a:r>
          </a:p>
          <a:p>
            <a:r>
              <a:rPr lang="en-US" dirty="0">
                <a:latin typeface="Times New Roman" panose="02020603050405020304" pitchFamily="18" charset="0"/>
                <a:cs typeface="Times New Roman" panose="02020603050405020304" pitchFamily="18" charset="0"/>
              </a:rPr>
              <a:t>Python ML Algorithms-NLP for backend.</a:t>
            </a:r>
          </a:p>
          <a:p>
            <a:r>
              <a:rPr lang="en-US" dirty="0">
                <a:latin typeface="Times New Roman" panose="02020603050405020304" pitchFamily="18" charset="0"/>
                <a:cs typeface="Times New Roman" panose="02020603050405020304" pitchFamily="18" charset="0"/>
              </a:rPr>
              <a:t>SQL Database for storing the Queries.</a:t>
            </a:r>
            <a:endParaRPr lang="en-IN" dirty="0">
              <a:latin typeface="Times New Roman" panose="02020603050405020304" pitchFamily="18" charset="0"/>
              <a:cs typeface="Times New Roman" panose="020206030504050203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4" name="Content Placeholder 4">
            <a:extLst>
              <a:ext uri="{FF2B5EF4-FFF2-40B4-BE49-F238E27FC236}">
                <a16:creationId xmlns:a16="http://schemas.microsoft.com/office/drawing/2014/main" id="{624790AC-2838-FAC3-5D6B-E5DCC15D32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000" y="1143000"/>
            <a:ext cx="9753600" cy="4953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solidFill>
                  <a:srgbClr val="7030A0"/>
                </a:solidFill>
                <a:latin typeface="Cambria" panose="02040503050406030204" pitchFamily="18" charset="0"/>
                <a:ea typeface="Cambria" panose="02040503050406030204" pitchFamily="18" charset="0"/>
              </a:rPr>
              <a:t>References (IEEE Paper format)</a:t>
            </a:r>
            <a:endParaRPr dirty="0">
              <a:solidFill>
                <a:srgbClr val="7030A0"/>
              </a:solidFill>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2500" lnSpcReduction="10000"/>
          </a:bodyPr>
          <a:lstStyle/>
          <a:p>
            <a:pPr marR="635" lvl="0" algn="l">
              <a:lnSpc>
                <a:spcPct val="104000"/>
              </a:lnSpc>
            </a:pPr>
            <a:r>
              <a:rPr lang="en-IN" sz="2600" dirty="0">
                <a:latin typeface="Times New Roman" panose="02020603050405020304" pitchFamily="18" charset="0"/>
                <a:cs typeface="Times New Roman" panose="02020603050405020304" pitchFamily="18" charset="0"/>
                <a:sym typeface="+mn-ea"/>
              </a:rPr>
              <a:t> </a:t>
            </a:r>
            <a:r>
              <a:rPr lang="en-IN" sz="1800" kern="100" dirty="0">
                <a:solidFill>
                  <a:srgbClr val="000000"/>
                </a:solidFill>
                <a:effectLst/>
                <a:latin typeface="Times New Roman" panose="02020603050405020304" pitchFamily="18" charset="0"/>
                <a:ea typeface="Times New Roman" panose="02020603050405020304" pitchFamily="18" charset="0"/>
              </a:rPr>
              <a:t>R. </a:t>
            </a:r>
            <a:r>
              <a:rPr lang="en-IN" sz="1800" kern="100" dirty="0" err="1">
                <a:solidFill>
                  <a:srgbClr val="000000"/>
                </a:solidFill>
                <a:effectLst/>
                <a:latin typeface="Times New Roman" panose="02020603050405020304" pitchFamily="18" charset="0"/>
                <a:ea typeface="Times New Roman" panose="02020603050405020304" pitchFamily="18" charset="0"/>
              </a:rPr>
              <a:t>Madana</a:t>
            </a:r>
            <a:r>
              <a:rPr lang="en-IN" sz="1800" kern="100" dirty="0">
                <a:solidFill>
                  <a:srgbClr val="000000"/>
                </a:solidFill>
                <a:effectLst/>
                <a:latin typeface="Times New Roman" panose="02020603050405020304" pitchFamily="18" charset="0"/>
                <a:ea typeface="Times New Roman" panose="02020603050405020304" pitchFamily="18" charset="0"/>
              </a:rPr>
              <a:t> Mohana, Bharat institute of Engineering and Technology, Hyderabad, Telangana and N. Pity, Indian Institute of Science, Bangalore, India. Advances in intelligent Systems and Computing(2020)-</a:t>
            </a:r>
            <a:r>
              <a:rPr lang="en-IN" sz="1800" kern="12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Customer Support Chatbot Using Machine Learning.</a:t>
            </a:r>
            <a:endParaRPr lang="en-IN" sz="18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400050" marR="635" lvl="1" indent="0">
              <a:lnSpc>
                <a:spcPct val="104000"/>
              </a:lnSpc>
              <a:buNone/>
            </a:pPr>
            <a:r>
              <a:rPr lang="en-IN" sz="1400" u="sng" kern="100" dirty="0">
                <a:solidFill>
                  <a:srgbClr val="000000"/>
                </a:solidFill>
                <a:effectLst/>
                <a:latin typeface="Times New Roman" panose="02020603050405020304" pitchFamily="18" charset="0"/>
                <a:ea typeface="Verdana" panose="020B0604030504040204" pitchFamily="34" charset="0"/>
                <a:hlinkClick r:id="rId3"/>
              </a:rPr>
              <a:t>https://www.researchgate.net/publication/343980800_Customer_Support_Chatbot_Using_Machine_Learning</a:t>
            </a:r>
            <a:r>
              <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400" kern="100" dirty="0">
              <a:solidFill>
                <a:srgbClr val="000000"/>
              </a:solidFill>
              <a:effectLst/>
              <a:latin typeface="Times New Roman" panose="02020603050405020304" pitchFamily="18" charset="0"/>
              <a:ea typeface="Times New Roman" panose="02020603050405020304" pitchFamily="18" charset="0"/>
            </a:endParaRPr>
          </a:p>
          <a:p>
            <a:pPr marR="635" lvl="0" algn="just">
              <a:lnSpc>
                <a:spcPct val="104000"/>
              </a:lnSpc>
            </a:pPr>
            <a:r>
              <a:rPr lang="en-IN" sz="1800" kern="100" dirty="0">
                <a:solidFill>
                  <a:srgbClr val="000000"/>
                </a:solidFill>
                <a:effectLst/>
                <a:latin typeface="Times New Roman" panose="02020603050405020304" pitchFamily="18" charset="0"/>
                <a:ea typeface="Times New Roman" panose="02020603050405020304" pitchFamily="18" charset="0"/>
              </a:rPr>
              <a:t>K. Jwala, G.N.V.G Sirisha, G.V. Padma Raju, International Journal of Recent Technology and Engineering (IJRTE) ISSN: 2277-3878, Volume-8 Issue-1S3, June 2019, developing a Chatbot using Machine Learning</a:t>
            </a:r>
          </a:p>
          <a:p>
            <a:pPr marL="400050" marR="635" lvl="1" indent="0" algn="just">
              <a:lnSpc>
                <a:spcPct val="104000"/>
              </a:lnSpc>
              <a:buNone/>
            </a:pPr>
            <a:r>
              <a:rPr lang="en-IN" sz="1400" u="sng" kern="100" dirty="0">
                <a:solidFill>
                  <a:srgbClr val="000000"/>
                </a:solidFill>
                <a:effectLst/>
                <a:latin typeface="Times New Roman" panose="02020603050405020304" pitchFamily="18" charset="0"/>
                <a:ea typeface="Verdana" panose="020B0604030504040204" pitchFamily="34" charset="0"/>
                <a:hlinkClick r:id="rId4"/>
              </a:rPr>
              <a:t>https://www.ijrte.org/wp- content/uploads/papers/v8i1S3/A10170681S319.pdf</a:t>
            </a:r>
            <a:endParaRPr lang="en-IN" sz="1400" kern="100" dirty="0">
              <a:solidFill>
                <a:srgbClr val="000000"/>
              </a:solidFill>
              <a:effectLst/>
              <a:latin typeface="Times New Roman" panose="02020603050405020304" pitchFamily="18" charset="0"/>
              <a:ea typeface="Times New Roman" panose="02020603050405020304" pitchFamily="18" charset="0"/>
            </a:endParaRPr>
          </a:p>
          <a:p>
            <a:pPr marR="635" lvl="0" algn="just">
              <a:lnSpc>
                <a:spcPct val="104000"/>
              </a:lnSpc>
            </a:pPr>
            <a:r>
              <a:rPr lang="en-IN" sz="1800" kern="100" dirty="0">
                <a:solidFill>
                  <a:srgbClr val="000000"/>
                </a:solidFill>
                <a:effectLst/>
                <a:latin typeface="Times New Roman" panose="02020603050405020304" pitchFamily="18" charset="0"/>
                <a:ea typeface="Times New Roman" panose="02020603050405020304" pitchFamily="18" charset="0"/>
              </a:rPr>
              <a:t>A step-by-step guide to pdf chatbots with ML and </a:t>
            </a:r>
            <a:r>
              <a:rPr lang="en-IN" sz="1800" kern="100" dirty="0" err="1">
                <a:solidFill>
                  <a:srgbClr val="000000"/>
                </a:solidFill>
                <a:effectLst/>
                <a:latin typeface="Times New Roman" panose="02020603050405020304" pitchFamily="18" charset="0"/>
                <a:ea typeface="Times New Roman" panose="02020603050405020304" pitchFamily="18" charset="0"/>
              </a:rPr>
              <a:t>Ollama</a:t>
            </a:r>
            <a:r>
              <a:rPr lang="en-IN" sz="1800" kern="100" dirty="0">
                <a:solidFill>
                  <a:srgbClr val="000000"/>
                </a:solidFill>
                <a:effectLst/>
                <a:latin typeface="Times New Roman" panose="02020603050405020304" pitchFamily="18" charset="0"/>
                <a:ea typeface="Times New Roman" panose="02020603050405020304" pitchFamily="18" charset="0"/>
              </a:rPr>
              <a:t>, Jul-2024</a:t>
            </a:r>
          </a:p>
          <a:p>
            <a:pPr marL="400050" marR="635" lvl="1" indent="0" algn="just">
              <a:lnSpc>
                <a:spcPct val="104000"/>
              </a:lnSpc>
              <a:buNone/>
            </a:pPr>
            <a:r>
              <a:rPr lang="en-IN" sz="1400" u="sng" kern="100" dirty="0">
                <a:solidFill>
                  <a:srgbClr val="000000"/>
                </a:solidFill>
                <a:latin typeface="Times New Roman" panose="02020603050405020304" pitchFamily="18" charset="0"/>
                <a:hlinkClick r:id="rId5"/>
              </a:rPr>
              <a:t>https://www.analyticsvidhya.com/blog/2023/10/a-step-by-step-guide-to-pdf-chatbots-with-langchain-and-ollama/</a:t>
            </a:r>
            <a:endParaRPr lang="en-IN" sz="1400" u="sng" kern="100" dirty="0">
              <a:solidFill>
                <a:srgbClr val="000000"/>
              </a:solidFill>
              <a:latin typeface="Times New Roman" panose="02020603050405020304" pitchFamily="18" charset="0"/>
            </a:endParaRPr>
          </a:p>
          <a:p>
            <a:pPr marR="635" lvl="0" algn="just">
              <a:lnSpc>
                <a:spcPct val="104000"/>
              </a:lnSpc>
            </a:pPr>
            <a:r>
              <a:rPr lang="en-IN" sz="1800" kern="100" dirty="0">
                <a:solidFill>
                  <a:srgbClr val="000000"/>
                </a:solidFill>
                <a:effectLst/>
                <a:latin typeface="Times New Roman" panose="02020603050405020304" pitchFamily="18" charset="0"/>
                <a:ea typeface="Times New Roman" panose="02020603050405020304" pitchFamily="18" charset="0"/>
              </a:rPr>
              <a:t>Binny Vyas (November 9, 2017). 6 key metrics to measure the performance of your chatbot. Retrieved from  </a:t>
            </a:r>
            <a:r>
              <a:rPr lang="en-IN" sz="1500" u="sng" kern="100" dirty="0">
                <a:solidFill>
                  <a:srgbClr val="000000"/>
                </a:solidFill>
                <a:effectLst/>
                <a:latin typeface="Times New Roman" panose="02020603050405020304" pitchFamily="18" charset="0"/>
                <a:ea typeface="Times New Roman" panose="02020603050405020304" pitchFamily="18" charset="0"/>
                <a:hlinkClick r:id="rId6"/>
              </a:rPr>
              <a:t>https://chatbotslife.com/</a:t>
            </a:r>
            <a:endParaRPr lang="en-IN" sz="1500" kern="100" dirty="0">
              <a:solidFill>
                <a:srgbClr val="000000"/>
              </a:solidFill>
              <a:effectLst/>
              <a:latin typeface="Times New Roman" panose="02020603050405020304" pitchFamily="18" charset="0"/>
              <a:ea typeface="Times New Roman" panose="02020603050405020304" pitchFamily="18" charset="0"/>
            </a:endParaRPr>
          </a:p>
          <a:p>
            <a:pPr marR="635" algn="just">
              <a:lnSpc>
                <a:spcPct val="104000"/>
              </a:lnSpc>
              <a:spcAft>
                <a:spcPts val="20"/>
              </a:spcAft>
            </a:pP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err="1">
                <a:solidFill>
                  <a:srgbClr val="000000"/>
                </a:solidFill>
                <a:effectLst/>
                <a:latin typeface="Times New Roman" panose="02020603050405020304" pitchFamily="18" charset="0"/>
                <a:ea typeface="Times New Roman" panose="02020603050405020304" pitchFamily="18" charset="0"/>
              </a:rPr>
              <a:t>Sasa</a:t>
            </a: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err="1">
                <a:solidFill>
                  <a:srgbClr val="000000"/>
                </a:solidFill>
                <a:effectLst/>
                <a:latin typeface="Times New Roman" panose="02020603050405020304" pitchFamily="18" charset="0"/>
                <a:ea typeface="Times New Roman" panose="02020603050405020304" pitchFamily="18" charset="0"/>
              </a:rPr>
              <a:t>Arsovski</a:t>
            </a:r>
            <a:r>
              <a:rPr lang="en-IN" sz="1800" kern="100" dirty="0">
                <a:solidFill>
                  <a:srgbClr val="000000"/>
                </a:solidFill>
                <a:effectLst/>
                <a:latin typeface="Times New Roman" panose="02020603050405020304" pitchFamily="18" charset="0"/>
                <a:ea typeface="Times New Roman" panose="02020603050405020304" pitchFamily="18" charset="0"/>
              </a:rPr>
              <a:t>, Imagineering Institute and City, University of London and Idris </a:t>
            </a:r>
            <a:r>
              <a:rPr lang="en-IN" sz="1800" kern="100" dirty="0" err="1">
                <a:solidFill>
                  <a:srgbClr val="000000"/>
                </a:solidFill>
                <a:effectLst/>
                <a:latin typeface="Times New Roman" panose="02020603050405020304" pitchFamily="18" charset="0"/>
                <a:ea typeface="Times New Roman" panose="02020603050405020304" pitchFamily="18" charset="0"/>
              </a:rPr>
              <a:t>Muniru</a:t>
            </a: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err="1">
                <a:solidFill>
                  <a:srgbClr val="000000"/>
                </a:solidFill>
                <a:effectLst/>
                <a:latin typeface="Times New Roman" panose="02020603050405020304" pitchFamily="18" charset="0"/>
                <a:ea typeface="Times New Roman" panose="02020603050405020304" pitchFamily="18" charset="0"/>
              </a:rPr>
              <a:t>Universiti</a:t>
            </a: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err="1">
                <a:solidFill>
                  <a:srgbClr val="000000"/>
                </a:solidFill>
                <a:effectLst/>
                <a:latin typeface="Times New Roman" panose="02020603050405020304" pitchFamily="18" charset="0"/>
                <a:ea typeface="Times New Roman" panose="02020603050405020304" pitchFamily="18" charset="0"/>
              </a:rPr>
              <a:t>Teknologi</a:t>
            </a:r>
            <a:r>
              <a:rPr lang="en-IN" sz="1800" kern="100" dirty="0">
                <a:solidFill>
                  <a:srgbClr val="000000"/>
                </a:solidFill>
                <a:effectLst/>
                <a:latin typeface="Times New Roman" panose="02020603050405020304" pitchFamily="18" charset="0"/>
                <a:ea typeface="Times New Roman" panose="02020603050405020304" pitchFamily="18" charset="0"/>
              </a:rPr>
              <a:t> Malaysia: Analysis of the Chatbot Open Source Languages a AIML and </a:t>
            </a:r>
            <a:r>
              <a:rPr lang="en-IN" sz="1800" kern="100" dirty="0" err="1">
                <a:solidFill>
                  <a:srgbClr val="000000"/>
                </a:solidFill>
                <a:effectLst/>
                <a:latin typeface="Times New Roman" panose="02020603050405020304" pitchFamily="18" charset="0"/>
                <a:ea typeface="Times New Roman" panose="02020603050405020304" pitchFamily="18" charset="0"/>
              </a:rPr>
              <a:t>Chatscript</a:t>
            </a:r>
            <a:r>
              <a:rPr lang="en-IN" sz="1800" kern="100" dirty="0">
                <a:solidFill>
                  <a:srgbClr val="000000"/>
                </a:solidFill>
                <a:effectLst/>
                <a:latin typeface="Times New Roman" panose="02020603050405020304" pitchFamily="18" charset="0"/>
                <a:ea typeface="Times New Roman" panose="02020603050405020304" pitchFamily="18" charset="0"/>
              </a:rPr>
              <a:t>: A Review, February 2017</a:t>
            </a:r>
            <a:r>
              <a:rPr lang="en-IN" sz="1800" u="sng" kern="100" dirty="0">
                <a:solidFill>
                  <a:srgbClr val="000000"/>
                </a:solidFill>
                <a:effectLst/>
                <a:latin typeface="Times New Roman" panose="02020603050405020304" pitchFamily="18" charset="0"/>
                <a:ea typeface="Times New Roman" panose="02020603050405020304" pitchFamily="18" charset="0"/>
                <a:hlinkClick r:id="rId7"/>
              </a:rPr>
              <a:t>. </a:t>
            </a:r>
            <a:r>
              <a:rPr lang="en-IN" sz="1500" u="sng" kern="100" dirty="0">
                <a:solidFill>
                  <a:srgbClr val="000000"/>
                </a:solidFill>
                <a:effectLst/>
                <a:latin typeface="Times New Roman" panose="02020603050405020304" pitchFamily="18" charset="0"/>
                <a:ea typeface="Times New Roman" panose="02020603050405020304" pitchFamily="18" charset="0"/>
                <a:hlinkClick r:id="rId7"/>
              </a:rPr>
              <a:t>https://www.researchgate.net/publication/323279398_</a:t>
            </a:r>
            <a:r>
              <a:rPr lang="en-IN" sz="1300" u="sng" kern="100" dirty="0">
                <a:solidFill>
                  <a:srgbClr val="000000"/>
                </a:solidFill>
                <a:effectLst/>
                <a:latin typeface="Times New Roman" panose="02020603050405020304" pitchFamily="18" charset="0"/>
                <a:ea typeface="Times New Roman" panose="02020603050405020304" pitchFamily="18" charset="0"/>
                <a:hlinkClick r:id="rId7"/>
              </a:rPr>
              <a:t>ANALYSIS_OF_THE_CHATBOT_OPEN_SOURCE_LANGUAGES_AIML_AND_CHATS </a:t>
            </a:r>
            <a:r>
              <a:rPr lang="en-IN" sz="1300" u="sng" kern="100" dirty="0" err="1">
                <a:solidFill>
                  <a:srgbClr val="000000"/>
                </a:solidFill>
                <a:effectLst/>
                <a:latin typeface="Times New Roman" panose="02020603050405020304" pitchFamily="18" charset="0"/>
                <a:ea typeface="Times New Roman" panose="02020603050405020304" pitchFamily="18" charset="0"/>
                <a:hlinkClick r:id="rId7"/>
              </a:rPr>
              <a:t>CRIPT_A_Review</a:t>
            </a:r>
            <a:r>
              <a:rPr lang="en-IN" sz="1300" kern="100" dirty="0">
                <a:solidFill>
                  <a:srgbClr val="000000"/>
                </a:solidFill>
                <a:effectLst/>
                <a:latin typeface="Times New Roman" panose="02020603050405020304" pitchFamily="18" charset="0"/>
                <a:ea typeface="Times New Roman" panose="02020603050405020304" pitchFamily="18" charset="0"/>
              </a:rPr>
              <a:t> </a:t>
            </a:r>
            <a:endParaRPr lang="en-IN" sz="1500" kern="100" dirty="0">
              <a:solidFill>
                <a:srgbClr val="000000"/>
              </a:solidFill>
              <a:effectLst/>
              <a:latin typeface="Times New Roman" panose="02020603050405020304" pitchFamily="18" charset="0"/>
              <a:ea typeface="Times New Roman" panose="02020603050405020304" pitchFamily="18" charset="0"/>
            </a:endParaRPr>
          </a:p>
          <a:p>
            <a:pPr marR="635" algn="just">
              <a:lnSpc>
                <a:spcPct val="104000"/>
              </a:lnSpc>
              <a:spcAft>
                <a:spcPts val="20"/>
              </a:spcAft>
            </a:pPr>
            <a:r>
              <a:rPr lang="en-IN" sz="1800" kern="100" dirty="0">
                <a:solidFill>
                  <a:srgbClr val="000000"/>
                </a:solidFill>
                <a:effectLst/>
                <a:latin typeface="Times New Roman" panose="02020603050405020304" pitchFamily="18" charset="0"/>
                <a:ea typeface="Times New Roman" panose="02020603050405020304" pitchFamily="18" charset="0"/>
              </a:rPr>
              <a:t>Will Gannon: An Interactive History of Chatbots, 21 Jul, 2017</a:t>
            </a:r>
            <a:r>
              <a:rPr lang="en-IN" sz="1800" u="sng" kern="100" dirty="0">
                <a:solidFill>
                  <a:srgbClr val="000000"/>
                </a:solidFill>
                <a:effectLst/>
                <a:latin typeface="Times New Roman" panose="02020603050405020304" pitchFamily="18" charset="0"/>
                <a:ea typeface="Times New Roman" panose="02020603050405020304" pitchFamily="18" charset="0"/>
                <a:hlinkClick r:id="rId8"/>
              </a:rPr>
              <a:t>. </a:t>
            </a:r>
            <a:r>
              <a:rPr lang="en-IN" sz="1500" u="sng" kern="100" dirty="0">
                <a:solidFill>
                  <a:srgbClr val="000000"/>
                </a:solidFill>
                <a:effectLst/>
                <a:latin typeface="Times New Roman" panose="02020603050405020304" pitchFamily="18" charset="0"/>
                <a:ea typeface="Times New Roman" panose="02020603050405020304" pitchFamily="18" charset="0"/>
                <a:hlinkClick r:id="rId8"/>
              </a:rPr>
              <a:t>http://blog.aylien.com/interactive-history-chatbots/</a:t>
            </a:r>
            <a:endParaRPr lang="en-IN" sz="1500" kern="100" dirty="0">
              <a:solidFill>
                <a:srgbClr val="000000"/>
              </a:solidFill>
              <a:effectLst/>
              <a:latin typeface="Times New Roman" panose="02020603050405020304" pitchFamily="18" charset="0"/>
              <a:ea typeface="Times New Roman" panose="02020603050405020304" pitchFamily="18" charset="0"/>
            </a:endParaRPr>
          </a:p>
          <a:p>
            <a:pPr marR="635" algn="just">
              <a:lnSpc>
                <a:spcPct val="104000"/>
              </a:lnSpc>
              <a:spcAft>
                <a:spcPts val="20"/>
              </a:spcAft>
            </a:pPr>
            <a:r>
              <a:rPr lang="en-IN" sz="1800" kern="100" dirty="0">
                <a:solidFill>
                  <a:srgbClr val="000000"/>
                </a:solidFill>
                <a:effectLst/>
                <a:latin typeface="Times New Roman" panose="02020603050405020304" pitchFamily="18" charset="0"/>
                <a:ea typeface="Times New Roman" panose="02020603050405020304" pitchFamily="18" charset="0"/>
              </a:rPr>
              <a:t>Pavel </a:t>
            </a:r>
            <a:r>
              <a:rPr lang="en-IN" sz="1800" kern="100" dirty="0" err="1">
                <a:solidFill>
                  <a:srgbClr val="000000"/>
                </a:solidFill>
                <a:effectLst/>
                <a:latin typeface="Times New Roman" panose="02020603050405020304" pitchFamily="18" charset="0"/>
                <a:ea typeface="Times New Roman" panose="02020603050405020304" pitchFamily="18" charset="0"/>
              </a:rPr>
              <a:t>Surmenok</a:t>
            </a:r>
            <a:r>
              <a:rPr lang="en-IN" sz="1800" kern="100" dirty="0">
                <a:solidFill>
                  <a:srgbClr val="000000"/>
                </a:solidFill>
                <a:effectLst/>
                <a:latin typeface="Times New Roman" panose="02020603050405020304" pitchFamily="18" charset="0"/>
                <a:ea typeface="Times New Roman" panose="02020603050405020304" pitchFamily="18" charset="0"/>
              </a:rPr>
              <a:t>: Chatbot Architecture, Sep 11, 2016. </a:t>
            </a:r>
            <a:r>
              <a:rPr lang="en-IN" sz="1400" u="sng" kern="100" dirty="0">
                <a:solidFill>
                  <a:srgbClr val="000000"/>
                </a:solidFill>
                <a:effectLst/>
                <a:latin typeface="Times New Roman" panose="02020603050405020304" pitchFamily="18" charset="0"/>
                <a:ea typeface="Times New Roman" panose="02020603050405020304" pitchFamily="18" charset="0"/>
                <a:hlinkClick r:id="rId9"/>
              </a:rPr>
              <a:t>https://medium.com/@surmenok/chatbot-architecture-496f5bf820ed</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76200" indent="0">
              <a:buNone/>
            </a:pPr>
            <a:endParaRPr sz="2600" dirty="0">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2" name="Picture 1">
            <a:extLst>
              <a:ext uri="{FF2B5EF4-FFF2-40B4-BE49-F238E27FC236}">
                <a16:creationId xmlns:a16="http://schemas.microsoft.com/office/drawing/2014/main" id="{48F32338-17C8-DA36-CDE3-34B36160A9B3}"/>
              </a:ext>
            </a:extLst>
          </p:cNvPr>
          <p:cNvPicPr>
            <a:picLocks noChangeAspect="1"/>
          </p:cNvPicPr>
          <p:nvPr/>
        </p:nvPicPr>
        <p:blipFill>
          <a:blip r:embed="rId3"/>
          <a:stretch>
            <a:fillRect/>
          </a:stretch>
        </p:blipFill>
        <p:spPr>
          <a:xfrm>
            <a:off x="698270" y="191193"/>
            <a:ext cx="10848108" cy="5652653"/>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620</Words>
  <Application>Microsoft Office PowerPoint</Application>
  <PresentationFormat>Widescreen</PresentationFormat>
  <Paragraphs>68</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Cambria</vt:lpstr>
      <vt:lpstr>Times New Roman</vt:lpstr>
      <vt:lpstr>Verdana</vt:lpstr>
      <vt:lpstr>Wingdings</vt:lpstr>
      <vt:lpstr>Bioinformatics</vt:lpstr>
      <vt:lpstr>PSCS-64 CUSTOMER SUPPORT CHATBOT WITH ML</vt:lpstr>
      <vt:lpstr>                                                  CONTENT</vt:lpstr>
      <vt:lpstr>Problem Statement:</vt:lpstr>
      <vt:lpstr>GitHub Link</vt:lpstr>
      <vt:lpstr>Analysis of Problem Statement</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JISHNU KUMAR</cp:lastModifiedBy>
  <cp:revision>42</cp:revision>
  <dcterms:created xsi:type="dcterms:W3CDTF">2024-09-12T10:27:41Z</dcterms:created>
  <dcterms:modified xsi:type="dcterms:W3CDTF">2024-10-24T12:32:53Z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B93DB93B27294F86A617CEE98A814412_13</vt:lpwstr>
  </property>
  <property fmtid="{D5CDD505-2E9C-101B-9397-08002B2CF9AE}" pid="3" name="KSOProductBuildVer">
    <vt:lpwstr>1033-12.2.0.17562</vt:lpwstr>
  </property>
</Properties>
</file>