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56" r:id="rId2"/>
    <p:sldId id="257" r:id="rId3"/>
    <p:sldId id="258" r:id="rId4"/>
    <p:sldId id="278" r:id="rId5"/>
    <p:sldId id="276" r:id="rId6"/>
    <p:sldId id="260" r:id="rId7"/>
    <p:sldId id="261" r:id="rId8"/>
    <p:sldId id="275" r:id="rId9"/>
    <p:sldId id="277" r:id="rId10"/>
    <p:sldId id="262" r:id="rId11"/>
    <p:sldId id="263" r:id="rId12"/>
    <p:sldId id="264" r:id="rId13"/>
    <p:sldId id="268" r:id="rId14"/>
    <p:sldId id="265" r:id="rId15"/>
    <p:sldId id="274" r:id="rId16"/>
    <p:sldId id="26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95" d="100"/>
          <a:sy n="95" d="100"/>
        </p:scale>
        <p:origin x="9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8AD288-E15B-4271-B55D-DDB1B43DC8BE}" type="datetimeFigureOut">
              <a:rPr lang="en-IN" smtClean="0"/>
              <a:t>23-10-2024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6EC8B7-7AE0-485D-8CE3-A3E29B97A364}"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23/10/2024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23/10/2024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23/10/2024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23/10/2024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23/10/2024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23/10/2024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23/10/2024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23/10/2024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23/10/2024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23/10/2024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23/10/2024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1pPr>
          </a:lstStyle>
          <a:p>
            <a:fld id="{4994CE30-7D40-4BC0-BA0D-56C992D5B4BD}" type="datetimeFigureOut">
              <a:rPr lang="en-GB" smtClean="0"/>
              <a:t>23/10/2024</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1pPr>
          </a:lstStyle>
          <a:p>
            <a:fld id="{1BCD3F7E-62B3-4FB9-95CE-D1B0CC271B85}" type="slidenum">
              <a:rPr lang="en-GB" smtClean="0"/>
              <a:t>‹#›</a:t>
            </a:fld>
            <a:endParaRPr lang="en-GB"/>
          </a:p>
        </p:txBody>
      </p:sp>
      <p:sp>
        <p:nvSpPr>
          <p:cNvPr id="8" name="Line 6"/>
          <p:cNvSpPr>
            <a:spLocks noChangeShapeType="1"/>
          </p:cNvSpPr>
          <p:nvPr/>
        </p:nvSpPr>
        <p:spPr bwMode="auto">
          <a:xfrm>
            <a:off x="812800" y="914400"/>
            <a:ext cx="10668000" cy="0"/>
          </a:xfrm>
          <a:prstGeom prst="line">
            <a:avLst/>
          </a:prstGeom>
          <a:noFill/>
          <a:ln w="57150" cmpd="thickThin">
            <a:solidFill>
              <a:schemeClr val="tx1"/>
            </a:solidFill>
            <a:round/>
          </a:ln>
          <a:effectLst/>
        </p:spPr>
        <p:txBody>
          <a:bodyPr/>
          <a:lstStyle/>
          <a:p>
            <a:pPr>
              <a:defRPr/>
            </a:pPr>
            <a:endParaRPr lang="en-IN" sz="1800"/>
          </a:p>
        </p:txBody>
      </p:sp>
      <p:pic>
        <p:nvPicPr>
          <p:cNvPr id="7" name="Picture 7"/>
          <p:cNvPicPr>
            <a:picLocks noChangeAspect="1"/>
          </p:cNvPicPr>
          <p:nvPr/>
        </p:nvPicPr>
        <p:blipFill rotWithShape="1">
          <a:blip r:embed="rId13">
            <a:extLst>
              <a:ext uri="{28A0092B-C50C-407E-A947-70E740481C1C}">
                <a14:useLocalDpi xmlns:a14="http://schemas.microsoft.com/office/drawing/2010/main" val="0"/>
              </a:ext>
            </a:extLst>
          </a:blip>
          <a:srcRect b="18045"/>
          <a:stretch>
            <a:fillRect/>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2800" b="1" kern="1200">
          <a:solidFill>
            <a:srgbClr val="FF0000"/>
          </a:solidFill>
          <a:latin typeface="Verdana" panose="020B0604030504040204" pitchFamily="34" charset="0"/>
          <a:ea typeface="Verdana" panose="020B0604030504040204" pitchFamily="34" charset="0"/>
          <a:cs typeface="Verdana" panose="020B0604030504040204" pitchFamily="34" charset="0"/>
        </a:defRPr>
      </a:lvl1pPr>
    </p:titleStyle>
    <p:bodyStyle>
      <a:lvl1pPr marL="342900" indent="-342900" algn="l" defTabSz="914400" rtl="0" eaLnBrk="1" latinLnBrk="0" hangingPunct="1">
        <a:spcBef>
          <a:spcPct val="200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42950" indent="-285750" algn="l" defTabSz="914400" rtl="0" eaLnBrk="1" latinLnBrk="0" hangingPunct="1">
        <a:spcBef>
          <a:spcPct val="200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lgn="l" defTabSz="914400" rtl="0" eaLnBrk="1" latinLnBrk="0" hangingPunct="1">
        <a:spcBef>
          <a:spcPct val="200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lgn="l" defTabSz="914400" rtl="0" eaLnBrk="1" latinLnBrk="0" hangingPunct="1">
        <a:spcBef>
          <a:spcPct val="20000"/>
        </a:spcBef>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lgn="l" defTabSz="914400" rtl="0" eaLnBrk="1" latinLnBrk="0" hangingPunct="1">
        <a:spcBef>
          <a:spcPct val="20000"/>
        </a:spcBef>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KIRAN0382/Chatbot.git"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hyperlink" Target="https://medium.com/@surmenok/chatbot-architecture-496f5bf820ed" TargetMode="External"/><Relationship Id="rId3" Type="http://schemas.openxmlformats.org/officeDocument/2006/relationships/hyperlink" Target="https://www.ijrte.org/wp-%20content/uploads/papers/v8i1S3/A10170681S319.pdf" TargetMode="External"/><Relationship Id="rId7" Type="http://schemas.openxmlformats.org/officeDocument/2006/relationships/hyperlink" Target="https://d.docs.live.net/b5080d6476122573/Desktop/.%20http:/blog.aylien.com/interactive-history-chatbots/" TargetMode="External"/><Relationship Id="rId2" Type="http://schemas.openxmlformats.org/officeDocument/2006/relationships/hyperlink" Target="https://www.researchgate.net/publication/343980800_Customer_Support_Chatbot_Using_Machine_Learning" TargetMode="External"/><Relationship Id="rId1" Type="http://schemas.openxmlformats.org/officeDocument/2006/relationships/slideLayout" Target="../slideLayouts/slideLayout2.xml"/><Relationship Id="rId6" Type="http://schemas.openxmlformats.org/officeDocument/2006/relationships/hyperlink" Target="file:///C:\Users\pc-1\Desktop\.%20https:\www.researchgate.net\publication\323279398_ANALYSIS_OF_T%20HE_CHATBOT_OPEN_SOURCE_LANGUAGES_AIML_AND_CHATS%20CRIPT_A_Review" TargetMode="External"/><Relationship Id="rId5" Type="http://schemas.openxmlformats.org/officeDocument/2006/relationships/hyperlink" Target="https://chatbotslife.com/" TargetMode="External"/><Relationship Id="rId4" Type="http://schemas.openxmlformats.org/officeDocument/2006/relationships/hyperlink" Target="https://www.analyticsvidhya.com/blog/2023/10/a-step-by-step-guide-to-pdf-chatbots-with-langchain-and-ollama/"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panose="020B0604030504040204"/>
              <a:buNone/>
            </a:pPr>
            <a:r>
              <a:rPr lang="en-US" altLang="en-GB" dirty="0">
                <a:sym typeface="+mn-ea"/>
              </a:rPr>
              <a:t>PSCS64-Customer Support Chatbot With ML</a:t>
            </a:r>
            <a:endParaRPr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a:t>
            </a:r>
            <a:r>
              <a:rPr lang="en-US" altLang="en-GB" dirty="0">
                <a:latin typeface="Cambria" panose="02040503050406030204" pitchFamily="18" charset="0"/>
                <a:ea typeface="Cambria" panose="02040503050406030204" pitchFamily="18" charset="0"/>
              </a:rPr>
              <a:t>CSE-G27</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nvGraphicFramePr>
        <p:xfrm>
          <a:off x="553347" y="2721840"/>
          <a:ext cx="5418675" cy="2194580"/>
        </p:xfrm>
        <a:graphic>
          <a:graphicData uri="http://schemas.openxmlformats.org/drawingml/2006/table">
            <a:tbl>
              <a:tblPr firstRow="1" bandRow="1">
                <a:noFill/>
              </a:tblPr>
              <a:tblGrid>
                <a:gridCol w="2084705">
                  <a:extLst>
                    <a:ext uri="{9D8B030D-6E8A-4147-A177-3AD203B41FA5}">
                      <a16:colId xmlns:a16="http://schemas.microsoft.com/office/drawing/2014/main" val="20000"/>
                    </a:ext>
                  </a:extLst>
                </a:gridCol>
                <a:gridCol w="3333970">
                  <a:extLst>
                    <a:ext uri="{9D8B030D-6E8A-4147-A177-3AD203B41FA5}">
                      <a16:colId xmlns:a16="http://schemas.microsoft.com/office/drawing/2014/main" val="20001"/>
                    </a:ext>
                  </a:extLst>
                </a:gridCol>
              </a:tblGrid>
              <a:tr h="306243">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65760">
                <a:tc>
                  <a:txBody>
                    <a:bodyPr/>
                    <a:lstStyle/>
                    <a:p>
                      <a:pPr algn="ctr"/>
                      <a:r>
                        <a:rPr lang="en-US" altLang="en-GB" b="1" dirty="0">
                          <a:latin typeface="Times New Roman" panose="02020603050405020304" charset="0"/>
                          <a:cs typeface="Times New Roman" panose="02020603050405020304" charset="0"/>
                        </a:rPr>
                        <a:t>20211CSE0382         </a:t>
                      </a:r>
                    </a:p>
                  </a:txBody>
                  <a:tcPr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algn="ctr"/>
                      <a:r>
                        <a:rPr lang="en-US" altLang="en-GB" b="1" dirty="0">
                          <a:latin typeface="Times New Roman" panose="02020603050405020304" charset="0"/>
                          <a:cs typeface="Times New Roman" panose="02020603050405020304" charset="0"/>
                        </a:rPr>
                        <a:t>Kiran R</a:t>
                      </a:r>
                    </a:p>
                  </a:txBody>
                  <a:tcPr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65760">
                <a:tc>
                  <a:txBody>
                    <a:bodyPr/>
                    <a:lstStyle/>
                    <a:p>
                      <a:pPr algn="ctr"/>
                      <a:r>
                        <a:rPr lang="en-US" altLang="en-GB" b="1">
                          <a:latin typeface="Times New Roman" panose="02020603050405020304" charset="0"/>
                          <a:cs typeface="Times New Roman" panose="02020603050405020304" charset="0"/>
                        </a:rPr>
                        <a:t>20211CSE0378                        </a:t>
                      </a:r>
                    </a:p>
                  </a:txBody>
                  <a:tcPr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algn="ctr"/>
                      <a:r>
                        <a:rPr lang="en-US" altLang="en-GB" b="1" dirty="0">
                          <a:latin typeface="Times New Roman" panose="02020603050405020304" charset="0"/>
                          <a:cs typeface="Times New Roman" panose="02020603050405020304" charset="0"/>
                        </a:rPr>
                        <a:t>ArunKumar P</a:t>
                      </a:r>
                    </a:p>
                  </a:txBody>
                  <a:tcPr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06243">
                <a:tc>
                  <a:txBody>
                    <a:bodyPr/>
                    <a:lstStyle/>
                    <a:p>
                      <a:pPr algn="ctr"/>
                      <a:r>
                        <a:rPr lang="en-US" altLang="en-GB" b="1">
                          <a:latin typeface="Times New Roman" panose="02020603050405020304" charset="0"/>
                          <a:cs typeface="Times New Roman" panose="02020603050405020304" charset="0"/>
                        </a:rPr>
                        <a:t>20211CSE0386</a:t>
                      </a:r>
                    </a:p>
                  </a:txBody>
                  <a:tcPr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algn="ctr"/>
                      <a:r>
                        <a:rPr lang="en-US" altLang="en-GB" b="1" dirty="0">
                          <a:latin typeface="Times New Roman" panose="02020603050405020304" charset="0"/>
                          <a:cs typeface="Times New Roman" panose="02020603050405020304" charset="0"/>
                        </a:rPr>
                        <a:t>Jishnukumar GS</a:t>
                      </a:r>
                    </a:p>
                  </a:txBody>
                  <a:tcPr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06243">
                <a:tc>
                  <a:txBody>
                    <a:bodyPr/>
                    <a:lstStyle/>
                    <a:p>
                      <a:pPr algn="ctr"/>
                      <a:r>
                        <a:rPr lang="en-US" altLang="en-GB" b="1">
                          <a:latin typeface="Times New Roman" panose="02020603050405020304" charset="0"/>
                          <a:cs typeface="Times New Roman" panose="02020603050405020304" charset="0"/>
                        </a:rPr>
                        <a:t>20221LCS0022</a:t>
                      </a:r>
                    </a:p>
                  </a:txBody>
                  <a:tcPr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algn="ctr"/>
                      <a:r>
                        <a:rPr lang="en-US" altLang="en-GB" b="1" dirty="0">
                          <a:latin typeface="Times New Roman" panose="02020603050405020304" charset="0"/>
                          <a:cs typeface="Times New Roman" panose="02020603050405020304" charset="0"/>
                        </a:rPr>
                        <a:t>Praveen Kumar S</a:t>
                      </a:r>
                    </a:p>
                  </a:txBody>
                  <a:tcPr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panose="020B0604020202020204"/>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panose="020B0604020202020204"/>
              <a:buNone/>
            </a:pP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algn="l" rtl="0">
              <a:spcBef>
                <a:spcPts val="340"/>
              </a:spcBef>
              <a:spcAft>
                <a:spcPts val="0"/>
              </a:spcAft>
              <a:buClr>
                <a:srgbClr val="17365D"/>
              </a:buClr>
              <a:buSzPts val="1700"/>
              <a:buFont typeface="Arial" panose="020B0604020202020204"/>
              <a:buNone/>
            </a:pPr>
            <a:r>
              <a:rPr lang="en-US" alt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                    </a:t>
            </a: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Mr.</a:t>
            </a:r>
            <a:r>
              <a:rPr lang="en-US" alt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 Md Zia Ur Rahman</a:t>
            </a: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                       Assistant Professor</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      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                    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panose="020B0604020202020204"/>
              <a:buNone/>
            </a:pP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panose="020B0604020202020204"/>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PIP2001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panose="020B0604020202020204"/>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Review-1</a:t>
            </a: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panose="020B0604020202020204"/>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Program: </a:t>
            </a:r>
            <a:r>
              <a:rPr lang="en-US" sz="2000" b="1" i="0" u="none" strike="noStrike" cap="none" dirty="0">
                <a:solidFill>
                  <a:schemeClr val="tx1">
                    <a:lumMod val="85000"/>
                    <a:lumOff val="15000"/>
                  </a:schemeClr>
                </a:solidFill>
                <a:latin typeface="Cambria" panose="02040503050406030204" pitchFamily="18" charset="0"/>
                <a:ea typeface="Cambria" panose="02040503050406030204" pitchFamily="18" charset="0"/>
                <a:cs typeface="Verdana" panose="020B0604030504040204"/>
                <a:sym typeface="Verdana" panose="020B0604030504040204"/>
              </a:rPr>
              <a:t>CSE</a:t>
            </a:r>
            <a:endParaRPr lang="en-US" sz="2000" b="1" i="0" u="none" strike="noStrike" cap="none"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rtl="0">
              <a:spcBef>
                <a:spcPts val="0"/>
              </a:spcBef>
              <a:spcAft>
                <a:spcPts val="0"/>
              </a:spcAft>
              <a:buClr>
                <a:srgbClr val="17365D"/>
              </a:buClr>
              <a:buSzPct val="100000"/>
              <a:buFont typeface="Arial" panose="020B0604020202020204"/>
              <a:buNone/>
            </a:pPr>
            <a:r>
              <a:rPr lang="en-US" sz="2000" b="1"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HoD: </a:t>
            </a:r>
            <a:r>
              <a:rPr lang="en-US" sz="2000" b="1" dirty="0">
                <a:solidFill>
                  <a:schemeClr val="tx1">
                    <a:lumMod val="95000"/>
                    <a:lumOff val="5000"/>
                  </a:schemeClr>
                </a:solidFill>
                <a:latin typeface="Cambria" panose="02040503050406030204" pitchFamily="18" charset="0"/>
                <a:ea typeface="Cambria" panose="02040503050406030204" pitchFamily="18" charset="0"/>
                <a:cs typeface="Verdana" panose="020B0604030504040204"/>
                <a:sym typeface="Verdana" panose="020B0604030504040204"/>
              </a:rPr>
              <a:t>Dr.Asif Mohammed</a:t>
            </a:r>
            <a:endParaRPr lang="en-US" sz="2000" b="1"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rtl="0">
              <a:spcBef>
                <a:spcPts val="0"/>
              </a:spcBef>
              <a:spcAft>
                <a:spcPts val="0"/>
              </a:spcAft>
              <a:buClr>
                <a:srgbClr val="17365D"/>
              </a:buClr>
              <a:buSzPct val="100000"/>
              <a:buFont typeface="Arial" panose="020B0604020202020204"/>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Program Project Coordinator: </a:t>
            </a:r>
            <a:r>
              <a:rPr lang="en-US" sz="2000" b="1" dirty="0">
                <a:solidFill>
                  <a:schemeClr val="tx1">
                    <a:lumMod val="85000"/>
                    <a:lumOff val="15000"/>
                  </a:schemeClr>
                </a:solidFill>
                <a:latin typeface="Cambria" panose="02040503050406030204" pitchFamily="18" charset="0"/>
                <a:ea typeface="Cambria" panose="02040503050406030204" pitchFamily="18" charset="0"/>
                <a:cs typeface="Verdana" panose="020B0604030504040204"/>
                <a:sym typeface="Verdana" panose="020B0604030504040204"/>
              </a:rPr>
              <a:t> Mr.Amarnath JL/Dr.Jayanthi K</a:t>
            </a:r>
            <a:endParaRPr lang="en-US" sz="2000" b="1" i="0" u="none" strike="noStrike" cap="none" dirty="0">
              <a:solidFill>
                <a:schemeClr val="tx1">
                  <a:lumMod val="85000"/>
                  <a:lumOff val="15000"/>
                </a:schemeClr>
              </a:solidFill>
              <a:latin typeface="Cambria" panose="02040503050406030204" pitchFamily="18" charset="0"/>
              <a:ea typeface="Cambria" panose="02040503050406030204" pitchFamily="18" charset="0"/>
              <a:cs typeface="Verdana" panose="020B0604030504040204"/>
              <a:sym typeface="Verdana" panose="020B0604030504040204"/>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Dr. Sampath A K / Dr. Abdul Khadar A / Mr.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of Project</a:t>
            </a:r>
          </a:p>
        </p:txBody>
      </p:sp>
      <p:pic>
        <p:nvPicPr>
          <p:cNvPr id="5" name="Content Placeholder 4">
            <a:extLst>
              <a:ext uri="{FF2B5EF4-FFF2-40B4-BE49-F238E27FC236}">
                <a16:creationId xmlns:a16="http://schemas.microsoft.com/office/drawing/2014/main" id="{98F9D542-90AC-E721-20F2-B1BD0F2B397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70000" y="1143000"/>
            <a:ext cx="9753600" cy="4953000"/>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p>
        </p:txBody>
      </p:sp>
      <p:sp>
        <p:nvSpPr>
          <p:cNvPr id="3" name="Content Placeholder 2"/>
          <p:cNvSpPr>
            <a:spLocks noGrp="1"/>
          </p:cNvSpPr>
          <p:nvPr>
            <p:ph idx="1"/>
          </p:nvPr>
        </p:nvSpPr>
        <p:spPr/>
        <p:txBody>
          <a:bodyPr>
            <a:normAutofit/>
          </a:bodyPr>
          <a:lstStyle/>
          <a:p>
            <a:pPr algn="just">
              <a:lnSpc>
                <a:spcPct val="110000"/>
              </a:lnSpc>
            </a:pPr>
            <a:r>
              <a:rPr lang="en-US" dirty="0">
                <a:latin typeface="Times New Roman" panose="02020603050405020304" charset="0"/>
                <a:cs typeface="Times New Roman" panose="02020603050405020304" charset="0"/>
                <a:sym typeface="+mn-ea"/>
              </a:rPr>
              <a:t>Efficient Automation of Customer Service</a:t>
            </a:r>
            <a:endParaRPr lang="en-US" dirty="0">
              <a:latin typeface="Times New Roman" panose="02020603050405020304" charset="0"/>
              <a:cs typeface="Times New Roman" panose="02020603050405020304" charset="0"/>
            </a:endParaRPr>
          </a:p>
          <a:p>
            <a:pPr algn="just">
              <a:lnSpc>
                <a:spcPct val="110000"/>
              </a:lnSpc>
              <a:buFont typeface="Arial" panose="020B0604020202020204" pitchFamily="34" charset="0"/>
              <a:buChar char="•"/>
            </a:pPr>
            <a:r>
              <a:rPr lang="en-US" dirty="0">
                <a:latin typeface="Times New Roman" panose="02020603050405020304" charset="0"/>
                <a:cs typeface="Times New Roman" panose="02020603050405020304" charset="0"/>
                <a:sym typeface="+mn-ea"/>
              </a:rPr>
              <a:t>Text  inputs will be used by the chatbot to respond to </a:t>
            </a:r>
            <a:r>
              <a:rPr lang="en-US" dirty="0" err="1">
                <a:latin typeface="Times New Roman" panose="02020603050405020304" charset="0"/>
                <a:cs typeface="Times New Roman" panose="02020603050405020304" charset="0"/>
                <a:sym typeface="+mn-ea"/>
              </a:rPr>
              <a:t>queries.Smooth</a:t>
            </a:r>
            <a:r>
              <a:rPr lang="en-US" dirty="0">
                <a:latin typeface="Times New Roman" panose="02020603050405020304" charset="0"/>
                <a:cs typeface="Times New Roman" panose="02020603050405020304" charset="0"/>
                <a:sym typeface="+mn-ea"/>
              </a:rPr>
              <a:t> User Interface Accurate</a:t>
            </a:r>
            <a:endParaRPr lang="en-US" dirty="0">
              <a:latin typeface="Times New Roman" panose="02020603050405020304" charset="0"/>
              <a:cs typeface="Times New Roman" panose="02020603050405020304" charset="0"/>
            </a:endParaRPr>
          </a:p>
          <a:p>
            <a:pPr algn="just">
              <a:lnSpc>
                <a:spcPct val="110000"/>
              </a:lnSpc>
            </a:pPr>
            <a:r>
              <a:rPr lang="en-US" dirty="0">
                <a:latin typeface="Times New Roman" panose="02020603050405020304" charset="0"/>
                <a:cs typeface="Times New Roman" panose="02020603050405020304" charset="0"/>
                <a:sym typeface="+mn-ea"/>
              </a:rPr>
              <a:t>Comprehension of user inquiries is ensured by Natural Language Processing (NLP).Customer satisfaction is increased by prompt responses and effective data retrieval . Feedback-Based Continuous Improvement</a:t>
            </a:r>
            <a:endParaRPr lang="en-US" dirty="0">
              <a:latin typeface="Times New Roman" panose="02020603050405020304" charset="0"/>
              <a:cs typeface="Times New Roman" panose="02020603050405020304" charset="0"/>
            </a:endParaRPr>
          </a:p>
          <a:p>
            <a:pPr algn="just">
              <a:lnSpc>
                <a:spcPct val="110000"/>
              </a:lnSpc>
            </a:pPr>
            <a:r>
              <a:rPr lang="en-US" dirty="0">
                <a:latin typeface="Times New Roman" panose="02020603050405020304" charset="0"/>
                <a:cs typeface="Times New Roman" panose="02020603050405020304" charset="0"/>
                <a:sym typeface="+mn-ea"/>
              </a:rPr>
              <a:t>By gathering user input, the chatbot will guarantee frequent updates and increased precision . As new data becomes available, machine learning models will change over time . Greater Accessibility</a:t>
            </a:r>
            <a:endParaRPr lang="en-US" dirty="0">
              <a:latin typeface="Times New Roman" panose="02020603050405020304" charset="0"/>
              <a:cs typeface="Times New Roman" panose="02020603050405020304" charset="0"/>
            </a:endParaRPr>
          </a:p>
          <a:p>
            <a:pPr algn="just">
              <a:lnSpc>
                <a:spcPct val="110000"/>
              </a:lnSpc>
            </a:pPr>
            <a:r>
              <a:rPr lang="en-US" dirty="0">
                <a:latin typeface="Times New Roman" panose="02020603050405020304" charset="0"/>
                <a:cs typeface="Times New Roman" panose="02020603050405020304" charset="0"/>
                <a:sym typeface="+mn-ea"/>
              </a:rPr>
              <a:t>For small and medium-sized businesses, the chatbot will be an affordable option . Using text, speech, input will boost user engagement for a variety of people.</a:t>
            </a:r>
            <a:endParaRPr lang="en-GB" dirty="0">
              <a:latin typeface="Times New Roman" panose="02020603050405020304" charset="0"/>
              <a:cs typeface="Times New Roman" panose="02020603050405020304" charset="0"/>
            </a:endParaRPr>
          </a:p>
          <a:p>
            <a:pPr algn="just">
              <a:lnSpc>
                <a:spcPct val="110000"/>
              </a:lnSpc>
            </a:pPr>
            <a:endParaRPr lang="en-GB" dirty="0">
              <a:latin typeface="Times New Roman" panose="02020603050405020304" charset="0"/>
              <a:cs typeface="Times New Roman" panose="02020603050405020304" charset="0"/>
            </a:endParaRPr>
          </a:p>
          <a:p>
            <a:endParaRPr lang="en-GB"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p:txBody>
          <a:bodyPr/>
          <a:lstStyle/>
          <a:p>
            <a:pPr>
              <a:lnSpc>
                <a:spcPct val="120000"/>
              </a:lnSpc>
            </a:pPr>
            <a:r>
              <a:rPr lang="en-GB">
                <a:latin typeface="Times New Roman" panose="02020603050405020304" charset="0"/>
                <a:cs typeface="Times New Roman" panose="02020603050405020304" charset="0"/>
                <a:sym typeface="+mn-ea"/>
              </a:rPr>
              <a:t>The contribution is the development of a customer support chatbot using machine learning (ML) and natural language processing (NLP) in Python. While there are various chatbots available—both rule-based and self-learning—many are underutilized in the customer service domain. Rule-based chatbots tend to be rigid and struggle to comprehend the nuances of customer inquiries, such as context or slang. In contrast, self-learning chatbots utilize ML and NLP to understand and respond to diverse queries more effectively. This adaptability not only allows for immediate access to information but also enhances user satisfaction by providing personalized interactions. Moreover, these chatbots can operate around the clock, reducing wait times and freeing human agents to tackle more complex issues</a:t>
            </a:r>
            <a:endParaRPr lang="en-GB">
              <a:latin typeface="Times New Roman" panose="02020603050405020304" charset="0"/>
              <a:cs typeface="Times New Roman" panose="02020603050405020304" charset="0"/>
            </a:endParaRPr>
          </a:p>
          <a:p>
            <a:pPr>
              <a:lnSpc>
                <a:spcPct val="120000"/>
              </a:lnSpc>
            </a:pPr>
            <a:endParaRPr lang="en-GB"/>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panose="020B0604020202020204"/>
              <a:buChar char="•"/>
              <a:defRPr sz="24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914400" marR="0" lvl="1"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1371600" marR="0" lvl="2" indent="-342900" algn="l" rtl="0">
              <a:lnSpc>
                <a:spcPct val="100000"/>
              </a:lnSpc>
              <a:spcBef>
                <a:spcPts val="36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1828800" marR="0" lvl="3"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2286000" marR="0" lvl="4"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2743200" marR="0" lvl="5"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p:txBody>
      </p:sp>
      <p:sp>
        <p:nvSpPr>
          <p:cNvPr id="5" name="Google Shape;115;p17"/>
          <p:cNvSpPr txBox="1"/>
          <p:nvPr/>
        </p:nvSpPr>
        <p:spPr>
          <a:xfrm>
            <a:off x="762000" y="1559560"/>
            <a:ext cx="10668000" cy="2318385"/>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panose="020B0604020202020204"/>
              <a:buChar char="•"/>
              <a:defRPr sz="24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914400" marR="0" lvl="1"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1371600" marR="0" lvl="2" indent="-342900" algn="l" rtl="0">
              <a:lnSpc>
                <a:spcPct val="100000"/>
              </a:lnSpc>
              <a:spcBef>
                <a:spcPts val="36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1828800" marR="0" lvl="3"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2286000" marR="0" lvl="4"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2743200" marR="0" lvl="5"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panose="020B0604020202020204"/>
              <a:buNone/>
            </a:pPr>
            <a:r>
              <a:rPr lang="en-US" dirty="0">
                <a:latin typeface="Cambria" panose="02040503050406030204" pitchFamily="18" charset="0"/>
                <a:ea typeface="Cambria" panose="02040503050406030204" pitchFamily="18" charset="0"/>
              </a:rPr>
              <a:t>The Github link provided should have public access permission.</a:t>
            </a:r>
          </a:p>
          <a:p>
            <a:pPr marL="342900" indent="-190500" algn="just">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panose="020B0604020202020204"/>
              <a:buNone/>
            </a:pPr>
            <a:r>
              <a:rPr lang="en-US" b="1" dirty="0">
                <a:solidFill>
                  <a:schemeClr val="accent2">
                    <a:lumMod val="75000"/>
                  </a:schemeClr>
                </a:solidFill>
                <a:latin typeface="Cambria" panose="02040503050406030204" pitchFamily="18" charset="0"/>
                <a:ea typeface="Cambria" panose="02040503050406030204" pitchFamily="18" charset="0"/>
              </a:rPr>
              <a:t>Github Link:</a:t>
            </a:r>
          </a:p>
          <a:p>
            <a:pPr marL="342900" indent="-190500" algn="just">
              <a:spcBef>
                <a:spcPts val="0"/>
              </a:spcBef>
              <a:buSzPct val="100000"/>
              <a:buFont typeface="Arial" panose="020B0604020202020204"/>
              <a:buNone/>
            </a:pPr>
            <a:endParaRPr lang="en-US" b="1" dirty="0">
              <a:solidFill>
                <a:schemeClr val="accent2">
                  <a:lumMod val="75000"/>
                </a:schemeClr>
              </a:solidFill>
              <a:latin typeface="Cambria" panose="02040503050406030204" pitchFamily="18" charset="0"/>
              <a:ea typeface="Cambria" panose="02040503050406030204" pitchFamily="18" charset="0"/>
            </a:endParaRPr>
          </a:p>
          <a:p>
            <a:pPr marL="342900" indent="-190500" algn="just">
              <a:spcBef>
                <a:spcPts val="0"/>
              </a:spcBef>
              <a:buSzPct val="100000"/>
              <a:buFont typeface="Arial" panose="020B0604020202020204"/>
              <a:buNone/>
            </a:pPr>
            <a:r>
              <a:rPr lang="en-US" dirty="0">
                <a:latin typeface="Cambria" panose="02040503050406030204" pitchFamily="18" charset="0"/>
                <a:ea typeface="Cambria" panose="02040503050406030204" pitchFamily="18" charset="0"/>
              </a:rPr>
              <a:t>                              </a:t>
            </a:r>
            <a:r>
              <a:rPr lang="en-US" dirty="0">
                <a:latin typeface="Cambria" panose="02040503050406030204" pitchFamily="18" charset="0"/>
                <a:ea typeface="Cambria" panose="02040503050406030204" pitchFamily="18" charset="0"/>
                <a:hlinkClick r:id="rId3" action="ppaction://hlinkfile"/>
              </a:rPr>
              <a:t>https://github.com/KIRAN0382/Chatbot.git</a:t>
            </a: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p:txBody>
          <a:bodyPr>
            <a:normAutofit lnSpcReduction="10000"/>
          </a:bodyPr>
          <a:lstStyle/>
          <a:p>
            <a:pPr marR="635" lvl="0" algn="l">
              <a:lnSpc>
                <a:spcPct val="104000"/>
              </a:lnSpc>
            </a:pPr>
            <a:r>
              <a:rPr lang="en-IN" sz="1800" kern="100" dirty="0">
                <a:solidFill>
                  <a:srgbClr val="000000"/>
                </a:solidFill>
                <a:effectLst/>
                <a:latin typeface="Times New Roman" panose="02020603050405020304" pitchFamily="18" charset="0"/>
                <a:ea typeface="Times New Roman" panose="02020603050405020304" pitchFamily="18" charset="0"/>
              </a:rPr>
              <a:t>R. </a:t>
            </a:r>
            <a:r>
              <a:rPr lang="en-IN" sz="1800" kern="100" dirty="0" err="1">
                <a:solidFill>
                  <a:srgbClr val="000000"/>
                </a:solidFill>
                <a:effectLst/>
                <a:latin typeface="Times New Roman" panose="02020603050405020304" pitchFamily="18" charset="0"/>
                <a:ea typeface="Times New Roman" panose="02020603050405020304" pitchFamily="18" charset="0"/>
              </a:rPr>
              <a:t>Madana</a:t>
            </a:r>
            <a:r>
              <a:rPr lang="en-IN" sz="1800" kern="100" dirty="0">
                <a:solidFill>
                  <a:srgbClr val="000000"/>
                </a:solidFill>
                <a:effectLst/>
                <a:latin typeface="Times New Roman" panose="02020603050405020304" pitchFamily="18" charset="0"/>
                <a:ea typeface="Times New Roman" panose="02020603050405020304" pitchFamily="18" charset="0"/>
              </a:rPr>
              <a:t> Mohana, Bharat institute of Engineering and Technology, Hyderabad, Telangana and N. Pity, Indian Institute of Science, Bangalore, India. Advances in intelligent Systems and Computing(2020)-</a:t>
            </a:r>
            <a:r>
              <a:rPr lang="en-IN" sz="1800" kern="120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r>
              <a:rPr lang="en-IN"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Customer Support Chatbot Using Machine Learning.</a:t>
            </a:r>
            <a:endParaRPr lang="en-IN" sz="1800" kern="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400050" marR="635" lvl="1" indent="0">
              <a:lnSpc>
                <a:spcPct val="104000"/>
              </a:lnSpc>
              <a:buNone/>
            </a:pPr>
            <a:r>
              <a:rPr lang="en-IN" sz="1400" u="sng" kern="100" dirty="0">
                <a:solidFill>
                  <a:srgbClr val="000000"/>
                </a:solidFill>
                <a:effectLst/>
                <a:latin typeface="Times New Roman" panose="02020603050405020304" pitchFamily="18" charset="0"/>
                <a:ea typeface="Verdana" panose="020B0604030504040204" pitchFamily="34" charset="0"/>
                <a:hlinkClick r:id="rId2"/>
              </a:rPr>
              <a:t>https://www.researchgate.net/publication/343980800_Customer_Support_Chatbot_Using_Machine_Learning</a:t>
            </a:r>
            <a:r>
              <a:rPr lang="en-IN" sz="1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endParaRPr lang="en-IN" sz="1400" kern="100" dirty="0">
              <a:solidFill>
                <a:srgbClr val="000000"/>
              </a:solidFill>
              <a:effectLst/>
              <a:latin typeface="Times New Roman" panose="02020603050405020304" pitchFamily="18" charset="0"/>
              <a:ea typeface="Times New Roman" panose="02020603050405020304" pitchFamily="18" charset="0"/>
            </a:endParaRPr>
          </a:p>
          <a:p>
            <a:pPr marR="635" lvl="0" algn="just">
              <a:lnSpc>
                <a:spcPct val="104000"/>
              </a:lnSpc>
            </a:pPr>
            <a:r>
              <a:rPr lang="en-IN" sz="1800" kern="100" dirty="0">
                <a:solidFill>
                  <a:srgbClr val="000000"/>
                </a:solidFill>
                <a:effectLst/>
                <a:latin typeface="Times New Roman" panose="02020603050405020304" pitchFamily="18" charset="0"/>
                <a:ea typeface="Times New Roman" panose="02020603050405020304" pitchFamily="18" charset="0"/>
              </a:rPr>
              <a:t>K. Jwala, G.N.V.G Sirisha, G.V. Padma Raju, International Journal of Recent Technology and Engineering (IJRTE) ISSN: 2277-3878, Volume-8 Issue-1S3, June 2019, developing a Chatbot using Machine Learning</a:t>
            </a:r>
          </a:p>
          <a:p>
            <a:pPr marL="400050" marR="635" lvl="1" indent="0" algn="just">
              <a:lnSpc>
                <a:spcPct val="104000"/>
              </a:lnSpc>
              <a:buNone/>
            </a:pPr>
            <a:r>
              <a:rPr lang="en-IN" sz="1400" u="sng" kern="100" dirty="0">
                <a:solidFill>
                  <a:srgbClr val="000000"/>
                </a:solidFill>
                <a:effectLst/>
                <a:latin typeface="Times New Roman" panose="02020603050405020304" pitchFamily="18" charset="0"/>
                <a:ea typeface="Verdana" panose="020B0604030504040204" pitchFamily="34" charset="0"/>
                <a:hlinkClick r:id="rId3"/>
              </a:rPr>
              <a:t>https://www.ijrte.org/wp- content/uploads/papers/v8i1S3/A10170681S319.pdf</a:t>
            </a:r>
            <a:endParaRPr lang="en-IN" sz="1400" kern="100" dirty="0">
              <a:solidFill>
                <a:srgbClr val="000000"/>
              </a:solidFill>
              <a:effectLst/>
              <a:latin typeface="Times New Roman" panose="02020603050405020304" pitchFamily="18" charset="0"/>
              <a:ea typeface="Times New Roman" panose="02020603050405020304" pitchFamily="18" charset="0"/>
            </a:endParaRPr>
          </a:p>
          <a:p>
            <a:pPr marR="635" lvl="0" algn="just">
              <a:lnSpc>
                <a:spcPct val="104000"/>
              </a:lnSpc>
            </a:pPr>
            <a:r>
              <a:rPr lang="en-IN" sz="1800" kern="100" dirty="0">
                <a:solidFill>
                  <a:srgbClr val="000000"/>
                </a:solidFill>
                <a:effectLst/>
                <a:latin typeface="Times New Roman" panose="02020603050405020304" pitchFamily="18" charset="0"/>
                <a:ea typeface="Times New Roman" panose="02020603050405020304" pitchFamily="18" charset="0"/>
              </a:rPr>
              <a:t>A step-by-step guide to pdf chatbots with ML and </a:t>
            </a:r>
            <a:r>
              <a:rPr lang="en-IN" sz="1800" kern="100" dirty="0" err="1">
                <a:solidFill>
                  <a:srgbClr val="000000"/>
                </a:solidFill>
                <a:effectLst/>
                <a:latin typeface="Times New Roman" panose="02020603050405020304" pitchFamily="18" charset="0"/>
                <a:ea typeface="Times New Roman" panose="02020603050405020304" pitchFamily="18" charset="0"/>
              </a:rPr>
              <a:t>Ollama</a:t>
            </a:r>
            <a:r>
              <a:rPr lang="en-IN" sz="1800" kern="100" dirty="0">
                <a:solidFill>
                  <a:srgbClr val="000000"/>
                </a:solidFill>
                <a:effectLst/>
                <a:latin typeface="Times New Roman" panose="02020603050405020304" pitchFamily="18" charset="0"/>
                <a:ea typeface="Times New Roman" panose="02020603050405020304" pitchFamily="18" charset="0"/>
              </a:rPr>
              <a:t>, Jul-2024</a:t>
            </a:r>
          </a:p>
          <a:p>
            <a:pPr marL="400050" marR="635" lvl="1" indent="0" algn="just">
              <a:lnSpc>
                <a:spcPct val="104000"/>
              </a:lnSpc>
              <a:buNone/>
            </a:pPr>
            <a:r>
              <a:rPr lang="en-IN" sz="1400" u="sng" kern="100" dirty="0">
                <a:solidFill>
                  <a:srgbClr val="000000"/>
                </a:solidFill>
                <a:latin typeface="Times New Roman" panose="02020603050405020304" pitchFamily="18" charset="0"/>
                <a:hlinkClick r:id="rId4"/>
              </a:rPr>
              <a:t>https://www.analyticsvidhya.com/blog/2023/10/a-step-by-step-guide-to-pdf-chatbots-with-langchain-and-ollama/</a:t>
            </a:r>
            <a:endParaRPr lang="en-IN" sz="1400" u="sng" kern="100" dirty="0">
              <a:solidFill>
                <a:srgbClr val="000000"/>
              </a:solidFill>
              <a:latin typeface="Times New Roman" panose="02020603050405020304" pitchFamily="18" charset="0"/>
            </a:endParaRPr>
          </a:p>
          <a:p>
            <a:pPr marR="635" lvl="0" algn="just">
              <a:lnSpc>
                <a:spcPct val="104000"/>
              </a:lnSpc>
            </a:pPr>
            <a:r>
              <a:rPr lang="en-IN" sz="1800" kern="100" dirty="0">
                <a:solidFill>
                  <a:srgbClr val="000000"/>
                </a:solidFill>
                <a:effectLst/>
                <a:latin typeface="Times New Roman" panose="02020603050405020304" pitchFamily="18" charset="0"/>
                <a:ea typeface="Times New Roman" panose="02020603050405020304" pitchFamily="18" charset="0"/>
              </a:rPr>
              <a:t>Binny Vyas (November 9, 2017). 6 key metrics to measure the performance of your chatbot. Retrieved from  </a:t>
            </a:r>
            <a:r>
              <a:rPr lang="en-IN" sz="1500" u="sng" kern="100" dirty="0">
                <a:solidFill>
                  <a:srgbClr val="000000"/>
                </a:solidFill>
                <a:effectLst/>
                <a:latin typeface="Times New Roman" panose="02020603050405020304" pitchFamily="18" charset="0"/>
                <a:ea typeface="Times New Roman" panose="02020603050405020304" pitchFamily="18" charset="0"/>
                <a:hlinkClick r:id="rId5"/>
              </a:rPr>
              <a:t>https://chatbotslife.com/</a:t>
            </a:r>
            <a:endParaRPr lang="en-IN" sz="1500" kern="100" dirty="0">
              <a:solidFill>
                <a:srgbClr val="000000"/>
              </a:solidFill>
              <a:effectLst/>
              <a:latin typeface="Times New Roman" panose="02020603050405020304" pitchFamily="18" charset="0"/>
              <a:ea typeface="Times New Roman" panose="02020603050405020304" pitchFamily="18" charset="0"/>
            </a:endParaRPr>
          </a:p>
          <a:p>
            <a:pPr marR="635" algn="just">
              <a:lnSpc>
                <a:spcPct val="104000"/>
              </a:lnSpc>
              <a:spcAft>
                <a:spcPts val="20"/>
              </a:spcAft>
            </a:pPr>
            <a:r>
              <a:rPr lang="en-IN" sz="1800" kern="100" dirty="0">
                <a:solidFill>
                  <a:srgbClr val="000000"/>
                </a:solidFill>
                <a:effectLst/>
                <a:latin typeface="Times New Roman" panose="02020603050405020304" pitchFamily="18" charset="0"/>
                <a:ea typeface="Times New Roman" panose="02020603050405020304" pitchFamily="18" charset="0"/>
              </a:rPr>
              <a:t> </a:t>
            </a:r>
            <a:r>
              <a:rPr lang="en-IN" sz="1800" kern="100" dirty="0" err="1">
                <a:solidFill>
                  <a:srgbClr val="000000"/>
                </a:solidFill>
                <a:effectLst/>
                <a:latin typeface="Times New Roman" panose="02020603050405020304" pitchFamily="18" charset="0"/>
                <a:ea typeface="Times New Roman" panose="02020603050405020304" pitchFamily="18" charset="0"/>
              </a:rPr>
              <a:t>Sasa</a:t>
            </a:r>
            <a:r>
              <a:rPr lang="en-IN" sz="1800" kern="100" dirty="0">
                <a:solidFill>
                  <a:srgbClr val="000000"/>
                </a:solidFill>
                <a:effectLst/>
                <a:latin typeface="Times New Roman" panose="02020603050405020304" pitchFamily="18" charset="0"/>
                <a:ea typeface="Times New Roman" panose="02020603050405020304" pitchFamily="18" charset="0"/>
              </a:rPr>
              <a:t> </a:t>
            </a:r>
            <a:r>
              <a:rPr lang="en-IN" sz="1800" kern="100" dirty="0" err="1">
                <a:solidFill>
                  <a:srgbClr val="000000"/>
                </a:solidFill>
                <a:effectLst/>
                <a:latin typeface="Times New Roman" panose="02020603050405020304" pitchFamily="18" charset="0"/>
                <a:ea typeface="Times New Roman" panose="02020603050405020304" pitchFamily="18" charset="0"/>
              </a:rPr>
              <a:t>Arsovski</a:t>
            </a:r>
            <a:r>
              <a:rPr lang="en-IN" sz="1800" kern="100" dirty="0">
                <a:solidFill>
                  <a:srgbClr val="000000"/>
                </a:solidFill>
                <a:effectLst/>
                <a:latin typeface="Times New Roman" panose="02020603050405020304" pitchFamily="18" charset="0"/>
                <a:ea typeface="Times New Roman" panose="02020603050405020304" pitchFamily="18" charset="0"/>
              </a:rPr>
              <a:t>, Imagineering Institute and City, University of London and Idris </a:t>
            </a:r>
            <a:r>
              <a:rPr lang="en-IN" sz="1800" kern="100" dirty="0" err="1">
                <a:solidFill>
                  <a:srgbClr val="000000"/>
                </a:solidFill>
                <a:effectLst/>
                <a:latin typeface="Times New Roman" panose="02020603050405020304" pitchFamily="18" charset="0"/>
                <a:ea typeface="Times New Roman" panose="02020603050405020304" pitchFamily="18" charset="0"/>
              </a:rPr>
              <a:t>Muniru</a:t>
            </a:r>
            <a:r>
              <a:rPr lang="en-IN" sz="1800" kern="100" dirty="0">
                <a:solidFill>
                  <a:srgbClr val="000000"/>
                </a:solidFill>
                <a:effectLst/>
                <a:latin typeface="Times New Roman" panose="02020603050405020304" pitchFamily="18" charset="0"/>
                <a:ea typeface="Times New Roman" panose="02020603050405020304" pitchFamily="18" charset="0"/>
              </a:rPr>
              <a:t>, </a:t>
            </a:r>
            <a:r>
              <a:rPr lang="en-IN" sz="1800" kern="100" dirty="0" err="1">
                <a:solidFill>
                  <a:srgbClr val="000000"/>
                </a:solidFill>
                <a:effectLst/>
                <a:latin typeface="Times New Roman" panose="02020603050405020304" pitchFamily="18" charset="0"/>
                <a:ea typeface="Times New Roman" panose="02020603050405020304" pitchFamily="18" charset="0"/>
              </a:rPr>
              <a:t>Universiti</a:t>
            </a:r>
            <a:r>
              <a:rPr lang="en-IN" sz="1800" kern="100" dirty="0">
                <a:solidFill>
                  <a:srgbClr val="000000"/>
                </a:solidFill>
                <a:effectLst/>
                <a:latin typeface="Times New Roman" panose="02020603050405020304" pitchFamily="18" charset="0"/>
                <a:ea typeface="Times New Roman" panose="02020603050405020304" pitchFamily="18" charset="0"/>
              </a:rPr>
              <a:t> </a:t>
            </a:r>
            <a:r>
              <a:rPr lang="en-IN" sz="1800" kern="100" dirty="0" err="1">
                <a:solidFill>
                  <a:srgbClr val="000000"/>
                </a:solidFill>
                <a:effectLst/>
                <a:latin typeface="Times New Roman" panose="02020603050405020304" pitchFamily="18" charset="0"/>
                <a:ea typeface="Times New Roman" panose="02020603050405020304" pitchFamily="18" charset="0"/>
              </a:rPr>
              <a:t>Teknologi</a:t>
            </a:r>
            <a:r>
              <a:rPr lang="en-IN" sz="1800" kern="100" dirty="0">
                <a:solidFill>
                  <a:srgbClr val="000000"/>
                </a:solidFill>
                <a:effectLst/>
                <a:latin typeface="Times New Roman" panose="02020603050405020304" pitchFamily="18" charset="0"/>
                <a:ea typeface="Times New Roman" panose="02020603050405020304" pitchFamily="18" charset="0"/>
              </a:rPr>
              <a:t> Malaysia: Analysis of the Chatbot Open Source Languages a AIML and </a:t>
            </a:r>
            <a:r>
              <a:rPr lang="en-IN" sz="1800" kern="100" dirty="0" err="1">
                <a:solidFill>
                  <a:srgbClr val="000000"/>
                </a:solidFill>
                <a:effectLst/>
                <a:latin typeface="Times New Roman" panose="02020603050405020304" pitchFamily="18" charset="0"/>
                <a:ea typeface="Times New Roman" panose="02020603050405020304" pitchFamily="18" charset="0"/>
              </a:rPr>
              <a:t>Chatscript</a:t>
            </a:r>
            <a:r>
              <a:rPr lang="en-IN" sz="1800" kern="100" dirty="0">
                <a:solidFill>
                  <a:srgbClr val="000000"/>
                </a:solidFill>
                <a:effectLst/>
                <a:latin typeface="Times New Roman" panose="02020603050405020304" pitchFamily="18" charset="0"/>
                <a:ea typeface="Times New Roman" panose="02020603050405020304" pitchFamily="18" charset="0"/>
              </a:rPr>
              <a:t>: A Review, February 2017</a:t>
            </a:r>
            <a:r>
              <a:rPr lang="en-IN" sz="1800" u="sng" kern="100" dirty="0">
                <a:solidFill>
                  <a:srgbClr val="000000"/>
                </a:solidFill>
                <a:effectLst/>
                <a:latin typeface="Times New Roman" panose="02020603050405020304" pitchFamily="18" charset="0"/>
                <a:ea typeface="Times New Roman" panose="02020603050405020304" pitchFamily="18" charset="0"/>
                <a:hlinkClick r:id="rId6"/>
              </a:rPr>
              <a:t>. </a:t>
            </a:r>
            <a:r>
              <a:rPr lang="en-IN" sz="1500" u="sng" kern="100" dirty="0">
                <a:solidFill>
                  <a:srgbClr val="000000"/>
                </a:solidFill>
                <a:effectLst/>
                <a:latin typeface="Times New Roman" panose="02020603050405020304" pitchFamily="18" charset="0"/>
                <a:ea typeface="Times New Roman" panose="02020603050405020304" pitchFamily="18" charset="0"/>
                <a:hlinkClick r:id="rId6"/>
              </a:rPr>
              <a:t>https://www.researchgate.net/publication/323279398_</a:t>
            </a:r>
            <a:r>
              <a:rPr lang="en-IN" sz="1300" u="sng" kern="100" dirty="0">
                <a:solidFill>
                  <a:srgbClr val="000000"/>
                </a:solidFill>
                <a:effectLst/>
                <a:latin typeface="Times New Roman" panose="02020603050405020304" pitchFamily="18" charset="0"/>
                <a:ea typeface="Times New Roman" panose="02020603050405020304" pitchFamily="18" charset="0"/>
                <a:hlinkClick r:id="rId6"/>
              </a:rPr>
              <a:t>ANALYSIS_OF_THE_CHATBOT_OPEN_SOURCE_LANGUAGES_AIML_AND_CHATS </a:t>
            </a:r>
            <a:r>
              <a:rPr lang="en-IN" sz="1300" u="sng" kern="100" dirty="0" err="1">
                <a:solidFill>
                  <a:srgbClr val="000000"/>
                </a:solidFill>
                <a:effectLst/>
                <a:latin typeface="Times New Roman" panose="02020603050405020304" pitchFamily="18" charset="0"/>
                <a:ea typeface="Times New Roman" panose="02020603050405020304" pitchFamily="18" charset="0"/>
                <a:hlinkClick r:id="rId6"/>
              </a:rPr>
              <a:t>CRIPT_A_Review</a:t>
            </a:r>
            <a:r>
              <a:rPr lang="en-IN" sz="1300" kern="100" dirty="0">
                <a:solidFill>
                  <a:srgbClr val="000000"/>
                </a:solidFill>
                <a:effectLst/>
                <a:latin typeface="Times New Roman" panose="02020603050405020304" pitchFamily="18" charset="0"/>
                <a:ea typeface="Times New Roman" panose="02020603050405020304" pitchFamily="18" charset="0"/>
              </a:rPr>
              <a:t> </a:t>
            </a:r>
            <a:endParaRPr lang="en-IN" sz="1500" kern="100" dirty="0">
              <a:solidFill>
                <a:srgbClr val="000000"/>
              </a:solidFill>
              <a:effectLst/>
              <a:latin typeface="Times New Roman" panose="02020603050405020304" pitchFamily="18" charset="0"/>
              <a:ea typeface="Times New Roman" panose="02020603050405020304" pitchFamily="18" charset="0"/>
            </a:endParaRPr>
          </a:p>
          <a:p>
            <a:pPr marR="635" algn="just">
              <a:lnSpc>
                <a:spcPct val="104000"/>
              </a:lnSpc>
              <a:spcAft>
                <a:spcPts val="20"/>
              </a:spcAft>
            </a:pPr>
            <a:r>
              <a:rPr lang="en-IN" sz="1800" kern="100" dirty="0">
                <a:solidFill>
                  <a:srgbClr val="000000"/>
                </a:solidFill>
                <a:effectLst/>
                <a:latin typeface="Times New Roman" panose="02020603050405020304" pitchFamily="18" charset="0"/>
                <a:ea typeface="Times New Roman" panose="02020603050405020304" pitchFamily="18" charset="0"/>
              </a:rPr>
              <a:t>Will Gannon: An Interactive History of Chatbots, 21 Jul, 2017</a:t>
            </a:r>
            <a:r>
              <a:rPr lang="en-IN" sz="1800" u="sng" kern="100" dirty="0">
                <a:solidFill>
                  <a:srgbClr val="000000"/>
                </a:solidFill>
                <a:effectLst/>
                <a:latin typeface="Times New Roman" panose="02020603050405020304" pitchFamily="18" charset="0"/>
                <a:ea typeface="Times New Roman" panose="02020603050405020304" pitchFamily="18" charset="0"/>
                <a:hlinkClick r:id="rId7"/>
              </a:rPr>
              <a:t>. </a:t>
            </a:r>
            <a:r>
              <a:rPr lang="en-IN" sz="1500" u="sng" kern="100" dirty="0">
                <a:solidFill>
                  <a:srgbClr val="000000"/>
                </a:solidFill>
                <a:effectLst/>
                <a:latin typeface="Times New Roman" panose="02020603050405020304" pitchFamily="18" charset="0"/>
                <a:ea typeface="Times New Roman" panose="02020603050405020304" pitchFamily="18" charset="0"/>
                <a:hlinkClick r:id="rId7"/>
              </a:rPr>
              <a:t>http://blog.aylien.com/interactive-history-chatbots/</a:t>
            </a:r>
            <a:endParaRPr lang="en-IN" sz="1500" kern="100" dirty="0">
              <a:solidFill>
                <a:srgbClr val="000000"/>
              </a:solidFill>
              <a:effectLst/>
              <a:latin typeface="Times New Roman" panose="02020603050405020304" pitchFamily="18" charset="0"/>
              <a:ea typeface="Times New Roman" panose="02020603050405020304" pitchFamily="18" charset="0"/>
            </a:endParaRPr>
          </a:p>
          <a:p>
            <a:pPr marR="635" algn="just">
              <a:lnSpc>
                <a:spcPct val="104000"/>
              </a:lnSpc>
              <a:spcAft>
                <a:spcPts val="20"/>
              </a:spcAft>
            </a:pPr>
            <a:r>
              <a:rPr lang="en-IN" sz="1800" kern="100" dirty="0">
                <a:solidFill>
                  <a:srgbClr val="000000"/>
                </a:solidFill>
                <a:effectLst/>
                <a:latin typeface="Times New Roman" panose="02020603050405020304" pitchFamily="18" charset="0"/>
                <a:ea typeface="Times New Roman" panose="02020603050405020304" pitchFamily="18" charset="0"/>
              </a:rPr>
              <a:t>Pavel </a:t>
            </a:r>
            <a:r>
              <a:rPr lang="en-IN" sz="1800" kern="100" dirty="0" err="1">
                <a:solidFill>
                  <a:srgbClr val="000000"/>
                </a:solidFill>
                <a:effectLst/>
                <a:latin typeface="Times New Roman" panose="02020603050405020304" pitchFamily="18" charset="0"/>
                <a:ea typeface="Times New Roman" panose="02020603050405020304" pitchFamily="18" charset="0"/>
              </a:rPr>
              <a:t>Surmenok</a:t>
            </a:r>
            <a:r>
              <a:rPr lang="en-IN" sz="1800" kern="100" dirty="0">
                <a:solidFill>
                  <a:srgbClr val="000000"/>
                </a:solidFill>
                <a:effectLst/>
                <a:latin typeface="Times New Roman" panose="02020603050405020304" pitchFamily="18" charset="0"/>
                <a:ea typeface="Times New Roman" panose="02020603050405020304" pitchFamily="18" charset="0"/>
              </a:rPr>
              <a:t>: Chatbot Architecture, Sep 11, 2016. </a:t>
            </a:r>
            <a:r>
              <a:rPr lang="en-IN" sz="1400" u="sng" kern="100" dirty="0">
                <a:solidFill>
                  <a:srgbClr val="000000"/>
                </a:solidFill>
                <a:effectLst/>
                <a:latin typeface="Times New Roman" panose="02020603050405020304" pitchFamily="18" charset="0"/>
                <a:ea typeface="Times New Roman" panose="02020603050405020304" pitchFamily="18" charset="0"/>
                <a:hlinkClick r:id="rId8"/>
              </a:rPr>
              <a:t>https://medium.com/@surmenok/chatbot-architecture-496f5bf820ed</a:t>
            </a:r>
            <a:endParaRPr lang="en-IN" sz="1800" kern="100" dirty="0">
              <a:solidFill>
                <a:srgbClr val="000000"/>
              </a:solidFill>
              <a:effectLst/>
              <a:latin typeface="Times New Roman" panose="02020603050405020304" pitchFamily="18" charset="0"/>
              <a:ea typeface="Times New Roman" panose="02020603050405020304" pitchFamily="18" charset="0"/>
            </a:endParaRPr>
          </a:p>
          <a:p>
            <a:endParaRPr lang="en-GB"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work mapping with SDG</a:t>
            </a:r>
            <a:endParaRPr lang="en-IN" dirty="0"/>
          </a:p>
        </p:txBody>
      </p:sp>
      <p:sp>
        <p:nvSpPr>
          <p:cNvPr id="4" name="AutoShape 2" descr="Image preview"/>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pic>
        <p:nvPicPr>
          <p:cNvPr id="8" name="Picture 7"/>
          <p:cNvPicPr>
            <a:picLocks noChangeAspect="1"/>
          </p:cNvPicPr>
          <p:nvPr/>
        </p:nvPicPr>
        <p:blipFill>
          <a:blip r:embed="rId2"/>
          <a:stretch>
            <a:fillRect/>
          </a:stretch>
        </p:blipFill>
        <p:spPr>
          <a:xfrm>
            <a:off x="6895465" y="1307465"/>
            <a:ext cx="4404995" cy="4062730"/>
          </a:xfrm>
          <a:prstGeom prst="rect">
            <a:avLst/>
          </a:prstGeom>
        </p:spPr>
      </p:pic>
      <p:sp>
        <p:nvSpPr>
          <p:cNvPr id="3" name="Text Box 2"/>
          <p:cNvSpPr txBox="1"/>
          <p:nvPr/>
        </p:nvSpPr>
        <p:spPr>
          <a:xfrm>
            <a:off x="648335" y="1752600"/>
            <a:ext cx="6893560" cy="3107690"/>
          </a:xfrm>
          <a:prstGeom prst="rect">
            <a:avLst/>
          </a:prstGeom>
          <a:noFill/>
        </p:spPr>
        <p:txBody>
          <a:bodyPr wrap="square" rtlCol="0">
            <a:spAutoFit/>
          </a:bodyPr>
          <a:lstStyle/>
          <a:p>
            <a:r>
              <a:rPr lang="en-US" sz="2800">
                <a:latin typeface="Times New Roman" panose="02020603050405020304" charset="0"/>
                <a:cs typeface="Times New Roman" panose="02020603050405020304" charset="0"/>
              </a:rPr>
              <a:t>The Project work carried out here is mapped to SDG-9 </a:t>
            </a:r>
          </a:p>
          <a:p>
            <a:endParaRPr lang="en-US" sz="2800">
              <a:latin typeface="Times New Roman" panose="02020603050405020304" charset="0"/>
              <a:cs typeface="Times New Roman" panose="02020603050405020304" charset="0"/>
            </a:endParaRPr>
          </a:p>
          <a:p>
            <a:r>
              <a:rPr lang="en-US" sz="2800" b="1">
                <a:latin typeface="Times New Roman" panose="02020603050405020304" charset="0"/>
                <a:cs typeface="Times New Roman" panose="02020603050405020304" charset="0"/>
              </a:rPr>
              <a:t>industry,innovation and infrastructure:</a:t>
            </a:r>
          </a:p>
          <a:p>
            <a:pPr algn="l"/>
            <a:r>
              <a:rPr lang="en-US" sz="2800">
                <a:latin typeface="Times New Roman" panose="02020603050405020304" charset="0"/>
                <a:cs typeface="Times New Roman" panose="02020603050405020304" charset="0"/>
              </a:rPr>
              <a:t>A chatbot can enhance business operations </a:t>
            </a:r>
          </a:p>
          <a:p>
            <a:pPr algn="l"/>
            <a:r>
              <a:rPr lang="en-US" sz="2800">
                <a:latin typeface="Times New Roman" panose="02020603050405020304" charset="0"/>
                <a:cs typeface="Times New Roman" panose="02020603050405020304" charset="0"/>
              </a:rPr>
              <a:t>and customer service efficiency through   innovation.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p:txBody>
          <a:bodyPr>
            <a:normAutofit lnSpcReduction="10000"/>
          </a:bodyPr>
          <a:lstStyle/>
          <a:p>
            <a:pPr algn="just">
              <a:lnSpc>
                <a:spcPct val="120000"/>
              </a:lnSpc>
              <a:buFont typeface="Wingdings" panose="05000000000000000000" charset="0"/>
              <a:buChar char="Ø"/>
            </a:pPr>
            <a:r>
              <a:rPr lang="en-GB">
                <a:sym typeface="+mn-ea"/>
              </a:rPr>
              <a:t>In customer support, chatbot by using machine learning customer can</a:t>
            </a:r>
            <a:r>
              <a:rPr lang="en-US" altLang="en-GB">
                <a:sym typeface="+mn-ea"/>
              </a:rPr>
              <a:t> </a:t>
            </a:r>
            <a:r>
              <a:rPr lang="en-GB">
                <a:sym typeface="+mn-ea"/>
              </a:rPr>
              <a:t>converse by a chatbot and acquire the query intent information.</a:t>
            </a:r>
            <a:endParaRPr lang="en-GB"/>
          </a:p>
          <a:p>
            <a:pPr algn="just">
              <a:lnSpc>
                <a:spcPct val="120000"/>
              </a:lnSpc>
              <a:buFont typeface="Wingdings" panose="05000000000000000000" charset="0"/>
              <a:buChar char="Ø"/>
            </a:pPr>
            <a:r>
              <a:rPr lang="en-GB">
                <a:sym typeface="+mn-ea"/>
              </a:rPr>
              <a:t>With the enhancement</a:t>
            </a:r>
            <a:r>
              <a:rPr lang="en-US" altLang="en-GB">
                <a:sym typeface="+mn-ea"/>
              </a:rPr>
              <a:t> </a:t>
            </a:r>
            <a:r>
              <a:rPr lang="en-GB">
                <a:sym typeface="+mn-ea"/>
              </a:rPr>
              <a:t>of globalization and industrialization, it becomes a problem for enterprises to interact</a:t>
            </a:r>
            <a:r>
              <a:rPr lang="en-US" altLang="en-GB">
                <a:sym typeface="+mn-ea"/>
              </a:rPr>
              <a:t> </a:t>
            </a:r>
            <a:r>
              <a:rPr lang="en-GB">
                <a:sym typeface="+mn-ea"/>
              </a:rPr>
              <a:t>with the customer and listen to their difficulties to a big extent.</a:t>
            </a:r>
            <a:endParaRPr lang="en-GB"/>
          </a:p>
          <a:p>
            <a:pPr algn="just">
              <a:lnSpc>
                <a:spcPct val="120000"/>
              </a:lnSpc>
              <a:buFont typeface="Wingdings" panose="05000000000000000000" charset="0"/>
              <a:buChar char="Ø"/>
            </a:pPr>
            <a:r>
              <a:rPr lang="en-GB">
                <a:sym typeface="+mn-ea"/>
              </a:rPr>
              <a:t> Chatbots make ease</a:t>
            </a:r>
            <a:r>
              <a:rPr lang="en-US" altLang="en-GB">
                <a:sym typeface="+mn-ea"/>
              </a:rPr>
              <a:t> </a:t>
            </a:r>
            <a:r>
              <a:rPr lang="en-GB">
                <a:sym typeface="+mn-ea"/>
              </a:rPr>
              <a:t>the pain that the industries nowadays facing. </a:t>
            </a:r>
            <a:endParaRPr lang="en-GB"/>
          </a:p>
          <a:p>
            <a:pPr algn="just">
              <a:lnSpc>
                <a:spcPct val="120000"/>
              </a:lnSpc>
              <a:buFont typeface="Wingdings" panose="05000000000000000000" charset="0"/>
              <a:buChar char="Ø"/>
            </a:pPr>
            <a:r>
              <a:rPr lang="en-GB">
                <a:sym typeface="+mn-ea"/>
              </a:rPr>
              <a:t>The aim of this chatbot is to support</a:t>
            </a:r>
            <a:r>
              <a:rPr lang="en-US" altLang="en-GB">
                <a:sym typeface="+mn-ea"/>
              </a:rPr>
              <a:t> </a:t>
            </a:r>
            <a:r>
              <a:rPr lang="en-GB">
                <a:sym typeface="+mn-ea"/>
              </a:rPr>
              <a:t>and reply to the client by giving him/her the relevant intent depending on the query</a:t>
            </a:r>
            <a:r>
              <a:rPr lang="en-US" altLang="en-GB">
                <a:sym typeface="+mn-ea"/>
              </a:rPr>
              <a:t> </a:t>
            </a:r>
            <a:r>
              <a:rPr lang="en-GB">
                <a:sym typeface="+mn-ea"/>
              </a:rPr>
              <a:t>request from the customers.</a:t>
            </a:r>
            <a:endParaRPr lang="en-GB"/>
          </a:p>
          <a:p>
            <a:endParaRPr lang="en-GB"/>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graphicFrame>
        <p:nvGraphicFramePr>
          <p:cNvPr id="4" name="Content Placeholder 3">
            <a:extLst>
              <a:ext uri="{FF2B5EF4-FFF2-40B4-BE49-F238E27FC236}">
                <a16:creationId xmlns:a16="http://schemas.microsoft.com/office/drawing/2014/main" id="{373CFABC-1854-3BC8-8CAD-F58F22E3D20D}"/>
              </a:ext>
            </a:extLst>
          </p:cNvPr>
          <p:cNvGraphicFramePr>
            <a:graphicFrameLocks noGrp="1"/>
          </p:cNvGraphicFramePr>
          <p:nvPr>
            <p:ph idx="1"/>
            <p:extLst>
              <p:ext uri="{D42A27DB-BD31-4B8C-83A1-F6EECF244321}">
                <p14:modId xmlns:p14="http://schemas.microsoft.com/office/powerpoint/2010/main" val="1810405899"/>
              </p:ext>
            </p:extLst>
          </p:nvPr>
        </p:nvGraphicFramePr>
        <p:xfrm>
          <a:off x="812800" y="1143000"/>
          <a:ext cx="10668000" cy="4663440"/>
        </p:xfrm>
        <a:graphic>
          <a:graphicData uri="http://schemas.openxmlformats.org/drawingml/2006/table">
            <a:tbl>
              <a:tblPr firstRow="1" bandRow="1">
                <a:tableStyleId>{5C22544A-7EE6-4342-B048-85BDC9FD1C3A}</a:tableStyleId>
              </a:tblPr>
              <a:tblGrid>
                <a:gridCol w="912586">
                  <a:extLst>
                    <a:ext uri="{9D8B030D-6E8A-4147-A177-3AD203B41FA5}">
                      <a16:colId xmlns:a16="http://schemas.microsoft.com/office/drawing/2014/main" val="2254128590"/>
                    </a:ext>
                  </a:extLst>
                </a:gridCol>
                <a:gridCol w="4421414">
                  <a:extLst>
                    <a:ext uri="{9D8B030D-6E8A-4147-A177-3AD203B41FA5}">
                      <a16:colId xmlns:a16="http://schemas.microsoft.com/office/drawing/2014/main" val="2819967674"/>
                    </a:ext>
                  </a:extLst>
                </a:gridCol>
                <a:gridCol w="2667000">
                  <a:extLst>
                    <a:ext uri="{9D8B030D-6E8A-4147-A177-3AD203B41FA5}">
                      <a16:colId xmlns:a16="http://schemas.microsoft.com/office/drawing/2014/main" val="2782399787"/>
                    </a:ext>
                  </a:extLst>
                </a:gridCol>
                <a:gridCol w="2667000">
                  <a:extLst>
                    <a:ext uri="{9D8B030D-6E8A-4147-A177-3AD203B41FA5}">
                      <a16:colId xmlns:a16="http://schemas.microsoft.com/office/drawing/2014/main" val="659001469"/>
                    </a:ext>
                  </a:extLst>
                </a:gridCol>
              </a:tblGrid>
              <a:tr h="317184">
                <a:tc>
                  <a:txBody>
                    <a:bodyPr/>
                    <a:lstStyle/>
                    <a:p>
                      <a:r>
                        <a:rPr lang="en-US" dirty="0"/>
                        <a:t>Sl.no</a:t>
                      </a:r>
                      <a:endParaRPr lang="en-IN" dirty="0"/>
                    </a:p>
                  </a:txBody>
                  <a:tcPr/>
                </a:tc>
                <a:tc>
                  <a:txBody>
                    <a:bodyPr/>
                    <a:lstStyle/>
                    <a:p>
                      <a:r>
                        <a:rPr lang="en-US" dirty="0"/>
                        <a:t>Title/Author/publisher</a:t>
                      </a:r>
                      <a:endParaRPr lang="en-IN" dirty="0"/>
                    </a:p>
                  </a:txBody>
                  <a:tcPr/>
                </a:tc>
                <a:tc>
                  <a:txBody>
                    <a:bodyPr/>
                    <a:lstStyle/>
                    <a:p>
                      <a:r>
                        <a:rPr lang="en-US" dirty="0"/>
                        <a:t>Advantages</a:t>
                      </a:r>
                      <a:endParaRPr lang="en-IN" dirty="0"/>
                    </a:p>
                  </a:txBody>
                  <a:tcPr/>
                </a:tc>
                <a:tc>
                  <a:txBody>
                    <a:bodyPr/>
                    <a:lstStyle/>
                    <a:p>
                      <a:r>
                        <a:rPr lang="en-US" dirty="0"/>
                        <a:t>limitations</a:t>
                      </a:r>
                      <a:endParaRPr lang="en-IN" dirty="0"/>
                    </a:p>
                  </a:txBody>
                  <a:tcPr/>
                </a:tc>
                <a:extLst>
                  <a:ext uri="{0D108BD9-81ED-4DB2-BD59-A6C34878D82A}">
                    <a16:rowId xmlns:a16="http://schemas.microsoft.com/office/drawing/2014/main" val="2410574515"/>
                  </a:ext>
                </a:extLst>
              </a:tr>
              <a:tr h="1982398">
                <a:tc>
                  <a:txBody>
                    <a:bodyPr/>
                    <a:lstStyle/>
                    <a:p>
                      <a:r>
                        <a:rPr lang="en-US" dirty="0"/>
                        <a:t>1.</a:t>
                      </a:r>
                      <a:endParaRPr lang="en-IN" dirty="0"/>
                    </a:p>
                  </a:txBody>
                  <a:tcPr/>
                </a:tc>
                <a:tc>
                  <a:txBody>
                    <a:bodyPr/>
                    <a:lstStyle/>
                    <a:p>
                      <a:r>
                        <a:rPr lang="en-IN" dirty="0"/>
                        <a:t>Choudhury, S. D. G., &amp; Rahman, M. A. H. B,</a:t>
                      </a:r>
                      <a:r>
                        <a:rPr lang="en-US" dirty="0"/>
                        <a:t> Customer Support Chatbot: A Survey,</a:t>
                      </a:r>
                      <a:r>
                        <a:rPr lang="en-IN" dirty="0"/>
                        <a:t> International Journal of Computer Applications-2019</a:t>
                      </a:r>
                    </a:p>
                  </a:txBody>
                  <a:tcPr/>
                </a:tc>
                <a:tc>
                  <a:txBody>
                    <a:bodyPr/>
                    <a:lstStyle/>
                    <a:p>
                      <a:r>
                        <a:rPr lang="en-US" dirty="0"/>
                        <a:t>Comprehensive overview of existing chatbot architectures.</a:t>
                      </a:r>
                    </a:p>
                    <a:p>
                      <a:r>
                        <a:rPr lang="en-US" dirty="0"/>
                        <a:t>Identifies various machine learning techniques for natural language processing.</a:t>
                      </a:r>
                      <a:endParaRPr lang="en-IN" dirty="0"/>
                    </a:p>
                  </a:txBody>
                  <a:tcPr/>
                </a:tc>
                <a:tc>
                  <a:txBody>
                    <a:bodyPr/>
                    <a:lstStyle/>
                    <a:p>
                      <a:r>
                        <a:rPr lang="en-US" dirty="0"/>
                        <a:t>Limited focus on specific implementation challenges.</a:t>
                      </a:r>
                    </a:p>
                    <a:p>
                      <a:r>
                        <a:rPr lang="en-US" dirty="0"/>
                        <a:t>Lacks empirical data on user satisfaction.</a:t>
                      </a:r>
                      <a:endParaRPr lang="en-IN" dirty="0"/>
                    </a:p>
                  </a:txBody>
                  <a:tcPr/>
                </a:tc>
                <a:extLst>
                  <a:ext uri="{0D108BD9-81ED-4DB2-BD59-A6C34878D82A}">
                    <a16:rowId xmlns:a16="http://schemas.microsoft.com/office/drawing/2014/main" val="1028486474"/>
                  </a:ext>
                </a:extLst>
              </a:tr>
              <a:tr h="1982398">
                <a:tc>
                  <a:txBody>
                    <a:bodyPr/>
                    <a:lstStyle/>
                    <a:p>
                      <a:r>
                        <a:rPr lang="en-US" dirty="0"/>
                        <a:t>2.</a:t>
                      </a:r>
                      <a:endParaRPr lang="en-IN" dirty="0"/>
                    </a:p>
                  </a:txBody>
                  <a:tcPr/>
                </a:tc>
                <a:tc>
                  <a:txBody>
                    <a:bodyPr/>
                    <a:lstStyle/>
                    <a:p>
                      <a:r>
                        <a:rPr lang="it-IT" dirty="0"/>
                        <a:t>Ali, A. D. S. A. Z., &amp; Al-Harbi,</a:t>
                      </a:r>
                      <a:r>
                        <a:rPr lang="en-US" dirty="0"/>
                        <a:t> Artificial Intelligence in Customer Service: A Study of Chatbot,</a:t>
                      </a:r>
                      <a:r>
                        <a:rPr lang="en-IN" dirty="0"/>
                        <a:t> Journal of Business Research-2021</a:t>
                      </a:r>
                    </a:p>
                  </a:txBody>
                  <a:tcPr/>
                </a:tc>
                <a:tc>
                  <a:txBody>
                    <a:bodyPr/>
                    <a:lstStyle/>
                    <a:p>
                      <a:r>
                        <a:rPr lang="en-US" dirty="0"/>
                        <a:t>Highlights the efficiency improvements in customer service . Discusses various AI techniques enhancing customer satisfaction.</a:t>
                      </a:r>
                      <a:endParaRPr lang="en-IN" dirty="0"/>
                    </a:p>
                  </a:txBody>
                  <a:tcPr/>
                </a:tc>
                <a:tc>
                  <a:txBody>
                    <a:bodyPr/>
                    <a:lstStyle/>
                    <a:p>
                      <a:r>
                        <a:rPr lang="en-US" dirty="0"/>
                        <a:t>Primarily theoretical with limited case studies . May not cover all industry-specific applications.</a:t>
                      </a:r>
                      <a:endParaRPr lang="en-IN" dirty="0"/>
                    </a:p>
                  </a:txBody>
                  <a:tcPr/>
                </a:tc>
                <a:extLst>
                  <a:ext uri="{0D108BD9-81ED-4DB2-BD59-A6C34878D82A}">
                    <a16:rowId xmlns:a16="http://schemas.microsoft.com/office/drawing/2014/main" val="2524922337"/>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1BC42-13E3-2B70-AD3D-220352E38000}"/>
              </a:ext>
            </a:extLst>
          </p:cNvPr>
          <p:cNvSpPr>
            <a:spLocks noGrp="1"/>
          </p:cNvSpPr>
          <p:nvPr>
            <p:ph type="title"/>
          </p:nvPr>
        </p:nvSpPr>
        <p:spPr/>
        <p:txBody>
          <a:bodyPr/>
          <a:lstStyle/>
          <a:p>
            <a:r>
              <a:rPr lang="en-GB" dirty="0"/>
              <a:t>Literature Review</a:t>
            </a:r>
            <a:endParaRPr lang="en-IN" dirty="0"/>
          </a:p>
        </p:txBody>
      </p:sp>
      <p:graphicFrame>
        <p:nvGraphicFramePr>
          <p:cNvPr id="4" name="Content Placeholder 3">
            <a:extLst>
              <a:ext uri="{FF2B5EF4-FFF2-40B4-BE49-F238E27FC236}">
                <a16:creationId xmlns:a16="http://schemas.microsoft.com/office/drawing/2014/main" id="{BC2A2E93-771A-1A6A-BD7D-46619D71706A}"/>
              </a:ext>
            </a:extLst>
          </p:cNvPr>
          <p:cNvGraphicFramePr>
            <a:graphicFrameLocks noGrp="1"/>
          </p:cNvGraphicFramePr>
          <p:nvPr>
            <p:ph idx="1"/>
            <p:extLst>
              <p:ext uri="{D42A27DB-BD31-4B8C-83A1-F6EECF244321}">
                <p14:modId xmlns:p14="http://schemas.microsoft.com/office/powerpoint/2010/main" val="1772935869"/>
              </p:ext>
            </p:extLst>
          </p:nvPr>
        </p:nvGraphicFramePr>
        <p:xfrm>
          <a:off x="364603" y="1143000"/>
          <a:ext cx="11632556" cy="5588050"/>
        </p:xfrm>
        <a:graphic>
          <a:graphicData uri="http://schemas.openxmlformats.org/drawingml/2006/table">
            <a:tbl>
              <a:tblPr firstRow="1" bandRow="1">
                <a:tableStyleId>{5C22544A-7EE6-4342-B048-85BDC9FD1C3A}</a:tableStyleId>
              </a:tblPr>
              <a:tblGrid>
                <a:gridCol w="908034">
                  <a:extLst>
                    <a:ext uri="{9D8B030D-6E8A-4147-A177-3AD203B41FA5}">
                      <a16:colId xmlns:a16="http://schemas.microsoft.com/office/drawing/2014/main" val="3490303314"/>
                    </a:ext>
                  </a:extLst>
                </a:gridCol>
                <a:gridCol w="4520492">
                  <a:extLst>
                    <a:ext uri="{9D8B030D-6E8A-4147-A177-3AD203B41FA5}">
                      <a16:colId xmlns:a16="http://schemas.microsoft.com/office/drawing/2014/main" val="2886037355"/>
                    </a:ext>
                  </a:extLst>
                </a:gridCol>
                <a:gridCol w="3196060">
                  <a:extLst>
                    <a:ext uri="{9D8B030D-6E8A-4147-A177-3AD203B41FA5}">
                      <a16:colId xmlns:a16="http://schemas.microsoft.com/office/drawing/2014/main" val="534259102"/>
                    </a:ext>
                  </a:extLst>
                </a:gridCol>
                <a:gridCol w="3007970">
                  <a:extLst>
                    <a:ext uri="{9D8B030D-6E8A-4147-A177-3AD203B41FA5}">
                      <a16:colId xmlns:a16="http://schemas.microsoft.com/office/drawing/2014/main" val="1599530941"/>
                    </a:ext>
                  </a:extLst>
                </a:gridCol>
              </a:tblGrid>
              <a:tr h="279611">
                <a:tc>
                  <a:txBody>
                    <a:bodyPr/>
                    <a:lstStyle/>
                    <a:p>
                      <a:r>
                        <a:rPr lang="en-US" dirty="0"/>
                        <a:t>Sl.no</a:t>
                      </a:r>
                      <a:endParaRPr lang="en-IN" dirty="0"/>
                    </a:p>
                  </a:txBody>
                  <a:tcPr/>
                </a:tc>
                <a:tc>
                  <a:txBody>
                    <a:bodyPr/>
                    <a:lstStyle/>
                    <a:p>
                      <a:r>
                        <a:rPr lang="en-US" dirty="0"/>
                        <a:t>Title/Author/publisher</a:t>
                      </a:r>
                      <a:endParaRPr lang="en-IN" dirty="0"/>
                    </a:p>
                  </a:txBody>
                  <a:tcPr/>
                </a:tc>
                <a:tc>
                  <a:txBody>
                    <a:bodyPr/>
                    <a:lstStyle/>
                    <a:p>
                      <a:r>
                        <a:rPr lang="en-US" dirty="0"/>
                        <a:t>Advantages</a:t>
                      </a:r>
                      <a:endParaRPr lang="en-IN" dirty="0"/>
                    </a:p>
                  </a:txBody>
                  <a:tcPr/>
                </a:tc>
                <a:tc>
                  <a:txBody>
                    <a:bodyPr/>
                    <a:lstStyle/>
                    <a:p>
                      <a:r>
                        <a:rPr lang="en-US" dirty="0"/>
                        <a:t>limitations</a:t>
                      </a:r>
                      <a:endParaRPr lang="en-IN" dirty="0"/>
                    </a:p>
                  </a:txBody>
                  <a:tcPr/>
                </a:tc>
                <a:extLst>
                  <a:ext uri="{0D108BD9-81ED-4DB2-BD59-A6C34878D82A}">
                    <a16:rowId xmlns:a16="http://schemas.microsoft.com/office/drawing/2014/main" val="2722137166"/>
                  </a:ext>
                </a:extLst>
              </a:tr>
              <a:tr h="1091451">
                <a:tc>
                  <a:txBody>
                    <a:bodyPr/>
                    <a:lstStyle/>
                    <a:p>
                      <a:r>
                        <a:rPr lang="en-US" dirty="0"/>
                        <a:t>3.</a:t>
                      </a:r>
                      <a:endParaRPr lang="en-IN" dirty="0"/>
                    </a:p>
                  </a:txBody>
                  <a:tcPr/>
                </a:tc>
                <a:tc>
                  <a:txBody>
                    <a:bodyPr/>
                    <a:lstStyle/>
                    <a:p>
                      <a:r>
                        <a:rPr lang="de-DE" dirty="0"/>
                        <a:t>Hu, J. P., &amp; Chen, C. T,</a:t>
                      </a:r>
                      <a:r>
                        <a:rPr lang="en-US" dirty="0"/>
                        <a:t> Design and Implementation of a Customer Support Chatbot Using Machine Learning , IEEE Access-2020</a:t>
                      </a:r>
                      <a:endParaRPr lang="en-IN" dirty="0"/>
                    </a:p>
                  </a:txBody>
                  <a:tcPr/>
                </a:tc>
                <a:tc>
                  <a:txBody>
                    <a:bodyPr/>
                    <a:lstStyle/>
                    <a:p>
                      <a:r>
                        <a:rPr lang="en-US" dirty="0"/>
                        <a:t>Provides a practical implementation framework ,Compares performance metrics with traditional systems.</a:t>
                      </a:r>
                      <a:endParaRPr lang="en-IN" dirty="0"/>
                    </a:p>
                  </a:txBody>
                  <a:tcPr/>
                </a:tc>
                <a:tc>
                  <a:txBody>
                    <a:bodyPr/>
                    <a:lstStyle/>
                    <a:p>
                      <a:r>
                        <a:rPr lang="en-US" dirty="0"/>
                        <a:t>Focus on a single implementation context may limit generalizability, Potential scalability issues not fully addressed.</a:t>
                      </a:r>
                      <a:endParaRPr lang="en-IN" dirty="0"/>
                    </a:p>
                  </a:txBody>
                  <a:tcPr/>
                </a:tc>
                <a:extLst>
                  <a:ext uri="{0D108BD9-81ED-4DB2-BD59-A6C34878D82A}">
                    <a16:rowId xmlns:a16="http://schemas.microsoft.com/office/drawing/2014/main" val="436960891"/>
                  </a:ext>
                </a:extLst>
              </a:tr>
              <a:tr h="1747570">
                <a:tc>
                  <a:txBody>
                    <a:bodyPr/>
                    <a:lstStyle/>
                    <a:p>
                      <a:r>
                        <a:rPr lang="en-US" dirty="0"/>
                        <a:t>4.</a:t>
                      </a:r>
                      <a:endParaRPr lang="en-IN" dirty="0"/>
                    </a:p>
                  </a:txBody>
                  <a:tcPr/>
                </a:tc>
                <a:tc>
                  <a:txBody>
                    <a:bodyPr/>
                    <a:lstStyle/>
                    <a:p>
                      <a:r>
                        <a:rPr lang="pt-BR" dirty="0"/>
                        <a:t>Asad, M. A. O., &amp; Ali, </a:t>
                      </a:r>
                      <a:r>
                        <a:rPr lang="en-US" dirty="0"/>
                        <a:t>Enhancing Customer Experience with Chatbot Systems: A Machine Learning Perspective,</a:t>
                      </a:r>
                      <a:r>
                        <a:rPr lang="en-IN" dirty="0"/>
                        <a:t> Journal of Customer Service-2022</a:t>
                      </a:r>
                    </a:p>
                  </a:txBody>
                  <a:tcPr/>
                </a:tc>
                <a:tc>
                  <a:txBody>
                    <a:bodyPr/>
                    <a:lstStyle/>
                    <a:p>
                      <a:r>
                        <a:rPr lang="en-US" dirty="0"/>
                        <a:t>Explores user experience improvements through ML-driven chatbots , Includes empirical case studies with quantitative results.</a:t>
                      </a:r>
                      <a:endParaRPr lang="en-IN" dirty="0"/>
                    </a:p>
                  </a:txBody>
                  <a:tcPr/>
                </a:tc>
                <a:tc>
                  <a:txBody>
                    <a:bodyPr/>
                    <a:lstStyle/>
                    <a:p>
                      <a:r>
                        <a:rPr lang="en-US" dirty="0"/>
                        <a:t>Limited by the sample size of case studies , May not address multilingual or culturally specific challenges.</a:t>
                      </a:r>
                      <a:endParaRPr lang="en-IN" dirty="0"/>
                    </a:p>
                  </a:txBody>
                  <a:tcPr/>
                </a:tc>
                <a:extLst>
                  <a:ext uri="{0D108BD9-81ED-4DB2-BD59-A6C34878D82A}">
                    <a16:rowId xmlns:a16="http://schemas.microsoft.com/office/drawing/2014/main" val="1041529752"/>
                  </a:ext>
                </a:extLst>
              </a:tr>
              <a:tr h="1537862">
                <a:tc>
                  <a:txBody>
                    <a:bodyPr/>
                    <a:lstStyle/>
                    <a:p>
                      <a:r>
                        <a:rPr lang="en-US" dirty="0"/>
                        <a:t>5.</a:t>
                      </a:r>
                      <a:endParaRPr lang="en-IN" dirty="0"/>
                    </a:p>
                  </a:txBody>
                  <a:tcPr/>
                </a:tc>
                <a:tc>
                  <a:txBody>
                    <a:bodyPr/>
                    <a:lstStyle/>
                    <a:p>
                      <a:r>
                        <a:rPr lang="en-IN" dirty="0"/>
                        <a:t>Sharma, T. R. S. S. J. A., &amp; Gupta, R. K,</a:t>
                      </a:r>
                      <a:r>
                        <a:rPr lang="en-US" dirty="0"/>
                        <a:t> A Comparative Study of Chatbot Systems for Customer Support,</a:t>
                      </a:r>
                      <a:r>
                        <a:rPr lang="en-IN" dirty="0"/>
                        <a:t> Computers in Human Behavior-2023</a:t>
                      </a:r>
                    </a:p>
                  </a:txBody>
                  <a:tcPr/>
                </a:tc>
                <a:tc>
                  <a:txBody>
                    <a:bodyPr/>
                    <a:lstStyle/>
                    <a:p>
                      <a:r>
                        <a:rPr lang="en-US" dirty="0"/>
                        <a:t>Provides a comparative analysis of various chatbot systems . Evaluates effectiveness based on user queries and responses.</a:t>
                      </a:r>
                      <a:endParaRPr lang="en-IN" dirty="0"/>
                    </a:p>
                  </a:txBody>
                  <a:tcPr/>
                </a:tc>
                <a:tc>
                  <a:txBody>
                    <a:bodyPr/>
                    <a:lstStyle/>
                    <a:p>
                      <a:r>
                        <a:rPr lang="en-US" dirty="0"/>
                        <a:t>Comparisons may be influenced by varying evaluation criteria . Focused on a narrow range of chatbot technologies.</a:t>
                      </a:r>
                      <a:endParaRPr lang="en-IN" dirty="0"/>
                    </a:p>
                  </a:txBody>
                  <a:tcPr/>
                </a:tc>
                <a:extLst>
                  <a:ext uri="{0D108BD9-81ED-4DB2-BD59-A6C34878D82A}">
                    <a16:rowId xmlns:a16="http://schemas.microsoft.com/office/drawing/2014/main" val="3299247641"/>
                  </a:ext>
                </a:extLst>
              </a:tr>
            </a:tbl>
          </a:graphicData>
        </a:graphic>
      </p:graphicFrame>
    </p:spTree>
    <p:extLst>
      <p:ext uri="{BB962C8B-B14F-4D97-AF65-F5344CB8AC3E}">
        <p14:creationId xmlns:p14="http://schemas.microsoft.com/office/powerpoint/2010/main" val="39849425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Existing method Drawback</a:t>
            </a:r>
            <a:endParaRPr lang="en-IN" dirty="0"/>
          </a:p>
        </p:txBody>
      </p:sp>
      <p:sp>
        <p:nvSpPr>
          <p:cNvPr id="3" name="Content Placeholder 2"/>
          <p:cNvSpPr>
            <a:spLocks noGrp="1"/>
          </p:cNvSpPr>
          <p:nvPr>
            <p:ph idx="1"/>
          </p:nvPr>
        </p:nvSpPr>
        <p:spPr/>
        <p:txBody>
          <a:bodyPr/>
          <a:lstStyle/>
          <a:p>
            <a:pPr algn="just"/>
            <a:r>
              <a:rPr lang="en-IN">
                <a:latin typeface="Times New Roman" panose="02020603050405020304" charset="0"/>
                <a:cs typeface="Times New Roman" panose="02020603050405020304" charset="0"/>
              </a:rPr>
              <a:t>Limited Understanding: Chatbots are a handy tool to help with easy queries, but with more complex tasks, there may be the need for human intervention.</a:t>
            </a:r>
          </a:p>
          <a:p>
            <a:pPr algn="just"/>
            <a:r>
              <a:rPr lang="en-IN">
                <a:latin typeface="Times New Roman" panose="02020603050405020304" charset="0"/>
                <a:cs typeface="Times New Roman" panose="02020603050405020304" charset="0"/>
              </a:rPr>
              <a:t>Maintenance and Updates: Chatbots require ongoing maintenance and updates to remain effective and up-to-date.</a:t>
            </a:r>
          </a:p>
          <a:p>
            <a:pPr algn="just"/>
            <a:r>
              <a:rPr lang="en-IN">
                <a:latin typeface="Times New Roman" panose="02020603050405020304" charset="0"/>
                <a:cs typeface="Times New Roman" panose="02020603050405020304" charset="0"/>
              </a:rPr>
              <a:t>Predefined Scripts: Many chatbots have predefined scripts or decision trees, limiting their flexibility and adaptability, so if the query lies outside of this, there may be the need for a customer service assistant to help. Nevertheless, there are some tools to help widen conversations so that they aren’t as stringent, and this will improve as technology does.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3" name="Content Placeholder 2"/>
          <p:cNvSpPr>
            <a:spLocks noGrp="1"/>
          </p:cNvSpPr>
          <p:nvPr>
            <p:ph idx="1"/>
          </p:nvPr>
        </p:nvSpPr>
        <p:spPr/>
        <p:txBody>
          <a:bodyPr/>
          <a:lstStyle/>
          <a:p>
            <a:r>
              <a:rPr lang="en-GB">
                <a:sym typeface="+mn-ea"/>
              </a:rPr>
              <a:t>Automate Customer Interactions</a:t>
            </a:r>
            <a:endParaRPr lang="en-GB"/>
          </a:p>
          <a:p>
            <a:r>
              <a:rPr lang="en-GB">
                <a:sym typeface="+mn-ea"/>
              </a:rPr>
              <a:t>Improve Response Accuracy</a:t>
            </a:r>
            <a:endParaRPr lang="en-GB"/>
          </a:p>
          <a:p>
            <a:r>
              <a:rPr lang="en-GB">
                <a:sym typeface="+mn-ea"/>
              </a:rPr>
              <a:t>Enhance User Experience</a:t>
            </a:r>
            <a:endParaRPr lang="en-GB"/>
          </a:p>
          <a:p>
            <a:r>
              <a:rPr lang="en-GB">
                <a:sym typeface="+mn-ea"/>
              </a:rPr>
              <a:t>Learn from Interactions</a:t>
            </a:r>
            <a:endParaRPr lang="en-GB"/>
          </a:p>
          <a:p>
            <a:r>
              <a:rPr lang="en-GB">
                <a:sym typeface="+mn-ea"/>
              </a:rPr>
              <a:t>Scalability</a:t>
            </a:r>
            <a:endParaRPr lang="en-GB"/>
          </a:p>
          <a:p>
            <a:r>
              <a:rPr lang="en-GB">
                <a:sym typeface="+mn-ea"/>
              </a:rPr>
              <a:t>User Feedback Loop</a:t>
            </a:r>
            <a:endParaRPr lang="en-GB"/>
          </a:p>
          <a:p>
            <a:endParaRPr lang="en-GB"/>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Methodology/Modules</a:t>
            </a:r>
          </a:p>
        </p:txBody>
      </p:sp>
      <p:sp>
        <p:nvSpPr>
          <p:cNvPr id="3" name="Content Placeholder 2"/>
          <p:cNvSpPr>
            <a:spLocks noGrp="1"/>
          </p:cNvSpPr>
          <p:nvPr>
            <p:ph idx="1"/>
          </p:nvPr>
        </p:nvSpPr>
        <p:spPr/>
        <p:txBody>
          <a:bodyPr>
            <a:normAutofit fontScale="97500" lnSpcReduction="10000"/>
          </a:bodyPr>
          <a:lstStyle/>
          <a:p>
            <a:pPr marL="342900" lvl="0" indent="-190500" algn="just" rtl="0">
              <a:lnSpc>
                <a:spcPct val="200000"/>
              </a:lnSpc>
              <a:spcBef>
                <a:spcPts val="0"/>
              </a:spcBef>
              <a:spcAft>
                <a:spcPts val="0"/>
              </a:spcAft>
              <a:buClr>
                <a:schemeClr val="dk1"/>
              </a:buClr>
              <a:buSzPct val="100000"/>
              <a:buNone/>
            </a:pPr>
            <a:r>
              <a:rPr lang="en-US" b="1" u="sng" dirty="0">
                <a:latin typeface="Cambria" panose="02040503050406030204" pitchFamily="18" charset="0"/>
                <a:ea typeface="Cambria" panose="02040503050406030204" pitchFamily="18" charset="0"/>
                <a:sym typeface="+mn-ea"/>
              </a:rPr>
              <a:t>The Proposed method consists of the following steps:</a:t>
            </a:r>
            <a:endParaRPr lang="en-US" b="1" u="sng" dirty="0">
              <a:latin typeface="Cambria" panose="02040503050406030204" pitchFamily="18" charset="0"/>
              <a:ea typeface="Cambria" panose="02040503050406030204" pitchFamily="18" charset="0"/>
            </a:endParaRPr>
          </a:p>
          <a:p>
            <a:pPr marL="495300" lvl="0" indent="-342900" algn="just" rtl="0">
              <a:lnSpc>
                <a:spcPct val="150000"/>
              </a:lnSpc>
              <a:spcBef>
                <a:spcPts val="0"/>
              </a:spcBef>
              <a:spcAft>
                <a:spcPts val="0"/>
              </a:spcAft>
              <a:buClr>
                <a:schemeClr val="dk1"/>
              </a:buClr>
              <a:buSzPct val="100000"/>
              <a:buFont typeface="Arial" panose="020B0604020202020204" pitchFamily="34" charset="0"/>
              <a:buChar char="•"/>
            </a:pPr>
            <a:r>
              <a:rPr lang="en-US" dirty="0">
                <a:latin typeface="Cambria" panose="02040503050406030204" pitchFamily="18" charset="0"/>
                <a:ea typeface="Cambria" panose="02040503050406030204" pitchFamily="18" charset="0"/>
                <a:sym typeface="+mn-ea"/>
              </a:rPr>
              <a:t>Step-1: Customer Query/Request: Customer types the phrase in the chatbox.</a:t>
            </a:r>
            <a:endParaRPr lang="en-US" dirty="0">
              <a:latin typeface="Cambria" panose="02040503050406030204" pitchFamily="18" charset="0"/>
              <a:ea typeface="Cambria" panose="02040503050406030204" pitchFamily="18" charset="0"/>
            </a:endParaRPr>
          </a:p>
          <a:p>
            <a:pPr marL="495300" lvl="0" indent="-342900" algn="just" rtl="0">
              <a:lnSpc>
                <a:spcPct val="150000"/>
              </a:lnSpc>
              <a:spcBef>
                <a:spcPts val="0"/>
              </a:spcBef>
              <a:spcAft>
                <a:spcPts val="0"/>
              </a:spcAft>
              <a:buClr>
                <a:schemeClr val="dk1"/>
              </a:buClr>
              <a:buSzPct val="100000"/>
              <a:buFont typeface="Arial" panose="020B0604020202020204" pitchFamily="34" charset="0"/>
              <a:buChar char="•"/>
            </a:pPr>
            <a:r>
              <a:rPr lang="en-US" dirty="0">
                <a:latin typeface="Cambria" panose="02040503050406030204" pitchFamily="18" charset="0"/>
                <a:ea typeface="Cambria" panose="02040503050406030204" pitchFamily="18" charset="0"/>
                <a:sym typeface="+mn-ea"/>
              </a:rPr>
              <a:t>Step-2: Chatbot: It packs the data and responds to the customer and the phrase</a:t>
            </a:r>
            <a:endParaRPr lang="en-US" dirty="0">
              <a:latin typeface="Cambria" panose="02040503050406030204" pitchFamily="18" charset="0"/>
              <a:ea typeface="Cambria" panose="02040503050406030204" pitchFamily="18" charset="0"/>
            </a:endParaRPr>
          </a:p>
          <a:p>
            <a:pPr marL="152400" lvl="0" indent="0" algn="just" rtl="0">
              <a:lnSpc>
                <a:spcPct val="150000"/>
              </a:lnSpc>
              <a:spcBef>
                <a:spcPts val="0"/>
              </a:spcBef>
              <a:spcAft>
                <a:spcPts val="0"/>
              </a:spcAft>
              <a:buClr>
                <a:schemeClr val="dk1"/>
              </a:buClr>
              <a:buSzPct val="100000"/>
              <a:buFont typeface="Arial" panose="020B0604020202020204" pitchFamily="34" charset="0"/>
              <a:buNone/>
            </a:pPr>
            <a:r>
              <a:rPr lang="en-US" dirty="0">
                <a:latin typeface="Cambria" panose="02040503050406030204" pitchFamily="18" charset="0"/>
                <a:ea typeface="Cambria" panose="02040503050406030204" pitchFamily="18" charset="0"/>
                <a:sym typeface="+mn-ea"/>
              </a:rPr>
              <a:t>      sent to ML-NLP engine (ML-NLP).</a:t>
            </a:r>
            <a:endParaRPr lang="en-US" dirty="0">
              <a:latin typeface="Cambria" panose="02040503050406030204" pitchFamily="18" charset="0"/>
              <a:ea typeface="Cambria" panose="02040503050406030204" pitchFamily="18" charset="0"/>
            </a:endParaRPr>
          </a:p>
          <a:p>
            <a:pPr marL="495300" lvl="0" indent="-342900" algn="just" rtl="0">
              <a:lnSpc>
                <a:spcPct val="150000"/>
              </a:lnSpc>
              <a:spcBef>
                <a:spcPts val="0"/>
              </a:spcBef>
              <a:spcAft>
                <a:spcPts val="0"/>
              </a:spcAft>
              <a:buClr>
                <a:schemeClr val="dk1"/>
              </a:buClr>
              <a:buSzPct val="100000"/>
              <a:buFont typeface="Arial" panose="020B0604020202020204" pitchFamily="34" charset="0"/>
              <a:buChar char="•"/>
            </a:pPr>
            <a:r>
              <a:rPr lang="en-US" dirty="0">
                <a:latin typeface="Cambria" panose="02040503050406030204" pitchFamily="18" charset="0"/>
                <a:ea typeface="Cambria" panose="02040503050406030204" pitchFamily="18" charset="0"/>
                <a:sym typeface="+mn-ea"/>
              </a:rPr>
              <a:t>Step-3: Machine Learning NLP engine (ML-NLP): Extracted user intent and</a:t>
            </a:r>
            <a:endParaRPr lang="en-US" dirty="0">
              <a:latin typeface="Cambria" panose="02040503050406030204" pitchFamily="18" charset="0"/>
              <a:ea typeface="Cambria" panose="02040503050406030204" pitchFamily="18" charset="0"/>
            </a:endParaRPr>
          </a:p>
          <a:p>
            <a:pPr marL="152400" lvl="0" indent="0" algn="just" rtl="0">
              <a:lnSpc>
                <a:spcPct val="150000"/>
              </a:lnSpc>
              <a:spcBef>
                <a:spcPts val="0"/>
              </a:spcBef>
              <a:spcAft>
                <a:spcPts val="0"/>
              </a:spcAft>
              <a:buClr>
                <a:schemeClr val="dk1"/>
              </a:buClr>
              <a:buSzPct val="100000"/>
              <a:buFont typeface="Arial" panose="020B0604020202020204" pitchFamily="34" charset="0"/>
              <a:buNone/>
            </a:pPr>
            <a:r>
              <a:rPr lang="en-US" dirty="0">
                <a:latin typeface="Cambria" panose="02040503050406030204" pitchFamily="18" charset="0"/>
                <a:ea typeface="Cambria" panose="02040503050406030204" pitchFamily="18" charset="0"/>
                <a:sym typeface="+mn-ea"/>
              </a:rPr>
              <a:t>       entities sent back to chatbot.</a:t>
            </a:r>
            <a:endParaRPr lang="en-US" dirty="0">
              <a:latin typeface="Cambria" panose="02040503050406030204" pitchFamily="18" charset="0"/>
              <a:ea typeface="Cambria" panose="02040503050406030204" pitchFamily="18" charset="0"/>
            </a:endParaRPr>
          </a:p>
          <a:p>
            <a:pPr marL="495300" lvl="0" indent="-342900" algn="just" rtl="0">
              <a:lnSpc>
                <a:spcPct val="150000"/>
              </a:lnSpc>
              <a:spcBef>
                <a:spcPts val="0"/>
              </a:spcBef>
              <a:spcAft>
                <a:spcPts val="0"/>
              </a:spcAft>
              <a:buClr>
                <a:schemeClr val="dk1"/>
              </a:buClr>
              <a:buSzPct val="100000"/>
              <a:buFont typeface="Arial" panose="020B0604020202020204" pitchFamily="34" charset="0"/>
              <a:buChar char="•"/>
            </a:pPr>
            <a:r>
              <a:rPr lang="en-US" dirty="0">
                <a:latin typeface="Cambria" panose="02040503050406030204" pitchFamily="18" charset="0"/>
                <a:ea typeface="Cambria" panose="02040503050406030204" pitchFamily="18" charset="0"/>
                <a:sym typeface="+mn-ea"/>
              </a:rPr>
              <a:t>Step-4: Data Query Search Engine: Chatbot based on intent call upon services</a:t>
            </a:r>
            <a:endParaRPr lang="en-US" dirty="0">
              <a:latin typeface="Cambria" panose="02040503050406030204" pitchFamily="18" charset="0"/>
              <a:ea typeface="Cambria" panose="02040503050406030204" pitchFamily="18" charset="0"/>
            </a:endParaRPr>
          </a:p>
          <a:p>
            <a:pPr marL="152400" lvl="0" indent="0" algn="just" rtl="0">
              <a:lnSpc>
                <a:spcPct val="150000"/>
              </a:lnSpc>
              <a:spcBef>
                <a:spcPts val="0"/>
              </a:spcBef>
              <a:spcAft>
                <a:spcPts val="0"/>
              </a:spcAft>
              <a:buClr>
                <a:schemeClr val="dk1"/>
              </a:buClr>
              <a:buSzPct val="100000"/>
              <a:buFont typeface="Arial" panose="020B0604020202020204" pitchFamily="34" charset="0"/>
              <a:buNone/>
            </a:pPr>
            <a:r>
              <a:rPr lang="en-US" dirty="0">
                <a:latin typeface="Cambria" panose="02040503050406030204" pitchFamily="18" charset="0"/>
                <a:ea typeface="Cambria" panose="02040503050406030204" pitchFamily="18" charset="0"/>
                <a:sym typeface="+mn-ea"/>
              </a:rPr>
              <a:t>      using entity information to find data from database. And data is returned to the</a:t>
            </a:r>
            <a:endParaRPr lang="en-US" dirty="0">
              <a:latin typeface="Cambria" panose="02040503050406030204" pitchFamily="18" charset="0"/>
              <a:ea typeface="Cambria" panose="02040503050406030204" pitchFamily="18" charset="0"/>
            </a:endParaRPr>
          </a:p>
          <a:p>
            <a:pPr marL="152400" lvl="0" indent="0" algn="just" rtl="0">
              <a:lnSpc>
                <a:spcPct val="150000"/>
              </a:lnSpc>
              <a:spcBef>
                <a:spcPts val="0"/>
              </a:spcBef>
              <a:spcAft>
                <a:spcPts val="0"/>
              </a:spcAft>
              <a:buClr>
                <a:schemeClr val="dk1"/>
              </a:buClr>
              <a:buSzPct val="100000"/>
              <a:buFont typeface="Arial" panose="020B0604020202020204" pitchFamily="34" charset="0"/>
              <a:buNone/>
            </a:pPr>
            <a:r>
              <a:rPr lang="en-US" dirty="0">
                <a:latin typeface="Cambria" panose="02040503050406030204" pitchFamily="18" charset="0"/>
                <a:ea typeface="Cambria" panose="02040503050406030204" pitchFamily="18" charset="0"/>
                <a:sym typeface="+mn-ea"/>
              </a:rPr>
              <a:t>      chatbot</a:t>
            </a: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endParaRPr lang="en-GB"/>
          </a:p>
          <a:p>
            <a:endParaRPr lang="en-GB"/>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a:t>
            </a:r>
            <a:endParaRPr lang="en-IN" dirty="0"/>
          </a:p>
        </p:txBody>
      </p:sp>
      <p:pic>
        <p:nvPicPr>
          <p:cNvPr id="4" name="Picture Placeholder 3" descr="WhatsApp Image 2024-09-12 at 06.13.21_6d51b67c"/>
          <p:cNvPicPr>
            <a:picLocks noGrp="1" noChangeAspect="1"/>
          </p:cNvPicPr>
          <p:nvPr>
            <p:ph type="pic" idx="2"/>
          </p:nvPr>
        </p:nvPicPr>
        <p:blipFill>
          <a:blip r:embed="rId2"/>
          <a:stretch>
            <a:fillRect/>
          </a:stretch>
        </p:blipFill>
        <p:spPr>
          <a:xfrm>
            <a:off x="939800" y="1751965"/>
            <a:ext cx="10025380" cy="335407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Hardware/software components</a:t>
            </a:r>
            <a:endParaRPr lang="en-IN" dirty="0"/>
          </a:p>
        </p:txBody>
      </p:sp>
      <p:sp>
        <p:nvSpPr>
          <p:cNvPr id="3" name="Content Placeholder 2"/>
          <p:cNvSpPr>
            <a:spLocks noGrp="1"/>
          </p:cNvSpPr>
          <p:nvPr>
            <p:ph idx="1"/>
          </p:nvPr>
        </p:nvSpPr>
        <p:spPr/>
        <p:txBody>
          <a:bodyPr/>
          <a:lstStyle/>
          <a:p>
            <a:endParaRPr lang="en-IN"/>
          </a:p>
        </p:txBody>
      </p:sp>
    </p:spTree>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Bioinformatics</Template>
  <TotalTime>30</TotalTime>
  <Words>1403</Words>
  <Application>Microsoft Office PowerPoint</Application>
  <PresentationFormat>Widescreen</PresentationFormat>
  <Paragraphs>127</Paragraphs>
  <Slides>16</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Bookman Old Style</vt:lpstr>
      <vt:lpstr>Calibri</vt:lpstr>
      <vt:lpstr>Cambria</vt:lpstr>
      <vt:lpstr>Times New Roman</vt:lpstr>
      <vt:lpstr>Verdana</vt:lpstr>
      <vt:lpstr>Wingdings</vt:lpstr>
      <vt:lpstr>Bioinformatics</vt:lpstr>
      <vt:lpstr>PSCS64-Customer Support Chatbot With ML</vt:lpstr>
      <vt:lpstr>Introduction</vt:lpstr>
      <vt:lpstr>Literature Review</vt:lpstr>
      <vt:lpstr>Literature Review</vt:lpstr>
      <vt:lpstr>Existing method Drawback</vt:lpstr>
      <vt:lpstr>Objectives</vt:lpstr>
      <vt:lpstr>Methodology/Modules</vt:lpstr>
      <vt:lpstr>Architecture</vt:lpstr>
      <vt:lpstr>Hardware/software components</vt:lpstr>
      <vt:lpstr>Timeline of Project</vt:lpstr>
      <vt:lpstr>Expected Outcomes</vt:lpstr>
      <vt:lpstr>Conclusion</vt:lpstr>
      <vt:lpstr>Github Link</vt:lpstr>
      <vt:lpstr>References</vt:lpstr>
      <vt:lpstr>Project work mapping with SDG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ARUN KUMAR P</cp:lastModifiedBy>
  <cp:revision>21</cp:revision>
  <dcterms:created xsi:type="dcterms:W3CDTF">2023-03-16T03:26:00Z</dcterms:created>
  <dcterms:modified xsi:type="dcterms:W3CDTF">2024-10-23T08:04:42Z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14366ACACF66439D93483B90CB2498F3_13</vt:lpwstr>
  </property>
  <property fmtid="{D5CDD505-2E9C-101B-9397-08002B2CF9AE}" pid="3" name="KSOProductBuildVer">
    <vt:lpwstr>1033-12.2.0.17562</vt:lpwstr>
  </property>
</Properties>
</file>