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07" r:id="rId5"/>
    <p:sldId id="257" r:id="rId6"/>
    <p:sldId id="258" r:id="rId7"/>
    <p:sldId id="278" r:id="rId8"/>
    <p:sldId id="276" r:id="rId9"/>
    <p:sldId id="310" r:id="rId10"/>
    <p:sldId id="260" r:id="rId11"/>
    <p:sldId id="261" r:id="rId12"/>
    <p:sldId id="275" r:id="rId13"/>
    <p:sldId id="279" r:id="rId14"/>
    <p:sldId id="283" r:id="rId15"/>
    <p:sldId id="284" r:id="rId16"/>
    <p:sldId id="280" r:id="rId17"/>
    <p:sldId id="263" r:id="rId18"/>
    <p:sldId id="308" r:id="rId19"/>
    <p:sldId id="264" r:id="rId20"/>
    <p:sldId id="309" r:id="rId21"/>
    <p:sldId id="268" r:id="rId22"/>
    <p:sldId id="265" r:id="rId23"/>
    <p:sldId id="274"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2">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hyperlink" Target="https://github.com/KIRAN0382/Chatbot.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hyperlink" Target="https://medium.com/@surmenok/chatbot-architecture-496f5bf820ed" TargetMode="External"/><Relationship Id="rId6" Type="http://schemas.openxmlformats.org/officeDocument/2006/relationships/hyperlink" Target="https://d.docs.live.net/b5080d6476122573/Desktop/.%20http:/blog.aylien.com/interactive-history-chatbots/" TargetMode="External"/><Relationship Id="rId5" Type="http://schemas.openxmlformats.org/officeDocument/2006/relationships/hyperlink" Target="file:///C:\Users\pc-1\Desktop\.%20https:\www.researchgate.net\publication\323279398_ANALYSIS_OF_T%20HE_CHATBOT_OPEN_SOURCE_LANGUAGES_AIML_AND_CHATS%20CRIPT_A_Review" TargetMode="External"/><Relationship Id="rId4" Type="http://schemas.openxmlformats.org/officeDocument/2006/relationships/hyperlink" Target="https://chatbotslife.com/" TargetMode="External"/><Relationship Id="rId3" Type="http://schemas.openxmlformats.org/officeDocument/2006/relationships/hyperlink" Target="https://www.analyticsvidhya.com/blog/2023/10/a-step-by-step-guide-to-pdf-chatbots-with-langchain-and-ollama/" TargetMode="External"/><Relationship Id="rId2" Type="http://schemas.openxmlformats.org/officeDocument/2006/relationships/hyperlink" Target="https://www.ijrte.org/wp-%20content/uploads/papers/v8i1S3/A10170681S319.pdf" TargetMode="External"/><Relationship Id="rId1" Type="http://schemas.openxmlformats.org/officeDocument/2006/relationships/hyperlink" Target="https://www.researchgate.net/publication/343980800_Customer_Support_Chatbot_Using_Machine_Learning" TargetMode="Externa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US" altLang="en-GB" dirty="0">
                <a:sym typeface="+mn-ea"/>
              </a:rPr>
              <a:t>PSCS64-Customer Support Chatbot With ML</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US" altLang="en-GB" dirty="0">
                <a:latin typeface="Cambria" panose="02040503050406030204" pitchFamily="18" charset="0"/>
                <a:ea typeface="Cambria" panose="02040503050406030204" pitchFamily="18" charset="0"/>
              </a:rPr>
              <a:t>CSE-G27</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580"/>
        </p:xfrm>
        <a:graphic>
          <a:graphicData uri="http://schemas.openxmlformats.org/drawingml/2006/table">
            <a:tbl>
              <a:tblPr firstRow="1" bandRow="1">
                <a:noFill/>
              </a:tblPr>
              <a:tblGrid>
                <a:gridCol w="2084705"/>
                <a:gridCol w="3333970"/>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65760">
                <a:tc>
                  <a:txBody>
                    <a:bodyPr/>
                    <a:lstStyle/>
                    <a:p>
                      <a:pPr algn="ctr"/>
                      <a:r>
                        <a:rPr lang="en-US" altLang="en-GB" b="1" dirty="0">
                          <a:latin typeface="Times New Roman" panose="02020603050405020304" charset="0"/>
                          <a:cs typeface="Times New Roman" panose="02020603050405020304" charset="0"/>
                        </a:rPr>
                        <a:t>20211CSE0382         </a:t>
                      </a:r>
                      <a:endParaRPr lang="en-US" altLang="en-GB" b="1" dirty="0">
                        <a:latin typeface="Times New Roman" panose="02020603050405020304" charset="0"/>
                        <a:cs typeface="Times New Roman" panose="02020603050405020304" charset="0"/>
                      </a:endParaRP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ctr"/>
                      <a:r>
                        <a:rPr lang="en-US" altLang="en-GB" b="1" dirty="0">
                          <a:latin typeface="Times New Roman" panose="02020603050405020304" charset="0"/>
                          <a:cs typeface="Times New Roman" panose="02020603050405020304" charset="0"/>
                        </a:rPr>
                        <a:t>Kiran R</a:t>
                      </a:r>
                      <a:endParaRPr lang="en-US" altLang="en-GB" b="1" dirty="0">
                        <a:latin typeface="Times New Roman" panose="02020603050405020304" charset="0"/>
                        <a:cs typeface="Times New Roman" panose="02020603050405020304" charset="0"/>
                      </a:endParaRP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65760">
                <a:tc>
                  <a:txBody>
                    <a:bodyPr/>
                    <a:lstStyle/>
                    <a:p>
                      <a:pPr algn="ctr"/>
                      <a:r>
                        <a:rPr lang="en-US" altLang="en-GB" b="1">
                          <a:latin typeface="Times New Roman" panose="02020603050405020304" charset="0"/>
                          <a:cs typeface="Times New Roman" panose="02020603050405020304" charset="0"/>
                        </a:rPr>
                        <a:t>20211CSE0378                        </a:t>
                      </a:r>
                      <a:endParaRPr lang="en-US" altLang="en-GB" b="1">
                        <a:latin typeface="Times New Roman" panose="02020603050405020304" charset="0"/>
                        <a:cs typeface="Times New Roman" panose="02020603050405020304" charset="0"/>
                      </a:endParaRP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ctr"/>
                      <a:r>
                        <a:rPr lang="en-US" altLang="en-GB" b="1" dirty="0">
                          <a:latin typeface="Times New Roman" panose="02020603050405020304" charset="0"/>
                          <a:cs typeface="Times New Roman" panose="02020603050405020304" charset="0"/>
                        </a:rPr>
                        <a:t>ArunKumar P</a:t>
                      </a:r>
                      <a:endParaRPr lang="en-US" altLang="en-GB" b="1" dirty="0">
                        <a:latin typeface="Times New Roman" panose="02020603050405020304" charset="0"/>
                        <a:cs typeface="Times New Roman" panose="02020603050405020304" charset="0"/>
                      </a:endParaRP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algn="ctr"/>
                      <a:r>
                        <a:rPr lang="en-US" altLang="en-GB" b="1">
                          <a:latin typeface="Times New Roman" panose="02020603050405020304" charset="0"/>
                          <a:cs typeface="Times New Roman" panose="02020603050405020304" charset="0"/>
                        </a:rPr>
                        <a:t>20211CSE0386</a:t>
                      </a:r>
                      <a:endParaRPr lang="en-US" altLang="en-GB" b="1">
                        <a:latin typeface="Times New Roman" panose="02020603050405020304" charset="0"/>
                        <a:cs typeface="Times New Roman" panose="02020603050405020304" charset="0"/>
                      </a:endParaRP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ctr"/>
                      <a:r>
                        <a:rPr lang="en-US" altLang="en-GB" b="1" dirty="0">
                          <a:latin typeface="Times New Roman" panose="02020603050405020304" charset="0"/>
                          <a:cs typeface="Times New Roman" panose="02020603050405020304" charset="0"/>
                        </a:rPr>
                        <a:t>Jishnukumar GS</a:t>
                      </a:r>
                      <a:endParaRPr lang="en-US" altLang="en-GB" b="1" dirty="0">
                        <a:latin typeface="Times New Roman" panose="02020603050405020304" charset="0"/>
                        <a:cs typeface="Times New Roman" panose="02020603050405020304" charset="0"/>
                      </a:endParaRP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algn="ctr"/>
                      <a:r>
                        <a:rPr lang="en-US" altLang="en-GB" b="1">
                          <a:latin typeface="Times New Roman" panose="02020603050405020304" charset="0"/>
                          <a:cs typeface="Times New Roman" panose="02020603050405020304" charset="0"/>
                        </a:rPr>
                        <a:t>20221LCS0022</a:t>
                      </a:r>
                      <a:endParaRPr lang="en-US" altLang="en-GB" b="1">
                        <a:latin typeface="Times New Roman" panose="02020603050405020304" charset="0"/>
                        <a:cs typeface="Times New Roman" panose="02020603050405020304" charset="0"/>
                      </a:endParaRP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ctr"/>
                      <a:r>
                        <a:rPr lang="en-US" altLang="en-GB" b="1" dirty="0">
                          <a:latin typeface="Times New Roman" panose="02020603050405020304" charset="0"/>
                          <a:cs typeface="Times New Roman" panose="02020603050405020304" charset="0"/>
                        </a:rPr>
                        <a:t>Praveen Kumar S</a:t>
                      </a:r>
                      <a:endParaRPr lang="en-US" altLang="en-GB" b="1" dirty="0">
                        <a:latin typeface="Times New Roman" panose="02020603050405020304" charset="0"/>
                        <a:cs typeface="Times New Roman" panose="02020603050405020304" charset="0"/>
                      </a:endParaRP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US"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Mr.</a:t>
            </a:r>
            <a:r>
              <a:rPr lang="en-US"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Md Ziaur Rahman</a:t>
            </a:r>
            <a:endParaRPr lang="en-US"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7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a:t>
            </a:r>
            <a:r>
              <a:rPr lang="en-US" alt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3</a:t>
            </a:r>
            <a:endParaRPr lang="en-US" alt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lumMod val="85000"/>
                    <a:lumOff val="15000"/>
                  </a:schemeClr>
                </a:solidFill>
                <a:latin typeface="Cambria" panose="02040503050406030204" pitchFamily="18" charset="0"/>
                <a:ea typeface="Cambria" panose="02040503050406030204" pitchFamily="18" charset="0"/>
                <a:cs typeface="Verdana" panose="020B0604030504040204"/>
                <a:sym typeface="Verdana" panose="020B0604030504040204"/>
              </a:rPr>
              <a:t>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Dr.Asif Mohammed</a:t>
            </a:r>
            <a:endPar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dirty="0">
                <a:solidFill>
                  <a:schemeClr val="tx1">
                    <a:lumMod val="85000"/>
                    <a:lumOff val="15000"/>
                  </a:schemeClr>
                </a:solidFill>
                <a:latin typeface="Cambria" panose="02040503050406030204" pitchFamily="18" charset="0"/>
                <a:ea typeface="Cambria" panose="02040503050406030204" pitchFamily="18" charset="0"/>
                <a:cs typeface="Verdana" panose="020B0604030504040204"/>
                <a:sym typeface="Verdana" panose="020B0604030504040204"/>
              </a:rPr>
              <a:t> Mr.Amarnath JL/Dr.Jayanthi K</a:t>
            </a:r>
            <a:endParaRPr lang="en-US" sz="2000" b="1" i="0" u="none" strike="noStrike" cap="none" dirty="0">
              <a:solidFill>
                <a:schemeClr val="tx1">
                  <a:lumMod val="85000"/>
                  <a:lumOff val="15000"/>
                </a:schemeClr>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IN" dirty="0"/>
          </a:p>
        </p:txBody>
      </p:sp>
      <p:pic>
        <p:nvPicPr>
          <p:cNvPr id="4" name="Picture Placeholder 3" descr="WhatsApp Image 2024-09-12 at 06.13.21_6d51b67c"/>
          <p:cNvPicPr>
            <a:picLocks noGrp="1" noChangeAspect="1"/>
          </p:cNvPicPr>
          <p:nvPr>
            <p:ph type="pic" idx="2"/>
          </p:nvPr>
        </p:nvPicPr>
        <p:blipFill>
          <a:blip r:embed="rId1"/>
          <a:stretch>
            <a:fillRect/>
          </a:stretch>
        </p:blipFill>
        <p:spPr>
          <a:xfrm>
            <a:off x="939800" y="1751965"/>
            <a:ext cx="10025380" cy="33540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t>Pseudocode</a:t>
            </a:r>
            <a:endParaRPr lang="en-US" altLang="en-IN" dirty="0"/>
          </a:p>
        </p:txBody>
      </p:sp>
      <p:sp>
        <p:nvSpPr>
          <p:cNvPr id="3" name="Content Placeholder 2"/>
          <p:cNvSpPr>
            <a:spLocks noGrp="1"/>
          </p:cNvSpPr>
          <p:nvPr>
            <p:ph idx="1"/>
          </p:nvPr>
        </p:nvSpPr>
        <p:spPr/>
        <p:txBody>
          <a:bodyPr>
            <a:normAutofit/>
          </a:bodyPr>
          <a:lstStyle/>
          <a:p>
            <a:pPr marL="0" indent="0">
              <a:lnSpc>
                <a:spcPct val="150000"/>
              </a:lnSpc>
              <a:buNone/>
            </a:pPr>
            <a:r>
              <a:rPr lang="en-US" sz="1800" dirty="0">
                <a:effectLst/>
                <a:latin typeface="Times New Roman" panose="02020603050405020304" charset="0"/>
                <a:ea typeface="Times New Roman" panose="02020603050405020304" charset="0"/>
              </a:rPr>
              <a:t>Flask Application for Chatbot Query Management</a:t>
            </a:r>
            <a:endParaRPr lang="en-IN" sz="1800" dirty="0">
              <a:effectLst/>
              <a:latin typeface="Times New Roman" panose="02020603050405020304" charset="0"/>
              <a:ea typeface="Times New Roman" panose="02020603050405020304" charset="0"/>
            </a:endParaRPr>
          </a:p>
          <a:p>
            <a:pPr marL="0" indent="0">
              <a:lnSpc>
                <a:spcPct val="150000"/>
              </a:lnSpc>
              <a:buNone/>
            </a:pPr>
            <a:r>
              <a:rPr lang="en-US" sz="1800" dirty="0">
                <a:effectLst/>
                <a:latin typeface="Times New Roman" panose="02020603050405020304" charset="0"/>
                <a:ea typeface="Times New Roman" panose="02020603050405020304" charset="0"/>
              </a:rPr>
              <a:t>Initialize Flask Application </a:t>
            </a:r>
            <a:endParaRPr lang="en-IN" sz="1800" dirty="0">
              <a:effectLst/>
              <a:latin typeface="Times New Roman" panose="02020603050405020304" charset="0"/>
              <a:ea typeface="Times New Roman" panose="02020603050405020304" charset="0"/>
            </a:endParaRPr>
          </a:p>
          <a:p>
            <a:pPr marL="0" indent="0">
              <a:lnSpc>
                <a:spcPct val="150000"/>
              </a:lnSpc>
              <a:buNone/>
            </a:pPr>
            <a:r>
              <a:rPr lang="en-US" sz="1800" dirty="0">
                <a:effectLst/>
                <a:latin typeface="Times New Roman" panose="02020603050405020304" charset="0"/>
                <a:ea typeface="Times New Roman" panose="02020603050405020304" charset="0"/>
              </a:rPr>
              <a:t>Import necessary modules (Flask, sqlite3, etc.).</a:t>
            </a:r>
            <a:endParaRPr lang="en-IN" sz="1800" dirty="0">
              <a:effectLst/>
              <a:latin typeface="Times New Roman" panose="02020603050405020304" charset="0"/>
              <a:ea typeface="Times New Roman" panose="02020603050405020304" charset="0"/>
            </a:endParaRPr>
          </a:p>
          <a:p>
            <a:pPr marL="0" indent="0">
              <a:lnSpc>
                <a:spcPct val="150000"/>
              </a:lnSpc>
              <a:buNone/>
            </a:pPr>
            <a:r>
              <a:rPr lang="en-US" sz="1800" dirty="0">
                <a:effectLst/>
                <a:latin typeface="Times New Roman" panose="02020603050405020304" charset="0"/>
                <a:ea typeface="Times New Roman" panose="02020603050405020304" charset="0"/>
              </a:rPr>
              <a:t>Create an app instance.</a:t>
            </a:r>
            <a:endParaRPr lang="en-IN" sz="1800" dirty="0">
              <a:effectLst/>
              <a:latin typeface="Times New Roman" panose="02020603050405020304" charset="0"/>
              <a:ea typeface="Times New Roman" panose="02020603050405020304" charset="0"/>
            </a:endParaRPr>
          </a:p>
          <a:p>
            <a:pPr marL="0" indent="0">
              <a:lnSpc>
                <a:spcPct val="150000"/>
              </a:lnSpc>
              <a:buNone/>
            </a:pPr>
            <a:r>
              <a:rPr lang="en-US" sz="1800" dirty="0">
                <a:effectLst/>
                <a:latin typeface="Times New Roman" panose="02020603050405020304" charset="0"/>
                <a:ea typeface="Times New Roman" panose="02020603050405020304" charset="0"/>
              </a:rPr>
              <a:t>Database Setup</a:t>
            </a:r>
            <a:endParaRPr lang="en-IN" sz="1800" dirty="0">
              <a:effectLst/>
              <a:latin typeface="Times New Roman" panose="02020603050405020304" charset="0"/>
              <a:ea typeface="Times New Roman" panose="02020603050405020304" charset="0"/>
            </a:endParaRPr>
          </a:p>
          <a:p>
            <a:pPr marL="0" indent="0">
              <a:lnSpc>
                <a:spcPct val="150000"/>
              </a:lnSpc>
              <a:buNone/>
            </a:pPr>
            <a:r>
              <a:rPr lang="en-US" sz="1800" dirty="0">
                <a:effectLst/>
                <a:latin typeface="Times New Roman" panose="02020603050405020304" charset="0"/>
                <a:ea typeface="Times New Roman" panose="02020603050405020304" charset="0"/>
              </a:rPr>
              <a:t>Define DB_PATH for the database file.</a:t>
            </a:r>
            <a:endParaRPr lang="en-IN" sz="1800" dirty="0">
              <a:effectLst/>
              <a:latin typeface="Times New Roman" panose="02020603050405020304" charset="0"/>
              <a:ea typeface="Times New Roman" panose="02020603050405020304" charset="0"/>
            </a:endParaRPr>
          </a:p>
          <a:p>
            <a:pPr marL="0" indent="0">
              <a:lnSpc>
                <a:spcPct val="150000"/>
              </a:lnSpc>
              <a:buNone/>
            </a:pPr>
            <a:r>
              <a:rPr lang="en-US" sz="1800" dirty="0">
                <a:effectLst/>
                <a:latin typeface="Times New Roman" panose="02020603050405020304" charset="0"/>
                <a:ea typeface="Times New Roman" panose="02020603050405020304" charset="0"/>
              </a:rPr>
              <a:t>Create helper functions:</a:t>
            </a:r>
            <a:endParaRPr lang="en-IN" sz="1800" dirty="0">
              <a:effectLst/>
              <a:latin typeface="Times New Roman" panose="02020603050405020304" charset="0"/>
              <a:ea typeface="Times New Roman" panose="02020603050405020304" charset="0"/>
            </a:endParaRPr>
          </a:p>
          <a:p>
            <a:pPr marL="0" indent="0">
              <a:lnSpc>
                <a:spcPct val="150000"/>
              </a:lnSpc>
              <a:buNone/>
            </a:pPr>
            <a:r>
              <a:rPr lang="en-US" sz="1800" dirty="0" err="1">
                <a:effectLst/>
                <a:latin typeface="Times New Roman" panose="02020603050405020304" charset="0"/>
                <a:ea typeface="Times New Roman" panose="02020603050405020304" charset="0"/>
              </a:rPr>
              <a:t>get_db_connection</a:t>
            </a:r>
            <a:r>
              <a:rPr lang="en-US" sz="1800" dirty="0">
                <a:effectLst/>
                <a:latin typeface="Times New Roman" panose="02020603050405020304" charset="0"/>
                <a:ea typeface="Times New Roman" panose="02020603050405020304" charset="0"/>
              </a:rPr>
              <a:t>: Opens a SQLite connection with row factory for easier data manipulation.</a:t>
            </a:r>
            <a:endParaRPr lang="en-IN" sz="1800" dirty="0">
              <a:effectLst/>
              <a:latin typeface="Times New Roman" panose="02020603050405020304" charset="0"/>
              <a:ea typeface="Times New Roman" panose="02020603050405020304" charset="0"/>
            </a:endParaRPr>
          </a:p>
          <a:p>
            <a:pPr marL="0" indent="0">
              <a:lnSpc>
                <a:spcPct val="150000"/>
              </a:lnSpc>
              <a:buNone/>
            </a:pPr>
            <a:r>
              <a:rPr lang="en-US" sz="1800" dirty="0" err="1">
                <a:effectLst/>
                <a:latin typeface="Times New Roman" panose="02020603050405020304" charset="0"/>
                <a:ea typeface="Times New Roman" panose="02020603050405020304" charset="0"/>
              </a:rPr>
              <a:t>query_db</a:t>
            </a:r>
            <a:r>
              <a:rPr lang="en-US" sz="1800" dirty="0">
                <a:effectLst/>
                <a:latin typeface="Times New Roman" panose="02020603050405020304" charset="0"/>
                <a:ea typeface="Times New Roman" panose="02020603050405020304" charset="0"/>
              </a:rPr>
              <a:t>: Executes queries with optional arguments and commits changes.</a:t>
            </a:r>
            <a:endParaRPr lang="en-IN" sz="1800" dirty="0">
              <a:effectLst/>
              <a:latin typeface="Times New Roman" panose="02020603050405020304" charset="0"/>
              <a:ea typeface="Times New Roman" panose="02020603050405020304" charset="0"/>
            </a:endParaRPr>
          </a:p>
          <a:p>
            <a:pPr marL="0" indent="0">
              <a:lnSpc>
                <a:spcPct val="150000"/>
              </a:lnSpc>
              <a:buNone/>
            </a:pPr>
            <a:r>
              <a:rPr lang="en-US" sz="1800" dirty="0">
                <a:effectLst/>
                <a:latin typeface="Times New Roman" panose="02020603050405020304" charset="0"/>
                <a:ea typeface="Times New Roman" panose="02020603050405020304" charset="0"/>
              </a:rPr>
              <a:t>Routes and Functionality</a:t>
            </a:r>
            <a:endParaRPr lang="en-IN" sz="1800" dirty="0">
              <a:effectLst/>
              <a:latin typeface="Times New Roman" panose="02020603050405020304" charset="0"/>
              <a:ea typeface="Times New Roman" panose="02020603050405020304" charset="0"/>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sym typeface="+mn-ea"/>
              </a:rPr>
              <a:t>Pseudocode</a:t>
            </a:r>
            <a:endParaRPr lang="en-US" altLang="en-IN" dirty="0"/>
          </a:p>
        </p:txBody>
      </p:sp>
      <p:sp>
        <p:nvSpPr>
          <p:cNvPr id="3" name="Content Placeholder 2"/>
          <p:cNvSpPr>
            <a:spLocks noGrp="1"/>
          </p:cNvSpPr>
          <p:nvPr>
            <p:ph idx="1"/>
          </p:nvPr>
        </p:nvSpPr>
        <p:spPr/>
        <p:txBody>
          <a:bodyPr>
            <a:normAutofit/>
          </a:bodyPr>
          <a:lstStyle/>
          <a:p>
            <a:pPr marL="0" indent="0">
              <a:lnSpc>
                <a:spcPct val="150000"/>
              </a:lnSpc>
              <a:buNone/>
            </a:pPr>
            <a:r>
              <a:rPr lang="en-US" dirty="0">
                <a:effectLst/>
                <a:latin typeface="Times New Roman" panose="02020603050405020304" charset="0"/>
                <a:ea typeface="Times New Roman" panose="02020603050405020304" charset="0"/>
              </a:rPr>
              <a:t>Homepage (/)</a:t>
            </a:r>
            <a:endParaRPr lang="en-IN" dirty="0">
              <a:effectLst/>
              <a:latin typeface="Times New Roman" panose="02020603050405020304" charset="0"/>
              <a:ea typeface="Times New Roman" panose="02020603050405020304" charset="0"/>
            </a:endParaRPr>
          </a:p>
          <a:p>
            <a:pPr marL="0" indent="0">
              <a:lnSpc>
                <a:spcPct val="150000"/>
              </a:lnSpc>
              <a:buNone/>
            </a:pPr>
            <a:r>
              <a:rPr lang="en-US" dirty="0">
                <a:effectLst/>
                <a:latin typeface="Times New Roman" panose="02020603050405020304" charset="0"/>
                <a:ea typeface="Times New Roman" panose="02020603050405020304" charset="0"/>
              </a:rPr>
              <a:t>Render the index.html template.</a:t>
            </a:r>
            <a:endParaRPr lang="en-IN" dirty="0">
              <a:effectLst/>
              <a:latin typeface="Times New Roman" panose="02020603050405020304" charset="0"/>
              <a:ea typeface="Times New Roman" panose="02020603050405020304" charset="0"/>
            </a:endParaRPr>
          </a:p>
          <a:p>
            <a:pPr marL="0" indent="0">
              <a:lnSpc>
                <a:spcPct val="150000"/>
              </a:lnSpc>
              <a:buNone/>
            </a:pPr>
            <a:r>
              <a:rPr lang="en-US" dirty="0">
                <a:effectLst/>
                <a:latin typeface="Times New Roman" panose="02020603050405020304" charset="0"/>
                <a:ea typeface="Times New Roman" panose="02020603050405020304" charset="0"/>
              </a:rPr>
              <a:t>Get Chatbot Response (/get-response)</a:t>
            </a:r>
            <a:endParaRPr lang="en-IN" dirty="0">
              <a:effectLst/>
              <a:latin typeface="Times New Roman" panose="02020603050405020304" charset="0"/>
              <a:ea typeface="Times New Roman" panose="02020603050405020304" charset="0"/>
            </a:endParaRPr>
          </a:p>
          <a:p>
            <a:pPr marL="0" indent="0">
              <a:lnSpc>
                <a:spcPct val="150000"/>
              </a:lnSpc>
              <a:buNone/>
            </a:pPr>
            <a:r>
              <a:rPr lang="en-US" dirty="0">
                <a:effectLst/>
                <a:latin typeface="Times New Roman" panose="02020603050405020304" charset="0"/>
                <a:ea typeface="Times New Roman" panose="02020603050405020304" charset="0"/>
              </a:rPr>
              <a:t>Accepts a user query (POST request, JSON format).</a:t>
            </a:r>
            <a:endParaRPr lang="en-IN" dirty="0">
              <a:effectLst/>
              <a:latin typeface="Times New Roman" panose="02020603050405020304" charset="0"/>
              <a:ea typeface="Times New Roman" panose="02020603050405020304" charset="0"/>
            </a:endParaRPr>
          </a:p>
          <a:p>
            <a:pPr marL="0" indent="0">
              <a:lnSpc>
                <a:spcPct val="150000"/>
              </a:lnSpc>
              <a:buNone/>
            </a:pPr>
            <a:r>
              <a:rPr lang="en-US" dirty="0">
                <a:effectLst/>
                <a:latin typeface="Times New Roman" panose="02020603050405020304" charset="0"/>
                <a:ea typeface="Times New Roman" panose="02020603050405020304" charset="0"/>
              </a:rPr>
              <a:t>Searches the database table Solutions for an answer matching the query.</a:t>
            </a:r>
            <a:endParaRPr lang="en-IN" dirty="0">
              <a:effectLst/>
              <a:latin typeface="Times New Roman" panose="02020603050405020304" charset="0"/>
              <a:ea typeface="Times New Roman" panose="02020603050405020304" charset="0"/>
            </a:endParaRPr>
          </a:p>
          <a:p>
            <a:pPr marL="0" indent="0">
              <a:lnSpc>
                <a:spcPct val="150000"/>
              </a:lnSpc>
              <a:buNone/>
            </a:pPr>
            <a:r>
              <a:rPr lang="en-US" dirty="0">
                <a:effectLst/>
                <a:latin typeface="Times New Roman" panose="02020603050405020304" charset="0"/>
                <a:ea typeface="Times New Roman" panose="02020603050405020304" charset="0"/>
              </a:rPr>
              <a:t>If match found:</a:t>
            </a:r>
            <a:endParaRPr lang="en-IN" dirty="0">
              <a:effectLst/>
              <a:latin typeface="Times New Roman" panose="02020603050405020304" charset="0"/>
              <a:ea typeface="Times New Roman" panose="02020603050405020304" charset="0"/>
            </a:endParaRPr>
          </a:p>
          <a:p>
            <a:pPr marL="0" indent="0">
              <a:lnSpc>
                <a:spcPct val="150000"/>
              </a:lnSpc>
              <a:buNone/>
            </a:pPr>
            <a:r>
              <a:rPr lang="en-US" dirty="0">
                <a:effectLst/>
                <a:latin typeface="Times New Roman" panose="02020603050405020304" charset="0"/>
                <a:ea typeface="Times New Roman" panose="02020603050405020304" charset="0"/>
              </a:rPr>
              <a:t>Return the answer as a JSON response.</a:t>
            </a:r>
            <a:endParaRPr lang="en-IN" dirty="0">
              <a:effectLst/>
              <a:latin typeface="Times New Roman" panose="02020603050405020304" charset="0"/>
              <a:ea typeface="Times New Roman" panose="02020603050405020304" charset="0"/>
            </a:endParaRPr>
          </a:p>
          <a:p>
            <a:pPr marL="0" indent="0">
              <a:buNone/>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sym typeface="+mn-ea"/>
              </a:rPr>
              <a:t>Pseudocode</a:t>
            </a:r>
            <a:endParaRPr lang="en-US" altLang="en-IN" dirty="0"/>
          </a:p>
        </p:txBody>
      </p:sp>
      <p:sp>
        <p:nvSpPr>
          <p:cNvPr id="3" name="Content Placeholder 2"/>
          <p:cNvSpPr>
            <a:spLocks noGrp="1"/>
          </p:cNvSpPr>
          <p:nvPr>
            <p:ph idx="1"/>
          </p:nvPr>
        </p:nvSpPr>
        <p:spPr/>
        <p:txBody>
          <a:bodyPr>
            <a:noAutofit/>
          </a:bodyPr>
          <a:lstStyle/>
          <a:p>
            <a:pPr marL="0" indent="0">
              <a:lnSpc>
                <a:spcPct val="150000"/>
              </a:lnSpc>
              <a:buNone/>
            </a:pPr>
            <a:r>
              <a:rPr lang="en-US" sz="2000" dirty="0">
                <a:effectLst/>
                <a:latin typeface="Times New Roman" panose="02020603050405020304" charset="0"/>
                <a:ea typeface="Times New Roman" panose="02020603050405020304" charset="0"/>
              </a:rPr>
              <a:t>If no match found:</a:t>
            </a:r>
            <a:endParaRPr lang="en-IN" sz="2000" dirty="0">
              <a:effectLst/>
              <a:latin typeface="Times New Roman" panose="02020603050405020304" charset="0"/>
              <a:ea typeface="Times New Roman" panose="02020603050405020304" charset="0"/>
            </a:endParaRPr>
          </a:p>
          <a:p>
            <a:pPr marL="0" indent="0">
              <a:lnSpc>
                <a:spcPct val="150000"/>
              </a:lnSpc>
              <a:buNone/>
            </a:pPr>
            <a:r>
              <a:rPr lang="en-US" sz="2000" dirty="0">
                <a:effectLst/>
                <a:latin typeface="Times New Roman" panose="02020603050405020304" charset="0"/>
                <a:ea typeface="Times New Roman" panose="02020603050405020304" charset="0"/>
              </a:rPr>
              <a:t>Log the query to the Queries table with status Pending.</a:t>
            </a:r>
            <a:endParaRPr lang="en-IN" sz="2000" dirty="0">
              <a:effectLst/>
              <a:latin typeface="Times New Roman" panose="02020603050405020304" charset="0"/>
              <a:ea typeface="Times New Roman" panose="02020603050405020304" charset="0"/>
            </a:endParaRPr>
          </a:p>
          <a:p>
            <a:pPr marL="0" indent="0">
              <a:lnSpc>
                <a:spcPct val="150000"/>
              </a:lnSpc>
              <a:buNone/>
            </a:pPr>
            <a:r>
              <a:rPr lang="en-US" sz="2000" dirty="0">
                <a:effectLst/>
                <a:latin typeface="Times New Roman" panose="02020603050405020304" charset="0"/>
                <a:ea typeface="Times New Roman" panose="02020603050405020304" charset="0"/>
              </a:rPr>
              <a:t>Return a generic "Your query has been logged" message.</a:t>
            </a:r>
            <a:endParaRPr lang="en-IN" sz="2000" dirty="0">
              <a:effectLst/>
              <a:latin typeface="Times New Roman" panose="02020603050405020304" charset="0"/>
              <a:ea typeface="Times New Roman" panose="02020603050405020304" charset="0"/>
            </a:endParaRPr>
          </a:p>
          <a:p>
            <a:pPr marL="0" indent="0">
              <a:lnSpc>
                <a:spcPct val="150000"/>
              </a:lnSpc>
              <a:buNone/>
            </a:pPr>
            <a:r>
              <a:rPr lang="en-US" sz="2000" dirty="0">
                <a:effectLst/>
                <a:latin typeface="Times New Roman" panose="02020603050405020304" charset="0"/>
                <a:ea typeface="Times New Roman" panose="02020603050405020304" charset="0"/>
              </a:rPr>
              <a:t>View Pending Queries (/view-pending-queries)</a:t>
            </a:r>
            <a:endParaRPr lang="en-US" sz="2000" dirty="0">
              <a:effectLst/>
              <a:latin typeface="Times New Roman" panose="02020603050405020304" charset="0"/>
              <a:ea typeface="Times New Roman" panose="02020603050405020304" charset="0"/>
            </a:endParaRPr>
          </a:p>
          <a:p>
            <a:pPr marL="0" indent="0">
              <a:buNone/>
            </a:pPr>
            <a:r>
              <a:rPr lang="en-US" sz="2000" dirty="0">
                <a:effectLst/>
                <a:latin typeface="Times New Roman" panose="02020603050405020304" charset="0"/>
                <a:ea typeface="Times New Roman" panose="02020603050405020304" charset="0"/>
              </a:rPr>
              <a:t>Fetches all queries with Pending status from the Queries table.</a:t>
            </a:r>
            <a:endParaRPr lang="en-IN" sz="2000" dirty="0">
              <a:effectLst/>
              <a:latin typeface="Times New Roman" panose="02020603050405020304" charset="0"/>
              <a:ea typeface="Times New Roman" panose="02020603050405020304" charset="0"/>
            </a:endParaRPr>
          </a:p>
          <a:p>
            <a:pPr marL="0" indent="0">
              <a:lnSpc>
                <a:spcPct val="150000"/>
              </a:lnSpc>
              <a:buNone/>
            </a:pPr>
            <a:r>
              <a:rPr lang="en-US" sz="2000" dirty="0">
                <a:effectLst/>
                <a:latin typeface="Times New Roman" panose="02020603050405020304" charset="0"/>
                <a:ea typeface="Times New Roman" panose="02020603050405020304" charset="0"/>
              </a:rPr>
              <a:t>If pending queries exist:</a:t>
            </a:r>
            <a:endParaRPr lang="en-IN" sz="2000" dirty="0">
              <a:effectLst/>
              <a:latin typeface="Times New Roman" panose="02020603050405020304" charset="0"/>
              <a:ea typeface="Times New Roman" panose="02020603050405020304" charset="0"/>
            </a:endParaRPr>
          </a:p>
          <a:p>
            <a:pPr marL="0" indent="0">
              <a:lnSpc>
                <a:spcPct val="150000"/>
              </a:lnSpc>
              <a:buNone/>
            </a:pPr>
            <a:r>
              <a:rPr lang="en-US" sz="2000" dirty="0">
                <a:effectLst/>
                <a:latin typeface="Times New Roman" panose="02020603050405020304" charset="0"/>
                <a:ea typeface="Times New Roman" panose="02020603050405020304" charset="0"/>
              </a:rPr>
              <a:t>Return them as a JSON list of dictionaries (e.g., id, query).</a:t>
            </a:r>
            <a:endParaRPr lang="en-IN" sz="2000" dirty="0">
              <a:effectLst/>
              <a:latin typeface="Times New Roman" panose="02020603050405020304" charset="0"/>
              <a:ea typeface="Times New Roman" panose="02020603050405020304" charset="0"/>
            </a:endParaRPr>
          </a:p>
          <a:p>
            <a:pPr marL="0" indent="0">
              <a:lnSpc>
                <a:spcPct val="150000"/>
              </a:lnSpc>
              <a:buNone/>
            </a:pPr>
            <a:r>
              <a:rPr lang="en-US" sz="2000" dirty="0">
                <a:effectLst/>
                <a:latin typeface="Times New Roman" panose="02020603050405020304" charset="0"/>
                <a:ea typeface="Times New Roman" panose="02020603050405020304" charset="0"/>
              </a:rPr>
              <a:t>If no queries are found:</a:t>
            </a:r>
            <a:endParaRPr lang="en-IN" sz="2000" dirty="0">
              <a:effectLst/>
              <a:latin typeface="Times New Roman" panose="02020603050405020304" charset="0"/>
              <a:ea typeface="Times New Roman" panose="02020603050405020304" charset="0"/>
            </a:endParaRPr>
          </a:p>
          <a:p>
            <a:pPr marL="0" indent="0">
              <a:lnSpc>
                <a:spcPct val="150000"/>
              </a:lnSpc>
              <a:buNone/>
            </a:pPr>
            <a:r>
              <a:rPr lang="en-US" sz="2000" dirty="0">
                <a:effectLst/>
                <a:latin typeface="Times New Roman" panose="02020603050405020304" charset="0"/>
                <a:ea typeface="Times New Roman" panose="02020603050405020304" charset="0"/>
              </a:rPr>
              <a:t>Return a message saying "No pending queries."</a:t>
            </a:r>
            <a:endParaRPr lang="en-IN" sz="2000" dirty="0">
              <a:effectLst/>
              <a:latin typeface="Times New Roman" panose="02020603050405020304" charset="0"/>
              <a:ea typeface="Times New Roman" panose="02020603050405020304" charset="0"/>
            </a:endParaRPr>
          </a:p>
          <a:p>
            <a:pPr marL="0" indent="0">
              <a:lnSpc>
                <a:spcPct val="150000"/>
              </a:lnSpc>
              <a:buNone/>
            </a:pPr>
            <a:r>
              <a:rPr lang="en-US" sz="2000" dirty="0">
                <a:effectLst/>
                <a:latin typeface="Times New Roman" panose="02020603050405020304" charset="0"/>
                <a:ea typeface="Times New Roman" panose="02020603050405020304" charset="0"/>
              </a:rPr>
              <a:t>Respond to a Query (/respond-to-query)</a:t>
            </a:r>
            <a:endParaRPr lang="en-IN" sz="2000" dirty="0">
              <a:effectLst/>
              <a:latin typeface="Times New Roman" panose="02020603050405020304" charset="0"/>
              <a:ea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sym typeface="+mn-ea"/>
              </a:rPr>
              <a:t>Pseudocode</a:t>
            </a:r>
            <a:endParaRPr lang="en-US" altLang="en-IN" dirty="0"/>
          </a:p>
        </p:txBody>
      </p:sp>
      <p:sp>
        <p:nvSpPr>
          <p:cNvPr id="3" name="Content Placeholder 2"/>
          <p:cNvSpPr>
            <a:spLocks noGrp="1"/>
          </p:cNvSpPr>
          <p:nvPr>
            <p:ph idx="1"/>
          </p:nvPr>
        </p:nvSpPr>
        <p:spPr/>
        <p:txBody>
          <a:bodyPr>
            <a:normAutofit lnSpcReduction="10000"/>
          </a:bodyPr>
          <a:lstStyle/>
          <a:p>
            <a:pPr marL="0" indent="0">
              <a:lnSpc>
                <a:spcPct val="150000"/>
              </a:lnSpc>
              <a:buNone/>
            </a:pPr>
            <a:r>
              <a:rPr lang="en-US" sz="2400" dirty="0">
                <a:effectLst/>
                <a:latin typeface="Times New Roman" panose="02020603050405020304" charset="0"/>
                <a:ea typeface="Times New Roman" panose="02020603050405020304" charset="0"/>
              </a:rPr>
              <a:t>Accepts query ID and response as JSON input (POST request).</a:t>
            </a:r>
            <a:endParaRPr lang="en-US" sz="2400" dirty="0">
              <a:effectLst/>
              <a:latin typeface="Times New Roman" panose="02020603050405020304" charset="0"/>
              <a:ea typeface="Times New Roman" panose="02020603050405020304" charset="0"/>
            </a:endParaRPr>
          </a:p>
          <a:p>
            <a:pPr marL="0" indent="0">
              <a:lnSpc>
                <a:spcPct val="150000"/>
              </a:lnSpc>
              <a:buNone/>
            </a:pPr>
            <a:r>
              <a:rPr lang="en-US" sz="2400" dirty="0">
                <a:effectLst/>
                <a:latin typeface="Times New Roman" panose="02020603050405020304" charset="0"/>
                <a:ea typeface="Times New Roman" panose="02020603050405020304" charset="0"/>
              </a:rPr>
              <a:t>Validations: Ensure both </a:t>
            </a:r>
            <a:r>
              <a:rPr lang="en-US" sz="2400" dirty="0" err="1">
                <a:effectLst/>
                <a:latin typeface="Times New Roman" panose="02020603050405020304" charset="0"/>
                <a:ea typeface="Times New Roman" panose="02020603050405020304" charset="0"/>
              </a:rPr>
              <a:t>query_id</a:t>
            </a:r>
            <a:r>
              <a:rPr lang="en-US" sz="2400" dirty="0">
                <a:effectLst/>
                <a:latin typeface="Times New Roman" panose="02020603050405020304" charset="0"/>
                <a:ea typeface="Times New Roman" panose="02020603050405020304" charset="0"/>
              </a:rPr>
              <a:t> and response are provided.</a:t>
            </a:r>
            <a:endParaRPr lang="en-IN" sz="2400" dirty="0">
              <a:effectLst/>
              <a:latin typeface="Times New Roman" panose="02020603050405020304" charset="0"/>
              <a:ea typeface="Times New Roman" panose="02020603050405020304" charset="0"/>
            </a:endParaRPr>
          </a:p>
          <a:p>
            <a:pPr marL="0" indent="0">
              <a:lnSpc>
                <a:spcPct val="150000"/>
              </a:lnSpc>
              <a:buNone/>
            </a:pPr>
            <a:r>
              <a:rPr lang="en-US" sz="2400" dirty="0">
                <a:effectLst/>
                <a:latin typeface="Times New Roman" panose="02020603050405020304" charset="0"/>
                <a:ea typeface="Times New Roman" panose="02020603050405020304" charset="0"/>
              </a:rPr>
              <a:t>Updates the Queries table:</a:t>
            </a:r>
            <a:endParaRPr lang="en-IN" sz="2400" dirty="0">
              <a:effectLst/>
              <a:latin typeface="Times New Roman" panose="02020603050405020304" charset="0"/>
              <a:ea typeface="Times New Roman" panose="02020603050405020304" charset="0"/>
            </a:endParaRPr>
          </a:p>
          <a:p>
            <a:pPr marL="0" indent="0">
              <a:lnSpc>
                <a:spcPct val="150000"/>
              </a:lnSpc>
              <a:buNone/>
            </a:pPr>
            <a:r>
              <a:rPr lang="en-US" sz="2400" dirty="0">
                <a:effectLst/>
                <a:latin typeface="Times New Roman" panose="02020603050405020304" charset="0"/>
                <a:ea typeface="Times New Roman" panose="02020603050405020304" charset="0"/>
              </a:rPr>
              <a:t>Set status to Answered.</a:t>
            </a:r>
            <a:endParaRPr lang="en-IN" sz="2400" dirty="0">
              <a:effectLst/>
              <a:latin typeface="Times New Roman" panose="02020603050405020304" charset="0"/>
              <a:ea typeface="Times New Roman" panose="02020603050405020304" charset="0"/>
            </a:endParaRPr>
          </a:p>
          <a:p>
            <a:pPr marL="0" indent="0">
              <a:lnSpc>
                <a:spcPct val="150000"/>
              </a:lnSpc>
              <a:buNone/>
            </a:pPr>
            <a:r>
              <a:rPr lang="en-US" sz="2400" dirty="0">
                <a:effectLst/>
                <a:latin typeface="Times New Roman" panose="02020603050405020304" charset="0"/>
                <a:ea typeface="Times New Roman" panose="02020603050405020304" charset="0"/>
              </a:rPr>
              <a:t>Save the provided response.</a:t>
            </a:r>
            <a:endParaRPr lang="en-IN" sz="2400" dirty="0">
              <a:effectLst/>
              <a:latin typeface="Times New Roman" panose="02020603050405020304" charset="0"/>
              <a:ea typeface="Times New Roman" panose="02020603050405020304" charset="0"/>
            </a:endParaRPr>
          </a:p>
          <a:p>
            <a:pPr marL="0" indent="0">
              <a:lnSpc>
                <a:spcPct val="150000"/>
              </a:lnSpc>
              <a:buNone/>
            </a:pPr>
            <a:r>
              <a:rPr lang="en-US" sz="2400" dirty="0">
                <a:effectLst/>
                <a:latin typeface="Times New Roman" panose="02020603050405020304" charset="0"/>
                <a:ea typeface="Times New Roman" panose="02020603050405020304" charset="0"/>
              </a:rPr>
              <a:t>Return success message upon completion.</a:t>
            </a:r>
            <a:endParaRPr lang="en-IN" sz="2400" dirty="0">
              <a:effectLst/>
              <a:latin typeface="Times New Roman" panose="02020603050405020304" charset="0"/>
              <a:ea typeface="Times New Roman" panose="02020603050405020304" charset="0"/>
            </a:endParaRPr>
          </a:p>
          <a:p>
            <a:pPr marL="0" indent="0">
              <a:lnSpc>
                <a:spcPct val="150000"/>
              </a:lnSpc>
              <a:buNone/>
            </a:pPr>
            <a:r>
              <a:rPr lang="en-US" sz="2400" dirty="0">
                <a:effectLst/>
                <a:latin typeface="Times New Roman" panose="02020603050405020304" charset="0"/>
                <a:ea typeface="Times New Roman" panose="02020603050405020304" charset="0"/>
              </a:rPr>
              <a:t>Run the App </a:t>
            </a:r>
            <a:endParaRPr lang="en-IN" sz="2400" dirty="0">
              <a:effectLst/>
              <a:latin typeface="Times New Roman" panose="02020603050405020304" charset="0"/>
              <a:ea typeface="Times New Roman" panose="02020603050405020304" charset="0"/>
            </a:endParaRPr>
          </a:p>
          <a:p>
            <a:pPr marL="0" indent="0">
              <a:lnSpc>
                <a:spcPct val="150000"/>
              </a:lnSpc>
              <a:buNone/>
            </a:pPr>
            <a:r>
              <a:rPr lang="en-US" sz="2400" dirty="0">
                <a:effectLst/>
                <a:latin typeface="Times New Roman" panose="02020603050405020304" charset="0"/>
                <a:ea typeface="Times New Roman" panose="02020603050405020304" charset="0"/>
              </a:rPr>
              <a:t>Launch the Flask application with debugging enabled.</a:t>
            </a:r>
            <a:endParaRPr lang="en-IN" sz="2400" dirty="0">
              <a:effectLst/>
              <a:latin typeface="Times New Roman" panose="02020603050405020304" charset="0"/>
              <a:ea typeface="Times New Roman" panose="02020603050405020304" charset="0"/>
            </a:endParaRPr>
          </a:p>
          <a:p>
            <a:pPr marL="0" indent="0">
              <a:buNone/>
            </a:pP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endParaRPr lang="en-GB" dirty="0"/>
          </a:p>
        </p:txBody>
      </p:sp>
      <p:sp>
        <p:nvSpPr>
          <p:cNvPr id="3" name="Content Placeholder 2"/>
          <p:cNvSpPr>
            <a:spLocks noGrp="1"/>
          </p:cNvSpPr>
          <p:nvPr>
            <p:ph idx="1"/>
          </p:nvPr>
        </p:nvSpPr>
        <p:spPr/>
        <p:txBody>
          <a:bodyPr>
            <a:normAutofit/>
          </a:bodyPr>
          <a:lstStyle/>
          <a:p>
            <a:pPr algn="just">
              <a:lnSpc>
                <a:spcPct val="110000"/>
              </a:lnSpc>
            </a:pPr>
            <a:r>
              <a:rPr lang="en-US" dirty="0">
                <a:latin typeface="Times New Roman" panose="02020603050405020304" charset="0"/>
                <a:cs typeface="Times New Roman" panose="02020603050405020304" charset="0"/>
                <a:sym typeface="+mn-ea"/>
              </a:rPr>
              <a:t>Efficient Automation of Customer Service</a:t>
            </a:r>
            <a:endParaRPr lang="en-US" dirty="0">
              <a:latin typeface="Times New Roman" panose="02020603050405020304" charset="0"/>
              <a:cs typeface="Times New Roman" panose="02020603050405020304" charset="0"/>
            </a:endParaRPr>
          </a:p>
          <a:p>
            <a:pPr algn="just">
              <a:lnSpc>
                <a:spcPct val="110000"/>
              </a:lnSpc>
              <a:buFont typeface="Arial" panose="020B0604020202020204" pitchFamily="34" charset="0"/>
              <a:buChar char="•"/>
            </a:pPr>
            <a:r>
              <a:rPr lang="en-US" dirty="0">
                <a:latin typeface="Times New Roman" panose="02020603050405020304" charset="0"/>
                <a:cs typeface="Times New Roman" panose="02020603050405020304" charset="0"/>
                <a:sym typeface="+mn-ea"/>
              </a:rPr>
              <a:t>Text  inputs will be used by the chatbot to respond to </a:t>
            </a:r>
            <a:r>
              <a:rPr lang="en-US" dirty="0" err="1">
                <a:latin typeface="Times New Roman" panose="02020603050405020304" charset="0"/>
                <a:cs typeface="Times New Roman" panose="02020603050405020304" charset="0"/>
                <a:sym typeface="+mn-ea"/>
              </a:rPr>
              <a:t>queries.Smooth</a:t>
            </a:r>
            <a:r>
              <a:rPr lang="en-US" dirty="0">
                <a:latin typeface="Times New Roman" panose="02020603050405020304" charset="0"/>
                <a:cs typeface="Times New Roman" panose="02020603050405020304" charset="0"/>
                <a:sym typeface="+mn-ea"/>
              </a:rPr>
              <a:t> User Interface Accurate</a:t>
            </a:r>
            <a:endParaRPr lang="en-US" dirty="0">
              <a:latin typeface="Times New Roman" panose="02020603050405020304" charset="0"/>
              <a:cs typeface="Times New Roman" panose="02020603050405020304" charset="0"/>
            </a:endParaRPr>
          </a:p>
          <a:p>
            <a:pPr algn="just">
              <a:lnSpc>
                <a:spcPct val="110000"/>
              </a:lnSpc>
            </a:pPr>
            <a:r>
              <a:rPr lang="en-US" dirty="0">
                <a:latin typeface="Times New Roman" panose="02020603050405020304" charset="0"/>
                <a:cs typeface="Times New Roman" panose="02020603050405020304" charset="0"/>
                <a:sym typeface="+mn-ea"/>
              </a:rPr>
              <a:t>Comprehension of user inquiries is ensured by Natural Language Processing (NLP).Customer satisfaction is increased by prompt responses and effective data retrieval . Feedback-Based Continuous Improvement</a:t>
            </a:r>
            <a:endParaRPr lang="en-US" dirty="0">
              <a:latin typeface="Times New Roman" panose="02020603050405020304" charset="0"/>
              <a:cs typeface="Times New Roman" panose="02020603050405020304" charset="0"/>
            </a:endParaRPr>
          </a:p>
          <a:p>
            <a:pPr algn="just">
              <a:lnSpc>
                <a:spcPct val="110000"/>
              </a:lnSpc>
            </a:pPr>
            <a:r>
              <a:rPr lang="en-US" dirty="0">
                <a:latin typeface="Times New Roman" panose="02020603050405020304" charset="0"/>
                <a:cs typeface="Times New Roman" panose="02020603050405020304" charset="0"/>
                <a:sym typeface="+mn-ea"/>
              </a:rPr>
              <a:t>By gathering user input, the chatbot will guarantee frequent updates and increased precision . As new data becomes available, machine learning models will change over time . Greater Accessibility</a:t>
            </a:r>
            <a:endParaRPr lang="en-US" dirty="0">
              <a:latin typeface="Times New Roman" panose="02020603050405020304" charset="0"/>
              <a:cs typeface="Times New Roman" panose="02020603050405020304" charset="0"/>
            </a:endParaRPr>
          </a:p>
          <a:p>
            <a:pPr algn="just">
              <a:lnSpc>
                <a:spcPct val="110000"/>
              </a:lnSpc>
            </a:pPr>
            <a:r>
              <a:rPr lang="en-US" dirty="0">
                <a:latin typeface="Times New Roman" panose="02020603050405020304" charset="0"/>
                <a:cs typeface="Times New Roman" panose="02020603050405020304" charset="0"/>
                <a:sym typeface="+mn-ea"/>
              </a:rPr>
              <a:t>For small and medium-sized businesses, the chatbot will be an affordable option . Using text, speech, input will boost user engagement for a variety of people.</a:t>
            </a:r>
            <a:endParaRPr lang="en-GB" dirty="0">
              <a:latin typeface="Times New Roman" panose="02020603050405020304" charset="0"/>
              <a:cs typeface="Times New Roman" panose="02020603050405020304" charset="0"/>
            </a:endParaRPr>
          </a:p>
          <a:p>
            <a:pPr algn="just">
              <a:lnSpc>
                <a:spcPct val="110000"/>
              </a:lnSpc>
            </a:pPr>
            <a:endParaRPr lang="en-GB" dirty="0">
              <a:latin typeface="Times New Roman" panose="02020603050405020304" charset="0"/>
              <a:cs typeface="Times New Roman" panose="02020603050405020304" charset="0"/>
            </a:endParaRPr>
          </a:p>
          <a:p>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endParaRPr lang="en-IN" dirty="0"/>
          </a:p>
        </p:txBody>
      </p:sp>
      <p:pic>
        <p:nvPicPr>
          <p:cNvPr id="4" name="Picture 1"/>
          <p:cNvPicPr>
            <a:picLocks noGrp="1" noChangeAspect="1"/>
          </p:cNvPicPr>
          <p:nvPr>
            <p:ph idx="1"/>
          </p:nvPr>
        </p:nvPicPr>
        <p:blipFill>
          <a:blip r:embed="rId1"/>
          <a:stretch>
            <a:fillRect/>
          </a:stretch>
        </p:blipFill>
        <p:spPr>
          <a:xfrm>
            <a:off x="3432793" y="1143000"/>
            <a:ext cx="5428013" cy="4953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GB" dirty="0"/>
          </a:p>
        </p:txBody>
      </p:sp>
      <p:sp>
        <p:nvSpPr>
          <p:cNvPr id="3" name="Content Placeholder 2"/>
          <p:cNvSpPr>
            <a:spLocks noGrp="1"/>
          </p:cNvSpPr>
          <p:nvPr>
            <p:ph idx="1"/>
          </p:nvPr>
        </p:nvSpPr>
        <p:spPr/>
        <p:txBody>
          <a:bodyPr/>
          <a:lstStyle/>
          <a:p>
            <a:pPr>
              <a:lnSpc>
                <a:spcPct val="120000"/>
              </a:lnSpc>
            </a:pPr>
            <a:r>
              <a:rPr lang="en-GB">
                <a:latin typeface="Times New Roman" panose="02020603050405020304" charset="0"/>
                <a:cs typeface="Times New Roman" panose="02020603050405020304" charset="0"/>
                <a:sym typeface="+mn-ea"/>
              </a:rPr>
              <a:t>The contribution is the development of a customer support chatbot using machine learning (ML) and natural language processing (NLP) in Python. While there are various chatbots available—both rule-based and self-learning—many are underutilized in the customer service domain. Rule-based chatbots tend to be rigid and struggle to comprehend the nuances of customer inquiries, such as context or slang. In contrast, self-learning chatbots utilize ML and NLP to understand and respond to diverse queries more effectively. This adaptability not only allows for immediate access to information but also enhances user satisfaction by providing personalized interactions. Moreover, these chatbots can operate around the clock, reducing wait times and freeing human agents to tackle more complex issues</a:t>
            </a:r>
            <a:endParaRPr lang="en-GB">
              <a:latin typeface="Times New Roman" panose="02020603050405020304" charset="0"/>
              <a:cs typeface="Times New Roman" panose="02020603050405020304" charset="0"/>
            </a:endParaRPr>
          </a:p>
          <a:p>
            <a:pPr>
              <a:lnSpc>
                <a:spcPct val="120000"/>
              </a:lnSpc>
            </a:pPr>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endParaRPr lang="en-IN" dirty="0"/>
          </a:p>
        </p:txBody>
      </p:sp>
      <p:pic>
        <p:nvPicPr>
          <p:cNvPr id="4"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941804" y="1630362"/>
            <a:ext cx="7469084" cy="379289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762000" y="1559560"/>
            <a:ext cx="10668000" cy="231838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hlinkClick r:id="rId1" action="ppaction://hlinkfile"/>
              </a:rPr>
              <a:t>https://github.com/KIRAN0382/Chatbot.git</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accent1">
                    <a:lumMod val="75000"/>
                  </a:schemeClr>
                </a:solidFill>
              </a:rPr>
              <a:t>Content</a:t>
            </a:r>
            <a:endParaRPr lang="en-US">
              <a:solidFill>
                <a:schemeClr val="accent1">
                  <a:lumMod val="75000"/>
                </a:schemeClr>
              </a:solidFill>
            </a:endParaRPr>
          </a:p>
        </p:txBody>
      </p:sp>
      <p:sp>
        <p:nvSpPr>
          <p:cNvPr id="3" name="Content Placeholder 2"/>
          <p:cNvSpPr>
            <a:spLocks noGrp="1"/>
          </p:cNvSpPr>
          <p:nvPr>
            <p:ph sz="half" idx="1"/>
          </p:nvPr>
        </p:nvSpPr>
        <p:spPr>
          <a:xfrm>
            <a:off x="609600" y="1482728"/>
            <a:ext cx="5384800" cy="4525963"/>
          </a:xfrm>
        </p:spPr>
        <p:txBody>
          <a:bodyPr>
            <a:normAutofit fontScale="92500" lnSpcReduction="10000"/>
          </a:bodyPr>
          <a:lstStyle/>
          <a:p>
            <a:pPr>
              <a:lnSpc>
                <a:spcPct val="150000"/>
              </a:lnSpc>
              <a:buFont typeface="Wingdings" panose="05000000000000000000" charset="0"/>
              <a:buChar char="Ø"/>
            </a:pPr>
            <a:r>
              <a:rPr lang="en-US" dirty="0">
                <a:latin typeface="Times New Roman" panose="02020603050405020304" charset="0"/>
                <a:cs typeface="Times New Roman" panose="02020603050405020304" charset="0"/>
              </a:rPr>
              <a:t>Introduction</a:t>
            </a:r>
            <a:endParaRPr lang="en-US" dirty="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dirty="0">
                <a:latin typeface="Times New Roman" panose="02020603050405020304" charset="0"/>
                <a:cs typeface="Times New Roman" panose="02020603050405020304" charset="0"/>
              </a:rPr>
              <a:t>Literature Review</a:t>
            </a:r>
            <a:endParaRPr lang="en-US" dirty="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dirty="0">
                <a:latin typeface="Times New Roman" panose="02020603050405020304" charset="0"/>
                <a:cs typeface="Times New Roman" panose="02020603050405020304" charset="0"/>
              </a:rPr>
              <a:t>Existing Methods Drawback</a:t>
            </a:r>
            <a:endParaRPr lang="en-US" dirty="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dirty="0">
                <a:latin typeface="Times New Roman" panose="02020603050405020304" charset="0"/>
                <a:cs typeface="Times New Roman" panose="02020603050405020304" charset="0"/>
              </a:rPr>
              <a:t>Hardware/Software Components</a:t>
            </a:r>
            <a:endParaRPr lang="en-US" dirty="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dirty="0">
                <a:latin typeface="Times New Roman" panose="02020603050405020304" charset="0"/>
                <a:cs typeface="Times New Roman" panose="02020603050405020304" charset="0"/>
                <a:sym typeface="+mn-ea"/>
              </a:rPr>
              <a:t>Objectives</a:t>
            </a:r>
            <a:endParaRPr lang="en-US" dirty="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dirty="0">
                <a:latin typeface="Times New Roman" panose="02020603050405020304" charset="0"/>
                <a:cs typeface="Times New Roman" panose="02020603050405020304" charset="0"/>
              </a:rPr>
              <a:t>Methodology</a:t>
            </a:r>
            <a:endParaRPr lang="en-US" dirty="0">
              <a:latin typeface="Times New Roman" panose="02020603050405020304" charset="0"/>
              <a:cs typeface="Times New Roman" panose="02020603050405020304" charset="0"/>
            </a:endParaRPr>
          </a:p>
          <a:p>
            <a:pPr>
              <a:buFont typeface="Wingdings" panose="05000000000000000000" charset="0"/>
              <a:buChar char="Ø"/>
            </a:pPr>
            <a:endParaRPr lang="en-US" dirty="0">
              <a:latin typeface="Times New Roman" panose="02020603050405020304" charset="0"/>
              <a:cs typeface="Times New Roman" panose="02020603050405020304" charset="0"/>
            </a:endParaRPr>
          </a:p>
        </p:txBody>
      </p:sp>
      <p:sp>
        <p:nvSpPr>
          <p:cNvPr id="4" name="Content Placeholder 3"/>
          <p:cNvSpPr>
            <a:spLocks noGrp="1"/>
          </p:cNvSpPr>
          <p:nvPr>
            <p:ph sz="half" idx="2"/>
          </p:nvPr>
        </p:nvSpPr>
        <p:spPr/>
        <p:txBody>
          <a:bodyPr>
            <a:normAutofit fontScale="92500" lnSpcReduction="10000"/>
          </a:bodyPr>
          <a:lstStyle/>
          <a:p>
            <a:pPr>
              <a:lnSpc>
                <a:spcPct val="150000"/>
              </a:lnSpc>
              <a:buFont typeface="Wingdings" panose="05000000000000000000" charset="0"/>
              <a:buChar char="Ø"/>
            </a:pPr>
            <a:r>
              <a:rPr lang="en-US" dirty="0">
                <a:latin typeface="Times New Roman" panose="02020603050405020304" charset="0"/>
                <a:cs typeface="Times New Roman" panose="02020603050405020304" charset="0"/>
                <a:sym typeface="+mn-ea"/>
              </a:rPr>
              <a:t>Algorithm</a:t>
            </a:r>
            <a:endParaRPr lang="en-US" dirty="0">
              <a:latin typeface="Times New Roman" panose="02020603050405020304" charset="0"/>
              <a:cs typeface="Times New Roman" panose="02020603050405020304" charset="0"/>
              <a:sym typeface="+mn-ea"/>
            </a:endParaRPr>
          </a:p>
          <a:p>
            <a:pPr>
              <a:lnSpc>
                <a:spcPct val="150000"/>
              </a:lnSpc>
              <a:buFont typeface="Wingdings" panose="05000000000000000000" charset="0"/>
              <a:buChar char="Ø"/>
            </a:pPr>
            <a:r>
              <a:rPr lang="en-US" dirty="0">
                <a:latin typeface="Times New Roman" panose="02020603050405020304" charset="0"/>
                <a:cs typeface="Times New Roman" panose="02020603050405020304" charset="0"/>
                <a:sym typeface="+mn-ea"/>
              </a:rPr>
              <a:t>Expected Outcomes</a:t>
            </a:r>
            <a:endParaRPr lang="en-US" dirty="0">
              <a:latin typeface="Times New Roman" panose="02020603050405020304" charset="0"/>
              <a:cs typeface="Times New Roman" panose="02020603050405020304" charset="0"/>
              <a:sym typeface="+mn-ea"/>
            </a:endParaRPr>
          </a:p>
          <a:p>
            <a:pPr>
              <a:lnSpc>
                <a:spcPct val="150000"/>
              </a:lnSpc>
              <a:buFont typeface="Wingdings" panose="05000000000000000000" charset="0"/>
              <a:buChar char="Ø"/>
            </a:pPr>
            <a:r>
              <a:rPr lang="en-US" dirty="0">
                <a:latin typeface="Times New Roman" panose="02020603050405020304" charset="0"/>
                <a:cs typeface="Times New Roman" panose="02020603050405020304" charset="0"/>
                <a:sym typeface="+mn-ea"/>
              </a:rPr>
              <a:t>Output</a:t>
            </a:r>
            <a:endParaRPr lang="en-US" dirty="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dirty="0">
                <a:latin typeface="Times New Roman" panose="02020603050405020304" charset="0"/>
                <a:cs typeface="Times New Roman" panose="02020603050405020304" charset="0"/>
                <a:sym typeface="+mn-ea"/>
              </a:rPr>
              <a:t>Conclusion</a:t>
            </a:r>
            <a:endParaRPr lang="en-US" dirty="0">
              <a:latin typeface="Times New Roman" panose="02020603050405020304" charset="0"/>
              <a:cs typeface="Times New Roman" panose="02020603050405020304" charset="0"/>
              <a:sym typeface="+mn-ea"/>
            </a:endParaRPr>
          </a:p>
          <a:p>
            <a:pPr>
              <a:lnSpc>
                <a:spcPct val="150000"/>
              </a:lnSpc>
              <a:buFont typeface="Wingdings" panose="05000000000000000000" charset="0"/>
              <a:buChar char="Ø"/>
            </a:pPr>
            <a:r>
              <a:rPr lang="en-US" dirty="0">
                <a:latin typeface="Times New Roman" panose="02020603050405020304" charset="0"/>
                <a:cs typeface="Times New Roman" panose="02020603050405020304" charset="0"/>
              </a:rPr>
              <a:t>TimeLine of the Project</a:t>
            </a:r>
            <a:endParaRPr lang="en-US" dirty="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dirty="0" err="1">
                <a:latin typeface="Times New Roman" panose="02020603050405020304" charset="0"/>
                <a:cs typeface="Times New Roman" panose="02020603050405020304" charset="0"/>
                <a:sym typeface="+mn-ea"/>
              </a:rPr>
              <a:t>Github</a:t>
            </a:r>
            <a:r>
              <a:rPr lang="en-US" dirty="0">
                <a:latin typeface="Times New Roman" panose="02020603050405020304" charset="0"/>
                <a:cs typeface="Times New Roman" panose="02020603050405020304" charset="0"/>
                <a:sym typeface="+mn-ea"/>
              </a:rPr>
              <a:t> Link</a:t>
            </a:r>
            <a:endParaRPr lang="en-US" dirty="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dirty="0">
                <a:latin typeface="Times New Roman" panose="02020603050405020304" charset="0"/>
                <a:cs typeface="Times New Roman" panose="02020603050405020304" charset="0"/>
                <a:sym typeface="+mn-ea"/>
              </a:rPr>
              <a:t>References</a:t>
            </a:r>
            <a:endParaRPr lang="en-US" dirty="0">
              <a:latin typeface="Times New Roman" panose="02020603050405020304" charset="0"/>
              <a:cs typeface="Times New Roman" panose="02020603050405020304" charset="0"/>
            </a:endParaRPr>
          </a:p>
          <a:p>
            <a:endParaRPr lang="en-US" dirty="0">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GB" dirty="0"/>
          </a:p>
        </p:txBody>
      </p:sp>
      <p:sp>
        <p:nvSpPr>
          <p:cNvPr id="3" name="Content Placeholder 2"/>
          <p:cNvSpPr>
            <a:spLocks noGrp="1"/>
          </p:cNvSpPr>
          <p:nvPr>
            <p:ph idx="1"/>
          </p:nvPr>
        </p:nvSpPr>
        <p:spPr/>
        <p:txBody>
          <a:bodyPr>
            <a:normAutofit lnSpcReduction="10000"/>
          </a:bodyPr>
          <a:lstStyle/>
          <a:p>
            <a:pPr marR="635" lvl="0" algn="l">
              <a:lnSpc>
                <a:spcPct val="104000"/>
              </a:lnSpc>
            </a:pPr>
            <a:r>
              <a:rPr lang="en-IN" sz="1800" kern="100" dirty="0">
                <a:solidFill>
                  <a:srgbClr val="000000"/>
                </a:solidFill>
                <a:effectLst/>
                <a:latin typeface="Times New Roman" panose="02020603050405020304" charset="0"/>
                <a:ea typeface="Times New Roman" panose="02020603050405020304" charset="0"/>
              </a:rPr>
              <a:t>R. </a:t>
            </a:r>
            <a:r>
              <a:rPr lang="en-IN" sz="1800" kern="100" dirty="0" err="1">
                <a:solidFill>
                  <a:srgbClr val="000000"/>
                </a:solidFill>
                <a:effectLst/>
                <a:latin typeface="Times New Roman" panose="02020603050405020304" charset="0"/>
                <a:ea typeface="Times New Roman" panose="02020603050405020304" charset="0"/>
              </a:rPr>
              <a:t>Madana</a:t>
            </a:r>
            <a:r>
              <a:rPr lang="en-IN" sz="1800" kern="100" dirty="0">
                <a:solidFill>
                  <a:srgbClr val="000000"/>
                </a:solidFill>
                <a:effectLst/>
                <a:latin typeface="Times New Roman" panose="02020603050405020304" charset="0"/>
                <a:ea typeface="Times New Roman" panose="02020603050405020304" charset="0"/>
              </a:rPr>
              <a:t> Mohana, Bharat institute of Engineering and Technology, Hyderabad, Telangana and N. Pity, Indian Institute of Science, Bangalore, India. Advances in intelligent Systems and Computing(2020)-</a:t>
            </a:r>
            <a:r>
              <a:rPr lang="en-IN" sz="1800" kern="12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IN" sz="1800" kern="100" dirty="0">
                <a:solidFill>
                  <a:srgbClr val="000000"/>
                </a:solidFill>
                <a:effectLst/>
                <a:latin typeface="Calibri" panose="020F0502020204030204" charset="0"/>
                <a:ea typeface="Calibri" panose="020F0502020204030204" charset="0"/>
                <a:cs typeface="Times New Roman" panose="02020603050405020304" charset="0"/>
              </a:rPr>
              <a:t>Customer Support Chatbot Using Machine Learning.</a:t>
            </a:r>
            <a:endParaRPr lang="en-IN" sz="1800" kern="100" dirty="0">
              <a:solidFill>
                <a:srgbClr val="000000"/>
              </a:solidFill>
              <a:latin typeface="Times New Roman" panose="02020603050405020304" charset="0"/>
              <a:ea typeface="Calibri" panose="020F0502020204030204" charset="0"/>
              <a:cs typeface="Times New Roman" panose="02020603050405020304" charset="0"/>
            </a:endParaRPr>
          </a:p>
          <a:p>
            <a:pPr marL="400050" marR="635" lvl="1" indent="0">
              <a:lnSpc>
                <a:spcPct val="104000"/>
              </a:lnSpc>
              <a:buNone/>
            </a:pPr>
            <a:r>
              <a:rPr lang="en-IN" sz="1400" u="sng" kern="100" dirty="0">
                <a:solidFill>
                  <a:srgbClr val="000000"/>
                </a:solidFill>
                <a:effectLst/>
                <a:latin typeface="Times New Roman" panose="02020603050405020304" charset="0"/>
                <a:ea typeface="Verdana" panose="020B0604030504040204" pitchFamily="34" charset="0"/>
                <a:hlinkClick r:id="rId1"/>
              </a:rPr>
              <a:t>https://www.researchgate.net/publication/343980800_Customer_Support_Chatbot_Using_Machine_Learning</a:t>
            </a:r>
            <a:r>
              <a:rPr lang="en-IN" sz="1400" kern="100" dirty="0">
                <a:solidFill>
                  <a:srgbClr val="000000"/>
                </a:solidFill>
                <a:effectLst/>
                <a:latin typeface="Calibri" panose="020F0502020204030204" charset="0"/>
                <a:ea typeface="Calibri" panose="020F0502020204030204" charset="0"/>
                <a:cs typeface="Times New Roman" panose="02020603050405020304" charset="0"/>
              </a:rPr>
              <a:t> </a:t>
            </a:r>
            <a:endParaRPr lang="en-IN" sz="1400" kern="100" dirty="0">
              <a:solidFill>
                <a:srgbClr val="000000"/>
              </a:solidFill>
              <a:effectLst/>
              <a:latin typeface="Times New Roman" panose="02020603050405020304" charset="0"/>
              <a:ea typeface="Times New Roman" panose="02020603050405020304" charset="0"/>
            </a:endParaRPr>
          </a:p>
          <a:p>
            <a:pPr marR="635" lvl="0" algn="just">
              <a:lnSpc>
                <a:spcPct val="104000"/>
              </a:lnSpc>
            </a:pPr>
            <a:r>
              <a:rPr lang="en-IN" sz="1800" kern="100" dirty="0">
                <a:solidFill>
                  <a:srgbClr val="000000"/>
                </a:solidFill>
                <a:effectLst/>
                <a:latin typeface="Times New Roman" panose="02020603050405020304" charset="0"/>
                <a:ea typeface="Times New Roman" panose="02020603050405020304" charset="0"/>
              </a:rPr>
              <a:t>K. Jwala, G.N.V.G Sirisha, G.V. Padma Raju, International Journal of Recent Technology and Engineering (IJRTE) ISSN: 2277-3878, Volume-8 Issue-1S3, June 2019, developing a Chatbot using Machine Learning</a:t>
            </a:r>
            <a:endParaRPr lang="en-IN" sz="1800" kern="100" dirty="0">
              <a:solidFill>
                <a:srgbClr val="000000"/>
              </a:solidFill>
              <a:effectLst/>
              <a:latin typeface="Times New Roman" panose="02020603050405020304" charset="0"/>
              <a:ea typeface="Times New Roman" panose="02020603050405020304" charset="0"/>
            </a:endParaRPr>
          </a:p>
          <a:p>
            <a:pPr marL="400050" marR="635" lvl="1" indent="0" algn="just">
              <a:lnSpc>
                <a:spcPct val="104000"/>
              </a:lnSpc>
              <a:buNone/>
            </a:pPr>
            <a:r>
              <a:rPr lang="en-IN" sz="1400" u="sng" kern="100" dirty="0">
                <a:solidFill>
                  <a:srgbClr val="000000"/>
                </a:solidFill>
                <a:effectLst/>
                <a:latin typeface="Times New Roman" panose="02020603050405020304" charset="0"/>
                <a:ea typeface="Verdana" panose="020B0604030504040204" pitchFamily="34" charset="0"/>
                <a:hlinkClick r:id="rId2"/>
              </a:rPr>
              <a:t>https://www.ijrte.org/wp- content/uploads/papers/v8i1S3/A10170681S319.pdf</a:t>
            </a:r>
            <a:endParaRPr lang="en-IN" sz="1400" kern="100" dirty="0">
              <a:solidFill>
                <a:srgbClr val="000000"/>
              </a:solidFill>
              <a:effectLst/>
              <a:latin typeface="Times New Roman" panose="02020603050405020304" charset="0"/>
              <a:ea typeface="Times New Roman" panose="02020603050405020304" charset="0"/>
            </a:endParaRPr>
          </a:p>
          <a:p>
            <a:pPr marR="635" lvl="0" algn="just">
              <a:lnSpc>
                <a:spcPct val="104000"/>
              </a:lnSpc>
            </a:pPr>
            <a:r>
              <a:rPr lang="en-IN" sz="1800" kern="100" dirty="0">
                <a:solidFill>
                  <a:srgbClr val="000000"/>
                </a:solidFill>
                <a:effectLst/>
                <a:latin typeface="Times New Roman" panose="02020603050405020304" charset="0"/>
                <a:ea typeface="Times New Roman" panose="02020603050405020304" charset="0"/>
              </a:rPr>
              <a:t>A step-by-step guide to pdf chatbots with ML and </a:t>
            </a:r>
            <a:r>
              <a:rPr lang="en-IN" sz="1800" kern="100" dirty="0" err="1">
                <a:solidFill>
                  <a:srgbClr val="000000"/>
                </a:solidFill>
                <a:effectLst/>
                <a:latin typeface="Times New Roman" panose="02020603050405020304" charset="0"/>
                <a:ea typeface="Times New Roman" panose="02020603050405020304" charset="0"/>
              </a:rPr>
              <a:t>Ollama</a:t>
            </a:r>
            <a:r>
              <a:rPr lang="en-IN" sz="1800" kern="100" dirty="0">
                <a:solidFill>
                  <a:srgbClr val="000000"/>
                </a:solidFill>
                <a:effectLst/>
                <a:latin typeface="Times New Roman" panose="02020603050405020304" charset="0"/>
                <a:ea typeface="Times New Roman" panose="02020603050405020304" charset="0"/>
              </a:rPr>
              <a:t>, Jul-2024</a:t>
            </a:r>
            <a:endParaRPr lang="en-IN" sz="1800" kern="100" dirty="0">
              <a:solidFill>
                <a:srgbClr val="000000"/>
              </a:solidFill>
              <a:effectLst/>
              <a:latin typeface="Times New Roman" panose="02020603050405020304" charset="0"/>
              <a:ea typeface="Times New Roman" panose="02020603050405020304" charset="0"/>
            </a:endParaRPr>
          </a:p>
          <a:p>
            <a:pPr marL="400050" marR="635" lvl="1" indent="0" algn="just">
              <a:lnSpc>
                <a:spcPct val="104000"/>
              </a:lnSpc>
              <a:buNone/>
            </a:pPr>
            <a:r>
              <a:rPr lang="en-IN" sz="1400" u="sng" kern="100" dirty="0">
                <a:solidFill>
                  <a:srgbClr val="000000"/>
                </a:solidFill>
                <a:latin typeface="Times New Roman" panose="02020603050405020304" charset="0"/>
                <a:hlinkClick r:id="rId3"/>
              </a:rPr>
              <a:t>https://www.analyticsvidhya.com/blog/2023/10/a-step-by-step-guide-to-pdf-chatbots-with-langchain-and-ollama/</a:t>
            </a:r>
            <a:endParaRPr lang="en-IN" sz="1400" u="sng" kern="100" dirty="0">
              <a:solidFill>
                <a:srgbClr val="000000"/>
              </a:solidFill>
              <a:latin typeface="Times New Roman" panose="02020603050405020304" charset="0"/>
            </a:endParaRPr>
          </a:p>
          <a:p>
            <a:pPr marR="635" lvl="0" algn="just">
              <a:lnSpc>
                <a:spcPct val="104000"/>
              </a:lnSpc>
            </a:pPr>
            <a:r>
              <a:rPr lang="en-IN" sz="1800" kern="100" dirty="0">
                <a:solidFill>
                  <a:srgbClr val="000000"/>
                </a:solidFill>
                <a:effectLst/>
                <a:latin typeface="Times New Roman" panose="02020603050405020304" charset="0"/>
                <a:ea typeface="Times New Roman" panose="02020603050405020304" charset="0"/>
              </a:rPr>
              <a:t>Binny Vyas (November 9, 2017). 6 key metrics to measure the performance of your chatbot. Retrieved from  </a:t>
            </a:r>
            <a:r>
              <a:rPr lang="en-IN" sz="1500" u="sng" kern="100" dirty="0">
                <a:solidFill>
                  <a:srgbClr val="000000"/>
                </a:solidFill>
                <a:effectLst/>
                <a:latin typeface="Times New Roman" panose="02020603050405020304" charset="0"/>
                <a:ea typeface="Times New Roman" panose="02020603050405020304" charset="0"/>
                <a:hlinkClick r:id="rId4"/>
              </a:rPr>
              <a:t>https://chatbotslife.com/</a:t>
            </a:r>
            <a:endParaRPr lang="en-IN" sz="1500" kern="100" dirty="0">
              <a:solidFill>
                <a:srgbClr val="000000"/>
              </a:solidFill>
              <a:effectLst/>
              <a:latin typeface="Times New Roman" panose="02020603050405020304" charset="0"/>
              <a:ea typeface="Times New Roman" panose="02020603050405020304" charset="0"/>
            </a:endParaRPr>
          </a:p>
          <a:p>
            <a:pPr marR="635" algn="just">
              <a:lnSpc>
                <a:spcPct val="104000"/>
              </a:lnSpc>
              <a:spcAft>
                <a:spcPts val="20"/>
              </a:spcAft>
            </a:pPr>
            <a:r>
              <a:rPr lang="en-IN" sz="1800" kern="100" dirty="0">
                <a:solidFill>
                  <a:srgbClr val="000000"/>
                </a:solidFill>
                <a:effectLst/>
                <a:latin typeface="Times New Roman" panose="02020603050405020304" charset="0"/>
                <a:ea typeface="Times New Roman" panose="02020603050405020304" charset="0"/>
              </a:rPr>
              <a:t> </a:t>
            </a:r>
            <a:r>
              <a:rPr lang="en-IN" sz="1800" kern="100" dirty="0" err="1">
                <a:solidFill>
                  <a:srgbClr val="000000"/>
                </a:solidFill>
                <a:effectLst/>
                <a:latin typeface="Times New Roman" panose="02020603050405020304" charset="0"/>
                <a:ea typeface="Times New Roman" panose="02020603050405020304" charset="0"/>
              </a:rPr>
              <a:t>Sasa</a:t>
            </a:r>
            <a:r>
              <a:rPr lang="en-IN" sz="1800" kern="100" dirty="0">
                <a:solidFill>
                  <a:srgbClr val="000000"/>
                </a:solidFill>
                <a:effectLst/>
                <a:latin typeface="Times New Roman" panose="02020603050405020304" charset="0"/>
                <a:ea typeface="Times New Roman" panose="02020603050405020304" charset="0"/>
              </a:rPr>
              <a:t> </a:t>
            </a:r>
            <a:r>
              <a:rPr lang="en-IN" sz="1800" kern="100" dirty="0" err="1">
                <a:solidFill>
                  <a:srgbClr val="000000"/>
                </a:solidFill>
                <a:effectLst/>
                <a:latin typeface="Times New Roman" panose="02020603050405020304" charset="0"/>
                <a:ea typeface="Times New Roman" panose="02020603050405020304" charset="0"/>
              </a:rPr>
              <a:t>Arsovski</a:t>
            </a:r>
            <a:r>
              <a:rPr lang="en-IN" sz="1800" kern="100" dirty="0">
                <a:solidFill>
                  <a:srgbClr val="000000"/>
                </a:solidFill>
                <a:effectLst/>
                <a:latin typeface="Times New Roman" panose="02020603050405020304" charset="0"/>
                <a:ea typeface="Times New Roman" panose="02020603050405020304" charset="0"/>
              </a:rPr>
              <a:t>, Imagineering Institute and City, University of London and Idris </a:t>
            </a:r>
            <a:r>
              <a:rPr lang="en-IN" sz="1800" kern="100" dirty="0" err="1">
                <a:solidFill>
                  <a:srgbClr val="000000"/>
                </a:solidFill>
                <a:effectLst/>
                <a:latin typeface="Times New Roman" panose="02020603050405020304" charset="0"/>
                <a:ea typeface="Times New Roman" panose="02020603050405020304" charset="0"/>
              </a:rPr>
              <a:t>Muniru</a:t>
            </a:r>
            <a:r>
              <a:rPr lang="en-IN" sz="1800" kern="100" dirty="0">
                <a:solidFill>
                  <a:srgbClr val="000000"/>
                </a:solidFill>
                <a:effectLst/>
                <a:latin typeface="Times New Roman" panose="02020603050405020304" charset="0"/>
                <a:ea typeface="Times New Roman" panose="02020603050405020304" charset="0"/>
              </a:rPr>
              <a:t>, </a:t>
            </a:r>
            <a:r>
              <a:rPr lang="en-IN" sz="1800" kern="100" dirty="0" err="1">
                <a:solidFill>
                  <a:srgbClr val="000000"/>
                </a:solidFill>
                <a:effectLst/>
                <a:latin typeface="Times New Roman" panose="02020603050405020304" charset="0"/>
                <a:ea typeface="Times New Roman" panose="02020603050405020304" charset="0"/>
              </a:rPr>
              <a:t>Universiti</a:t>
            </a:r>
            <a:r>
              <a:rPr lang="en-IN" sz="1800" kern="100" dirty="0">
                <a:solidFill>
                  <a:srgbClr val="000000"/>
                </a:solidFill>
                <a:effectLst/>
                <a:latin typeface="Times New Roman" panose="02020603050405020304" charset="0"/>
                <a:ea typeface="Times New Roman" panose="02020603050405020304" charset="0"/>
              </a:rPr>
              <a:t> </a:t>
            </a:r>
            <a:r>
              <a:rPr lang="en-IN" sz="1800" kern="100" dirty="0" err="1">
                <a:solidFill>
                  <a:srgbClr val="000000"/>
                </a:solidFill>
                <a:effectLst/>
                <a:latin typeface="Times New Roman" panose="02020603050405020304" charset="0"/>
                <a:ea typeface="Times New Roman" panose="02020603050405020304" charset="0"/>
              </a:rPr>
              <a:t>Teknologi</a:t>
            </a:r>
            <a:r>
              <a:rPr lang="en-IN" sz="1800" kern="100" dirty="0">
                <a:solidFill>
                  <a:srgbClr val="000000"/>
                </a:solidFill>
                <a:effectLst/>
                <a:latin typeface="Times New Roman" panose="02020603050405020304" charset="0"/>
                <a:ea typeface="Times New Roman" panose="02020603050405020304" charset="0"/>
              </a:rPr>
              <a:t> Malaysia: Analysis of the Chatbot Open Source Languages a AIML and </a:t>
            </a:r>
            <a:r>
              <a:rPr lang="en-IN" sz="1800" kern="100" dirty="0" err="1">
                <a:solidFill>
                  <a:srgbClr val="000000"/>
                </a:solidFill>
                <a:effectLst/>
                <a:latin typeface="Times New Roman" panose="02020603050405020304" charset="0"/>
                <a:ea typeface="Times New Roman" panose="02020603050405020304" charset="0"/>
              </a:rPr>
              <a:t>Chatscript</a:t>
            </a:r>
            <a:r>
              <a:rPr lang="en-IN" sz="1800" kern="100" dirty="0">
                <a:solidFill>
                  <a:srgbClr val="000000"/>
                </a:solidFill>
                <a:effectLst/>
                <a:latin typeface="Times New Roman" panose="02020603050405020304" charset="0"/>
                <a:ea typeface="Times New Roman" panose="02020603050405020304" charset="0"/>
              </a:rPr>
              <a:t>: A Review, February 2017</a:t>
            </a:r>
            <a:r>
              <a:rPr lang="en-IN" sz="1800" u="sng" kern="100" dirty="0">
                <a:solidFill>
                  <a:srgbClr val="000000"/>
                </a:solidFill>
                <a:effectLst/>
                <a:latin typeface="Times New Roman" panose="02020603050405020304" charset="0"/>
                <a:ea typeface="Times New Roman" panose="02020603050405020304" charset="0"/>
                <a:hlinkClick r:id="rId5"/>
              </a:rPr>
              <a:t>. </a:t>
            </a:r>
            <a:r>
              <a:rPr lang="en-IN" sz="1500" u="sng" kern="100" dirty="0">
                <a:solidFill>
                  <a:srgbClr val="000000"/>
                </a:solidFill>
                <a:effectLst/>
                <a:latin typeface="Times New Roman" panose="02020603050405020304" charset="0"/>
                <a:ea typeface="Times New Roman" panose="02020603050405020304" charset="0"/>
                <a:hlinkClick r:id="rId5"/>
              </a:rPr>
              <a:t>https://www.researchgate.net/publication/323279398_</a:t>
            </a:r>
            <a:r>
              <a:rPr lang="en-IN" sz="1300" u="sng" kern="100" dirty="0">
                <a:solidFill>
                  <a:srgbClr val="000000"/>
                </a:solidFill>
                <a:effectLst/>
                <a:latin typeface="Times New Roman" panose="02020603050405020304" charset="0"/>
                <a:ea typeface="Times New Roman" panose="02020603050405020304" charset="0"/>
                <a:hlinkClick r:id="rId5"/>
              </a:rPr>
              <a:t>ANALYSIS_OF_THE_CHATBOT_OPEN_SOURCE_LANGUAGES_AIML_AND_CHATS </a:t>
            </a:r>
            <a:r>
              <a:rPr lang="en-IN" sz="1300" u="sng" kern="100" dirty="0" err="1">
                <a:solidFill>
                  <a:srgbClr val="000000"/>
                </a:solidFill>
                <a:effectLst/>
                <a:latin typeface="Times New Roman" panose="02020603050405020304" charset="0"/>
                <a:ea typeface="Times New Roman" panose="02020603050405020304" charset="0"/>
                <a:hlinkClick r:id="rId5"/>
              </a:rPr>
              <a:t>CRIPT_A_Review</a:t>
            </a:r>
            <a:r>
              <a:rPr lang="en-IN" sz="1300" kern="100" dirty="0">
                <a:solidFill>
                  <a:srgbClr val="000000"/>
                </a:solidFill>
                <a:effectLst/>
                <a:latin typeface="Times New Roman" panose="02020603050405020304" charset="0"/>
                <a:ea typeface="Times New Roman" panose="02020603050405020304" charset="0"/>
              </a:rPr>
              <a:t> </a:t>
            </a:r>
            <a:endParaRPr lang="en-IN" sz="1500" kern="100" dirty="0">
              <a:solidFill>
                <a:srgbClr val="000000"/>
              </a:solidFill>
              <a:effectLst/>
              <a:latin typeface="Times New Roman" panose="02020603050405020304" charset="0"/>
              <a:ea typeface="Times New Roman" panose="02020603050405020304" charset="0"/>
            </a:endParaRPr>
          </a:p>
          <a:p>
            <a:pPr marR="635" algn="just">
              <a:lnSpc>
                <a:spcPct val="104000"/>
              </a:lnSpc>
              <a:spcAft>
                <a:spcPts val="20"/>
              </a:spcAft>
            </a:pPr>
            <a:r>
              <a:rPr lang="en-IN" sz="1800" kern="100" dirty="0">
                <a:solidFill>
                  <a:srgbClr val="000000"/>
                </a:solidFill>
                <a:effectLst/>
                <a:latin typeface="Times New Roman" panose="02020603050405020304" charset="0"/>
                <a:ea typeface="Times New Roman" panose="02020603050405020304" charset="0"/>
              </a:rPr>
              <a:t>Will Gannon: An Interactive History of Chatbots, 21 Jul, 2017</a:t>
            </a:r>
            <a:r>
              <a:rPr lang="en-IN" sz="1800" u="sng" kern="100" dirty="0">
                <a:solidFill>
                  <a:srgbClr val="000000"/>
                </a:solidFill>
                <a:effectLst/>
                <a:latin typeface="Times New Roman" panose="02020603050405020304" charset="0"/>
                <a:ea typeface="Times New Roman" panose="02020603050405020304" charset="0"/>
                <a:hlinkClick r:id="rId6"/>
              </a:rPr>
              <a:t>. </a:t>
            </a:r>
            <a:r>
              <a:rPr lang="en-IN" sz="1500" u="sng" kern="100" dirty="0">
                <a:solidFill>
                  <a:srgbClr val="000000"/>
                </a:solidFill>
                <a:effectLst/>
                <a:latin typeface="Times New Roman" panose="02020603050405020304" charset="0"/>
                <a:ea typeface="Times New Roman" panose="02020603050405020304" charset="0"/>
                <a:hlinkClick r:id="rId6"/>
              </a:rPr>
              <a:t>http://blog.aylien.com/interactive-history-chatbots/</a:t>
            </a:r>
            <a:endParaRPr lang="en-IN" sz="1500" kern="100" dirty="0">
              <a:solidFill>
                <a:srgbClr val="000000"/>
              </a:solidFill>
              <a:effectLst/>
              <a:latin typeface="Times New Roman" panose="02020603050405020304" charset="0"/>
              <a:ea typeface="Times New Roman" panose="02020603050405020304" charset="0"/>
            </a:endParaRPr>
          </a:p>
          <a:p>
            <a:pPr marR="635" algn="just">
              <a:lnSpc>
                <a:spcPct val="104000"/>
              </a:lnSpc>
              <a:spcAft>
                <a:spcPts val="20"/>
              </a:spcAft>
            </a:pPr>
            <a:r>
              <a:rPr lang="en-IN" sz="1800" kern="100" dirty="0">
                <a:solidFill>
                  <a:srgbClr val="000000"/>
                </a:solidFill>
                <a:effectLst/>
                <a:latin typeface="Times New Roman" panose="02020603050405020304" charset="0"/>
                <a:ea typeface="Times New Roman" panose="02020603050405020304" charset="0"/>
              </a:rPr>
              <a:t>Pavel </a:t>
            </a:r>
            <a:r>
              <a:rPr lang="en-IN" sz="1800" kern="100" dirty="0" err="1">
                <a:solidFill>
                  <a:srgbClr val="000000"/>
                </a:solidFill>
                <a:effectLst/>
                <a:latin typeface="Times New Roman" panose="02020603050405020304" charset="0"/>
                <a:ea typeface="Times New Roman" panose="02020603050405020304" charset="0"/>
              </a:rPr>
              <a:t>Surmenok</a:t>
            </a:r>
            <a:r>
              <a:rPr lang="en-IN" sz="1800" kern="100" dirty="0">
                <a:solidFill>
                  <a:srgbClr val="000000"/>
                </a:solidFill>
                <a:effectLst/>
                <a:latin typeface="Times New Roman" panose="02020603050405020304" charset="0"/>
                <a:ea typeface="Times New Roman" panose="02020603050405020304" charset="0"/>
              </a:rPr>
              <a:t>: Chatbot Architecture, Sep 11, 2016. </a:t>
            </a:r>
            <a:r>
              <a:rPr lang="en-IN" sz="1400" u="sng" kern="100" dirty="0">
                <a:solidFill>
                  <a:srgbClr val="000000"/>
                </a:solidFill>
                <a:effectLst/>
                <a:latin typeface="Times New Roman" panose="02020603050405020304" charset="0"/>
                <a:ea typeface="Times New Roman" panose="02020603050405020304" charset="0"/>
                <a:hlinkClick r:id="rId7"/>
              </a:rPr>
              <a:t>https://medium.com/@surmenok/chatbot-architecture-496f5bf820ed</a:t>
            </a:r>
            <a:endParaRPr lang="en-IN" sz="1800" kern="100" dirty="0">
              <a:solidFill>
                <a:srgbClr val="000000"/>
              </a:solidFill>
              <a:effectLst/>
              <a:latin typeface="Times New Roman" panose="02020603050405020304" charset="0"/>
              <a:ea typeface="Times New Roman" panose="02020603050405020304" charset="0"/>
            </a:endParaRPr>
          </a:p>
          <a:p>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mapping with SDG</a:t>
            </a:r>
            <a:endParaRPr lang="en-IN" dirty="0"/>
          </a:p>
        </p:txBody>
      </p:sp>
      <p:sp>
        <p:nvSpPr>
          <p:cNvPr id="4" name="AutoShape 2" descr="Image preview"/>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8" name="Picture 7"/>
          <p:cNvPicPr>
            <a:picLocks noChangeAspect="1"/>
          </p:cNvPicPr>
          <p:nvPr/>
        </p:nvPicPr>
        <p:blipFill>
          <a:blip r:embed="rId1"/>
          <a:stretch>
            <a:fillRect/>
          </a:stretch>
        </p:blipFill>
        <p:spPr>
          <a:xfrm>
            <a:off x="6895465" y="1307465"/>
            <a:ext cx="4404995" cy="4062730"/>
          </a:xfrm>
          <a:prstGeom prst="rect">
            <a:avLst/>
          </a:prstGeom>
        </p:spPr>
      </p:pic>
      <p:sp>
        <p:nvSpPr>
          <p:cNvPr id="3" name="Text Box 2"/>
          <p:cNvSpPr txBox="1"/>
          <p:nvPr/>
        </p:nvSpPr>
        <p:spPr>
          <a:xfrm>
            <a:off x="648335" y="1752600"/>
            <a:ext cx="6893560" cy="3107690"/>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The Project work carried out here is mapped to SDG-9 </a:t>
            </a:r>
            <a:endParaRPr lang="en-US" sz="2800">
              <a:latin typeface="Times New Roman" panose="02020603050405020304" charset="0"/>
              <a:cs typeface="Times New Roman" panose="02020603050405020304" charset="0"/>
            </a:endParaRPr>
          </a:p>
          <a:p>
            <a:endParaRPr lang="en-US" sz="2800">
              <a:latin typeface="Times New Roman" panose="02020603050405020304" charset="0"/>
              <a:cs typeface="Times New Roman" panose="02020603050405020304" charset="0"/>
            </a:endParaRPr>
          </a:p>
          <a:p>
            <a:r>
              <a:rPr lang="en-US" sz="2800" b="1">
                <a:latin typeface="Times New Roman" panose="02020603050405020304" charset="0"/>
                <a:cs typeface="Times New Roman" panose="02020603050405020304" charset="0"/>
              </a:rPr>
              <a:t>industry,innovation and infrastructure:</a:t>
            </a:r>
            <a:endParaRPr lang="en-US" sz="2800" b="1">
              <a:latin typeface="Times New Roman" panose="02020603050405020304" charset="0"/>
              <a:cs typeface="Times New Roman" panose="02020603050405020304" charset="0"/>
            </a:endParaRPr>
          </a:p>
          <a:p>
            <a:pPr algn="l"/>
            <a:r>
              <a:rPr lang="en-US" sz="2800">
                <a:latin typeface="Times New Roman" panose="02020603050405020304" charset="0"/>
                <a:cs typeface="Times New Roman" panose="02020603050405020304" charset="0"/>
              </a:rPr>
              <a:t>A chatbot can enhance business operations </a:t>
            </a:r>
            <a:endParaRPr lang="en-US" sz="2800">
              <a:latin typeface="Times New Roman" panose="02020603050405020304" charset="0"/>
              <a:cs typeface="Times New Roman" panose="02020603050405020304" charset="0"/>
            </a:endParaRPr>
          </a:p>
          <a:p>
            <a:pPr algn="l"/>
            <a:r>
              <a:rPr lang="en-US" sz="2800">
                <a:latin typeface="Times New Roman" panose="02020603050405020304" charset="0"/>
                <a:cs typeface="Times New Roman" panose="02020603050405020304" charset="0"/>
              </a:rPr>
              <a:t>and customer service efficiency through   innovation.</a:t>
            </a:r>
            <a:endParaRPr lang="en-US" sz="2800">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endParaRPr lang="en-GB" sz="6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endParaRPr lang="en-GB" dirty="0"/>
          </a:p>
        </p:txBody>
      </p:sp>
      <p:sp>
        <p:nvSpPr>
          <p:cNvPr id="3" name="Content Placeholder 2"/>
          <p:cNvSpPr>
            <a:spLocks noGrp="1"/>
          </p:cNvSpPr>
          <p:nvPr>
            <p:ph idx="1"/>
          </p:nvPr>
        </p:nvSpPr>
        <p:spPr/>
        <p:txBody>
          <a:bodyPr>
            <a:normAutofit lnSpcReduction="10000"/>
          </a:bodyPr>
          <a:lstStyle/>
          <a:p>
            <a:pPr algn="just">
              <a:lnSpc>
                <a:spcPct val="120000"/>
              </a:lnSpc>
              <a:buFont typeface="Wingdings" panose="05000000000000000000" charset="0"/>
              <a:buChar char="Ø"/>
            </a:pPr>
            <a:r>
              <a:rPr lang="en-GB" sz="2800">
                <a:latin typeface="Times New Roman" panose="02020603050405020304" charset="0"/>
                <a:cs typeface="Times New Roman" panose="02020603050405020304" charset="0"/>
                <a:sym typeface="+mn-ea"/>
              </a:rPr>
              <a:t>In customer support, chatbot by using machine learning customer can</a:t>
            </a:r>
            <a:r>
              <a:rPr lang="en-US" altLang="en-GB" sz="2800">
                <a:latin typeface="Times New Roman" panose="02020603050405020304" charset="0"/>
                <a:cs typeface="Times New Roman" panose="02020603050405020304" charset="0"/>
                <a:sym typeface="+mn-ea"/>
              </a:rPr>
              <a:t> </a:t>
            </a:r>
            <a:r>
              <a:rPr lang="en-GB" sz="2800">
                <a:latin typeface="Times New Roman" panose="02020603050405020304" charset="0"/>
                <a:cs typeface="Times New Roman" panose="02020603050405020304" charset="0"/>
                <a:sym typeface="+mn-ea"/>
              </a:rPr>
              <a:t>converse by a chatbot and acquire the query intent information.</a:t>
            </a:r>
            <a:endParaRPr lang="en-GB" sz="2800">
              <a:latin typeface="Times New Roman" panose="02020603050405020304" charset="0"/>
              <a:cs typeface="Times New Roman" panose="02020603050405020304" charset="0"/>
            </a:endParaRPr>
          </a:p>
          <a:p>
            <a:pPr algn="just">
              <a:lnSpc>
                <a:spcPct val="120000"/>
              </a:lnSpc>
              <a:buFont typeface="Wingdings" panose="05000000000000000000" charset="0"/>
              <a:buChar char="Ø"/>
            </a:pPr>
            <a:r>
              <a:rPr lang="en-GB" sz="2800">
                <a:latin typeface="Times New Roman" panose="02020603050405020304" charset="0"/>
                <a:cs typeface="Times New Roman" panose="02020603050405020304" charset="0"/>
                <a:sym typeface="+mn-ea"/>
              </a:rPr>
              <a:t>With the enhancement</a:t>
            </a:r>
            <a:r>
              <a:rPr lang="en-US" altLang="en-GB" sz="2800">
                <a:latin typeface="Times New Roman" panose="02020603050405020304" charset="0"/>
                <a:cs typeface="Times New Roman" panose="02020603050405020304" charset="0"/>
                <a:sym typeface="+mn-ea"/>
              </a:rPr>
              <a:t> </a:t>
            </a:r>
            <a:r>
              <a:rPr lang="en-GB" sz="2800">
                <a:latin typeface="Times New Roman" panose="02020603050405020304" charset="0"/>
                <a:cs typeface="Times New Roman" panose="02020603050405020304" charset="0"/>
                <a:sym typeface="+mn-ea"/>
              </a:rPr>
              <a:t>of globalization and industrialization, it becomes a problem for enterprises to interact</a:t>
            </a:r>
            <a:r>
              <a:rPr lang="en-US" altLang="en-GB" sz="2800">
                <a:latin typeface="Times New Roman" panose="02020603050405020304" charset="0"/>
                <a:cs typeface="Times New Roman" panose="02020603050405020304" charset="0"/>
                <a:sym typeface="+mn-ea"/>
              </a:rPr>
              <a:t> </a:t>
            </a:r>
            <a:r>
              <a:rPr lang="en-GB" sz="2800">
                <a:latin typeface="Times New Roman" panose="02020603050405020304" charset="0"/>
                <a:cs typeface="Times New Roman" panose="02020603050405020304" charset="0"/>
                <a:sym typeface="+mn-ea"/>
              </a:rPr>
              <a:t>with the customer and listen to their difficulties to a big extent.</a:t>
            </a:r>
            <a:endParaRPr lang="en-GB" sz="2800">
              <a:latin typeface="Times New Roman" panose="02020603050405020304" charset="0"/>
              <a:cs typeface="Times New Roman" panose="02020603050405020304" charset="0"/>
            </a:endParaRPr>
          </a:p>
          <a:p>
            <a:pPr algn="just">
              <a:lnSpc>
                <a:spcPct val="120000"/>
              </a:lnSpc>
              <a:buFont typeface="Wingdings" panose="05000000000000000000" charset="0"/>
              <a:buChar char="Ø"/>
            </a:pPr>
            <a:r>
              <a:rPr lang="en-GB" sz="2800">
                <a:latin typeface="Times New Roman" panose="02020603050405020304" charset="0"/>
                <a:cs typeface="Times New Roman" panose="02020603050405020304" charset="0"/>
                <a:sym typeface="+mn-ea"/>
              </a:rPr>
              <a:t> Chatbots make ease</a:t>
            </a:r>
            <a:r>
              <a:rPr lang="en-US" altLang="en-GB" sz="2800">
                <a:latin typeface="Times New Roman" panose="02020603050405020304" charset="0"/>
                <a:cs typeface="Times New Roman" panose="02020603050405020304" charset="0"/>
                <a:sym typeface="+mn-ea"/>
              </a:rPr>
              <a:t> </a:t>
            </a:r>
            <a:r>
              <a:rPr lang="en-GB" sz="2800">
                <a:latin typeface="Times New Roman" panose="02020603050405020304" charset="0"/>
                <a:cs typeface="Times New Roman" panose="02020603050405020304" charset="0"/>
                <a:sym typeface="+mn-ea"/>
              </a:rPr>
              <a:t>the pain that the industries nowadays facing. </a:t>
            </a:r>
            <a:endParaRPr lang="en-GB" sz="2800">
              <a:latin typeface="Times New Roman" panose="02020603050405020304" charset="0"/>
              <a:cs typeface="Times New Roman" panose="02020603050405020304" charset="0"/>
            </a:endParaRPr>
          </a:p>
          <a:p>
            <a:pPr algn="just">
              <a:lnSpc>
                <a:spcPct val="120000"/>
              </a:lnSpc>
              <a:buFont typeface="Wingdings" panose="05000000000000000000" charset="0"/>
              <a:buChar char="Ø"/>
            </a:pPr>
            <a:r>
              <a:rPr lang="en-GB" sz="2800">
                <a:latin typeface="Times New Roman" panose="02020603050405020304" charset="0"/>
                <a:cs typeface="Times New Roman" panose="02020603050405020304" charset="0"/>
                <a:sym typeface="+mn-ea"/>
              </a:rPr>
              <a:t>The aim of this chatbot is to support</a:t>
            </a:r>
            <a:r>
              <a:rPr lang="en-US" altLang="en-GB" sz="2800">
                <a:latin typeface="Times New Roman" panose="02020603050405020304" charset="0"/>
                <a:cs typeface="Times New Roman" panose="02020603050405020304" charset="0"/>
                <a:sym typeface="+mn-ea"/>
              </a:rPr>
              <a:t> </a:t>
            </a:r>
            <a:r>
              <a:rPr lang="en-GB" sz="2800">
                <a:latin typeface="Times New Roman" panose="02020603050405020304" charset="0"/>
                <a:cs typeface="Times New Roman" panose="02020603050405020304" charset="0"/>
                <a:sym typeface="+mn-ea"/>
              </a:rPr>
              <a:t>and reply to the client by giving him/her the relevant intent depending on the query</a:t>
            </a:r>
            <a:r>
              <a:rPr lang="en-US" altLang="en-GB" sz="2800">
                <a:latin typeface="Times New Roman" panose="02020603050405020304" charset="0"/>
                <a:cs typeface="Times New Roman" panose="02020603050405020304" charset="0"/>
                <a:sym typeface="+mn-ea"/>
              </a:rPr>
              <a:t> </a:t>
            </a:r>
            <a:r>
              <a:rPr lang="en-GB" sz="2800">
                <a:latin typeface="Times New Roman" panose="02020603050405020304" charset="0"/>
                <a:cs typeface="Times New Roman" panose="02020603050405020304" charset="0"/>
                <a:sym typeface="+mn-ea"/>
              </a:rPr>
              <a:t>request from the customers.</a:t>
            </a:r>
            <a:endParaRPr lang="en-GB" sz="2800">
              <a:latin typeface="Times New Roman" panose="02020603050405020304" charset="0"/>
              <a:cs typeface="Times New Roman" panose="02020603050405020304" charset="0"/>
            </a:endParaRPr>
          </a:p>
          <a:p>
            <a:endParaRPr lang="en-GB" sz="28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endParaRPr lang="en-GB" dirty="0"/>
          </a:p>
        </p:txBody>
      </p:sp>
      <p:graphicFrame>
        <p:nvGraphicFramePr>
          <p:cNvPr id="4" name="Content Placeholder 3"/>
          <p:cNvGraphicFramePr>
            <a:graphicFrameLocks noGrp="1"/>
          </p:cNvGraphicFramePr>
          <p:nvPr>
            <p:ph idx="1"/>
          </p:nvPr>
        </p:nvGraphicFramePr>
        <p:xfrm>
          <a:off x="812800" y="1143000"/>
          <a:ext cx="10668000" cy="4663440"/>
        </p:xfrm>
        <a:graphic>
          <a:graphicData uri="http://schemas.openxmlformats.org/drawingml/2006/table">
            <a:tbl>
              <a:tblPr firstRow="1" bandRow="1">
                <a:tableStyleId>{5C22544A-7EE6-4342-B048-85BDC9FD1C3A}</a:tableStyleId>
              </a:tblPr>
              <a:tblGrid>
                <a:gridCol w="912586"/>
                <a:gridCol w="4421414"/>
                <a:gridCol w="2667000"/>
                <a:gridCol w="2667000"/>
              </a:tblGrid>
              <a:tr h="317184">
                <a:tc>
                  <a:txBody>
                    <a:bodyPr/>
                    <a:lstStyle/>
                    <a:p>
                      <a:r>
                        <a:rPr lang="en-US" dirty="0"/>
                        <a:t>Sl.no</a:t>
                      </a:r>
                      <a:endParaRPr lang="en-IN" dirty="0"/>
                    </a:p>
                  </a:txBody>
                  <a:tcPr/>
                </a:tc>
                <a:tc>
                  <a:txBody>
                    <a:bodyPr/>
                    <a:lstStyle/>
                    <a:p>
                      <a:r>
                        <a:rPr lang="en-US" dirty="0"/>
                        <a:t>Title/Author/publisher</a:t>
                      </a:r>
                      <a:endParaRPr lang="en-IN" dirty="0"/>
                    </a:p>
                  </a:txBody>
                  <a:tcPr/>
                </a:tc>
                <a:tc>
                  <a:txBody>
                    <a:bodyPr/>
                    <a:lstStyle/>
                    <a:p>
                      <a:r>
                        <a:rPr lang="en-US" dirty="0"/>
                        <a:t>Advantages</a:t>
                      </a:r>
                      <a:endParaRPr lang="en-IN" dirty="0"/>
                    </a:p>
                  </a:txBody>
                  <a:tcPr/>
                </a:tc>
                <a:tc>
                  <a:txBody>
                    <a:bodyPr/>
                    <a:lstStyle/>
                    <a:p>
                      <a:r>
                        <a:rPr lang="en-US" dirty="0"/>
                        <a:t>limitations</a:t>
                      </a:r>
                      <a:endParaRPr lang="en-IN" dirty="0"/>
                    </a:p>
                  </a:txBody>
                  <a:tcPr/>
                </a:tc>
              </a:tr>
              <a:tr h="1982398">
                <a:tc>
                  <a:txBody>
                    <a:bodyPr/>
                    <a:lstStyle/>
                    <a:p>
                      <a:r>
                        <a:rPr lang="en-US" dirty="0"/>
                        <a:t>1.</a:t>
                      </a:r>
                      <a:endParaRPr lang="en-IN" dirty="0"/>
                    </a:p>
                  </a:txBody>
                  <a:tcPr/>
                </a:tc>
                <a:tc>
                  <a:txBody>
                    <a:bodyPr/>
                    <a:lstStyle/>
                    <a:p>
                      <a:r>
                        <a:rPr lang="en-IN" dirty="0"/>
                        <a:t>Choudhury, S. D. G., &amp; Rahman, M. A. H. B,</a:t>
                      </a:r>
                      <a:r>
                        <a:rPr lang="en-US" dirty="0"/>
                        <a:t> Customer Support Chatbot: A Survey,</a:t>
                      </a:r>
                      <a:r>
                        <a:rPr lang="en-IN" dirty="0"/>
                        <a:t> International Journal of Computer Applications-2019</a:t>
                      </a:r>
                      <a:endParaRPr lang="en-IN" dirty="0"/>
                    </a:p>
                  </a:txBody>
                  <a:tcPr/>
                </a:tc>
                <a:tc>
                  <a:txBody>
                    <a:bodyPr/>
                    <a:lstStyle/>
                    <a:p>
                      <a:r>
                        <a:rPr lang="en-US" dirty="0"/>
                        <a:t>Comprehensive overview of existing chatbot architectures.</a:t>
                      </a:r>
                      <a:endParaRPr lang="en-US" dirty="0"/>
                    </a:p>
                    <a:p>
                      <a:r>
                        <a:rPr lang="en-US" dirty="0"/>
                        <a:t>Identifies various machine learning techniques for natural language processing.</a:t>
                      </a:r>
                      <a:endParaRPr lang="en-IN" dirty="0"/>
                    </a:p>
                  </a:txBody>
                  <a:tcPr/>
                </a:tc>
                <a:tc>
                  <a:txBody>
                    <a:bodyPr/>
                    <a:lstStyle/>
                    <a:p>
                      <a:r>
                        <a:rPr lang="en-US" dirty="0"/>
                        <a:t>Limited focus on specific implementation challenges.</a:t>
                      </a:r>
                      <a:endParaRPr lang="en-US" dirty="0"/>
                    </a:p>
                    <a:p>
                      <a:r>
                        <a:rPr lang="en-US" dirty="0"/>
                        <a:t>Lacks empirical data on user satisfaction.</a:t>
                      </a:r>
                      <a:endParaRPr lang="en-IN" dirty="0"/>
                    </a:p>
                  </a:txBody>
                  <a:tcPr/>
                </a:tc>
              </a:tr>
              <a:tr h="1982398">
                <a:tc>
                  <a:txBody>
                    <a:bodyPr/>
                    <a:lstStyle/>
                    <a:p>
                      <a:r>
                        <a:rPr lang="en-US" dirty="0"/>
                        <a:t>2.</a:t>
                      </a:r>
                      <a:endParaRPr lang="en-IN" dirty="0"/>
                    </a:p>
                  </a:txBody>
                  <a:tcPr/>
                </a:tc>
                <a:tc>
                  <a:txBody>
                    <a:bodyPr/>
                    <a:lstStyle/>
                    <a:p>
                      <a:r>
                        <a:rPr lang="it-IT" dirty="0"/>
                        <a:t>Ali, A. D. S. A. Z., &amp; Al-Harbi,</a:t>
                      </a:r>
                      <a:r>
                        <a:rPr lang="en-US" dirty="0"/>
                        <a:t> Artificial Intelligence in Customer Service: A Study of Chatbot,</a:t>
                      </a:r>
                      <a:r>
                        <a:rPr lang="en-IN" dirty="0"/>
                        <a:t> Journal of Business Research-2021</a:t>
                      </a:r>
                      <a:endParaRPr lang="en-IN" dirty="0"/>
                    </a:p>
                  </a:txBody>
                  <a:tcPr/>
                </a:tc>
                <a:tc>
                  <a:txBody>
                    <a:bodyPr/>
                    <a:lstStyle/>
                    <a:p>
                      <a:r>
                        <a:rPr lang="en-US" dirty="0"/>
                        <a:t>Highlights the efficiency improvements in customer service . Discusses various AI techniques enhancing customer satisfaction.</a:t>
                      </a:r>
                      <a:endParaRPr lang="en-IN" dirty="0"/>
                    </a:p>
                  </a:txBody>
                  <a:tcPr/>
                </a:tc>
                <a:tc>
                  <a:txBody>
                    <a:bodyPr/>
                    <a:lstStyle/>
                    <a:p>
                      <a:r>
                        <a:rPr lang="en-US" dirty="0"/>
                        <a:t>Primarily theoretical with limited case studies . May not cover all industry-specific applications.</a:t>
                      </a:r>
                      <a:endParaRPr lang="en-IN"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endParaRPr lang="en-IN" dirty="0"/>
          </a:p>
        </p:txBody>
      </p:sp>
      <p:graphicFrame>
        <p:nvGraphicFramePr>
          <p:cNvPr id="4" name="Content Placeholder 3"/>
          <p:cNvGraphicFramePr>
            <a:graphicFrameLocks noGrp="1"/>
          </p:cNvGraphicFramePr>
          <p:nvPr>
            <p:ph idx="1"/>
          </p:nvPr>
        </p:nvGraphicFramePr>
        <p:xfrm>
          <a:off x="364603" y="1143000"/>
          <a:ext cx="11632556" cy="5588050"/>
        </p:xfrm>
        <a:graphic>
          <a:graphicData uri="http://schemas.openxmlformats.org/drawingml/2006/table">
            <a:tbl>
              <a:tblPr firstRow="1" bandRow="1">
                <a:tableStyleId>{5C22544A-7EE6-4342-B048-85BDC9FD1C3A}</a:tableStyleId>
              </a:tblPr>
              <a:tblGrid>
                <a:gridCol w="908034"/>
                <a:gridCol w="4520492"/>
                <a:gridCol w="3196060"/>
                <a:gridCol w="3007970"/>
              </a:tblGrid>
              <a:tr h="279611">
                <a:tc>
                  <a:txBody>
                    <a:bodyPr/>
                    <a:lstStyle/>
                    <a:p>
                      <a:r>
                        <a:rPr lang="en-US" dirty="0"/>
                        <a:t>Sl.no</a:t>
                      </a:r>
                      <a:endParaRPr lang="en-IN" dirty="0"/>
                    </a:p>
                  </a:txBody>
                  <a:tcPr/>
                </a:tc>
                <a:tc>
                  <a:txBody>
                    <a:bodyPr/>
                    <a:lstStyle/>
                    <a:p>
                      <a:r>
                        <a:rPr lang="en-US" dirty="0"/>
                        <a:t>Title/Author/publisher</a:t>
                      </a:r>
                      <a:endParaRPr lang="en-IN" dirty="0"/>
                    </a:p>
                  </a:txBody>
                  <a:tcPr/>
                </a:tc>
                <a:tc>
                  <a:txBody>
                    <a:bodyPr/>
                    <a:lstStyle/>
                    <a:p>
                      <a:r>
                        <a:rPr lang="en-US" dirty="0"/>
                        <a:t>Advantages</a:t>
                      </a:r>
                      <a:endParaRPr lang="en-IN" dirty="0"/>
                    </a:p>
                  </a:txBody>
                  <a:tcPr/>
                </a:tc>
                <a:tc>
                  <a:txBody>
                    <a:bodyPr/>
                    <a:lstStyle/>
                    <a:p>
                      <a:r>
                        <a:rPr lang="en-US" dirty="0"/>
                        <a:t>limitations</a:t>
                      </a:r>
                      <a:endParaRPr lang="en-IN" dirty="0"/>
                    </a:p>
                  </a:txBody>
                  <a:tcPr/>
                </a:tc>
              </a:tr>
              <a:tr h="1091451">
                <a:tc>
                  <a:txBody>
                    <a:bodyPr/>
                    <a:lstStyle/>
                    <a:p>
                      <a:r>
                        <a:rPr lang="en-US" dirty="0"/>
                        <a:t>3.</a:t>
                      </a:r>
                      <a:endParaRPr lang="en-IN" dirty="0"/>
                    </a:p>
                  </a:txBody>
                  <a:tcPr/>
                </a:tc>
                <a:tc>
                  <a:txBody>
                    <a:bodyPr/>
                    <a:lstStyle/>
                    <a:p>
                      <a:r>
                        <a:rPr lang="de-DE" dirty="0"/>
                        <a:t>Hu, J. P., &amp; Chen, C. T,</a:t>
                      </a:r>
                      <a:r>
                        <a:rPr lang="en-US" dirty="0"/>
                        <a:t> Design and Implementation of a Customer Support Chatbot Using Machine Learning , IEEE Access-2020</a:t>
                      </a:r>
                      <a:endParaRPr lang="en-IN" dirty="0"/>
                    </a:p>
                  </a:txBody>
                  <a:tcPr/>
                </a:tc>
                <a:tc>
                  <a:txBody>
                    <a:bodyPr/>
                    <a:lstStyle/>
                    <a:p>
                      <a:r>
                        <a:rPr lang="en-US" dirty="0"/>
                        <a:t>Provides a practical implementation framework ,Compares performance metrics with traditional systems.</a:t>
                      </a:r>
                      <a:endParaRPr lang="en-IN" dirty="0"/>
                    </a:p>
                  </a:txBody>
                  <a:tcPr/>
                </a:tc>
                <a:tc>
                  <a:txBody>
                    <a:bodyPr/>
                    <a:lstStyle/>
                    <a:p>
                      <a:r>
                        <a:rPr lang="en-US" dirty="0"/>
                        <a:t>Focus on a single implementation context may limit generalizability, Potential scalability issues not fully addressed.</a:t>
                      </a:r>
                      <a:endParaRPr lang="en-IN" dirty="0"/>
                    </a:p>
                  </a:txBody>
                  <a:tcPr/>
                </a:tc>
              </a:tr>
              <a:tr h="1747570">
                <a:tc>
                  <a:txBody>
                    <a:bodyPr/>
                    <a:lstStyle/>
                    <a:p>
                      <a:r>
                        <a:rPr lang="en-US" dirty="0"/>
                        <a:t>4.</a:t>
                      </a:r>
                      <a:endParaRPr lang="en-IN" dirty="0"/>
                    </a:p>
                  </a:txBody>
                  <a:tcPr/>
                </a:tc>
                <a:tc>
                  <a:txBody>
                    <a:bodyPr/>
                    <a:lstStyle/>
                    <a:p>
                      <a:r>
                        <a:rPr lang="pt-BR" dirty="0"/>
                        <a:t>Asad, M. A. O., &amp; Ali, </a:t>
                      </a:r>
                      <a:r>
                        <a:rPr lang="en-US" dirty="0"/>
                        <a:t>Enhancing Customer Experience with Chatbot Systems: A Machine Learning Perspective,</a:t>
                      </a:r>
                      <a:r>
                        <a:rPr lang="en-IN" dirty="0"/>
                        <a:t> Journal of Customer Service-2022</a:t>
                      </a:r>
                      <a:endParaRPr lang="en-IN" dirty="0"/>
                    </a:p>
                  </a:txBody>
                  <a:tcPr/>
                </a:tc>
                <a:tc>
                  <a:txBody>
                    <a:bodyPr/>
                    <a:lstStyle/>
                    <a:p>
                      <a:r>
                        <a:rPr lang="en-US" dirty="0"/>
                        <a:t>Explores user experience improvements through ML-driven chatbots , Includes empirical case studies with quantitative results.</a:t>
                      </a:r>
                      <a:endParaRPr lang="en-IN" dirty="0"/>
                    </a:p>
                  </a:txBody>
                  <a:tcPr/>
                </a:tc>
                <a:tc>
                  <a:txBody>
                    <a:bodyPr/>
                    <a:lstStyle/>
                    <a:p>
                      <a:r>
                        <a:rPr lang="en-US" dirty="0"/>
                        <a:t>Limited by the sample size of case studies , May not address multilingual or culturally specific challenges.</a:t>
                      </a:r>
                      <a:endParaRPr lang="en-IN" dirty="0"/>
                    </a:p>
                  </a:txBody>
                  <a:tcPr/>
                </a:tc>
              </a:tr>
              <a:tr h="1537862">
                <a:tc>
                  <a:txBody>
                    <a:bodyPr/>
                    <a:lstStyle/>
                    <a:p>
                      <a:r>
                        <a:rPr lang="en-US" dirty="0"/>
                        <a:t>5.</a:t>
                      </a:r>
                      <a:endParaRPr lang="en-IN" dirty="0"/>
                    </a:p>
                  </a:txBody>
                  <a:tcPr/>
                </a:tc>
                <a:tc>
                  <a:txBody>
                    <a:bodyPr/>
                    <a:lstStyle/>
                    <a:p>
                      <a:r>
                        <a:rPr lang="en-IN" dirty="0"/>
                        <a:t>Sharma, T. R. S. S. J. A., &amp; Gupta, R. K,</a:t>
                      </a:r>
                      <a:r>
                        <a:rPr lang="en-US" dirty="0"/>
                        <a:t> A Comparative Study of Chatbot Systems for Customer Support,</a:t>
                      </a:r>
                      <a:r>
                        <a:rPr lang="en-IN" dirty="0"/>
                        <a:t> Computers in Human Behavior-2023</a:t>
                      </a:r>
                      <a:endParaRPr lang="en-IN" dirty="0"/>
                    </a:p>
                  </a:txBody>
                  <a:tcPr/>
                </a:tc>
                <a:tc>
                  <a:txBody>
                    <a:bodyPr/>
                    <a:lstStyle/>
                    <a:p>
                      <a:r>
                        <a:rPr lang="en-US" dirty="0"/>
                        <a:t>Provides a comparative analysis of various chatbot systems . Evaluates effectiveness based on user queries and responses.</a:t>
                      </a:r>
                      <a:endParaRPr lang="en-IN" dirty="0"/>
                    </a:p>
                  </a:txBody>
                  <a:tcPr/>
                </a:tc>
                <a:tc>
                  <a:txBody>
                    <a:bodyPr/>
                    <a:lstStyle/>
                    <a:p>
                      <a:r>
                        <a:rPr lang="en-US" dirty="0"/>
                        <a:t>Comparisons may be influenced by varying evaluation criteria . Focused on a narrow range of chatbot technologies.</a:t>
                      </a:r>
                      <a:endParaRPr lang="en-IN"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Drawback</a:t>
            </a:r>
            <a:endParaRPr lang="en-IN" dirty="0"/>
          </a:p>
        </p:txBody>
      </p:sp>
      <p:sp>
        <p:nvSpPr>
          <p:cNvPr id="3" name="Content Placeholder 2"/>
          <p:cNvSpPr>
            <a:spLocks noGrp="1"/>
          </p:cNvSpPr>
          <p:nvPr>
            <p:ph idx="1"/>
          </p:nvPr>
        </p:nvSpPr>
        <p:spPr/>
        <p:txBody>
          <a:bodyPr/>
          <a:lstStyle/>
          <a:p>
            <a:pPr algn="just"/>
            <a:r>
              <a:rPr lang="en-IN" dirty="0">
                <a:latin typeface="Times New Roman" panose="02020603050405020304" charset="0"/>
                <a:cs typeface="Times New Roman" panose="02020603050405020304" charset="0"/>
              </a:rPr>
              <a:t>Limited Understanding: Chatbots are a handy tool to help with easy queries, but with more complex tasks, there may be the need for human intervention.</a:t>
            </a:r>
            <a:endParaRPr lang="en-IN" dirty="0">
              <a:latin typeface="Times New Roman" panose="02020603050405020304" charset="0"/>
              <a:cs typeface="Times New Roman" panose="02020603050405020304" charset="0"/>
            </a:endParaRPr>
          </a:p>
          <a:p>
            <a:pPr algn="just"/>
            <a:r>
              <a:rPr lang="en-IN" dirty="0">
                <a:latin typeface="Times New Roman" panose="02020603050405020304" charset="0"/>
                <a:cs typeface="Times New Roman" panose="02020603050405020304" charset="0"/>
              </a:rPr>
              <a:t>Maintenance and Updates: Chatbots require ongoing maintenance and updates to remain effective and up-to-date.</a:t>
            </a:r>
            <a:endParaRPr lang="en-IN" dirty="0">
              <a:latin typeface="Times New Roman" panose="02020603050405020304" charset="0"/>
              <a:cs typeface="Times New Roman" panose="02020603050405020304" charset="0"/>
            </a:endParaRPr>
          </a:p>
          <a:p>
            <a:pPr algn="just"/>
            <a:r>
              <a:rPr lang="en-IN" dirty="0">
                <a:latin typeface="Times New Roman" panose="02020603050405020304" charset="0"/>
                <a:cs typeface="Times New Roman" panose="02020603050405020304" charset="0"/>
              </a:rPr>
              <a:t>Predefined Scripts: Many chatbots have predefined scripts or decision trees, limiting their flexibility and adaptability, so if the query lies outside of this, there may be the need for a customer service assistant to help. Nevertheless, there are some tools to help widen conversations so that they aren’t as stringent, and this will improve as technology does.</a:t>
            </a:r>
            <a:endParaRPr lang="en-IN" dirty="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Hardware/software components</a:t>
            </a:r>
            <a:endParaRPr lang="en-IN" dirty="0"/>
          </a:p>
        </p:txBody>
      </p:sp>
      <p:sp>
        <p:nvSpPr>
          <p:cNvPr id="3" name="Content Placeholder 2"/>
          <p:cNvSpPr>
            <a:spLocks noGrp="1"/>
          </p:cNvSpPr>
          <p:nvPr>
            <p:ph idx="1"/>
          </p:nvPr>
        </p:nvSpPr>
        <p:spPr/>
        <p:txBody>
          <a:bodyPr/>
          <a:lstStyle/>
          <a:p>
            <a:pPr marL="0" indent="0">
              <a:buNone/>
            </a:pPr>
            <a:r>
              <a:rPr lang="en-IN" dirty="0">
                <a:solidFill>
                  <a:srgbClr val="000000"/>
                </a:solidFill>
                <a:effectLst/>
                <a:latin typeface="Arial" panose="020B0604020202020204" pitchFamily="34" charset="0"/>
              </a:rPr>
              <a:t>• </a:t>
            </a:r>
            <a:r>
              <a:rPr lang="en-IN" dirty="0">
                <a:solidFill>
                  <a:srgbClr val="000000"/>
                </a:solidFill>
                <a:effectLst/>
                <a:latin typeface="Times New Roman" panose="02020603050405020304" charset="0"/>
              </a:rPr>
              <a:t>Windows OS, Html, CSS, Java Script for fronted. </a:t>
            </a:r>
            <a:endParaRPr lang="en-IN" sz="3200" dirty="0"/>
          </a:p>
          <a:p>
            <a:pPr marL="0" indent="0">
              <a:buNone/>
            </a:pPr>
            <a:r>
              <a:rPr lang="en-IN" dirty="0">
                <a:solidFill>
                  <a:srgbClr val="000000"/>
                </a:solidFill>
                <a:effectLst/>
                <a:latin typeface="Arial" panose="020B0604020202020204" pitchFamily="34" charset="0"/>
              </a:rPr>
              <a:t>• </a:t>
            </a:r>
            <a:r>
              <a:rPr lang="en-IN" dirty="0">
                <a:solidFill>
                  <a:srgbClr val="000000"/>
                </a:solidFill>
                <a:effectLst/>
                <a:latin typeface="Times New Roman" panose="02020603050405020304" charset="0"/>
              </a:rPr>
              <a:t>Python ML Algorithms-NLP for backend. </a:t>
            </a:r>
            <a:endParaRPr lang="en-IN" sz="3200" dirty="0"/>
          </a:p>
          <a:p>
            <a:pPr marL="0" indent="0">
              <a:buNone/>
            </a:pPr>
            <a:r>
              <a:rPr lang="en-IN" dirty="0">
                <a:solidFill>
                  <a:srgbClr val="000000"/>
                </a:solidFill>
                <a:effectLst/>
                <a:latin typeface="Arial" panose="020B0604020202020204" pitchFamily="34" charset="0"/>
              </a:rPr>
              <a:t>• </a:t>
            </a:r>
            <a:r>
              <a:rPr lang="en-IN" dirty="0">
                <a:solidFill>
                  <a:srgbClr val="000000"/>
                </a:solidFill>
                <a:effectLst/>
                <a:latin typeface="Times New Roman" panose="02020603050405020304" charset="0"/>
              </a:rPr>
              <a:t>SQL Database for storing the Queries. </a:t>
            </a:r>
            <a:endParaRPr lang="en-IN" sz="3200"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endParaRPr lang="en-GB" dirty="0"/>
          </a:p>
        </p:txBody>
      </p:sp>
      <p:sp>
        <p:nvSpPr>
          <p:cNvPr id="3" name="Content Placeholder 2"/>
          <p:cNvSpPr>
            <a:spLocks noGrp="1"/>
          </p:cNvSpPr>
          <p:nvPr>
            <p:ph idx="1"/>
          </p:nvPr>
        </p:nvSpPr>
        <p:spPr/>
        <p:txBody>
          <a:bodyPr/>
          <a:lstStyle/>
          <a:p>
            <a:pPr>
              <a:lnSpc>
                <a:spcPct val="150000"/>
              </a:lnSpc>
              <a:buFont typeface="Wingdings" panose="05000000000000000000" charset="0"/>
              <a:buChar char="Ø"/>
            </a:pPr>
            <a:r>
              <a:rPr lang="en-GB">
                <a:latin typeface="Times New Roman" panose="02020603050405020304" charset="0"/>
                <a:cs typeface="Times New Roman" panose="02020603050405020304" charset="0"/>
                <a:sym typeface="+mn-ea"/>
              </a:rPr>
              <a:t>Automate Customer Interactions</a:t>
            </a:r>
            <a:endParaRPr lang="en-GB">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GB">
                <a:latin typeface="Times New Roman" panose="02020603050405020304" charset="0"/>
                <a:cs typeface="Times New Roman" panose="02020603050405020304" charset="0"/>
                <a:sym typeface="+mn-ea"/>
              </a:rPr>
              <a:t>Improve Response Accuracy</a:t>
            </a:r>
            <a:endParaRPr lang="en-GB">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GB">
                <a:latin typeface="Times New Roman" panose="02020603050405020304" charset="0"/>
                <a:cs typeface="Times New Roman" panose="02020603050405020304" charset="0"/>
                <a:sym typeface="+mn-ea"/>
              </a:rPr>
              <a:t>Enhance User Experience</a:t>
            </a:r>
            <a:endParaRPr lang="en-GB">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GB">
                <a:latin typeface="Times New Roman" panose="02020603050405020304" charset="0"/>
                <a:cs typeface="Times New Roman" panose="02020603050405020304" charset="0"/>
                <a:sym typeface="+mn-ea"/>
              </a:rPr>
              <a:t>Learn from Interactions</a:t>
            </a:r>
            <a:endParaRPr lang="en-GB">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GB">
                <a:latin typeface="Times New Roman" panose="02020603050405020304" charset="0"/>
                <a:cs typeface="Times New Roman" panose="02020603050405020304" charset="0"/>
                <a:sym typeface="+mn-ea"/>
              </a:rPr>
              <a:t>Scalability</a:t>
            </a:r>
            <a:endParaRPr lang="en-GB">
              <a:latin typeface="Times New Roman" panose="02020603050405020304" charset="0"/>
              <a:cs typeface="Times New Roman" panose="02020603050405020304" charset="0"/>
            </a:endParaRPr>
          </a:p>
          <a:p>
            <a:pPr marL="0" indent="0">
              <a:buNone/>
            </a:pPr>
            <a:endParaRPr lang="en-GB"/>
          </a:p>
          <a:p>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endParaRPr lang="en-GB" dirty="0"/>
          </a:p>
        </p:txBody>
      </p:sp>
      <p:sp>
        <p:nvSpPr>
          <p:cNvPr id="3" name="Content Placeholder 2"/>
          <p:cNvSpPr>
            <a:spLocks noGrp="1"/>
          </p:cNvSpPr>
          <p:nvPr>
            <p:ph idx="1"/>
          </p:nvPr>
        </p:nvSpPr>
        <p:spPr/>
        <p:txBody>
          <a:bodyPr>
            <a:normAutofit fontScale="97500" lnSpcReduction="10000"/>
          </a:bodyPr>
          <a:lstStyle/>
          <a:p>
            <a:pPr marL="342900" lvl="0" indent="-190500" algn="just" rtl="0">
              <a:lnSpc>
                <a:spcPct val="200000"/>
              </a:lnSpc>
              <a:spcBef>
                <a:spcPts val="0"/>
              </a:spcBef>
              <a:spcAft>
                <a:spcPts val="0"/>
              </a:spcAft>
              <a:buClr>
                <a:schemeClr val="dk1"/>
              </a:buClr>
              <a:buSzPct val="100000"/>
              <a:buNone/>
            </a:pPr>
            <a:r>
              <a:rPr lang="en-US" b="1" u="sng" dirty="0">
                <a:latin typeface="Times New Roman" panose="02020603050405020304" charset="0"/>
                <a:ea typeface="Cambria" panose="02040503050406030204" pitchFamily="18" charset="0"/>
                <a:cs typeface="Times New Roman" panose="02020603050405020304" charset="0"/>
                <a:sym typeface="+mn-ea"/>
              </a:rPr>
              <a:t>The Proposed method consists of the following steps:</a:t>
            </a:r>
            <a:endParaRPr lang="en-US" b="1" u="sng" dirty="0">
              <a:latin typeface="Times New Roman" panose="02020603050405020304" charset="0"/>
              <a:ea typeface="Cambria" panose="02040503050406030204" pitchFamily="18" charset="0"/>
              <a:cs typeface="Times New Roman" panose="02020603050405020304" charset="0"/>
            </a:endParaRPr>
          </a:p>
          <a:p>
            <a:pPr marL="4953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dirty="0">
                <a:latin typeface="Times New Roman" panose="02020603050405020304" charset="0"/>
                <a:ea typeface="Cambria" panose="02040503050406030204" pitchFamily="18" charset="0"/>
                <a:cs typeface="Times New Roman" panose="02020603050405020304" charset="0"/>
                <a:sym typeface="+mn-ea"/>
              </a:rPr>
              <a:t>Step-1: Customer Query/Request: Customer types the phrase in the chatbox.</a:t>
            </a:r>
            <a:endParaRPr lang="en-US" dirty="0">
              <a:latin typeface="Times New Roman" panose="02020603050405020304" charset="0"/>
              <a:ea typeface="Cambria" panose="02040503050406030204" pitchFamily="18" charset="0"/>
              <a:cs typeface="Times New Roman" panose="02020603050405020304" charset="0"/>
            </a:endParaRPr>
          </a:p>
          <a:p>
            <a:pPr marL="4953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dirty="0">
                <a:latin typeface="Times New Roman" panose="02020603050405020304" charset="0"/>
                <a:ea typeface="Cambria" panose="02040503050406030204" pitchFamily="18" charset="0"/>
                <a:cs typeface="Times New Roman" panose="02020603050405020304" charset="0"/>
                <a:sym typeface="+mn-ea"/>
              </a:rPr>
              <a:t>Step-2: Chatbot: It packs the data and responds to the customer and the phrase</a:t>
            </a:r>
            <a:endParaRPr lang="en-US" dirty="0">
              <a:latin typeface="Times New Roman" panose="02020603050405020304" charset="0"/>
              <a:ea typeface="Cambria" panose="02040503050406030204" pitchFamily="18" charset="0"/>
              <a:cs typeface="Times New Roman" panose="02020603050405020304" charset="0"/>
            </a:endParaRPr>
          </a:p>
          <a:p>
            <a:pPr marL="152400" lvl="0" indent="0" algn="just" rtl="0">
              <a:lnSpc>
                <a:spcPct val="150000"/>
              </a:lnSpc>
              <a:spcBef>
                <a:spcPts val="0"/>
              </a:spcBef>
              <a:spcAft>
                <a:spcPts val="0"/>
              </a:spcAft>
              <a:buClr>
                <a:schemeClr val="dk1"/>
              </a:buClr>
              <a:buSzPct val="100000"/>
              <a:buFont typeface="Arial" panose="020B0604020202020204" pitchFamily="34" charset="0"/>
              <a:buNone/>
            </a:pPr>
            <a:r>
              <a:rPr lang="en-US" dirty="0">
                <a:latin typeface="Times New Roman" panose="02020603050405020304" charset="0"/>
                <a:ea typeface="Cambria" panose="02040503050406030204" pitchFamily="18" charset="0"/>
                <a:cs typeface="Times New Roman" panose="02020603050405020304" charset="0"/>
                <a:sym typeface="+mn-ea"/>
              </a:rPr>
              <a:t>      sent to ML-NLP engine (ML-NLP).</a:t>
            </a:r>
            <a:endParaRPr lang="en-US" dirty="0">
              <a:latin typeface="Times New Roman" panose="02020603050405020304" charset="0"/>
              <a:ea typeface="Cambria" panose="02040503050406030204" pitchFamily="18" charset="0"/>
              <a:cs typeface="Times New Roman" panose="02020603050405020304" charset="0"/>
            </a:endParaRPr>
          </a:p>
          <a:p>
            <a:pPr marL="4953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dirty="0">
                <a:latin typeface="Times New Roman" panose="02020603050405020304" charset="0"/>
                <a:ea typeface="Cambria" panose="02040503050406030204" pitchFamily="18" charset="0"/>
                <a:cs typeface="Times New Roman" panose="02020603050405020304" charset="0"/>
                <a:sym typeface="+mn-ea"/>
              </a:rPr>
              <a:t>Step-3: Machine Learning NLP engine (ML-NLP): Extracted user intent and</a:t>
            </a:r>
            <a:endParaRPr lang="en-US" dirty="0">
              <a:latin typeface="Times New Roman" panose="02020603050405020304" charset="0"/>
              <a:ea typeface="Cambria" panose="02040503050406030204" pitchFamily="18" charset="0"/>
              <a:cs typeface="Times New Roman" panose="02020603050405020304" charset="0"/>
            </a:endParaRPr>
          </a:p>
          <a:p>
            <a:pPr marL="152400" lvl="0" indent="0" algn="just" rtl="0">
              <a:lnSpc>
                <a:spcPct val="150000"/>
              </a:lnSpc>
              <a:spcBef>
                <a:spcPts val="0"/>
              </a:spcBef>
              <a:spcAft>
                <a:spcPts val="0"/>
              </a:spcAft>
              <a:buClr>
                <a:schemeClr val="dk1"/>
              </a:buClr>
              <a:buSzPct val="100000"/>
              <a:buFont typeface="Arial" panose="020B0604020202020204" pitchFamily="34" charset="0"/>
              <a:buNone/>
            </a:pPr>
            <a:r>
              <a:rPr lang="en-US" dirty="0">
                <a:latin typeface="Times New Roman" panose="02020603050405020304" charset="0"/>
                <a:ea typeface="Cambria" panose="02040503050406030204" pitchFamily="18" charset="0"/>
                <a:cs typeface="Times New Roman" panose="02020603050405020304" charset="0"/>
                <a:sym typeface="+mn-ea"/>
              </a:rPr>
              <a:t>       entities sent back to chatbot.</a:t>
            </a:r>
            <a:endParaRPr lang="en-US" dirty="0">
              <a:latin typeface="Times New Roman" panose="02020603050405020304" charset="0"/>
              <a:ea typeface="Cambria" panose="02040503050406030204" pitchFamily="18" charset="0"/>
              <a:cs typeface="Times New Roman" panose="02020603050405020304" charset="0"/>
            </a:endParaRPr>
          </a:p>
          <a:p>
            <a:pPr marL="4953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dirty="0">
                <a:latin typeface="Times New Roman" panose="02020603050405020304" charset="0"/>
                <a:ea typeface="Cambria" panose="02040503050406030204" pitchFamily="18" charset="0"/>
                <a:cs typeface="Times New Roman" panose="02020603050405020304" charset="0"/>
                <a:sym typeface="+mn-ea"/>
              </a:rPr>
              <a:t>Step-4: Data Query Search Engine: Chatbot based on intent call upon services</a:t>
            </a:r>
            <a:endParaRPr lang="en-US" dirty="0">
              <a:latin typeface="Times New Roman" panose="02020603050405020304" charset="0"/>
              <a:ea typeface="Cambria" panose="02040503050406030204" pitchFamily="18" charset="0"/>
              <a:cs typeface="Times New Roman" panose="02020603050405020304" charset="0"/>
            </a:endParaRPr>
          </a:p>
          <a:p>
            <a:pPr marL="152400" lvl="0" indent="0" algn="just" rtl="0">
              <a:lnSpc>
                <a:spcPct val="150000"/>
              </a:lnSpc>
              <a:spcBef>
                <a:spcPts val="0"/>
              </a:spcBef>
              <a:spcAft>
                <a:spcPts val="0"/>
              </a:spcAft>
              <a:buClr>
                <a:schemeClr val="dk1"/>
              </a:buClr>
              <a:buSzPct val="100000"/>
              <a:buFont typeface="Arial" panose="020B0604020202020204" pitchFamily="34" charset="0"/>
              <a:buNone/>
            </a:pPr>
            <a:r>
              <a:rPr lang="en-US" dirty="0">
                <a:latin typeface="Times New Roman" panose="02020603050405020304" charset="0"/>
                <a:ea typeface="Cambria" panose="02040503050406030204" pitchFamily="18" charset="0"/>
                <a:cs typeface="Times New Roman" panose="02020603050405020304" charset="0"/>
                <a:sym typeface="+mn-ea"/>
              </a:rPr>
              <a:t>      using entity information to find data from database. And data is returned to the</a:t>
            </a:r>
            <a:endParaRPr lang="en-US" dirty="0">
              <a:latin typeface="Times New Roman" panose="02020603050405020304" charset="0"/>
              <a:ea typeface="Cambria" panose="02040503050406030204" pitchFamily="18" charset="0"/>
              <a:cs typeface="Times New Roman" panose="02020603050405020304" charset="0"/>
            </a:endParaRPr>
          </a:p>
          <a:p>
            <a:pPr marL="152400" lvl="0" indent="0" algn="just" rtl="0">
              <a:lnSpc>
                <a:spcPct val="150000"/>
              </a:lnSpc>
              <a:spcBef>
                <a:spcPts val="0"/>
              </a:spcBef>
              <a:spcAft>
                <a:spcPts val="0"/>
              </a:spcAft>
              <a:buClr>
                <a:schemeClr val="dk1"/>
              </a:buClr>
              <a:buSzPct val="100000"/>
              <a:buFont typeface="Arial" panose="020B0604020202020204" pitchFamily="34" charset="0"/>
              <a:buNone/>
            </a:pPr>
            <a:r>
              <a:rPr lang="en-US" dirty="0">
                <a:latin typeface="Times New Roman" panose="02020603050405020304" charset="0"/>
                <a:ea typeface="Cambria" panose="02040503050406030204" pitchFamily="18" charset="0"/>
                <a:cs typeface="Times New Roman" panose="02020603050405020304" charset="0"/>
                <a:sym typeface="+mn-ea"/>
              </a:rPr>
              <a:t>      chatbot</a:t>
            </a:r>
            <a:endParaRPr lang="en-US" dirty="0">
              <a:latin typeface="Times New Roman" panose="02020603050405020304" charset="0"/>
              <a:ea typeface="Cambria" panose="02040503050406030204" pitchFamily="18" charset="0"/>
              <a:cs typeface="Times New Roman" panose="02020603050405020304" charset="0"/>
            </a:endParaRPr>
          </a:p>
          <a:p>
            <a:pPr marL="342900" lvl="0" indent="-190500" algn="just" rtl="0">
              <a:lnSpc>
                <a:spcPct val="200000"/>
              </a:lnSpc>
              <a:spcBef>
                <a:spcPts val="0"/>
              </a:spcBef>
              <a:spcAft>
                <a:spcPts val="0"/>
              </a:spcAft>
              <a:buClr>
                <a:schemeClr val="dk1"/>
              </a:buClr>
              <a:buSzPct val="100000"/>
              <a:buNone/>
            </a:pPr>
            <a:endParaRPr lang="en-US" dirty="0">
              <a:latin typeface="Times New Roman" panose="02020603050405020304" charset="0"/>
              <a:ea typeface="Cambria" panose="02040503050406030204" pitchFamily="18" charset="0"/>
              <a:cs typeface="Times New Roman" panose="02020603050405020304" charset="0"/>
            </a:endParaRPr>
          </a:p>
          <a:p>
            <a:endParaRPr lang="en-GB">
              <a:latin typeface="Times New Roman" panose="02020603050405020304" charset="0"/>
              <a:cs typeface="Times New Roman" panose="02020603050405020304" charset="0"/>
            </a:endParaRPr>
          </a:p>
          <a:p>
            <a:endParaRPr lang="en-GB">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0</TotalTime>
  <Words>9656</Words>
  <Application>WPS Presentation</Application>
  <PresentationFormat>Widescreen</PresentationFormat>
  <Paragraphs>285</Paragraphs>
  <Slides>22</Slides>
  <Notes>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22</vt:i4>
      </vt:variant>
    </vt:vector>
  </HeadingPairs>
  <TitlesOfParts>
    <vt:vector size="38" baseType="lpstr">
      <vt:lpstr>Arial</vt:lpstr>
      <vt:lpstr>SimSun</vt:lpstr>
      <vt:lpstr>Wingdings</vt:lpstr>
      <vt:lpstr>Verdana</vt:lpstr>
      <vt:lpstr>Verdana</vt:lpstr>
      <vt:lpstr>Cambria</vt:lpstr>
      <vt:lpstr>Times New Roman</vt:lpstr>
      <vt:lpstr>Arial</vt:lpstr>
      <vt:lpstr>Wingdings</vt:lpstr>
      <vt:lpstr>Bookman Old Style</vt:lpstr>
      <vt:lpstr>Segoe Print</vt:lpstr>
      <vt:lpstr>Microsoft YaHei</vt:lpstr>
      <vt:lpstr>Arial Unicode MS</vt:lpstr>
      <vt:lpstr>Calibri</vt:lpstr>
      <vt:lpstr>Bookman Old Style</vt:lpstr>
      <vt:lpstr>Bioinformatics</vt:lpstr>
      <vt:lpstr>PSCS64-Customer Support Chatbot With ML</vt:lpstr>
      <vt:lpstr>Content</vt:lpstr>
      <vt:lpstr>Introduction</vt:lpstr>
      <vt:lpstr>Literature Review</vt:lpstr>
      <vt:lpstr>Literature Review</vt:lpstr>
      <vt:lpstr>Existing method Drawback</vt:lpstr>
      <vt:lpstr>Hardware/software components</vt:lpstr>
      <vt:lpstr>Objectives</vt:lpstr>
      <vt:lpstr>Methodology/Modules</vt:lpstr>
      <vt:lpstr>Architecture</vt:lpstr>
      <vt:lpstr>Pseudocode</vt:lpstr>
      <vt:lpstr>Pseudocode</vt:lpstr>
      <vt:lpstr>Pseudocode</vt:lpstr>
      <vt:lpstr>Pseudocode</vt:lpstr>
      <vt:lpstr>Expected Outcomes</vt:lpstr>
      <vt:lpstr>Output</vt:lpstr>
      <vt:lpstr>Conclusion</vt:lpstr>
      <vt:lpstr>Timeline of Project</vt:lpstr>
      <vt:lpstr>Github Link</vt:lpstr>
      <vt:lpstr>References</vt:lpstr>
      <vt:lpstr>Project work mapping with SDG</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kiran</cp:lastModifiedBy>
  <cp:revision>36</cp:revision>
  <dcterms:created xsi:type="dcterms:W3CDTF">2023-03-16T03:26:00Z</dcterms:created>
  <dcterms:modified xsi:type="dcterms:W3CDTF">2025-01-11T02:49:19Z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A37F5A4CC8F8492D8D1E9674DDA05FA5_13</vt:lpwstr>
  </property>
  <property fmtid="{D5CDD505-2E9C-101B-9397-08002B2CF9AE}" pid="3" name="KSOProductBuildVer">
    <vt:lpwstr>1033-12.2.0.19307</vt:lpwstr>
  </property>
</Properties>
</file>