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257" r:id="rId6"/>
    <p:sldId id="258" r:id="rId7"/>
    <p:sldId id="278" r:id="rId8"/>
    <p:sldId id="276" r:id="rId9"/>
    <p:sldId id="310" r:id="rId10"/>
    <p:sldId id="260" r:id="rId11"/>
    <p:sldId id="261" r:id="rId12"/>
    <p:sldId id="275" r:id="rId13"/>
    <p:sldId id="279" r:id="rId14"/>
    <p:sldId id="283" r:id="rId15"/>
    <p:sldId id="284" r:id="rId16"/>
    <p:sldId id="280" r:id="rId17"/>
    <p:sldId id="263" r:id="rId18"/>
    <p:sldId id="308" r:id="rId19"/>
    <p:sldId id="264" r:id="rId20"/>
    <p:sldId id="309" r:id="rId21"/>
    <p:sldId id="268" r:id="rId22"/>
    <p:sldId id="265" r:id="rId23"/>
    <p:sldId id="27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github.com/KIRAN0382/Chatbo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medium.com/@surmenok/chatbot-architecture-496f5bf820ed" TargetMode="External"/><Relationship Id="rId6" Type="http://schemas.openxmlformats.org/officeDocument/2006/relationships/hyperlink" Target="https://d.docs.live.net/b5080d6476122573/Desktop/.%20http:/blog.aylien.com/interactive-history-chatbots/" TargetMode="External"/><Relationship Id="rId5" Type="http://schemas.openxmlformats.org/officeDocument/2006/relationships/hyperlink" Target="file:///C:\Users\pc-1\Desktop\.%20https:\www.researchgate.net\publication\323279398_ANALYSIS_OF_T%20HE_CHATBOT_OPEN_SOURCE_LANGUAGES_AIML_AND_CHATS%20CRIPT_A_Review" TargetMode="External"/><Relationship Id="rId4" Type="http://schemas.openxmlformats.org/officeDocument/2006/relationships/hyperlink" Target="https://chatbotslife.com/" TargetMode="External"/><Relationship Id="rId3" Type="http://schemas.openxmlformats.org/officeDocument/2006/relationships/hyperlink" Target="https://www.analyticsvidhya.com/blog/2023/10/a-step-by-step-guide-to-pdf-chatbots-with-langchain-and-ollama/" TargetMode="External"/><Relationship Id="rId2" Type="http://schemas.openxmlformats.org/officeDocument/2006/relationships/hyperlink" Target="https://www.ijrte.org/wp-%20content/uploads/papers/v8i1S3/A10170681S319.pdf" TargetMode="External"/><Relationship Id="rId1" Type="http://schemas.openxmlformats.org/officeDocument/2006/relationships/hyperlink" Target="https://www.researchgate.net/publication/343980800_Customer_Support_Chatbot_Using_Machine_Learning"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PSCS64-Customer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gridCol w="3333970"/>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dirty="0">
                          <a:latin typeface="Times New Roman" panose="02020603050405020304" charset="0"/>
                          <a:cs typeface="Times New Roman" panose="02020603050405020304" charset="0"/>
                        </a:rPr>
                        <a:t>20211CSE0382         </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Kiran R</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a:latin typeface="Times New Roman" panose="02020603050405020304" charset="0"/>
                          <a:cs typeface="Times New Roman" panose="02020603050405020304" charset="0"/>
                        </a:rPr>
                        <a:t>20211CSE0378                        </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ArunKumar P</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20211CSE0386</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Jishnukumar GS</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20221LCS0022</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Praveen Kumar S</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Md Ziaur Rahman</a:t>
            </a:r>
            <a:endPar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1"/>
          <a:stretch>
            <a:fillRect/>
          </a:stretch>
        </p:blipFill>
        <p:spPr>
          <a:xfrm>
            <a:off x="939800" y="1751965"/>
            <a:ext cx="10025380" cy="3354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Pseudocode</a:t>
            </a:r>
            <a:endParaRPr lang="en-US" alt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effectLst/>
                <a:latin typeface="Times New Roman" panose="02020603050405020304" charset="0"/>
                <a:ea typeface="Times New Roman" panose="02020603050405020304" charset="0"/>
              </a:rPr>
              <a:t>Flask Application for Chatbot Query Management</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Initialize Flask Application </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Import necessary modules (Flask, sqlite3, etc.).</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Create an app instance.</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Database Setup</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Define DB_PATH for the database file.</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Create helper functions:</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err="1">
                <a:effectLst/>
                <a:latin typeface="Times New Roman" panose="02020603050405020304" charset="0"/>
                <a:ea typeface="Times New Roman" panose="02020603050405020304" charset="0"/>
              </a:rPr>
              <a:t>get_db_connection</a:t>
            </a:r>
            <a:r>
              <a:rPr lang="en-US" sz="1800" dirty="0">
                <a:effectLst/>
                <a:latin typeface="Times New Roman" panose="02020603050405020304" charset="0"/>
                <a:ea typeface="Times New Roman" panose="02020603050405020304" charset="0"/>
              </a:rPr>
              <a:t>: Opens a SQLite connection with row factory for easier data manipulation.</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err="1">
                <a:effectLst/>
                <a:latin typeface="Times New Roman" panose="02020603050405020304" charset="0"/>
                <a:ea typeface="Times New Roman" panose="02020603050405020304" charset="0"/>
              </a:rPr>
              <a:t>query_db</a:t>
            </a:r>
            <a:r>
              <a:rPr lang="en-US" sz="1800" dirty="0">
                <a:effectLst/>
                <a:latin typeface="Times New Roman" panose="02020603050405020304" charset="0"/>
                <a:ea typeface="Times New Roman" panose="02020603050405020304" charset="0"/>
              </a:rPr>
              <a:t>: Executes queries with optional arguments and commits changes.</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Routes and Functionality</a:t>
            </a:r>
            <a:endParaRPr lang="en-IN" sz="1800" dirty="0">
              <a:effectLst/>
              <a:latin typeface="Times New Roman" panose="02020603050405020304" charset="0"/>
              <a:ea typeface="Times New Roman" panose="0202060305040502030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effectLst/>
                <a:latin typeface="Times New Roman" panose="02020603050405020304" charset="0"/>
                <a:ea typeface="Times New Roman" panose="02020603050405020304" charset="0"/>
              </a:rPr>
              <a:t>Homepage (/)</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Render the index.html template.</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Get Chatbot Response (/get-response)</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Accepts a user query (POST request, JSON format).</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Searches the database table Solutions for an answer matching the query.</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If match found:</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Return the answer as a JSON response.</a:t>
            </a:r>
            <a:endParaRPr lang="en-IN" dirty="0">
              <a:effectLst/>
              <a:latin typeface="Times New Roman" panose="02020603050405020304" charset="0"/>
              <a:ea typeface="Times New Roman" panose="02020603050405020304"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Autofit/>
          </a:bodyPr>
          <a:lstStyle/>
          <a:p>
            <a:pPr marL="0" indent="0">
              <a:lnSpc>
                <a:spcPct val="150000"/>
              </a:lnSpc>
              <a:buNone/>
            </a:pPr>
            <a:r>
              <a:rPr lang="en-US" sz="2000" dirty="0">
                <a:effectLst/>
                <a:latin typeface="Times New Roman" panose="02020603050405020304" charset="0"/>
                <a:ea typeface="Times New Roman" panose="02020603050405020304" charset="0"/>
              </a:rPr>
              <a:t>If no match found:</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Log the query to the Queries table with status Pending.</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a generic "Your query has been logged" message.</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View Pending Queries (/view-pending-queries)</a:t>
            </a:r>
            <a:endParaRPr lang="en-US" sz="2000" dirty="0">
              <a:effectLst/>
              <a:latin typeface="Times New Roman" panose="02020603050405020304" charset="0"/>
              <a:ea typeface="Times New Roman" panose="02020603050405020304" charset="0"/>
            </a:endParaRPr>
          </a:p>
          <a:p>
            <a:pPr marL="0" indent="0">
              <a:buNone/>
            </a:pPr>
            <a:r>
              <a:rPr lang="en-US" sz="2000" dirty="0">
                <a:effectLst/>
                <a:latin typeface="Times New Roman" panose="02020603050405020304" charset="0"/>
                <a:ea typeface="Times New Roman" panose="02020603050405020304" charset="0"/>
              </a:rPr>
              <a:t>Fetches all queries with Pending status from the Queries table.</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If pending queries exist:</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them as a JSON list of dictionaries (e.g., id, query).</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If no queries are found:</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a message saying "No pending queries."</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Respond to a Query (/respond-to-query)</a:t>
            </a:r>
            <a:endParaRPr lang="en-IN" sz="2000" dirty="0">
              <a:effectLst/>
              <a:latin typeface="Times New Roman" panose="02020603050405020304" charset="0"/>
              <a:ea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sz="2400" dirty="0">
                <a:effectLst/>
                <a:latin typeface="Times New Roman" panose="02020603050405020304" charset="0"/>
                <a:ea typeface="Times New Roman" panose="02020603050405020304" charset="0"/>
              </a:rPr>
              <a:t>Accepts query ID and response as JSON input (POST request).</a:t>
            </a:r>
            <a:endParaRPr lang="en-US"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Validations: Ensure both </a:t>
            </a:r>
            <a:r>
              <a:rPr lang="en-US" sz="2400" dirty="0" err="1">
                <a:effectLst/>
                <a:latin typeface="Times New Roman" panose="02020603050405020304" charset="0"/>
                <a:ea typeface="Times New Roman" panose="02020603050405020304" charset="0"/>
              </a:rPr>
              <a:t>query_id</a:t>
            </a:r>
            <a:r>
              <a:rPr lang="en-US" sz="2400" dirty="0">
                <a:effectLst/>
                <a:latin typeface="Times New Roman" panose="02020603050405020304" charset="0"/>
                <a:ea typeface="Times New Roman" panose="02020603050405020304" charset="0"/>
              </a:rPr>
              <a:t> and response are provided.</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Updates the Queries table:</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Set status to Answered.</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Save the provided response.</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Return success message upon completion.</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Run the App </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Launch the Flask application with debugging enabled.</a:t>
            </a:r>
            <a:endParaRPr lang="en-IN" sz="2400" dirty="0">
              <a:effectLst/>
              <a:latin typeface="Times New Roman" panose="02020603050405020304" charset="0"/>
              <a:ea typeface="Times New Roman" panose="02020603050405020304" charset="0"/>
            </a:endParaRP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pic>
        <p:nvPicPr>
          <p:cNvPr id="4" name="Picture 1"/>
          <p:cNvPicPr>
            <a:picLocks noGrp="1" noChangeAspect="1"/>
          </p:cNvPicPr>
          <p:nvPr>
            <p:ph idx="1"/>
          </p:nvPr>
        </p:nvPicPr>
        <p:blipFill>
          <a:blip r:embed="rId1"/>
          <a:stretch>
            <a:fillRect/>
          </a:stretch>
        </p:blipFill>
        <p:spPr>
          <a:xfrm>
            <a:off x="3432793" y="1143000"/>
            <a:ext cx="5428013" cy="495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IN" dirty="0"/>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41804" y="1630362"/>
            <a:ext cx="7469084" cy="37928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1"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Content</a:t>
            </a:r>
            <a:endParaRPr lang="en-US">
              <a:solidFill>
                <a:schemeClr val="accent1">
                  <a:lumMod val="75000"/>
                </a:schemeClr>
              </a:solidFill>
            </a:endParaRPr>
          </a:p>
        </p:txBody>
      </p:sp>
      <p:sp>
        <p:nvSpPr>
          <p:cNvPr id="3" name="Content Placeholder 2"/>
          <p:cNvSpPr>
            <a:spLocks noGrp="1"/>
          </p:cNvSpPr>
          <p:nvPr>
            <p:ph sz="half" idx="1"/>
          </p:nvPr>
        </p:nvSpPr>
        <p:spPr>
          <a:xfrm>
            <a:off x="609600" y="1482728"/>
            <a:ext cx="5384800" cy="4525963"/>
          </a:xfrm>
        </p:spPr>
        <p:txBody>
          <a:bodyPr>
            <a:normAutofit fontScale="92500" lnSpcReduction="10000"/>
          </a:bodyPr>
          <a:lstStyle/>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Introduction</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Literature Review</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Existing Methods Drawback</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Hardware/Software Components</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Objectives</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Methodology</a:t>
            </a:r>
            <a:endParaRPr lang="en-US" dirty="0">
              <a:latin typeface="Times New Roman" panose="02020603050405020304" charset="0"/>
              <a:cs typeface="Times New Roman" panose="02020603050405020304" charset="0"/>
            </a:endParaRPr>
          </a:p>
          <a:p>
            <a:pPr>
              <a:buFont typeface="Wingdings" panose="05000000000000000000" charset="0"/>
              <a:buChar char="Ø"/>
            </a:pPr>
            <a:endParaRPr lang="en-US" dirty="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normAutofit fontScale="92500" lnSpcReduction="10000"/>
          </a:bodyPr>
          <a:lstStyle/>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Algorithm</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Expected Outcomes</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Output</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Conclusion</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TimeLine of the Project</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err="1">
                <a:latin typeface="Times New Roman" panose="02020603050405020304" charset="0"/>
                <a:cs typeface="Times New Roman" panose="02020603050405020304" charset="0"/>
                <a:sym typeface="+mn-ea"/>
              </a:rPr>
              <a:t>Github</a:t>
            </a:r>
            <a:r>
              <a:rPr lang="en-US" dirty="0">
                <a:latin typeface="Times New Roman" panose="02020603050405020304" charset="0"/>
                <a:cs typeface="Times New Roman" panose="02020603050405020304" charset="0"/>
                <a:sym typeface="+mn-ea"/>
              </a:rPr>
              <a:t> Link</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References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10000"/>
          </a:bodyPr>
          <a:lstStyle/>
          <a:p>
            <a:pPr marR="635" lvl="0" algn="l">
              <a:lnSpc>
                <a:spcPct val="104000"/>
              </a:lnSpc>
            </a:pPr>
            <a:r>
              <a:rPr lang="en-IN" sz="1800" kern="100" dirty="0">
                <a:solidFill>
                  <a:srgbClr val="000000"/>
                </a:solidFill>
                <a:effectLst/>
                <a:latin typeface="Times New Roman" panose="02020603050405020304" charset="0"/>
                <a:ea typeface="Times New Roman" panose="02020603050405020304" charset="0"/>
              </a:rPr>
              <a:t>R. </a:t>
            </a:r>
            <a:r>
              <a:rPr lang="en-IN" sz="1800" kern="100" dirty="0" err="1">
                <a:solidFill>
                  <a:srgbClr val="000000"/>
                </a:solidFill>
                <a:effectLst/>
                <a:latin typeface="Times New Roman" panose="02020603050405020304" charset="0"/>
                <a:ea typeface="Times New Roman" panose="02020603050405020304" charset="0"/>
              </a:rPr>
              <a:t>Madana</a:t>
            </a:r>
            <a:r>
              <a:rPr lang="en-IN" sz="1800" kern="100" dirty="0">
                <a:solidFill>
                  <a:srgbClr val="000000"/>
                </a:solidFill>
                <a:effectLst/>
                <a:latin typeface="Times New Roman" panose="02020603050405020304" charset="0"/>
                <a:ea typeface="Times New Roman" panose="02020603050405020304"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charset="0"/>
                <a:ea typeface="Calibri" panose="020F0502020204030204" charset="0"/>
                <a:cs typeface="Times New Roman" panose="02020603050405020304" charset="0"/>
              </a:rPr>
              <a:t>Customer Support Chatbot Using Machine Learning.</a:t>
            </a:r>
            <a:endParaRPr lang="en-IN" sz="1800" kern="100" dirty="0">
              <a:solidFill>
                <a:srgbClr val="000000"/>
              </a:solidFill>
              <a:latin typeface="Times New Roman" panose="02020603050405020304" charset="0"/>
              <a:ea typeface="Calibri" panose="020F0502020204030204" charset="0"/>
              <a:cs typeface="Times New Roman" panose="02020603050405020304" charset="0"/>
            </a:endParaRPr>
          </a:p>
          <a:p>
            <a:pPr marL="400050" marR="635" lvl="1" indent="0">
              <a:lnSpc>
                <a:spcPct val="104000"/>
              </a:lnSpc>
              <a:buNone/>
            </a:pPr>
            <a:r>
              <a:rPr lang="en-IN" sz="1400" u="sng" kern="100" dirty="0">
                <a:solidFill>
                  <a:srgbClr val="000000"/>
                </a:solidFill>
                <a:effectLst/>
                <a:latin typeface="Times New Roman" panose="02020603050405020304" charset="0"/>
                <a:ea typeface="Verdana" panose="020B0604030504040204" pitchFamily="34" charset="0"/>
                <a:hlinkClick r:id="rId1"/>
              </a:rPr>
              <a:t>https://www.researchgate.net/publication/343980800_Customer_Support_Chatbot_Using_Machine_Learning</a:t>
            </a:r>
            <a:r>
              <a:rPr lang="en-IN" sz="1400" kern="100" dirty="0">
                <a:solidFill>
                  <a:srgbClr val="000000"/>
                </a:solidFill>
                <a:effectLst/>
                <a:latin typeface="Calibri" panose="020F0502020204030204" charset="0"/>
                <a:ea typeface="Calibri" panose="020F0502020204030204" charset="0"/>
                <a:cs typeface="Times New Roman" panose="02020603050405020304" charset="0"/>
              </a:rPr>
              <a:t> </a:t>
            </a:r>
            <a:endParaRPr lang="en-IN" sz="1400" kern="100" dirty="0">
              <a:solidFill>
                <a:srgbClr val="000000"/>
              </a:solidFill>
              <a:effectLst/>
              <a:latin typeface="Times New Roman" panose="02020603050405020304" charset="0"/>
              <a:ea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K. Jwala, G.N.V.G Sirisha, G.V. Padma Raju, International Journal of Recent Technology and Engineering (IJRTE) ISSN: 2277-3878, Volume-8 Issue-1S3, June 2019, developing a Chatbot using Machine Learning</a:t>
            </a:r>
            <a:endParaRPr lang="en-IN" sz="1800" kern="100" dirty="0">
              <a:solidFill>
                <a:srgbClr val="000000"/>
              </a:solidFill>
              <a:effectLst/>
              <a:latin typeface="Times New Roman" panose="02020603050405020304" charset="0"/>
              <a:ea typeface="Times New Roman" panose="02020603050405020304" charset="0"/>
            </a:endParaRPr>
          </a:p>
          <a:p>
            <a:pPr marL="400050" marR="635" lvl="1" indent="0" algn="just">
              <a:lnSpc>
                <a:spcPct val="104000"/>
              </a:lnSpc>
              <a:buNone/>
            </a:pPr>
            <a:r>
              <a:rPr lang="en-IN" sz="1400" u="sng" kern="100" dirty="0">
                <a:solidFill>
                  <a:srgbClr val="000000"/>
                </a:solidFill>
                <a:effectLst/>
                <a:latin typeface="Times New Roman" panose="02020603050405020304" charset="0"/>
                <a:ea typeface="Verdana" panose="020B0604030504040204" pitchFamily="34" charset="0"/>
                <a:hlinkClick r:id="rId2"/>
              </a:rPr>
              <a:t>https://www.ijrte.org/wp- content/uploads/papers/v8i1S3/A10170681S319.pdf</a:t>
            </a:r>
            <a:endParaRPr lang="en-IN" sz="1400" kern="100" dirty="0">
              <a:solidFill>
                <a:srgbClr val="000000"/>
              </a:solidFill>
              <a:effectLst/>
              <a:latin typeface="Times New Roman" panose="02020603050405020304" charset="0"/>
              <a:ea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A step-by-step guide to pdf chatbots with ML and </a:t>
            </a:r>
            <a:r>
              <a:rPr lang="en-IN" sz="1800" kern="100" dirty="0" err="1">
                <a:solidFill>
                  <a:srgbClr val="000000"/>
                </a:solidFill>
                <a:effectLst/>
                <a:latin typeface="Times New Roman" panose="02020603050405020304" charset="0"/>
                <a:ea typeface="Times New Roman" panose="02020603050405020304" charset="0"/>
              </a:rPr>
              <a:t>Ollama</a:t>
            </a:r>
            <a:r>
              <a:rPr lang="en-IN" sz="1800" kern="100" dirty="0">
                <a:solidFill>
                  <a:srgbClr val="000000"/>
                </a:solidFill>
                <a:effectLst/>
                <a:latin typeface="Times New Roman" panose="02020603050405020304" charset="0"/>
                <a:ea typeface="Times New Roman" panose="02020603050405020304" charset="0"/>
              </a:rPr>
              <a:t>, Jul-2024</a:t>
            </a:r>
            <a:endParaRPr lang="en-IN" sz="1800" kern="100" dirty="0">
              <a:solidFill>
                <a:srgbClr val="000000"/>
              </a:solidFill>
              <a:effectLst/>
              <a:latin typeface="Times New Roman" panose="02020603050405020304" charset="0"/>
              <a:ea typeface="Times New Roman" panose="02020603050405020304" charset="0"/>
            </a:endParaRPr>
          </a:p>
          <a:p>
            <a:pPr marL="400050" marR="635" lvl="1" indent="0" algn="just">
              <a:lnSpc>
                <a:spcPct val="104000"/>
              </a:lnSpc>
              <a:buNone/>
            </a:pPr>
            <a:r>
              <a:rPr lang="en-IN" sz="1400" u="sng" kern="100" dirty="0">
                <a:solidFill>
                  <a:srgbClr val="000000"/>
                </a:solidFill>
                <a:latin typeface="Times New Roman" panose="02020603050405020304" charset="0"/>
                <a:hlinkClick r:id="rId3"/>
              </a:rPr>
              <a:t>https://www.analyticsvidhya.com/blog/2023/10/a-step-by-step-guide-to-pdf-chatbots-with-langchain-and-ollama/</a:t>
            </a:r>
            <a:endParaRPr lang="en-IN" sz="1400" u="sng" kern="100" dirty="0">
              <a:solidFill>
                <a:srgbClr val="000000"/>
              </a:solidFill>
              <a:latin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Binny Vyas (November 9, 2017). 6 key metrics to measure the performance of your chatbot. Retrieved from  </a:t>
            </a:r>
            <a:r>
              <a:rPr lang="en-IN" sz="1500" u="sng" kern="100" dirty="0">
                <a:solidFill>
                  <a:srgbClr val="000000"/>
                </a:solidFill>
                <a:effectLst/>
                <a:latin typeface="Times New Roman" panose="02020603050405020304" charset="0"/>
                <a:ea typeface="Times New Roman" panose="02020603050405020304" charset="0"/>
                <a:hlinkClick r:id="rId4"/>
              </a:rPr>
              <a:t>https://chatbotslife.com/</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Sasa</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Arsovski</a:t>
            </a:r>
            <a:r>
              <a:rPr lang="en-IN" sz="1800" kern="100" dirty="0">
                <a:solidFill>
                  <a:srgbClr val="000000"/>
                </a:solidFill>
                <a:effectLst/>
                <a:latin typeface="Times New Roman" panose="02020603050405020304" charset="0"/>
                <a:ea typeface="Times New Roman" panose="02020603050405020304" charset="0"/>
              </a:rPr>
              <a:t>, Imagineering Institute and City, University of London and Idris </a:t>
            </a:r>
            <a:r>
              <a:rPr lang="en-IN" sz="1800" kern="100" dirty="0" err="1">
                <a:solidFill>
                  <a:srgbClr val="000000"/>
                </a:solidFill>
                <a:effectLst/>
                <a:latin typeface="Times New Roman" panose="02020603050405020304" charset="0"/>
                <a:ea typeface="Times New Roman" panose="02020603050405020304" charset="0"/>
              </a:rPr>
              <a:t>Muniru</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Universiti</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Teknologi</a:t>
            </a:r>
            <a:r>
              <a:rPr lang="en-IN" sz="1800" kern="100" dirty="0">
                <a:solidFill>
                  <a:srgbClr val="000000"/>
                </a:solidFill>
                <a:effectLst/>
                <a:latin typeface="Times New Roman" panose="02020603050405020304" charset="0"/>
                <a:ea typeface="Times New Roman" panose="02020603050405020304" charset="0"/>
              </a:rPr>
              <a:t> Malaysia: Analysis of the Chatbot Open Source Languages a AIML and </a:t>
            </a:r>
            <a:r>
              <a:rPr lang="en-IN" sz="1800" kern="100" dirty="0" err="1">
                <a:solidFill>
                  <a:srgbClr val="000000"/>
                </a:solidFill>
                <a:effectLst/>
                <a:latin typeface="Times New Roman" panose="02020603050405020304" charset="0"/>
                <a:ea typeface="Times New Roman" panose="02020603050405020304" charset="0"/>
              </a:rPr>
              <a:t>Chatscript</a:t>
            </a:r>
            <a:r>
              <a:rPr lang="en-IN" sz="1800" kern="100" dirty="0">
                <a:solidFill>
                  <a:srgbClr val="000000"/>
                </a:solidFill>
                <a:effectLst/>
                <a:latin typeface="Times New Roman" panose="02020603050405020304" charset="0"/>
                <a:ea typeface="Times New Roman" panose="02020603050405020304" charset="0"/>
              </a:rPr>
              <a:t>: A Review, February 2017</a:t>
            </a:r>
            <a:r>
              <a:rPr lang="en-IN" sz="1800" u="sng" kern="100" dirty="0">
                <a:solidFill>
                  <a:srgbClr val="000000"/>
                </a:solidFill>
                <a:effectLst/>
                <a:latin typeface="Times New Roman" panose="02020603050405020304" charset="0"/>
                <a:ea typeface="Times New Roman" panose="02020603050405020304" charset="0"/>
                <a:hlinkClick r:id="rId5"/>
              </a:rPr>
              <a:t>. </a:t>
            </a:r>
            <a:r>
              <a:rPr lang="en-IN" sz="1500" u="sng" kern="100" dirty="0">
                <a:solidFill>
                  <a:srgbClr val="000000"/>
                </a:solidFill>
                <a:effectLst/>
                <a:latin typeface="Times New Roman" panose="02020603050405020304" charset="0"/>
                <a:ea typeface="Times New Roman" panose="02020603050405020304" charset="0"/>
                <a:hlinkClick r:id="rId5"/>
              </a:rPr>
              <a:t>https://www.researchgate.net/publication/323279398_</a:t>
            </a:r>
            <a:r>
              <a:rPr lang="en-IN" sz="1300" u="sng" kern="100" dirty="0">
                <a:solidFill>
                  <a:srgbClr val="000000"/>
                </a:solidFill>
                <a:effectLst/>
                <a:latin typeface="Times New Roman" panose="02020603050405020304" charset="0"/>
                <a:ea typeface="Times New Roman" panose="02020603050405020304" charset="0"/>
                <a:hlinkClick r:id="rId5"/>
              </a:rPr>
              <a:t>ANALYSIS_OF_THE_CHATBOT_OPEN_SOURCE_LANGUAGES_AIML_AND_CHATS </a:t>
            </a:r>
            <a:r>
              <a:rPr lang="en-IN" sz="1300" u="sng" kern="100" dirty="0" err="1">
                <a:solidFill>
                  <a:srgbClr val="000000"/>
                </a:solidFill>
                <a:effectLst/>
                <a:latin typeface="Times New Roman" panose="02020603050405020304" charset="0"/>
                <a:ea typeface="Times New Roman" panose="02020603050405020304" charset="0"/>
                <a:hlinkClick r:id="rId5"/>
              </a:rPr>
              <a:t>CRIPT_A_Review</a:t>
            </a:r>
            <a:r>
              <a:rPr lang="en-IN" sz="1300" kern="100" dirty="0">
                <a:solidFill>
                  <a:srgbClr val="000000"/>
                </a:solidFill>
                <a:effectLst/>
                <a:latin typeface="Times New Roman" panose="02020603050405020304" charset="0"/>
                <a:ea typeface="Times New Roman" panose="02020603050405020304" charset="0"/>
              </a:rPr>
              <a:t> </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Will Gannon: An Interactive History of Chatbots, 21 Jul, 2017</a:t>
            </a:r>
            <a:r>
              <a:rPr lang="en-IN" sz="1800" u="sng" kern="100" dirty="0">
                <a:solidFill>
                  <a:srgbClr val="000000"/>
                </a:solidFill>
                <a:effectLst/>
                <a:latin typeface="Times New Roman" panose="02020603050405020304" charset="0"/>
                <a:ea typeface="Times New Roman" panose="02020603050405020304" charset="0"/>
                <a:hlinkClick r:id="rId6"/>
              </a:rPr>
              <a:t>. </a:t>
            </a:r>
            <a:r>
              <a:rPr lang="en-IN" sz="1500" u="sng" kern="100" dirty="0">
                <a:solidFill>
                  <a:srgbClr val="000000"/>
                </a:solidFill>
                <a:effectLst/>
                <a:latin typeface="Times New Roman" panose="02020603050405020304" charset="0"/>
                <a:ea typeface="Times New Roman" panose="02020603050405020304" charset="0"/>
                <a:hlinkClick r:id="rId6"/>
              </a:rPr>
              <a:t>http://blog.aylien.com/interactive-history-chatbots/</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Pavel </a:t>
            </a:r>
            <a:r>
              <a:rPr lang="en-IN" sz="1800" kern="100" dirty="0" err="1">
                <a:solidFill>
                  <a:srgbClr val="000000"/>
                </a:solidFill>
                <a:effectLst/>
                <a:latin typeface="Times New Roman" panose="02020603050405020304" charset="0"/>
                <a:ea typeface="Times New Roman" panose="02020603050405020304" charset="0"/>
              </a:rPr>
              <a:t>Surmenok</a:t>
            </a:r>
            <a:r>
              <a:rPr lang="en-IN" sz="1800" kern="100" dirty="0">
                <a:solidFill>
                  <a:srgbClr val="000000"/>
                </a:solidFill>
                <a:effectLst/>
                <a:latin typeface="Times New Roman" panose="02020603050405020304" charset="0"/>
                <a:ea typeface="Times New Roman" panose="02020603050405020304" charset="0"/>
              </a:rPr>
              <a:t>: Chatbot Architecture, Sep 11, 2016. </a:t>
            </a:r>
            <a:r>
              <a:rPr lang="en-IN" sz="1400" u="sng" kern="100" dirty="0">
                <a:solidFill>
                  <a:srgbClr val="000000"/>
                </a:solidFill>
                <a:effectLst/>
                <a:latin typeface="Times New Roman" panose="02020603050405020304" charset="0"/>
                <a:ea typeface="Times New Roman" panose="02020603050405020304" charset="0"/>
                <a:hlinkClick r:id="rId7"/>
              </a:rPr>
              <a:t>https://medium.com/@surmenok/chatbot-architecture-496f5bf820ed</a:t>
            </a:r>
            <a:endParaRPr lang="en-IN" sz="1800" kern="100" dirty="0">
              <a:solidFill>
                <a:srgbClr val="000000"/>
              </a:solidFill>
              <a:effectLst/>
              <a:latin typeface="Times New Roman" panose="02020603050405020304" charset="0"/>
              <a:ea typeface="Times New Roman" panose="02020603050405020304" charset="0"/>
            </a:endParaRP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1"/>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endParaRPr lang="en-US" sz="2800" b="1">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A chatbot can enhance business operations </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and customer service efficiency through   innovation.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In customer support, chatbot by using machine learning customer can</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converse by a chatbot and acquire the query intent information.</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With the enhancement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of globalization and industrialization, it becomes a problem for enterprises to interact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with the customer and listen to their difficulties to a big extent.</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 Chatbots make ease</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the pain that the industries nowadays facing. </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The aim of this chatbot is to support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and reply to the client by giving him/her the relevant intent depending on the query</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request from the customers.</a:t>
            </a:r>
            <a:endParaRPr lang="en-GB" sz="2800">
              <a:latin typeface="Times New Roman" panose="02020603050405020304" charset="0"/>
              <a:cs typeface="Times New Roman" panose="02020603050405020304" charset="0"/>
            </a:endParaRPr>
          </a:p>
          <a:p>
            <a:endParaRPr lang="en-GB"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gridCol w="4421414"/>
                <a:gridCol w="2667000"/>
                <a:gridCol w="2667000"/>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endParaRPr lang="en-IN" dirty="0"/>
                    </a:p>
                  </a:txBody>
                  <a:tcPr/>
                </a:tc>
                <a:tc>
                  <a:txBody>
                    <a:bodyPr/>
                    <a:lstStyle/>
                    <a:p>
                      <a:r>
                        <a:rPr lang="en-US" dirty="0"/>
                        <a:t>Comprehensive overview of existing chatbot architectures.</a:t>
                      </a:r>
                      <a:endParaRPr lang="en-US" dirty="0"/>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endParaRPr lang="en-US" dirty="0"/>
                    </a:p>
                    <a:p>
                      <a:r>
                        <a:rPr lang="en-US" dirty="0"/>
                        <a:t>Lacks empirical data on user satisfaction.</a:t>
                      </a:r>
                      <a:endParaRPr lang="en-IN" dirty="0"/>
                    </a:p>
                  </a:txBody>
                  <a:tcPr/>
                </a:tc>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endParaRPr lang="en-IN" dirty="0"/>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gridCol w="4520492"/>
                <a:gridCol w="3196060"/>
                <a:gridCol w="3007970"/>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endParaRPr lang="en-IN" dirty="0"/>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endParaRPr lang="en-IN" dirty="0"/>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Maintenance and Updates: Chatbots require ongoing maintenance and updates to remain effective and up-to-date.</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Windows OS, Html, CSS, Java Script for fronted. </a:t>
            </a:r>
            <a:endParaRPr lang="en-IN" sz="3200" dirty="0"/>
          </a:p>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Python ML Algorithms-NLP for backend. </a:t>
            </a:r>
            <a:endParaRPr lang="en-IN" sz="3200" dirty="0"/>
          </a:p>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SQL Database for storing the Queries. </a:t>
            </a:r>
            <a:endParaRPr lang="en-IN" sz="32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Automate Customer Interactions</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Improve Response Accuracy</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Enhance User Experience</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Learn from Interactions</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Scalability</a:t>
            </a:r>
            <a:endParaRPr lang="en-GB">
              <a:latin typeface="Times New Roman" panose="02020603050405020304" charset="0"/>
              <a:cs typeface="Times New Roman" panose="02020603050405020304" charset="0"/>
            </a:endParaRPr>
          </a:p>
          <a:p>
            <a:pPr marL="0" indent="0">
              <a:buNone/>
            </a:pPr>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Times New Roman" panose="02020603050405020304" charset="0"/>
                <a:ea typeface="Cambria" panose="02040503050406030204" pitchFamily="18" charset="0"/>
                <a:cs typeface="Times New Roman" panose="02020603050405020304" charset="0"/>
                <a:sym typeface="+mn-ea"/>
              </a:rPr>
              <a:t>The Proposed method consists of the following steps:</a:t>
            </a:r>
            <a:endParaRPr lang="en-US" b="1" u="sng"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Step-1: Customer Query/Request: Customer types the phrase in the chatbox.</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Step-2: Chatbot: It packs the data and responds to the customer and the phrase</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sent to ML-NLP engine (ML-NLP).</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Step-3: Machine Learning NLP engine (ML-NLP): Extracted user intent and</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entities sent back to chatbot.</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Step-4: Data Query Search Engine: Chatbot based on intent call upon services</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using entity information to find data from database. And data is returned to the</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chatbot</a:t>
            </a: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endParaRPr lang="en-GB">
              <a:latin typeface="Times New Roman" panose="02020603050405020304" charset="0"/>
              <a:cs typeface="Times New Roman" panose="02020603050405020304" charset="0"/>
            </a:endParaRPr>
          </a:p>
          <a:p>
            <a:endParaRPr lang="en-GB">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9656</Words>
  <Application>WPS Presentation</Application>
  <PresentationFormat>Widescreen</PresentationFormat>
  <Paragraphs>285</Paragraphs>
  <Slides>22</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Verdana</vt:lpstr>
      <vt:lpstr>Verdana</vt:lpstr>
      <vt:lpstr>Cambria</vt:lpstr>
      <vt:lpstr>Times New Roman</vt:lpstr>
      <vt:lpstr>Arial</vt:lpstr>
      <vt:lpstr>Wingdings</vt:lpstr>
      <vt:lpstr>Bookman Old Style</vt:lpstr>
      <vt:lpstr>Segoe Print</vt:lpstr>
      <vt:lpstr>Microsoft YaHei</vt:lpstr>
      <vt:lpstr>Arial Unicode MS</vt:lpstr>
      <vt:lpstr>Calibri</vt:lpstr>
      <vt:lpstr>Bookman Old Style</vt:lpstr>
      <vt:lpstr>Bioinformatics</vt:lpstr>
      <vt:lpstr>PSCS64-Customer Support Chatbot With ML</vt:lpstr>
      <vt:lpstr>Content</vt:lpstr>
      <vt:lpstr>Introduction</vt:lpstr>
      <vt:lpstr>Literature Review</vt:lpstr>
      <vt:lpstr>Literature Review</vt:lpstr>
      <vt:lpstr>Existing method Drawback</vt:lpstr>
      <vt:lpstr>Hardware/software components</vt:lpstr>
      <vt:lpstr>Objectives</vt:lpstr>
      <vt:lpstr>Methodology/Modules</vt:lpstr>
      <vt:lpstr>Architecture</vt:lpstr>
      <vt:lpstr>Pseudocode</vt:lpstr>
      <vt:lpstr>Pseudocode</vt:lpstr>
      <vt:lpstr>Pseudocode</vt:lpstr>
      <vt:lpstr>Pseudocode</vt:lpstr>
      <vt:lpstr>Expected Outcomes</vt:lpstr>
      <vt:lpstr>Output</vt:lpstr>
      <vt:lpstr>Conclusion</vt:lpstr>
      <vt:lpstr>Timeline of Project</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kiran</cp:lastModifiedBy>
  <cp:revision>34</cp:revision>
  <dcterms:created xsi:type="dcterms:W3CDTF">2023-03-16T03:26:00Z</dcterms:created>
  <dcterms:modified xsi:type="dcterms:W3CDTF">2025-01-11T02:48:48Z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BA137D78A38A47CFA7C566D19E61097C_13</vt:lpwstr>
  </property>
  <property fmtid="{D5CDD505-2E9C-101B-9397-08002B2CF9AE}" pid="3" name="KSOProductBuildVer">
    <vt:lpwstr>1033-12.2.0.19307</vt:lpwstr>
  </property>
</Properties>
</file>