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69" r:id="rId6"/>
    <p:sldId id="268" r:id="rId7"/>
    <p:sldId id="273" r:id="rId8"/>
    <p:sldId id="272" r:id="rId9"/>
    <p:sldId id="270" r:id="rId10"/>
    <p:sldId id="265" r:id="rId11"/>
    <p:sldId id="266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7690726-49DA-4552-BDEB-330DD8EA8BD9}" styleName="Table_0">
    <a:wholeTbl>
      <a:tcTxStyle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938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 panose="020B0604030504040204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 panose="020B0604030504040204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 panose="020B0604030504040204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 panose="020B0604030504040204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 panose="020B0604030504040204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 panose="020B0604030504040204"/>
              <a:buNone/>
              <a:defRPr sz="2800" b="1" i="0" u="none" strike="noStrike" cap="none">
                <a:solidFill>
                  <a:srgbClr val="FF0000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–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2"/>
          <a:srcRect b="18046"/>
          <a:stretch>
            <a:fillRect/>
          </a:stretch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KIRAN0382/Farmer_Market_Access.git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PSCS_342  Mobile App for Direct Market Access for Farmers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210077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Number: CSE-G2</a:t>
            </a:r>
            <a:r>
              <a:rPr lang="en-US" altLang="en-GB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89" name="Google Shape;89;p13"/>
          <p:cNvGraphicFramePr/>
          <p:nvPr/>
        </p:nvGraphicFramePr>
        <p:xfrm>
          <a:off x="-810229" y="2599124"/>
          <a:ext cx="5719822" cy="2225100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1362586"/>
                <a:gridCol w="2178618"/>
                <a:gridCol w="2178618"/>
              </a:tblGrid>
              <a:tr h="306243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u="none" strike="noStrike" cap="none" dirty="0">
                        <a:solidFill>
                          <a:srgbClr val="17365D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4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b="1" u="none" strike="noStrike" cap="none" dirty="0">
                          <a:solidFill>
                            <a:srgbClr val="17365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Roll Number</a:t>
                      </a:r>
                      <a:endParaRPr sz="2000" b="1" u="none" strike="noStrike" cap="none" dirty="0">
                        <a:solidFill>
                          <a:srgbClr val="17365D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3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b="1" u="none" strike="noStrike" cap="none" dirty="0">
                          <a:solidFill>
                            <a:srgbClr val="17365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 Name</a:t>
                      </a:r>
                      <a:endParaRPr sz="2000" b="1" u="none" strike="noStrike" cap="none" dirty="0">
                        <a:solidFill>
                          <a:srgbClr val="17365D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sz="18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lvl="3" algn="just"/>
                      <a:r>
                        <a:rPr lang="en-US" altLang="en-GB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20211CSE0382         </a:t>
                      </a:r>
                      <a:endParaRPr lang="en-US" altLang="en-GB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lvl="3" algn="just"/>
                      <a:r>
                        <a:rPr lang="en-US" altLang="en-GB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Kiran R</a:t>
                      </a:r>
                      <a:endParaRPr lang="en-US" altLang="en-GB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lvl="3" algn="just"/>
                      <a:r>
                        <a:rPr lang="en-US" altLang="en-GB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20211CSE0378                        </a:t>
                      </a:r>
                      <a:endParaRPr lang="en-US" altLang="en-GB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lvl="3" algn="just"/>
                      <a:r>
                        <a:rPr lang="en-US" altLang="en-GB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ArunKumar P</a:t>
                      </a:r>
                      <a:endParaRPr lang="en-US" altLang="en-GB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lvl="3" algn="just"/>
                      <a:r>
                        <a:rPr lang="en-US" altLang="en-GB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20211CSE0386</a:t>
                      </a:r>
                      <a:endParaRPr lang="en-US" altLang="en-GB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lvl="3" algn="just"/>
                      <a:r>
                        <a:rPr lang="en-US" altLang="en-GB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Jishnukumar GS</a:t>
                      </a:r>
                      <a:endParaRPr lang="en-US" altLang="en-GB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lvl="3" algn="just"/>
                      <a:r>
                        <a:rPr lang="en-US" altLang="en-GB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20221LCS0022</a:t>
                      </a:r>
                      <a:endParaRPr lang="en-US" altLang="en-GB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lvl="3" algn="just"/>
                      <a:r>
                        <a:rPr lang="en-US" altLang="en-GB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Praveen Kumar S</a:t>
                      </a:r>
                      <a:endParaRPr lang="en-US" altLang="en-GB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3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3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5660390" y="2513330"/>
            <a:ext cx="6334125" cy="2020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604020202020204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604020202020204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17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sym typeface="Verdana" panose="020B0604030504040204"/>
              </a:rPr>
              <a:t>                          </a:t>
            </a:r>
            <a:r>
              <a:rPr lang="en-US" altLang="en-GB" sz="17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sym typeface="Verdana" panose="020B0604030504040204"/>
              </a:rPr>
              <a:t>    </a:t>
            </a:r>
            <a:r>
              <a:rPr lang="en-GB" sz="17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sym typeface="Verdana" panose="020B0604030504040204"/>
              </a:rPr>
              <a:t> </a:t>
            </a:r>
            <a:r>
              <a:rPr lang="en-US" altLang="en-GB" sz="17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sym typeface="Verdana" panose="020B0604030504040204"/>
              </a:rPr>
              <a:t>       </a:t>
            </a:r>
            <a:r>
              <a:rPr lang="en-GB" sz="17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sym typeface="Verdana" panose="020B0604030504040204"/>
              </a:rPr>
              <a:t> </a:t>
            </a:r>
            <a:r>
              <a:rPr lang="en-GB" sz="1700" b="1" dirty="0" err="1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sym typeface="Verdana" panose="020B0604030504040204"/>
              </a:rPr>
              <a:t>Mr.Md</a:t>
            </a:r>
            <a:r>
              <a:rPr lang="en-GB" sz="17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sym typeface="Verdana" panose="020B0604030504040204"/>
              </a:rPr>
              <a:t> </a:t>
            </a:r>
            <a:r>
              <a:rPr lang="en-GB" sz="1700" b="1" dirty="0" err="1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sym typeface="Verdana" panose="020B0604030504040204"/>
              </a:rPr>
              <a:t>Ziaur</a:t>
            </a:r>
            <a:r>
              <a:rPr lang="en-GB" sz="17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sym typeface="Verdana" panose="020B0604030504040204"/>
              </a:rPr>
              <a:t> Rahman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                         </a:t>
            </a:r>
            <a:r>
              <a:rPr lang="en-US" alt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          </a:t>
            </a: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  Assistant Professor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    </a:t>
            </a:r>
            <a:r>
              <a:rPr lang="en-US" alt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Presidency </a:t>
            </a: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                       </a:t>
            </a:r>
            <a:r>
              <a:rPr lang="en-US" alt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           </a:t>
            </a: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 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604020202020204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US" alt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CSE7301</a:t>
            </a: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Capstone Project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Review-0</a:t>
            </a: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Program: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B-Tech</a:t>
            </a:r>
            <a:endParaRPr lang="en-US"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HoD: 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Dr . Asif Mohammed</a:t>
            </a:r>
            <a:endParaRPr lang="en-US" sz="20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>
              <a:buClr>
                <a:srgbClr val="17365D"/>
              </a:buClr>
              <a:buSzPct val="100000"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Program Project Coordinator: </a:t>
            </a:r>
            <a:r>
              <a:rPr lang="en-US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Dr.Jayanthi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K</a:t>
            </a:r>
            <a:endParaRPr lang="en-US" sz="2000" b="1" i="0" u="none" strike="noStrike" cap="none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Dr. Sampath A K /  Mr. Md Ziaur Rahman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Problem Statement Number: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905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Organization: </a:t>
            </a: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Ministry of Agriculture and Farmers Welfare</a:t>
            </a:r>
            <a:endParaRPr lang="en-US" sz="20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1905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Category (Hardware / Software / Both) :</a:t>
            </a: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Software</a:t>
            </a:r>
            <a:endParaRPr lang="en-US" sz="20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1905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Problem Description : </a:t>
            </a: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Farmers often face challenges in accessing markets, leading to lower income due to middlemen. This gap restricts their ability to sell produce at fair prices. Description: Create a mobile application that connects farmers directly with consumers and retailers. The app should include features for listing produce, negotiating prices, and managing transactions, thereby reducing dependence on intermediaries. Expected Solution: A user-friendly mobile platform that enables farmers to showcase their products and connect with buyers directly, enhancing their income potential.</a:t>
            </a:r>
            <a:endParaRPr lang="en-US" sz="20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1905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Difficulty Level: </a:t>
            </a: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Complex</a:t>
            </a:r>
            <a:endParaRPr sz="20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/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–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/>
          <p:nvPr/>
        </p:nvSpPr>
        <p:spPr>
          <a:xfrm>
            <a:off x="8128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–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Github link provided should have public access permission.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hlinkClick r:id="rId1"/>
              </a:rPr>
              <a:t>https://github.com/KIRAN0382/Farmer_Market_Access.git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Technology Stack Components: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Frontend: android, html,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Backend: Java, or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kotline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Database: SQL database or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orcale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Software and Hardware Requirements: 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Software Tools: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609600" lvl="0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Mobile App Development Platforms 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609600" lvl="1" indent="0" algn="just">
              <a:spcBef>
                <a:spcPts val="0"/>
              </a:spcBef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Android (Java/Kotlin) 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609600" lvl="0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Backend Server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609600" lvl="1" indent="0" algn="just">
              <a:spcBef>
                <a:spcPts val="0"/>
              </a:spcBef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 backend server to manage data storage, transactions, user accounts, and notifications.Node.js, Django, or Ruby on Rails for backend development.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609600" lvl="0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Database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609600" lvl="1" indent="0" algn="just">
              <a:spcBef>
                <a:spcPts val="0"/>
              </a:spcBef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Relational databases such as MySQL 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Hardware Tools: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609600" lvl="0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Smartphones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609600" lvl="0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GPS-enabled Devices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6133" y="1053176"/>
            <a:ext cx="9429750" cy="56197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0000"/>
          </a:bodyPr>
          <a:lstStyle/>
          <a:p>
            <a:pPr marL="466090" marR="6350" indent="0" algn="just">
              <a:lnSpc>
                <a:spcPct val="103000"/>
              </a:lnSpc>
              <a:spcAft>
                <a:spcPts val="20"/>
              </a:spcAft>
              <a:buNone/>
            </a:pPr>
            <a:r>
              <a:rPr lang="en-I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[1]. P. Mehta, "A Case Study on Farm-to-Consumer Mobile Platforms," International Conference on </a:t>
            </a:r>
            <a:endParaRPr lang="en-IN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66090" marR="396875" indent="0" algn="l">
              <a:lnSpc>
                <a:spcPct val="103000"/>
              </a:lnSpc>
              <a:spcAft>
                <a:spcPts val="20"/>
              </a:spcAft>
              <a:buNone/>
              <a:tabLst>
                <a:tab pos="1594485" algn="ctr"/>
                <a:tab pos="2874010" algn="ctr"/>
                <a:tab pos="4065270" algn="ctr"/>
                <a:tab pos="5514975" algn="r"/>
              </a:tabLst>
            </a:pPr>
            <a:r>
              <a:rPr lang="en-I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Digital 	Transformation 	in 	Agriculture, 	2021. </a:t>
            </a:r>
            <a:endParaRPr lang="en-IN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66090" marR="396875" indent="0" algn="l">
              <a:lnSpc>
                <a:spcPct val="107000"/>
              </a:lnSpc>
              <a:spcAft>
                <a:spcPts val="60"/>
              </a:spcAft>
              <a:buNone/>
            </a:pPr>
            <a:r>
              <a:rPr lang="en-IN" u="sng" kern="100" dirty="0">
                <a:solidFill>
                  <a:srgbClr val="0000FF"/>
                </a:solidFill>
                <a:effectLst/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https://www.researchgate.net/publication/354980800_Farm-to-Consumer_Mobile_Platforms</a:t>
            </a:r>
            <a:r>
              <a:rPr lang="en-I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 </a:t>
            </a:r>
            <a:endParaRPr lang="en-IN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66090" marR="396875" indent="0" algn="l">
              <a:lnSpc>
                <a:spcPct val="107000"/>
              </a:lnSpc>
              <a:spcAft>
                <a:spcPts val="60"/>
              </a:spcAft>
              <a:buNone/>
            </a:pPr>
            <a:r>
              <a:rPr lang="en-I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 </a:t>
            </a:r>
            <a:endParaRPr lang="en-IN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66090" marR="6350" indent="0" algn="just">
              <a:lnSpc>
                <a:spcPct val="103000"/>
              </a:lnSpc>
              <a:spcAft>
                <a:spcPts val="20"/>
              </a:spcAft>
              <a:buNone/>
            </a:pPr>
            <a:r>
              <a:rPr lang="en-I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[2]. K. </a:t>
            </a:r>
            <a:r>
              <a:rPr lang="en-IN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Speina</a:t>
            </a:r>
            <a:r>
              <a:rPr lang="en-I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, "</a:t>
            </a:r>
            <a:r>
              <a:rPr lang="en-IN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Foogly</a:t>
            </a:r>
            <a:r>
              <a:rPr lang="en-I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: A Farm-to-Consumer E-commerce Platform," </a:t>
            </a:r>
            <a:r>
              <a:rPr lang="en-IN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NewAgeSys</a:t>
            </a:r>
            <a:r>
              <a:rPr lang="en-I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 IT Solutions, 2023. </a:t>
            </a:r>
            <a:endParaRPr lang="en-IN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66090" marR="396875" indent="0" algn="l">
              <a:lnSpc>
                <a:spcPct val="107000"/>
              </a:lnSpc>
              <a:spcAft>
                <a:spcPts val="60"/>
              </a:spcAft>
              <a:buNone/>
            </a:pPr>
            <a:r>
              <a:rPr lang="en-IN" u="sng" kern="100" dirty="0">
                <a:solidFill>
                  <a:srgbClr val="0000FF"/>
                </a:solidFill>
                <a:effectLst/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https://newagesysit.com/foogly-farm-to-consumer-ecommerce-platform/</a:t>
            </a:r>
            <a:r>
              <a:rPr lang="en-I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 </a:t>
            </a:r>
            <a:endParaRPr lang="en-IN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66090" marR="396875" indent="0" algn="l">
              <a:lnSpc>
                <a:spcPct val="107000"/>
              </a:lnSpc>
              <a:spcAft>
                <a:spcPts val="60"/>
              </a:spcAft>
              <a:buNone/>
            </a:pPr>
            <a:r>
              <a:rPr lang="en-I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 </a:t>
            </a:r>
            <a:endParaRPr lang="en-IN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66090" marR="6350" indent="0" algn="just">
              <a:lnSpc>
                <a:spcPct val="103000"/>
              </a:lnSpc>
              <a:spcAft>
                <a:spcPts val="20"/>
              </a:spcAft>
              <a:buNone/>
            </a:pPr>
            <a:r>
              <a:rPr lang="en-I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[3]E. Evans, "</a:t>
            </a:r>
            <a:r>
              <a:rPr lang="en-IN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ConFarm</a:t>
            </a:r>
            <a:r>
              <a:rPr lang="en-I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: An Agricultural Technology Mobile Application," Medium, 2021. </a:t>
            </a:r>
            <a:endParaRPr lang="en-IN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66090" marR="396875" indent="0" algn="l">
              <a:lnSpc>
                <a:spcPct val="107000"/>
              </a:lnSpc>
              <a:spcAft>
                <a:spcPts val="60"/>
              </a:spcAft>
              <a:buNone/>
            </a:pPr>
            <a:r>
              <a:rPr lang="en-IN" u="sng" kern="100" dirty="0">
                <a:solidFill>
                  <a:srgbClr val="0000FF"/>
                </a:solidFill>
                <a:effectLst/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https://medium.com/@Esther_Evans/case-study-confarm-b4d52e8221eb</a:t>
            </a:r>
            <a:r>
              <a:rPr lang="en-I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 </a:t>
            </a:r>
            <a:endParaRPr lang="en-IN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66090" marR="396875" indent="0" algn="l">
              <a:lnSpc>
                <a:spcPct val="107000"/>
              </a:lnSpc>
              <a:spcAft>
                <a:spcPts val="60"/>
              </a:spcAft>
              <a:buNone/>
            </a:pPr>
            <a:r>
              <a:rPr lang="en-I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 </a:t>
            </a:r>
            <a:endParaRPr lang="en-IN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66090" marR="6350" indent="0" algn="just">
              <a:lnSpc>
                <a:spcPct val="103000"/>
              </a:lnSpc>
              <a:spcAft>
                <a:spcPts val="20"/>
              </a:spcAft>
              <a:buNone/>
            </a:pPr>
            <a:r>
              <a:rPr lang="en-I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[4].Fusion Informatics, "</a:t>
            </a:r>
            <a:r>
              <a:rPr lang="en-IN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Farmerprice</a:t>
            </a:r>
            <a:r>
              <a:rPr lang="en-I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: Online Marketplace App for Farmers," 2022. </a:t>
            </a:r>
            <a:endParaRPr lang="en-IN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66090" marR="396875" indent="0" algn="l">
              <a:lnSpc>
                <a:spcPct val="107000"/>
              </a:lnSpc>
              <a:spcAft>
                <a:spcPts val="60"/>
              </a:spcAft>
              <a:buNone/>
            </a:pPr>
            <a:r>
              <a:rPr lang="en-IN" u="sng" kern="100" dirty="0">
                <a:solidFill>
                  <a:srgbClr val="0000FF"/>
                </a:solidFill>
                <a:effectLst/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https://www.fusioninformatics.com/farmerprice-app.html</a:t>
            </a:r>
            <a:r>
              <a:rPr lang="en-I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 </a:t>
            </a:r>
            <a:endParaRPr lang="en-IN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66090" marR="396875" indent="0" algn="l">
              <a:lnSpc>
                <a:spcPct val="107000"/>
              </a:lnSpc>
              <a:spcAft>
                <a:spcPts val="60"/>
              </a:spcAft>
              <a:buNone/>
            </a:pPr>
            <a:r>
              <a:rPr lang="en-I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 </a:t>
            </a:r>
            <a:endParaRPr lang="en-IN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66090" marR="6350" indent="0" algn="just">
              <a:lnSpc>
                <a:spcPct val="103000"/>
              </a:lnSpc>
              <a:spcAft>
                <a:spcPts val="20"/>
              </a:spcAft>
              <a:buNone/>
            </a:pPr>
            <a:r>
              <a:rPr lang="en-I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[5].C. Hinojosa, K. Sanchez, A. Camacho, H. Arguello, "</a:t>
            </a:r>
            <a:r>
              <a:rPr lang="en-IN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AgroTIC</a:t>
            </a:r>
            <a:r>
              <a:rPr lang="en-I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: Bridging the Gap Between Farmers, Agronomists, and Merchants Through Smartphones and Machine Learning," </a:t>
            </a:r>
            <a:r>
              <a:rPr lang="en-IN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arXiv</a:t>
            </a:r>
            <a:r>
              <a:rPr lang="en-I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 preprint arXiv:2305.12418, 2023. </a:t>
            </a:r>
            <a:endParaRPr lang="en-IN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66090" marR="396875" indent="0" algn="l">
              <a:lnSpc>
                <a:spcPct val="107000"/>
              </a:lnSpc>
              <a:spcAft>
                <a:spcPts val="60"/>
              </a:spcAft>
              <a:buNone/>
            </a:pPr>
            <a:r>
              <a:rPr lang="en-IN" u="sng" kern="100" dirty="0">
                <a:solidFill>
                  <a:srgbClr val="0000FF"/>
                </a:solidFill>
                <a:effectLst/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https://arxiv.org/abs/2305.12418</a:t>
            </a:r>
            <a:r>
              <a:rPr lang="en-I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 </a:t>
            </a:r>
            <a:endParaRPr lang="en-IN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66090" marR="396875" indent="0" algn="l">
              <a:lnSpc>
                <a:spcPct val="107000"/>
              </a:lnSpc>
              <a:spcAft>
                <a:spcPts val="60"/>
              </a:spcAft>
              <a:buNone/>
            </a:pPr>
            <a:r>
              <a:rPr lang="en-IN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 </a:t>
            </a:r>
            <a:endParaRPr lang="en-IN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52400" indent="0" algn="just">
              <a:spcBef>
                <a:spcPts val="0"/>
              </a:spcBef>
              <a:buNone/>
            </a:pPr>
            <a:endParaRPr lang="en-GB" dirty="0"/>
          </a:p>
          <a:p>
            <a:pPr marL="152400" indent="0" algn="just">
              <a:spcBef>
                <a:spcPts val="0"/>
              </a:spcBef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3208</Words>
  <Application>WPS Slides</Application>
  <PresentationFormat>Widescreen</PresentationFormat>
  <Paragraphs>127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SimSun</vt:lpstr>
      <vt:lpstr>Wingdings</vt:lpstr>
      <vt:lpstr>Arial</vt:lpstr>
      <vt:lpstr>Verdana</vt:lpstr>
      <vt:lpstr>Bookman Old Style</vt:lpstr>
      <vt:lpstr>Segoe Print</vt:lpstr>
      <vt:lpstr>Cambria</vt:lpstr>
      <vt:lpstr>Times New Roman</vt:lpstr>
      <vt:lpstr>Microsoft YaHei</vt:lpstr>
      <vt:lpstr>Arial Unicode MS</vt:lpstr>
      <vt:lpstr>Bioinformatics</vt:lpstr>
      <vt:lpstr>PSCS_342  Mobile App for Direct Market Access for Farmers</vt:lpstr>
      <vt:lpstr>Content</vt:lpstr>
      <vt:lpstr>Problem Statement Number: </vt:lpstr>
      <vt:lpstr>Github Link</vt:lpstr>
      <vt:lpstr>Analysis of Problem Statement</vt:lpstr>
      <vt:lpstr>Analysis of Problem Statement (contd...)</vt:lpstr>
      <vt:lpstr>Timeline of the Project (Gantt Chart)</vt:lpstr>
      <vt:lpstr>References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Kiran R</cp:lastModifiedBy>
  <cp:revision>39</cp:revision>
  <dcterms:created xsi:type="dcterms:W3CDTF">2025-05-15T01:08:11Z</dcterms:created>
  <dcterms:modified xsi:type="dcterms:W3CDTF">2025-05-15T01:15:52Z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B08B216A7C3D4F5BBCA4FE7985DEFAEB_13</vt:lpwstr>
  </property>
  <property fmtid="{D5CDD505-2E9C-101B-9397-08002B2CF9AE}" pid="3" name="KSOProductBuildVer">
    <vt:lpwstr>1033-12.2.0.20795</vt:lpwstr>
  </property>
</Properties>
</file>