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9" r:id="rId3"/>
    <p:sldId id="258" r:id="rId4"/>
    <p:sldId id="278" r:id="rId5"/>
    <p:sldId id="276" r:id="rId6"/>
    <p:sldId id="260" r:id="rId7"/>
    <p:sldId id="261" r:id="rId8"/>
    <p:sldId id="280" r:id="rId9"/>
    <p:sldId id="275" r:id="rId10"/>
    <p:sldId id="277" r:id="rId11"/>
    <p:sldId id="262" r:id="rId12"/>
    <p:sldId id="263" r:id="rId13"/>
    <p:sldId id="264" r:id="rId14"/>
    <p:sldId id="26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20/02/2025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IRAN0382/Chatbo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surmenok/chatbot-architecture-496f5bf820ed" TargetMode="External"/><Relationship Id="rId3" Type="http://schemas.openxmlformats.org/officeDocument/2006/relationships/hyperlink" Target="https://www.ijrte.org/wp-%20content/uploads/papers/v8i1S3/A10170681S319.pdf" TargetMode="External"/><Relationship Id="rId7" Type="http://schemas.openxmlformats.org/officeDocument/2006/relationships/hyperlink" Target="https://d.docs.live.net/b5080d6476122573/Desktop/.%20http:/blog.aylien.com/interactive-history-chatbots/"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6" Type="http://schemas.openxmlformats.org/officeDocument/2006/relationships/hyperlink" Target="file:///C:\Users\pc-1\Desktop\.%20https:\www.researchgate.net\publication\323279398_ANALYSIS_OF_T%20HE_CHATBOT_OPEN_SOURCE_LANGUAGES_AIML_AND_CHATS%20CRIPT_A_Review" TargetMode="External"/><Relationship Id="rId5" Type="http://schemas.openxmlformats.org/officeDocument/2006/relationships/hyperlink" Target="https://chatbotslife.com/" TargetMode="External"/><Relationship Id="rId4" Type="http://schemas.openxmlformats.org/officeDocument/2006/relationships/hyperlink" Target="https://www.analyticsvidhya.com/blog/2023/10/a-step-by-step-guide-to-pdf-chatbots-with-langchain-and-ollam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PSCS_342  Mobile App for Direct Market Access for Farmers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20211CSE0382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Kiran R</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20211CSE0378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ArunKumar P</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20211CSE0386</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Jishnukumar GS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20221LCS0022</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Praveen Kumar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Md Zia Ur Rahman</a:t>
            </a: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Windows OS, Visual Studio, Html, CSS, Java Script for fronted.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Python ML Algorithms-NLP for backend.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SQL Database for storing the Queries.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Central Processing Unit (CPU), RAM (Memory), Storage (SSD), Network </a:t>
            </a:r>
            <a:endParaRPr lang="en-IN" sz="2800" dirty="0"/>
          </a:p>
          <a:p>
            <a:pPr marL="0" indent="0">
              <a:buNone/>
            </a:pPr>
            <a:r>
              <a:rPr lang="en-IN" sz="2000">
                <a:solidFill>
                  <a:srgbClr val="000000"/>
                </a:solidFill>
                <a:effectLst/>
                <a:latin typeface="Times New Roman" panose="02020603050405020304" pitchFamily="18" charset="0"/>
              </a:rPr>
              <a:t>   Interface </a:t>
            </a:r>
            <a:r>
              <a:rPr lang="en-IN" sz="2000" dirty="0">
                <a:solidFill>
                  <a:srgbClr val="000000"/>
                </a:solidFill>
                <a:effectLst/>
                <a:latin typeface="Times New Roman" panose="02020603050405020304" pitchFamily="18" charset="0"/>
              </a:rPr>
              <a:t>Card (NIC)</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9" name="Content Placeholder 8">
            <a:extLst>
              <a:ext uri="{FF2B5EF4-FFF2-40B4-BE49-F238E27FC236}">
                <a16:creationId xmlns:a16="http://schemas.microsoft.com/office/drawing/2014/main" id="{CF0D93E0-39E1-D2AE-9BB5-ADEC2ED38CBF}"/>
              </a:ext>
            </a:extLst>
          </p:cNvPr>
          <p:cNvPicPr>
            <a:picLocks noGrp="1" noChangeAspect="1"/>
          </p:cNvPicPr>
          <p:nvPr>
            <p:ph idx="1"/>
          </p:nvPr>
        </p:nvPicPr>
        <p:blipFill>
          <a:blip r:embed="rId2"/>
          <a:stretch>
            <a:fillRect/>
          </a:stretch>
        </p:blipFill>
        <p:spPr>
          <a:xfrm>
            <a:off x="1991317" y="1143000"/>
            <a:ext cx="8310966"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Increased Farmer Profits- Farmers earn higher revenues by selling directly to buyers without middlemen.</a:t>
            </a:r>
          </a:p>
          <a:p>
            <a:r>
              <a:rPr lang="en-US" sz="2000" dirty="0">
                <a:latin typeface="Times New Roman" panose="02020603050405020304" pitchFamily="18" charset="0"/>
                <a:cs typeface="Times New Roman" panose="02020603050405020304" pitchFamily="18" charset="0"/>
              </a:rPr>
              <a:t>Better Price Transparency- Real-time market price updates help farmers make informed selling decisions.</a:t>
            </a:r>
          </a:p>
          <a:p>
            <a:r>
              <a:rPr lang="en-US" sz="2000" dirty="0">
                <a:latin typeface="Times New Roman" panose="02020603050405020304" pitchFamily="18" charset="0"/>
                <a:cs typeface="Times New Roman" panose="02020603050405020304" pitchFamily="18" charset="0"/>
              </a:rPr>
              <a:t>Wider Market Reach-Farmers can sell their produce to buyers across different regions, including urban markets.</a:t>
            </a:r>
          </a:p>
          <a:p>
            <a:r>
              <a:rPr lang="en-US" sz="2000" dirty="0">
                <a:latin typeface="Times New Roman" panose="02020603050405020304" pitchFamily="18" charset="0"/>
                <a:cs typeface="Times New Roman" panose="02020603050405020304" pitchFamily="18" charset="0"/>
              </a:rPr>
              <a:t>Efficient Transaction System-Digital payments ensure secure, transparent, and hassle-free transactions.</a:t>
            </a:r>
          </a:p>
          <a:p>
            <a:r>
              <a:rPr lang="en-US" sz="2000" dirty="0">
                <a:latin typeface="Times New Roman" panose="02020603050405020304" pitchFamily="18" charset="0"/>
                <a:cs typeface="Times New Roman" panose="02020603050405020304" pitchFamily="18" charset="0"/>
              </a:rPr>
              <a:t>Enhanced Quality Assurance-Buyers can verify product quality through ratings, reviews, and certifications.</a:t>
            </a:r>
          </a:p>
          <a:p>
            <a:r>
              <a:rPr lang="en-US" sz="2000" dirty="0">
                <a:latin typeface="Times New Roman" panose="02020603050405020304" pitchFamily="18" charset="0"/>
                <a:cs typeface="Times New Roman" panose="02020603050405020304" pitchFamily="18" charset="0"/>
              </a:rPr>
              <a:t>Increased Farmer Awareness-Farmers gain knowledge about government schemes, subsidies, and best practices.</a:t>
            </a:r>
          </a:p>
          <a:p>
            <a:r>
              <a:rPr lang="en-US" sz="2000" dirty="0">
                <a:latin typeface="Times New Roman" panose="02020603050405020304" pitchFamily="18" charset="0"/>
                <a:cs typeface="Times New Roman" panose="02020603050405020304" pitchFamily="18" charset="0"/>
              </a:rPr>
              <a:t>Higher Adoption of Technology in Agriculture-Farmers become more comfortable using digital platforms, improving overall efficiency.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Mobile App for Direct Market Access for Farmers is a transformative solution that empowers farmers by providing them with a direct, transparent, and efficient platform to sell their produce. By eliminating middlemen, ensuring real-time price updates, and integrating secure digital transactions, the app enhances farmer income and market accessibility. Additionally, features like logistics support, quality assurance, and multilingual accessibility make it a comprehensive tool for farmers of all backgrounds. The app not only reduces post-harvest losses but also fosters a more sustainable and technology-driven agricultural </a:t>
            </a:r>
            <a:r>
              <a:rPr lang="en-US" dirty="0" err="1">
                <a:latin typeface="Times New Roman" panose="02020603050405020304" pitchFamily="18" charset="0"/>
                <a:cs typeface="Times New Roman" panose="02020603050405020304" pitchFamily="18" charset="0"/>
              </a:rPr>
              <a:t>ecosystem.With</a:t>
            </a:r>
            <a:r>
              <a:rPr lang="en-US" dirty="0">
                <a:latin typeface="Times New Roman" panose="02020603050405020304" pitchFamily="18" charset="0"/>
                <a:cs typeface="Times New Roman" panose="02020603050405020304" pitchFamily="18" charset="0"/>
              </a:rPr>
              <a:t> the successful implementation of this platform, farmers can achieve financial stability, buyers can access fresh and quality produce at fair prices, and the agricultural supply chain can become more streamlined and efficient. This initiative marks a significant step toward modernizing agriculture and improving rural livelihoods.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R="635" lvl="0" algn="l">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R. </a:t>
            </a:r>
            <a:r>
              <a:rPr lang="en-IN" sz="1800" kern="100" dirty="0" err="1">
                <a:solidFill>
                  <a:srgbClr val="000000"/>
                </a:solidFill>
                <a:effectLst/>
                <a:latin typeface="Times New Roman" panose="02020603050405020304" pitchFamily="18" charset="0"/>
                <a:ea typeface="Times New Roman" panose="02020603050405020304" pitchFamily="18" charset="0"/>
              </a:rPr>
              <a:t>Madana</a:t>
            </a:r>
            <a:r>
              <a:rPr lang="en-IN" sz="1800" kern="100" dirty="0">
                <a:solidFill>
                  <a:srgbClr val="000000"/>
                </a:solidFill>
                <a:effectLst/>
                <a:latin typeface="Times New Roman" panose="02020603050405020304" pitchFamily="18" charset="0"/>
                <a:ea typeface="Times New Roman" panose="02020603050405020304" pitchFamily="18"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Support Chatbot Using Machine Learning.</a:t>
            </a:r>
            <a:endPar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00050" marR="635" lvl="1" indent="0">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2"/>
              </a:rPr>
              <a:t>https://www.researchgate.net/publication/343980800_Customer_Support_Chatbot_Using_Machine_Learning</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K. Jwala, G.N.V.G Sirisha, G.V. Padma Raju, International Journal of Recent Technology and Engineering (IJRTE) ISSN: 2277-3878, Volume-8 Issue-1S3, June 2019, developing a Chatbot using Machine Learning</a:t>
            </a:r>
          </a:p>
          <a:p>
            <a:pPr marL="400050" marR="635" lvl="1" indent="0" algn="just">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3"/>
              </a:rPr>
              <a:t>https://www.ijrte.org/wp- content/uploads/papers/v8i1S3/A10170681S319.pdf</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A step-by-step guide to pdf chatbots with ML and </a:t>
            </a:r>
            <a:r>
              <a:rPr lang="en-IN" sz="1800" kern="100" dirty="0" err="1">
                <a:solidFill>
                  <a:srgbClr val="000000"/>
                </a:solidFill>
                <a:effectLst/>
                <a:latin typeface="Times New Roman" panose="02020603050405020304" pitchFamily="18" charset="0"/>
                <a:ea typeface="Times New Roman" panose="02020603050405020304" pitchFamily="18" charset="0"/>
              </a:rPr>
              <a:t>Ollama</a:t>
            </a:r>
            <a:r>
              <a:rPr lang="en-IN" sz="1800" kern="100" dirty="0">
                <a:solidFill>
                  <a:srgbClr val="000000"/>
                </a:solidFill>
                <a:effectLst/>
                <a:latin typeface="Times New Roman" panose="02020603050405020304" pitchFamily="18" charset="0"/>
                <a:ea typeface="Times New Roman" panose="02020603050405020304" pitchFamily="18" charset="0"/>
              </a:rPr>
              <a:t>, Jul-2024</a:t>
            </a:r>
          </a:p>
          <a:p>
            <a:pPr marL="400050" marR="635" lvl="1" indent="0" algn="just">
              <a:lnSpc>
                <a:spcPct val="104000"/>
              </a:lnSpc>
              <a:buNone/>
            </a:pPr>
            <a:r>
              <a:rPr lang="en-IN" sz="1400" u="sng" kern="100" dirty="0">
                <a:solidFill>
                  <a:srgbClr val="000000"/>
                </a:solidFill>
                <a:latin typeface="Times New Roman" panose="02020603050405020304" pitchFamily="18" charset="0"/>
                <a:hlinkClick r:id="rId4"/>
              </a:rPr>
              <a:t>https://www.analyticsvidhya.com/blog/2023/10/a-step-by-step-guide-to-pdf-chatbots-with-langchain-and-ollama/</a:t>
            </a:r>
            <a:endParaRPr lang="en-IN" sz="1400" u="sng" kern="100" dirty="0">
              <a:solidFill>
                <a:srgbClr val="000000"/>
              </a:solidFill>
              <a:latin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Binny Vyas (November 9, 2017). 6 key metrics to measure the performance of your chatbot. Retrieved from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5"/>
              </a:rPr>
              <a:t>https://chatbotslife.com/</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Sasa</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Arsovski</a:t>
            </a:r>
            <a:r>
              <a:rPr lang="en-IN" sz="1800" kern="100" dirty="0">
                <a:solidFill>
                  <a:srgbClr val="000000"/>
                </a:solidFill>
                <a:effectLst/>
                <a:latin typeface="Times New Roman" panose="02020603050405020304" pitchFamily="18" charset="0"/>
                <a:ea typeface="Times New Roman" panose="02020603050405020304" pitchFamily="18" charset="0"/>
              </a:rPr>
              <a:t>, Imagineering Institute and City, University of London and Idris </a:t>
            </a:r>
            <a:r>
              <a:rPr lang="en-IN" sz="1800" kern="100" dirty="0" err="1">
                <a:solidFill>
                  <a:srgbClr val="000000"/>
                </a:solidFill>
                <a:effectLst/>
                <a:latin typeface="Times New Roman" panose="02020603050405020304" pitchFamily="18" charset="0"/>
                <a:ea typeface="Times New Roman" panose="02020603050405020304" pitchFamily="18" charset="0"/>
              </a:rPr>
              <a:t>Muniru</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Universiti</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Teknologi</a:t>
            </a:r>
            <a:r>
              <a:rPr lang="en-IN" sz="1800" kern="100" dirty="0">
                <a:solidFill>
                  <a:srgbClr val="000000"/>
                </a:solidFill>
                <a:effectLst/>
                <a:latin typeface="Times New Roman" panose="02020603050405020304" pitchFamily="18" charset="0"/>
                <a:ea typeface="Times New Roman" panose="02020603050405020304" pitchFamily="18" charset="0"/>
              </a:rPr>
              <a:t> Malaysia: Analysis of the Chatbot Open Source Languages a AIML and </a:t>
            </a:r>
            <a:r>
              <a:rPr lang="en-IN" sz="1800" kern="100" dirty="0" err="1">
                <a:solidFill>
                  <a:srgbClr val="000000"/>
                </a:solidFill>
                <a:effectLst/>
                <a:latin typeface="Times New Roman" panose="02020603050405020304" pitchFamily="18" charset="0"/>
                <a:ea typeface="Times New Roman" panose="02020603050405020304" pitchFamily="18" charset="0"/>
              </a:rPr>
              <a:t>Chatscript</a:t>
            </a:r>
            <a:r>
              <a:rPr lang="en-IN" sz="1800" kern="100" dirty="0">
                <a:solidFill>
                  <a:srgbClr val="000000"/>
                </a:solidFill>
                <a:effectLst/>
                <a:latin typeface="Times New Roman" panose="02020603050405020304" pitchFamily="18" charset="0"/>
                <a:ea typeface="Times New Roman" panose="02020603050405020304" pitchFamily="18" charset="0"/>
              </a:rPr>
              <a:t>: A Review, February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6"/>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6"/>
              </a:rPr>
              <a:t>https://www.researchgate.net/publication/323279398_</a:t>
            </a:r>
            <a:r>
              <a:rPr lang="en-IN" sz="1300" u="sng" kern="100" dirty="0">
                <a:solidFill>
                  <a:srgbClr val="000000"/>
                </a:solidFill>
                <a:effectLst/>
                <a:latin typeface="Times New Roman" panose="02020603050405020304" pitchFamily="18" charset="0"/>
                <a:ea typeface="Times New Roman" panose="02020603050405020304" pitchFamily="18" charset="0"/>
                <a:hlinkClick r:id="rId6"/>
              </a:rPr>
              <a:t>ANALYSIS_OF_THE_CHATBOT_OPEN_SOURCE_LANGUAGES_AIML_AND_CHATS </a:t>
            </a:r>
            <a:r>
              <a:rPr lang="en-IN" sz="1300" u="sng" kern="100" dirty="0" err="1">
                <a:solidFill>
                  <a:srgbClr val="000000"/>
                </a:solidFill>
                <a:effectLst/>
                <a:latin typeface="Times New Roman" panose="02020603050405020304" pitchFamily="18" charset="0"/>
                <a:ea typeface="Times New Roman" panose="02020603050405020304" pitchFamily="18" charset="0"/>
                <a:hlinkClick r:id="rId6"/>
              </a:rPr>
              <a:t>CRIPT_A_Review</a:t>
            </a:r>
            <a:r>
              <a:rPr lang="en-IN" sz="1300" kern="100" dirty="0">
                <a:solidFill>
                  <a:srgbClr val="000000"/>
                </a:solidFill>
                <a:effectLst/>
                <a:latin typeface="Times New Roman" panose="02020603050405020304" pitchFamily="18" charset="0"/>
                <a:ea typeface="Times New Roman" panose="02020603050405020304" pitchFamily="18" charset="0"/>
              </a:rPr>
              <a:t> </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Will Gannon: An Interactive History of Chatbots, 21 Jul,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7"/>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7"/>
              </a:rPr>
              <a:t>http://blog.aylien.com/interactive-history-chatbots/</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Pavel </a:t>
            </a:r>
            <a:r>
              <a:rPr lang="en-IN" sz="1800" kern="100" dirty="0" err="1">
                <a:solidFill>
                  <a:srgbClr val="000000"/>
                </a:solidFill>
                <a:effectLst/>
                <a:latin typeface="Times New Roman" panose="02020603050405020304" pitchFamily="18" charset="0"/>
                <a:ea typeface="Times New Roman" panose="02020603050405020304" pitchFamily="18" charset="0"/>
              </a:rPr>
              <a:t>Surmenok</a:t>
            </a:r>
            <a:r>
              <a:rPr lang="en-IN" sz="1800" kern="100" dirty="0">
                <a:solidFill>
                  <a:srgbClr val="000000"/>
                </a:solidFill>
                <a:effectLst/>
                <a:latin typeface="Times New Roman" panose="02020603050405020304" pitchFamily="18" charset="0"/>
                <a:ea typeface="Times New Roman" panose="02020603050405020304" pitchFamily="18" charset="0"/>
              </a:rPr>
              <a:t>: Chatbot Architecture, Sep 11, 2016.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8"/>
              </a:rPr>
              <a:t>https://medium.com/@surmenok/chatbot-architecture-496f5bf820ed</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a:p>
            <a:pPr marL="0" indent="0" algn="ctr">
              <a:buNone/>
            </a:pP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AAC1-873F-44A3-4C41-3A45982AAB3E}"/>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127DB65B-29DB-6996-E99A-0795074091A0}"/>
              </a:ext>
            </a:extLst>
          </p:cNvPr>
          <p:cNvSpPr>
            <a:spLocks noGrp="1"/>
          </p:cNvSpPr>
          <p:nvPr>
            <p:ph idx="1"/>
          </p:nvPr>
        </p:nvSpPr>
        <p:spPr/>
        <p:txBody>
          <a:bodyPr>
            <a:normAutofit fontScale="47500" lnSpcReduction="20000"/>
          </a:bodyPr>
          <a:lstStyle/>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Middlemen exploitation: Farmers often receive low prices for their produce due to intermediaries who take a significant cut.</a:t>
            </a:r>
          </a:p>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Lack of market information: Farmers may not have access to real-time market prices and demand, limiting their ability to make informed decisions.</a:t>
            </a:r>
          </a:p>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Direct connection: A mobile app can connect farmers directly with consumers, retailers, and businesses, eliminating intermediaries.</a:t>
            </a:r>
          </a:p>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Real-time information: The app can provide up-to-date market prices, demand trends, and other relevant information.</a:t>
            </a:r>
          </a:p>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Expanded market access: Farmers can reach a wider customer base, including urban consumers and businesses.</a:t>
            </a:r>
          </a:p>
          <a:p>
            <a:pPr>
              <a:lnSpc>
                <a:spcPct val="120000"/>
              </a:lnSpc>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Increased income: By cutting out middlemen and accessing better prices, farmers can increase their income.</a:t>
            </a:r>
          </a:p>
          <a:p>
            <a:endParaRPr lang="en-IN" dirty="0"/>
          </a:p>
        </p:txBody>
      </p:sp>
    </p:spTree>
    <p:extLst>
      <p:ext uri="{BB962C8B-B14F-4D97-AF65-F5344CB8AC3E}">
        <p14:creationId xmlns:p14="http://schemas.microsoft.com/office/powerpoint/2010/main" val="345704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73CFABC-1854-3BC8-8CAD-F58F22E3D20D}"/>
              </a:ext>
            </a:extLst>
          </p:cNvPr>
          <p:cNvGraphicFramePr>
            <a:graphicFrameLocks noGrp="1"/>
          </p:cNvGraphicFramePr>
          <p:nvPr>
            <p:ph idx="1"/>
            <p:extLst>
              <p:ext uri="{D42A27DB-BD31-4B8C-83A1-F6EECF244321}">
                <p14:modId xmlns:p14="http://schemas.microsoft.com/office/powerpoint/2010/main" val="1810405899"/>
              </p:ext>
            </p:extLst>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254128590"/>
                    </a:ext>
                  </a:extLst>
                </a:gridCol>
                <a:gridCol w="4421414">
                  <a:extLst>
                    <a:ext uri="{9D8B030D-6E8A-4147-A177-3AD203B41FA5}">
                      <a16:colId xmlns:a16="http://schemas.microsoft.com/office/drawing/2014/main" val="2819967674"/>
                    </a:ext>
                  </a:extLst>
                </a:gridCol>
                <a:gridCol w="2667000">
                  <a:extLst>
                    <a:ext uri="{9D8B030D-6E8A-4147-A177-3AD203B41FA5}">
                      <a16:colId xmlns:a16="http://schemas.microsoft.com/office/drawing/2014/main" val="2782399787"/>
                    </a:ext>
                  </a:extLst>
                </a:gridCol>
                <a:gridCol w="2667000">
                  <a:extLst>
                    <a:ext uri="{9D8B030D-6E8A-4147-A177-3AD203B41FA5}">
                      <a16:colId xmlns:a16="http://schemas.microsoft.com/office/drawing/2014/main" val="659001469"/>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410574515"/>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28486474"/>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252492233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BC42-13E3-2B70-AD3D-220352E38000}"/>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BC2A2E93-771A-1A6A-BD7D-46619D71706A}"/>
              </a:ext>
            </a:extLst>
          </p:cNvPr>
          <p:cNvGraphicFramePr>
            <a:graphicFrameLocks noGrp="1"/>
          </p:cNvGraphicFramePr>
          <p:nvPr>
            <p:ph idx="1"/>
            <p:extLst>
              <p:ext uri="{D42A27DB-BD31-4B8C-83A1-F6EECF244321}">
                <p14:modId xmlns:p14="http://schemas.microsoft.com/office/powerpoint/2010/main" val="1772935869"/>
              </p:ext>
            </p:extLst>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3490303314"/>
                    </a:ext>
                  </a:extLst>
                </a:gridCol>
                <a:gridCol w="4520492">
                  <a:extLst>
                    <a:ext uri="{9D8B030D-6E8A-4147-A177-3AD203B41FA5}">
                      <a16:colId xmlns:a16="http://schemas.microsoft.com/office/drawing/2014/main" val="2886037355"/>
                    </a:ext>
                  </a:extLst>
                </a:gridCol>
                <a:gridCol w="3196060">
                  <a:extLst>
                    <a:ext uri="{9D8B030D-6E8A-4147-A177-3AD203B41FA5}">
                      <a16:colId xmlns:a16="http://schemas.microsoft.com/office/drawing/2014/main" val="534259102"/>
                    </a:ext>
                  </a:extLst>
                </a:gridCol>
                <a:gridCol w="3007970">
                  <a:extLst>
                    <a:ext uri="{9D8B030D-6E8A-4147-A177-3AD203B41FA5}">
                      <a16:colId xmlns:a16="http://schemas.microsoft.com/office/drawing/2014/main" val="1599530941"/>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722137166"/>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43696089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4152975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3299247641"/>
                  </a:ext>
                </a:extLst>
              </a:tr>
            </a:tbl>
          </a:graphicData>
        </a:graphic>
      </p:graphicFrame>
    </p:spTree>
    <p:extLst>
      <p:ext uri="{BB962C8B-B14F-4D97-AF65-F5344CB8AC3E}">
        <p14:creationId xmlns:p14="http://schemas.microsoft.com/office/powerpoint/2010/main" val="398494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Price manipulation: Middlemen often buy produce at low prices from farmers and sell at higher prices to consumers, taking a significant cut.</a:t>
            </a:r>
          </a:p>
          <a:p>
            <a:pPr algn="just"/>
            <a:r>
              <a:rPr lang="en-US" dirty="0">
                <a:latin typeface="Times New Roman" panose="02020603050405020304" pitchFamily="18" charset="0"/>
                <a:cs typeface="Times New Roman" panose="02020603050405020304" pitchFamily="18" charset="0"/>
              </a:rPr>
              <a:t>Limited access to real-time prices: Farmers may not have access to up-to-date market prices and demand, making it difficult to make informed decisions about what to grow and when to sell.</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Multiple intermediaries: The presence of multiple intermediaries in the supply chain can lead to delays and increased costs</a:t>
            </a:r>
          </a:p>
          <a:p>
            <a:pPr algn="just"/>
            <a:r>
              <a:rPr lang="en-US" dirty="0">
                <a:latin typeface="Times New Roman" panose="02020603050405020304" pitchFamily="18" charset="0"/>
                <a:cs typeface="Times New Roman" panose="02020603050405020304" pitchFamily="18" charset="0"/>
              </a:rPr>
              <a:t>Lack of awareness: Farmers may not be aware of government schemes, market trends, or new technologies that could benefit them.</a:t>
            </a:r>
          </a:p>
          <a:p>
            <a:pPr algn="just"/>
            <a:r>
              <a:rPr lang="en-US" dirty="0">
                <a:latin typeface="Times New Roman" panose="02020603050405020304" pitchFamily="18" charset="0"/>
                <a:cs typeface="Times New Roman" panose="02020603050405020304" pitchFamily="18" charset="0"/>
              </a:rPr>
              <a:t>Smallholder farmers: Smallholder farmers often have limited bargaining power due to their small scale of production and lack of market information.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Eliminate Middlemen</a:t>
            </a:r>
          </a:p>
          <a:p>
            <a:r>
              <a:rPr lang="en-IN" dirty="0">
                <a:latin typeface="Times New Roman" panose="02020603050405020304" pitchFamily="18" charset="0"/>
                <a:cs typeface="Times New Roman" panose="02020603050405020304" pitchFamily="18" charset="0"/>
              </a:rPr>
              <a:t>Enhance Market Transparency</a:t>
            </a:r>
          </a:p>
          <a:p>
            <a:r>
              <a:rPr lang="en-IN" dirty="0">
                <a:latin typeface="Times New Roman" panose="02020603050405020304" pitchFamily="18" charset="0"/>
                <a:cs typeface="Times New Roman" panose="02020603050405020304" pitchFamily="18" charset="0"/>
              </a:rPr>
              <a:t>Improve Farmer Income</a:t>
            </a:r>
          </a:p>
          <a:p>
            <a:r>
              <a:rPr lang="en-IN" dirty="0">
                <a:latin typeface="Times New Roman" panose="02020603050405020304" pitchFamily="18" charset="0"/>
                <a:cs typeface="Times New Roman" panose="02020603050405020304" pitchFamily="18" charset="0"/>
              </a:rPr>
              <a:t>Facilitate Easy Transactions</a:t>
            </a:r>
          </a:p>
          <a:p>
            <a:r>
              <a:rPr lang="en-IN" dirty="0">
                <a:latin typeface="Times New Roman" panose="02020603050405020304" pitchFamily="18" charset="0"/>
                <a:cs typeface="Times New Roman" panose="02020603050405020304" pitchFamily="18" charset="0"/>
              </a:rPr>
              <a:t>Expand Market Reach</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Promote Sustainable Farming</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82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700" dirty="0">
                <a:latin typeface="Times New Roman" panose="02020603050405020304" pitchFamily="18" charset="0"/>
                <a:ea typeface="Cambria" panose="02040503050406030204" pitchFamily="18" charset="0"/>
                <a:cs typeface="Times New Roman" panose="02020603050405020304" pitchFamily="18" charset="0"/>
                <a:sym typeface="+mn-ea"/>
              </a:rPr>
              <a:t>Step-1 </a:t>
            </a:r>
            <a:r>
              <a:rPr lang="en-US" sz="2700" dirty="0">
                <a:latin typeface="Times New Roman" panose="02020603050405020304" pitchFamily="18" charset="0"/>
                <a:cs typeface="Times New Roman" panose="02020603050405020304" pitchFamily="18" charset="0"/>
              </a:rPr>
              <a:t>Registration/Login: Secure login for farmers and buyers (potentially different registration processes).</a:t>
            </a: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700" dirty="0">
                <a:latin typeface="Times New Roman" panose="02020603050405020304" pitchFamily="18" charset="0"/>
                <a:ea typeface="Cambria" panose="02040503050406030204" pitchFamily="18" charset="0"/>
                <a:cs typeface="Times New Roman" panose="02020603050405020304" pitchFamily="18" charset="0"/>
                <a:sym typeface="+mn-ea"/>
              </a:rPr>
              <a:t>Step-2: </a:t>
            </a:r>
            <a:r>
              <a:rPr lang="en-US" sz="2700" dirty="0">
                <a:latin typeface="Times New Roman" panose="02020603050405020304" pitchFamily="18" charset="0"/>
                <a:cs typeface="Times New Roman" panose="02020603050405020304" pitchFamily="18" charset="0"/>
              </a:rPr>
              <a:t>Profile Management: Farmers can create profiles detailing their farm, produce, certifications (organic, etc.), location, contact info, etc. Buyers can create profiles with delivery addresses, preferred produce, etc.</a:t>
            </a: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700" dirty="0">
                <a:latin typeface="Times New Roman" panose="02020603050405020304" pitchFamily="18" charset="0"/>
                <a:ea typeface="Cambria" panose="02040503050406030204" pitchFamily="18" charset="0"/>
                <a:cs typeface="Times New Roman" panose="02020603050405020304" pitchFamily="18" charset="0"/>
                <a:sym typeface="+mn-ea"/>
              </a:rPr>
              <a:t>Step-3: </a:t>
            </a:r>
            <a:r>
              <a:rPr lang="en-US" sz="2700" dirty="0">
                <a:latin typeface="Times New Roman" panose="02020603050405020304" pitchFamily="18" charset="0"/>
                <a:cs typeface="Times New Roman" panose="02020603050405020304" pitchFamily="18" charset="0"/>
              </a:rPr>
              <a:t>Add Product: Farmers can easily list their products with photos, descriptions, available quantities, pricing (fixed or negotiable), harvest dates, etc.</a:t>
            </a:r>
            <a:endParaRPr lang="en-US" sz="27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700" dirty="0">
                <a:latin typeface="Times New Roman" panose="02020603050405020304" pitchFamily="18" charset="0"/>
                <a:ea typeface="Cambria" panose="02040503050406030204" pitchFamily="18" charset="0"/>
                <a:cs typeface="Times New Roman" panose="02020603050405020304" pitchFamily="18" charset="0"/>
                <a:sym typeface="+mn-ea"/>
              </a:rPr>
              <a:t>Step-4: </a:t>
            </a:r>
            <a:r>
              <a:rPr lang="en-US" sz="2700" dirty="0">
                <a:latin typeface="Times New Roman" panose="02020603050405020304" pitchFamily="18" charset="0"/>
                <a:cs typeface="Times New Roman" panose="02020603050405020304" pitchFamily="18" charset="0"/>
              </a:rPr>
              <a:t>Search and Filter: Buyers can search for specific products, filter by category, location, price range, etc.</a:t>
            </a: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endParaRPr lang="en-US" sz="2700" dirty="0">
              <a:latin typeface="Times New Roman" panose="02020603050405020304" pitchFamily="18" charset="0"/>
              <a:ea typeface="Cambria" panose="02040503050406030204" pitchFamily="18" charset="0"/>
              <a:cs typeface="Times New Roman" panose="02020603050405020304" pitchFamily="18" charset="0"/>
            </a:endParaRPr>
          </a:p>
          <a:p>
            <a:endParaRPr lang="en-GB" dirty="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88BEF-DE07-4592-24BB-72489C16F22F}"/>
              </a:ext>
            </a:extLst>
          </p:cNvPr>
          <p:cNvSpPr>
            <a:spLocks noGrp="1"/>
          </p:cNvSpPr>
          <p:nvPr>
            <p:ph idx="1"/>
          </p:nvPr>
        </p:nvSpPr>
        <p:spPr/>
        <p:txBody>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sym typeface="+mn-ea"/>
              </a:rPr>
              <a:t>Step-5  </a:t>
            </a:r>
            <a:r>
              <a:rPr lang="en-US" dirty="0">
                <a:latin typeface="Times New Roman" panose="02020603050405020304" pitchFamily="18" charset="0"/>
                <a:cs typeface="Times New Roman" panose="02020603050405020304" pitchFamily="18" charset="0"/>
              </a:rPr>
              <a:t>Order Placement: Clear order summary with product details, quantities, total cost, delivery address, etc.</a:t>
            </a:r>
          </a:p>
          <a:p>
            <a:r>
              <a:rPr lang="en-US" sz="2400" dirty="0">
                <a:latin typeface="Times New Roman" panose="02020603050405020304" pitchFamily="18" charset="0"/>
                <a:ea typeface="Cambria" panose="02040503050406030204" pitchFamily="18" charset="0"/>
                <a:cs typeface="Times New Roman" panose="02020603050405020304" pitchFamily="18" charset="0"/>
                <a:sym typeface="+mn-ea"/>
              </a:rPr>
              <a:t>Step-6 </a:t>
            </a:r>
            <a:r>
              <a:rPr lang="en-US" dirty="0">
                <a:latin typeface="Times New Roman" panose="02020603050405020304" pitchFamily="18" charset="0"/>
                <a:cs typeface="Times New Roman" panose="02020603050405020304" pitchFamily="18" charset="0"/>
              </a:rPr>
              <a:t>Payment Gateway Integration: Secure payment options (credit card, debit card, UPI, mobile wallets, cash on delivery - potentially with limitations).</a:t>
            </a:r>
          </a:p>
          <a:p>
            <a:r>
              <a:rPr lang="en-US" sz="2400" dirty="0">
                <a:latin typeface="Times New Roman" panose="02020603050405020304" pitchFamily="18" charset="0"/>
                <a:ea typeface="Cambria" panose="02040503050406030204" pitchFamily="18" charset="0"/>
                <a:cs typeface="Times New Roman" panose="02020603050405020304" pitchFamily="18" charset="0"/>
                <a:sym typeface="+mn-ea"/>
              </a:rPr>
              <a:t>Step-7 </a:t>
            </a:r>
            <a:r>
              <a:rPr lang="en-US" dirty="0">
                <a:latin typeface="Times New Roman" panose="02020603050405020304" pitchFamily="18" charset="0"/>
                <a:cs typeface="Times New Roman" panose="02020603050405020304" pitchFamily="18" charset="0"/>
              </a:rPr>
              <a:t>Delivery Scheduling: Buyers and farmers can coordinate delivery times.</a:t>
            </a:r>
          </a:p>
          <a:p>
            <a:r>
              <a:rPr lang="en-US" sz="2400" dirty="0">
                <a:latin typeface="Times New Roman" panose="02020603050405020304" pitchFamily="18" charset="0"/>
                <a:ea typeface="Cambria" panose="02040503050406030204" pitchFamily="18" charset="0"/>
                <a:cs typeface="Times New Roman" panose="02020603050405020304" pitchFamily="18" charset="0"/>
                <a:sym typeface="+mn-ea"/>
              </a:rPr>
              <a:t>Step-8 </a:t>
            </a:r>
            <a:r>
              <a:rPr lang="en-US" dirty="0">
                <a:latin typeface="Times New Roman" panose="02020603050405020304" pitchFamily="18" charset="0"/>
                <a:cs typeface="Times New Roman" panose="02020603050405020304" pitchFamily="18" charset="0"/>
              </a:rPr>
              <a:t>Rating System: Buyers can rate and review farmers based on their experience.</a:t>
            </a:r>
          </a:p>
        </p:txBody>
      </p:sp>
    </p:spTree>
    <p:extLst>
      <p:ext uri="{BB962C8B-B14F-4D97-AF65-F5344CB8AC3E}">
        <p14:creationId xmlns:p14="http://schemas.microsoft.com/office/powerpoint/2010/main" val="220423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58462" y="1751965"/>
            <a:ext cx="10025380" cy="335407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117</TotalTime>
  <Words>1584</Words>
  <Application>Microsoft Office PowerPoint</Application>
  <PresentationFormat>Widescreen</PresentationFormat>
  <Paragraphs>132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PSCS_342  Mobile App for Direct Market Access for Farmers</vt:lpstr>
      <vt:lpstr>Introduction</vt:lpstr>
      <vt:lpstr>Literature Review</vt:lpstr>
      <vt:lpstr>Literature Review</vt:lpstr>
      <vt:lpstr>Existing method Drawback</vt:lpstr>
      <vt:lpstr>Objectives</vt:lpstr>
      <vt:lpstr>Methodology/Modules</vt:lpstr>
      <vt:lpstr>PowerPoint Presentation</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the praveen</cp:lastModifiedBy>
  <cp:revision>26</cp:revision>
  <dcterms:created xsi:type="dcterms:W3CDTF">2023-03-16T03:26:00Z</dcterms:created>
  <dcterms:modified xsi:type="dcterms:W3CDTF">2025-02-20T13:06:24Z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14366ACACF66439D93483B90CB2498F3_13</vt:lpwstr>
  </property>
  <property fmtid="{D5CDD505-2E9C-101B-9397-08002B2CF9AE}" pid="3" name="KSOProductBuildVer">
    <vt:lpwstr>1033-12.2.0.17562</vt:lpwstr>
  </property>
</Properties>
</file>