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8" r:id="rId4"/>
    <p:sldId id="278" r:id="rId5"/>
    <p:sldId id="276" r:id="rId6"/>
    <p:sldId id="260" r:id="rId7"/>
    <p:sldId id="261" r:id="rId8"/>
    <p:sldId id="280" r:id="rId9"/>
    <p:sldId id="275" r:id="rId10"/>
    <p:sldId id="284" r:id="rId11"/>
    <p:sldId id="285" r:id="rId12"/>
    <p:sldId id="277" r:id="rId13"/>
    <p:sldId id="281" r:id="rId14"/>
    <p:sldId id="282" r:id="rId15"/>
    <p:sldId id="283" r:id="rId16"/>
    <p:sldId id="262" r:id="rId17"/>
    <p:sldId id="263" r:id="rId18"/>
    <p:sldId id="264" r:id="rId19"/>
    <p:sldId id="268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4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0382/Farmer_Market_Acces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PSCS_342  Mobile App for Direct Market Access for Farmers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CSE-G23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04050818"/>
              </p:ext>
            </p:extLst>
          </p:nvPr>
        </p:nvGraphicFramePr>
        <p:xfrm>
          <a:off x="553347" y="2721840"/>
          <a:ext cx="5418675" cy="2194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20211CSE0382         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Kiran R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20211CSE0378                        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Arun Kumar P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20211CSE0386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Jishnu </a:t>
                      </a:r>
                      <a:r>
                        <a:rPr lang="en-US" altLang="en-GB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kumar</a:t>
                      </a:r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G 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20221LCS0022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Praveen Kumar 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Md Zia Ur Rahman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PIP4004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Review-3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 Mohammed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Mr.Amarnath JL/Dr.Jayanthi K</a:t>
            </a:r>
            <a:endParaRPr lang="en-US" sz="2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1684-836E-CC6C-880E-7DE324EA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5237-0762-CB13-8091-A628538C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Home Page</a:t>
            </a:r>
          </a:p>
          <a:p>
            <a:pPr marL="0" indent="0">
              <a:buNone/>
            </a:pPr>
            <a:r>
              <a:rPr lang="en-US" dirty="0"/>
              <a:t>If user clicks Login:</a:t>
            </a:r>
          </a:p>
          <a:p>
            <a:pPr marL="0" indent="0">
              <a:buNone/>
            </a:pPr>
            <a:r>
              <a:rPr lang="en-US" dirty="0"/>
              <a:t>    Go to Login Page</a:t>
            </a:r>
          </a:p>
          <a:p>
            <a:pPr marL="0" indent="0">
              <a:buNone/>
            </a:pPr>
            <a:r>
              <a:rPr lang="en-US" dirty="0"/>
              <a:t>    If user is not registered:</a:t>
            </a:r>
          </a:p>
          <a:p>
            <a:pPr marL="0" indent="0">
              <a:buNone/>
            </a:pPr>
            <a:r>
              <a:rPr lang="en-US" dirty="0"/>
              <a:t>        Show Registration Form</a:t>
            </a:r>
          </a:p>
          <a:p>
            <a:pPr marL="0" indent="0">
              <a:buNone/>
            </a:pPr>
            <a:r>
              <a:rPr lang="en-US" dirty="0"/>
              <a:t>        On valid details submission:</a:t>
            </a:r>
          </a:p>
          <a:p>
            <a:pPr marL="0" indent="0">
              <a:buNone/>
            </a:pPr>
            <a:r>
              <a:rPr lang="en-US" dirty="0"/>
              <a:t>            Insert Registration into Database</a:t>
            </a:r>
          </a:p>
          <a:p>
            <a:pPr marL="0" indent="0">
              <a:buNone/>
            </a:pPr>
            <a:r>
              <a:rPr lang="en-US" dirty="0"/>
              <a:t>            Redirect to Login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On successful login:</a:t>
            </a:r>
          </a:p>
          <a:p>
            <a:pPr marL="0" indent="0">
              <a:buNone/>
            </a:pPr>
            <a:r>
              <a:rPr lang="en-US" dirty="0"/>
              <a:t>            If user role is "Farmer":</a:t>
            </a:r>
          </a:p>
          <a:p>
            <a:pPr marL="0" indent="0">
              <a:buNone/>
            </a:pPr>
            <a:r>
              <a:rPr lang="en-US" dirty="0"/>
              <a:t>                Show Farmer Dashboard</a:t>
            </a:r>
          </a:p>
          <a:p>
            <a:pPr marL="0" indent="0">
              <a:buNone/>
            </a:pPr>
            <a:r>
              <a:rPr lang="en-US" dirty="0"/>
              <a:t>                Farmer can:</a:t>
            </a:r>
          </a:p>
          <a:p>
            <a:pPr marL="0" indent="0">
              <a:buNone/>
            </a:pPr>
            <a:r>
              <a:rPr lang="en-US" dirty="0"/>
              <a:t>                    Add/Update/Delete Product</a:t>
            </a:r>
          </a:p>
          <a:p>
            <a:pPr marL="0" indent="0">
              <a:buNone/>
            </a:pPr>
            <a:r>
              <a:rPr lang="en-US" dirty="0"/>
              <a:t>                    View Orders</a:t>
            </a:r>
          </a:p>
          <a:p>
            <a:pPr marL="0" indent="0">
              <a:buNone/>
            </a:pPr>
            <a:r>
              <a:rPr lang="en-US" dirty="0"/>
              <a:t>                    View Payments</a:t>
            </a:r>
          </a:p>
          <a:p>
            <a:pPr marL="0" indent="0">
              <a:buNone/>
            </a:pPr>
            <a:r>
              <a:rPr lang="en-US" dirty="0"/>
              <a:t>                Logout ends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4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D2A-1209-1DAC-25AD-F4521005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C340-07E7-149B-4B18-D77AA9EC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" y="1159933"/>
            <a:ext cx="10600267" cy="4936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 Else if user role is "Shop":</a:t>
            </a:r>
          </a:p>
          <a:p>
            <a:pPr marL="0" indent="0">
              <a:buNone/>
            </a:pPr>
            <a:r>
              <a:rPr lang="en-US" sz="1200" dirty="0"/>
              <a:t>                Show Shop Dashboard</a:t>
            </a:r>
          </a:p>
          <a:p>
            <a:pPr marL="0" indent="0">
              <a:buNone/>
            </a:pPr>
            <a:r>
              <a:rPr lang="en-US" sz="1200" dirty="0"/>
              <a:t>                Shop can:</a:t>
            </a:r>
          </a:p>
          <a:p>
            <a:pPr marL="0" indent="0">
              <a:buNone/>
            </a:pPr>
            <a:r>
              <a:rPr lang="en-US" sz="1200" dirty="0"/>
              <a:t>                    Add/Update Medicines and Machinery</a:t>
            </a:r>
          </a:p>
          <a:p>
            <a:pPr marL="0" indent="0">
              <a:buNone/>
            </a:pPr>
            <a:r>
              <a:rPr lang="en-US" sz="1200" dirty="0"/>
              <a:t>                    View Order Details</a:t>
            </a:r>
          </a:p>
          <a:p>
            <a:pPr marL="0" indent="0">
              <a:buNone/>
            </a:pPr>
            <a:r>
              <a:rPr lang="en-US" sz="1200" dirty="0"/>
              <a:t>                    View Payment Details</a:t>
            </a:r>
          </a:p>
          <a:p>
            <a:pPr marL="0" indent="0">
              <a:buNone/>
            </a:pPr>
            <a:r>
              <a:rPr lang="en-US" sz="1200" dirty="0"/>
              <a:t>                Logout ends session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Else if user role is "Customer":</a:t>
            </a:r>
          </a:p>
          <a:p>
            <a:pPr marL="0" indent="0">
              <a:buNone/>
            </a:pPr>
            <a:r>
              <a:rPr lang="en-US" sz="1200" dirty="0"/>
              <a:t>                Show Retailer/Customer Dashboard</a:t>
            </a:r>
          </a:p>
          <a:p>
            <a:pPr marL="0" indent="0">
              <a:buNone/>
            </a:pPr>
            <a:r>
              <a:rPr lang="en-US" sz="1200" dirty="0"/>
              <a:t>                Customer can:</a:t>
            </a:r>
          </a:p>
          <a:p>
            <a:pPr marL="0" indent="0">
              <a:buNone/>
            </a:pPr>
            <a:r>
              <a:rPr lang="en-US" sz="1200" dirty="0"/>
              <a:t>                    View Profile</a:t>
            </a:r>
          </a:p>
          <a:p>
            <a:pPr marL="0" indent="0">
              <a:buNone/>
            </a:pPr>
            <a:r>
              <a:rPr lang="en-US" sz="1200" dirty="0"/>
              <a:t>                    Browse Categories:</a:t>
            </a:r>
          </a:p>
          <a:p>
            <a:pPr marL="0" indent="0">
              <a:buNone/>
            </a:pPr>
            <a:r>
              <a:rPr lang="en-US" sz="1200" dirty="0"/>
              <a:t>                        - Fruits</a:t>
            </a:r>
          </a:p>
          <a:p>
            <a:pPr marL="0" indent="0">
              <a:buNone/>
            </a:pPr>
            <a:r>
              <a:rPr lang="en-US" sz="1200" dirty="0"/>
              <a:t>                        - Vegetables</a:t>
            </a:r>
          </a:p>
          <a:p>
            <a:pPr marL="0" indent="0">
              <a:buNone/>
            </a:pPr>
            <a:r>
              <a:rPr lang="en-US" sz="1200" dirty="0"/>
              <a:t>                        - Grains</a:t>
            </a:r>
          </a:p>
          <a:p>
            <a:pPr marL="0" indent="0">
              <a:buNone/>
            </a:pPr>
            <a:r>
              <a:rPr lang="en-US" sz="1200" dirty="0"/>
              <a:t>                        - Medicines</a:t>
            </a:r>
          </a:p>
          <a:p>
            <a:pPr marL="0" indent="0">
              <a:buNone/>
            </a:pPr>
            <a:r>
              <a:rPr lang="en-US" sz="1200" dirty="0"/>
              <a:t>                        - Machinery</a:t>
            </a:r>
          </a:p>
          <a:p>
            <a:pPr marL="0" indent="0">
              <a:buNone/>
            </a:pPr>
            <a:r>
              <a:rPr lang="en-US" sz="1200" dirty="0"/>
              <a:t>                    Add items to Cart</a:t>
            </a:r>
          </a:p>
          <a:p>
            <a:pPr marL="0" indent="0">
              <a:buNone/>
            </a:pPr>
            <a:r>
              <a:rPr lang="en-US" sz="1200" dirty="0"/>
              <a:t>                    View Cart</a:t>
            </a:r>
          </a:p>
          <a:p>
            <a:pPr marL="0" indent="0">
              <a:buNone/>
            </a:pPr>
            <a:r>
              <a:rPr lang="en-US" sz="1200" dirty="0"/>
              <a:t>                    Place Orders</a:t>
            </a:r>
          </a:p>
          <a:p>
            <a:pPr marL="0" indent="0">
              <a:buNone/>
            </a:pPr>
            <a:r>
              <a:rPr lang="en-US" sz="1200" dirty="0"/>
              <a:t>                    Make Payments</a:t>
            </a:r>
          </a:p>
          <a:p>
            <a:pPr marL="0" indent="0">
              <a:buNone/>
            </a:pPr>
            <a:r>
              <a:rPr lang="en-US" sz="1200" dirty="0"/>
              <a:t>                Logout ends session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357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Windows OS,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Android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Studio, xml for fronted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Azure Data Studio.</a:t>
            </a:r>
            <a:endParaRPr lang="en-IN" sz="2800" dirty="0"/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 Database  </a:t>
            </a:r>
            <a:endParaRPr lang="en-IN" sz="2800" dirty="0"/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Java backend 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7F628-ED3C-47B2-54FB-42A685876E4C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3A24C-2BD5-3C21-9E94-B000E6DC0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08" y="938421"/>
            <a:ext cx="2493631" cy="508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8DED2-B544-246E-5F4B-A49870FBE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8" y="972038"/>
            <a:ext cx="2468330" cy="4955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06982-3FBE-6476-1EA6-CBD905D7A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46" y="956437"/>
            <a:ext cx="2414237" cy="4902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C8337-7FB5-5A73-1CD2-68061F341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54" y="962917"/>
            <a:ext cx="2470335" cy="49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4B2247-C699-1B8C-FBA8-74AE50E7F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63" y="1058923"/>
            <a:ext cx="2398121" cy="4814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F69D3-0207-5736-E69D-4A515B4CE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4" y="1058923"/>
            <a:ext cx="2585738" cy="481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26DB9-2AE1-8870-E012-B1B8AC7D1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4" y="983890"/>
            <a:ext cx="2697508" cy="4964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76FE8-149E-574E-B24D-172114CD6F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9" y="983890"/>
            <a:ext cx="2469771" cy="4964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F5BA7C-B2E2-7ECE-E404-C0D9FC5E30F7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42279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CE9CB-C8B1-FFE1-A136-B38356D43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0" y="1091493"/>
            <a:ext cx="2398121" cy="4784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785C7F-2EAA-B0CF-F256-6EE1FB7CB095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E0917-3F81-1E2C-C1E2-6D730937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70" y="1091494"/>
            <a:ext cx="2494430" cy="48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0D93E0-39E1-D2AE-9BB5-ADEC2ED3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17" y="1143000"/>
            <a:ext cx="831096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Profits- Farmers earn higher revenues by selling directly to buyers without middlemen.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Price Transparency- Real-time market price updates help farmers make informed selling decisions.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Market Reach-Farmers can sell their produce to buyers across different regions, including urban markets.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Transaction System-Digital payments ensure secure, transparent, and hassle-free transactions.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Assurance-Buyers can verify product quality through ratings, reviews, and certifications.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Awareness-Farmers gain knowledge about government schemes, subsidies, and best practices.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Adoption of Technology in Agriculture-Farmers become more comfortable using digital platforms, improving overall efficiency.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 for Direct Market Access for Farmers is a transformative solution that empowers farmers by providing them with a direct, transparent, and efficient platform to sell their produce. By eliminating middlemen, ensuring real-time price updates, and integrating secure digital transactions, the app enhances farmer income and market accessibility. Additionally, features like logistics support, quality assurance, and multilingual accessibility make it a comprehensive tool for farmers of all backgrounds. The app not only reduces post-harvest losses but also fosters a more sustainable and technology-driven agricultural eco system. This initiative marks a significant step toward modernizing agriculture and improving rural livelihoods.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762000" y="1559560"/>
            <a:ext cx="10668000" cy="231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https://github.com/KIRAN0382/Farmer_Market_Access.git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AAC1-873F-44A3-4C41-3A45982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B65B-29DB-6996-E99A-07950740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Middlemen exploitation: Farmers often receive low prices for their produce due to intermediaries who take a significant cut.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market information: Farmers may not have access to real-time market prices and demand, limiting their ability to make informed decisions.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connection: A mobile app can connect farmers directly with consumers, retailers, and businesses, eliminating intermediaries.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information: The app can provide up-to-date market prices, demand trends, and other relevant information.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market access: Farmers can reach a wider customer base, including urban consumers and businesses.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income: By cutting out middlemen and accessing better prices, farmers can increase their income.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4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[1]. P. Mehta, "A Case Study on Farm-to-Consumer Mobile Platforms," International Conference on </a:t>
            </a:r>
          </a:p>
          <a:p>
            <a:pPr marL="466090" marR="396875" indent="0" algn="l">
              <a:lnSpc>
                <a:spcPct val="103000"/>
              </a:lnSpc>
              <a:spcAft>
                <a:spcPts val="20"/>
              </a:spcAft>
              <a:buNone/>
              <a:tabLst>
                <a:tab pos="1594485" algn="ctr"/>
                <a:tab pos="2874010" algn="ctr"/>
                <a:tab pos="4065270" algn="ctr"/>
                <a:tab pos="5514975" algn="r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	Transformation 	in 	Agriculture, 	2021.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https://www.researchgate.net/publication/354980800_Farm-to-Consumer_Mobile_Platforms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[2]. K.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Speina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Foogly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Farm-to-Consumer E-commerce Platform,"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NewAgeSys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Solutions, 2023.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https://newagesysit.com/foogly-farm-to-consumer-ecommerce-platform/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[3]E. Evans,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ConFarm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An Agricultural Technology Mobile Application," Medium, 2021.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https://medium.com/@Esther_Evans/case-study-confarm-b4d52e8221eb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[4].Fusion Informatics,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Farmerprice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Online Marketplace App for Farmers," 2022.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https://www.fusioninformatics.com/farmerprice-app.html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[5].C. Hinojosa, K. Sanchez, A. Camacho, H. Arguello,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AgroTIC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Bridging the Gap Between Farmers, Agronomists, and Merchants Through Smartphones and Machine Learning,"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arXiv:2305.12418, 2023.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https://arxiv.org/abs/2305.12418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  <a:p>
            <a:pPr marL="0" indent="0" algn="ctr">
              <a:buNone/>
            </a:pPr>
            <a:endParaRPr lang="en-GB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3CFABC-1854-3BC8-8CAD-F58F22E3D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47609"/>
              </p:ext>
            </p:extLst>
          </p:nvPr>
        </p:nvGraphicFramePr>
        <p:xfrm>
          <a:off x="812800" y="1143000"/>
          <a:ext cx="1066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86">
                  <a:extLst>
                    <a:ext uri="{9D8B030D-6E8A-4147-A177-3AD203B41FA5}">
                      <a16:colId xmlns:a16="http://schemas.microsoft.com/office/drawing/2014/main" val="2254128590"/>
                    </a:ext>
                  </a:extLst>
                </a:gridCol>
                <a:gridCol w="4421414">
                  <a:extLst>
                    <a:ext uri="{9D8B030D-6E8A-4147-A177-3AD203B41FA5}">
                      <a16:colId xmlns:a16="http://schemas.microsoft.com/office/drawing/2014/main" val="281996767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7823997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659001469"/>
                    </a:ext>
                  </a:extLst>
                </a:gridCol>
              </a:tblGrid>
              <a:tr h="317184">
                <a:tc>
                  <a:txBody>
                    <a:bodyPr/>
                    <a:lstStyle/>
                    <a:p>
                      <a:r>
                        <a:rPr lang="en-US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Title/Author/publisher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74515"/>
                  </a:ext>
                </a:extLst>
              </a:tr>
              <a:tr h="1982398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Creative Research Thoughts (IJCRT)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Empowers farmers by providing direct access to markets.</a:t>
                      </a:r>
                    </a:p>
                    <a:p>
                      <a:r>
                        <a:rPr lang="en-US" dirty="0"/>
                        <a:t>Ensures fairer pricing by reducing intermediary involvement.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challenges in technology adoption among farmers due to varying levels of digital literacy.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86474"/>
                  </a:ext>
                </a:extLst>
              </a:tr>
              <a:tr h="1982398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Connect Application: Bridging the Gap Between Farmers and Consumers Through Digital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transparency in the supply chain.</a:t>
                      </a:r>
                    </a:p>
                    <a:p>
                      <a:r>
                        <a:rPr lang="en-US" dirty="0"/>
                        <a:t>Provides consumers with access to fresh produce.</a:t>
                      </a:r>
                    </a:p>
                    <a:p>
                      <a:r>
                        <a:rPr lang="en-US" dirty="0"/>
                        <a:t>Enhances farmer-consumer relationships.</a:t>
                      </a:r>
                    </a:p>
                    <a:p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Equires</a:t>
                      </a:r>
                      <a:r>
                        <a:rPr lang="en-US" dirty="0"/>
                        <a:t> reliable internet connectivity, which may be lacking in rural areas.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223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C42-13E3-2B70-AD3D-220352E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A2E93-771A-1A6A-BD7D-46619D717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34872"/>
              </p:ext>
            </p:extLst>
          </p:nvPr>
        </p:nvGraphicFramePr>
        <p:xfrm>
          <a:off x="364603" y="1143000"/>
          <a:ext cx="11632556" cy="538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34">
                  <a:extLst>
                    <a:ext uri="{9D8B030D-6E8A-4147-A177-3AD203B41FA5}">
                      <a16:colId xmlns:a16="http://schemas.microsoft.com/office/drawing/2014/main" val="3490303314"/>
                    </a:ext>
                  </a:extLst>
                </a:gridCol>
                <a:gridCol w="4520492">
                  <a:extLst>
                    <a:ext uri="{9D8B030D-6E8A-4147-A177-3AD203B41FA5}">
                      <a16:colId xmlns:a16="http://schemas.microsoft.com/office/drawing/2014/main" val="2886037355"/>
                    </a:ext>
                  </a:extLst>
                </a:gridCol>
                <a:gridCol w="3196060">
                  <a:extLst>
                    <a:ext uri="{9D8B030D-6E8A-4147-A177-3AD203B41FA5}">
                      <a16:colId xmlns:a16="http://schemas.microsoft.com/office/drawing/2014/main" val="534259102"/>
                    </a:ext>
                  </a:extLst>
                </a:gridCol>
                <a:gridCol w="3007970">
                  <a:extLst>
                    <a:ext uri="{9D8B030D-6E8A-4147-A177-3AD203B41FA5}">
                      <a16:colId xmlns:a16="http://schemas.microsoft.com/office/drawing/2014/main" val="1599530941"/>
                    </a:ext>
                  </a:extLst>
                </a:gridCol>
              </a:tblGrid>
              <a:tr h="279611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Title/Author/publisher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37166"/>
                  </a:ext>
                </a:extLst>
              </a:tr>
              <a:tr h="109145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Applications Empowering Smallholder Farmers: An Analysis of the Impact on Agricultural 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direct connections between farmers and buyers.</a:t>
                      </a:r>
                    </a:p>
                    <a:p>
                      <a:r>
                        <a:rPr lang="en-US" dirty="0"/>
                        <a:t>Serves as a platform for sharing knowledge and best practices.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include varying levels of literacy, internet connectivity, and mobile network coverage among farmers.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60891"/>
                  </a:ext>
                </a:extLst>
              </a:tr>
              <a:tr h="174757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Engineering Science Invention (IJESI)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farmers better price discovery mechanisms. Simplifies the process of marketing products online.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Dependence on mobile-based platforms may exclude farmers without access to smartphones.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9752"/>
                  </a:ext>
                </a:extLst>
              </a:tr>
              <a:tr h="1537862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Carlos Hinojosa, Karen Sanchez, </a:t>
                      </a:r>
                      <a:r>
                        <a:rPr lang="en-IN" dirty="0" err="1"/>
                        <a:t>Ariolfo</a:t>
                      </a:r>
                      <a:r>
                        <a:rPr lang="en-IN" dirty="0"/>
                        <a:t> Camacho, Henry Arguello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Utilizes machine learning for crop health monitoring. Facilitates direct connections between farmers and merchants.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may be challenging in regions with limited technological infrastructure.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4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manipulation: Middlemen often buy produce at low prices from farmers and sell at higher prices to consumers, taking a significant cut.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real-time prices: Farmers may not have access to up-to-date market prices and demand, making it difficult to make informed decisions about what to grow and when to sell.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intermediaries: The presence of multiple intermediaries in the supply chain can lead to delays and increased costs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awareness: Farmers may not be aware of government schemes, market trends, or new technologies that could benefit them.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Smallholder farmers: Smallholder farmers often have limited bargaining power due to their small scale of production and lack of market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Middlemen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Market Transparency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Farmer Income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Transactions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Market Reach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Farming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Proposed method consists of the following steps: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Step-1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Registration/Login: Secure login for farmers and buyers (potentially different registration processes).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Step-2: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Management: Farmers can create profiles detailing their farm, produce, certifications (organic, etc.), location, contact info, etc. Buyers can create profiles with delivery addresses, preferred produce, etc.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Step-3: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Product: Farmers can easily list their products with photos, descriptions, available quantities, pricing (fixed or negotiable), harvest dates, etc.</a:t>
            </a:r>
            <a:endParaRPr lang="en-US" sz="2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Step-4: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Filter: Buyers can search for specific products, filter by category, location, price range, etc.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8BEF-DE07-4592-24BB-72489C16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Step-5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Placement: Clear order summary with product details, quantities, total cost, delivery address, etc.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Integration: Secure payment options (credit card, debit card, UPI, mobile wallets, cash on delivery - potentially with limitations).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Scheduling: Buyers and farmers can coordinate delivery times.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System: Buyers can rate and review farmers based on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0423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6F5F7-70B3-B928-6AC0-8309C0E1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93800"/>
            <a:ext cx="10603634" cy="4809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211</TotalTime>
  <Words>1500</Words>
  <Application>Microsoft Office PowerPoint</Application>
  <PresentationFormat>Widescreen</PresentationFormat>
  <Paragraphs>192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PSCS_342  Mobile App for Direct Market Access for Farmers</vt:lpstr>
      <vt:lpstr>Introduction</vt:lpstr>
      <vt:lpstr>Literature Review</vt:lpstr>
      <vt:lpstr>Literature Review</vt:lpstr>
      <vt:lpstr>Existing method Drawback</vt:lpstr>
      <vt:lpstr>Objectives</vt:lpstr>
      <vt:lpstr>Methodology/Modules</vt:lpstr>
      <vt:lpstr>PowerPoint Presentation</vt:lpstr>
      <vt:lpstr>Architecture</vt:lpstr>
      <vt:lpstr>Pseudo code:</vt:lpstr>
      <vt:lpstr>Pseudo code:</vt:lpstr>
      <vt:lpstr>Hardware/software components</vt:lpstr>
      <vt:lpstr>PowerPoint Presentation</vt:lpstr>
      <vt:lpstr>PowerPoint Presentation</vt:lpstr>
      <vt:lpstr>PowerPoint Presentation</vt:lpstr>
      <vt:lpstr>Timeline of Project</vt:lpstr>
      <vt:lpstr>Expected Outcomes</vt:lpstr>
      <vt:lpstr>Conclusion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ARUN KUMAR P</cp:lastModifiedBy>
  <cp:revision>32</cp:revision>
  <dcterms:created xsi:type="dcterms:W3CDTF">2023-03-16T03:26:00Z</dcterms:created>
  <dcterms:modified xsi:type="dcterms:W3CDTF">2025-04-24T06:50:30Z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14366ACACF66439D93483B90CB2498F3_13</vt:lpwstr>
  </property>
  <property fmtid="{D5CDD505-2E9C-101B-9397-08002B2CF9AE}" pid="3" name="KSOProductBuildVer">
    <vt:lpwstr>1033-12.2.0.17562</vt:lpwstr>
  </property>
</Properties>
</file>