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7" r:id="rId14"/>
    <p:sldId id="270" r:id="rId15"/>
    <p:sldId id="278" r:id="rId16"/>
    <p:sldId id="279" r:id="rId17"/>
    <p:sldId id="280" r:id="rId18"/>
    <p:sldId id="271" r:id="rId19"/>
    <p:sldId id="272" r:id="rId20"/>
    <p:sldId id="273" r:id="rId21"/>
    <p:sldId id="274" r:id="rId22"/>
    <p:sldId id="275" r:id="rId23"/>
    <p:sldId id="276"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8" d="100"/>
          <a:sy n="98" d="100"/>
        </p:scale>
        <p:origin x="27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49369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69921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3832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45858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5722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8/21/2021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30953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8/21/2021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07531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8/21/2021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68891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45403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99734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92300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BCAD085-E8A6-8845-BD4E-CB4CCA059FC4}" type="datetimeFigureOut">
              <a:rPr lang="en-US" smtClean="0"/>
              <a:t>8/21/2021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8591564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2999" y="2062264"/>
            <a:ext cx="7057417" cy="2178995"/>
          </a:xfrm>
        </p:spPr>
        <p:txBody>
          <a:bodyPr/>
          <a:lstStyle/>
          <a:p>
            <a:pPr>
              <a:lnSpc>
                <a:spcPct val="100000"/>
              </a:lnSpc>
            </a:pPr>
            <a:r>
              <a:rPr b="1" dirty="0"/>
              <a:t>Cost Effective Resource Provisioning Approach for Cloud Environments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721747052"/>
              </p:ext>
            </p:extLst>
          </p:nvPr>
        </p:nvGraphicFramePr>
        <p:xfrm>
          <a:off x="502191" y="1096050"/>
          <a:ext cx="7807833" cy="3271669"/>
        </p:xfrm>
        <a:graphic>
          <a:graphicData uri="http://schemas.openxmlformats.org/drawingml/2006/table">
            <a:tbl>
              <a:tblPr firstRow="1" firstCol="1" bandRow="1">
                <a:tableStyleId>{5940675A-B579-460E-94D1-54222C63F5DA}</a:tableStyleId>
              </a:tblPr>
              <a:tblGrid>
                <a:gridCol w="393934">
                  <a:extLst>
                    <a:ext uri="{9D8B030D-6E8A-4147-A177-3AD203B41FA5}">
                      <a16:colId xmlns:a16="http://schemas.microsoft.com/office/drawing/2014/main" val="2094704193"/>
                    </a:ext>
                  </a:extLst>
                </a:gridCol>
                <a:gridCol w="1614792">
                  <a:extLst>
                    <a:ext uri="{9D8B030D-6E8A-4147-A177-3AD203B41FA5}">
                      <a16:colId xmlns:a16="http://schemas.microsoft.com/office/drawing/2014/main" val="3129803371"/>
                    </a:ext>
                  </a:extLst>
                </a:gridCol>
                <a:gridCol w="1070042">
                  <a:extLst>
                    <a:ext uri="{9D8B030D-6E8A-4147-A177-3AD203B41FA5}">
                      <a16:colId xmlns:a16="http://schemas.microsoft.com/office/drawing/2014/main" val="2124715014"/>
                    </a:ext>
                  </a:extLst>
                </a:gridCol>
                <a:gridCol w="1429966">
                  <a:extLst>
                    <a:ext uri="{9D8B030D-6E8A-4147-A177-3AD203B41FA5}">
                      <a16:colId xmlns:a16="http://schemas.microsoft.com/office/drawing/2014/main" val="3345918942"/>
                    </a:ext>
                  </a:extLst>
                </a:gridCol>
                <a:gridCol w="3299099">
                  <a:extLst>
                    <a:ext uri="{9D8B030D-6E8A-4147-A177-3AD203B41FA5}">
                      <a16:colId xmlns:a16="http://schemas.microsoft.com/office/drawing/2014/main" val="2600534164"/>
                    </a:ext>
                  </a:extLst>
                </a:gridCol>
              </a:tblGrid>
              <a:tr h="679094">
                <a:tc>
                  <a:txBody>
                    <a:bodyPr/>
                    <a:lstStyle/>
                    <a:p>
                      <a:pPr marL="0" marR="0" algn="ctr">
                        <a:lnSpc>
                          <a:spcPct val="150000"/>
                        </a:lnSpc>
                        <a:spcBef>
                          <a:spcPts val="0"/>
                        </a:spcBef>
                        <a:spcAft>
                          <a:spcPts val="0"/>
                        </a:spcAft>
                      </a:pPr>
                      <a:r>
                        <a:rPr lang="en-US" sz="1200" b="1" kern="1200" dirty="0">
                          <a:solidFill>
                            <a:schemeClr val="tx1"/>
                          </a:solidFill>
                          <a:effectLst/>
                          <a:latin typeface="+mn-lt"/>
                          <a:ea typeface="+mn-ea"/>
                          <a:cs typeface="+mn-cs"/>
                        </a:rPr>
                        <a:t>Sr. No.</a:t>
                      </a:r>
                    </a:p>
                  </a:txBody>
                  <a:tcPr marL="68580" marR="68580" marT="0" marB="0"/>
                </a:tc>
                <a:tc>
                  <a:txBody>
                    <a:bodyPr/>
                    <a:lstStyle/>
                    <a:p>
                      <a:pPr marL="0" marR="0" algn="ctr">
                        <a:lnSpc>
                          <a:spcPct val="150000"/>
                        </a:lnSpc>
                        <a:spcBef>
                          <a:spcPts val="0"/>
                        </a:spcBef>
                        <a:spcAft>
                          <a:spcPts val="0"/>
                        </a:spcAft>
                      </a:pPr>
                      <a:r>
                        <a:rPr lang="en-US" sz="1200" b="1" kern="1200" dirty="0">
                          <a:solidFill>
                            <a:schemeClr val="tx1"/>
                          </a:solidFill>
                          <a:effectLst/>
                          <a:latin typeface="+mn-lt"/>
                          <a:ea typeface="+mn-ea"/>
                          <a:cs typeface="+mn-cs"/>
                        </a:rPr>
                        <a:t>Paper Name</a:t>
                      </a:r>
                    </a:p>
                  </a:txBody>
                  <a:tcPr marL="68580" marR="68580" marT="0" marB="0"/>
                </a:tc>
                <a:tc>
                  <a:txBody>
                    <a:bodyPr/>
                    <a:lstStyle/>
                    <a:p>
                      <a:pPr marL="0" marR="0" algn="ctr">
                        <a:lnSpc>
                          <a:spcPct val="150000"/>
                        </a:lnSpc>
                        <a:spcBef>
                          <a:spcPts val="0"/>
                        </a:spcBef>
                        <a:spcAft>
                          <a:spcPts val="0"/>
                        </a:spcAft>
                      </a:pPr>
                      <a:r>
                        <a:rPr lang="en-US" sz="1200" b="1" kern="1200" dirty="0">
                          <a:solidFill>
                            <a:schemeClr val="tx1"/>
                          </a:solidFill>
                          <a:effectLst/>
                          <a:latin typeface="+mn-lt"/>
                          <a:ea typeface="+mn-ea"/>
                          <a:cs typeface="+mn-cs"/>
                        </a:rPr>
                        <a:t>Publication + Year</a:t>
                      </a:r>
                    </a:p>
                  </a:txBody>
                  <a:tcPr marL="68580" marR="68580" marT="0" marB="0"/>
                </a:tc>
                <a:tc>
                  <a:txBody>
                    <a:bodyPr/>
                    <a:lstStyle/>
                    <a:p>
                      <a:pPr marL="0" marR="0" algn="ctr">
                        <a:lnSpc>
                          <a:spcPct val="150000"/>
                        </a:lnSpc>
                        <a:spcBef>
                          <a:spcPts val="0"/>
                        </a:spcBef>
                        <a:spcAft>
                          <a:spcPts val="0"/>
                        </a:spcAft>
                      </a:pPr>
                      <a:r>
                        <a:rPr lang="en-US" sz="1200" b="1" kern="1200" dirty="0">
                          <a:solidFill>
                            <a:schemeClr val="tx1"/>
                          </a:solidFill>
                          <a:effectLst/>
                          <a:latin typeface="+mn-lt"/>
                          <a:ea typeface="+mn-ea"/>
                          <a:cs typeface="+mn-cs"/>
                        </a:rPr>
                        <a:t>Author</a:t>
                      </a:r>
                    </a:p>
                  </a:txBody>
                  <a:tcPr marL="68580" marR="68580" marT="0" marB="0"/>
                </a:tc>
                <a:tc>
                  <a:txBody>
                    <a:bodyPr/>
                    <a:lstStyle/>
                    <a:p>
                      <a:pPr marL="0" marR="0" algn="ctr">
                        <a:lnSpc>
                          <a:spcPct val="150000"/>
                        </a:lnSpc>
                        <a:spcBef>
                          <a:spcPts val="0"/>
                        </a:spcBef>
                        <a:spcAft>
                          <a:spcPts val="0"/>
                        </a:spcAft>
                      </a:pPr>
                      <a:r>
                        <a:rPr lang="en-US" sz="1200" b="1" kern="1200" dirty="0">
                          <a:solidFill>
                            <a:schemeClr val="tx1"/>
                          </a:solidFill>
                          <a:effectLst/>
                          <a:latin typeface="+mn-lt"/>
                          <a:ea typeface="+mn-ea"/>
                          <a:cs typeface="+mn-cs"/>
                        </a:rPr>
                        <a:t>Concept</a:t>
                      </a:r>
                    </a:p>
                  </a:txBody>
                  <a:tcPr marL="68580" marR="68580" marT="0" marB="0"/>
                </a:tc>
                <a:extLst>
                  <a:ext uri="{0D108BD9-81ED-4DB2-BD59-A6C34878D82A}">
                    <a16:rowId xmlns:a16="http://schemas.microsoft.com/office/drawing/2014/main" val="3358425790"/>
                  </a:ext>
                </a:extLst>
              </a:tr>
              <a:tr h="2592575">
                <a:tc>
                  <a:txBody>
                    <a:bodyPr/>
                    <a:lstStyle/>
                    <a:p>
                      <a:pPr marL="0" marR="0" algn="just">
                        <a:lnSpc>
                          <a:spcPct val="150000"/>
                        </a:lnSpc>
                        <a:spcBef>
                          <a:spcPts val="0"/>
                        </a:spcBef>
                        <a:spcAft>
                          <a:spcPts val="0"/>
                        </a:spcAft>
                      </a:pPr>
                      <a:r>
                        <a:rPr lang="en-US" sz="1200" kern="1200" dirty="0">
                          <a:solidFill>
                            <a:schemeClr val="tx1"/>
                          </a:solidFill>
                          <a:effectLst/>
                          <a:latin typeface="+mn-lt"/>
                          <a:ea typeface="+mn-ea"/>
                          <a:cs typeface="+mn-cs"/>
                        </a:rPr>
                        <a:t>5</a:t>
                      </a:r>
                    </a:p>
                  </a:txBody>
                  <a:tcPr marL="68580" marR="68580" marT="0" marB="0"/>
                </a:tc>
                <a:tc>
                  <a:txBody>
                    <a:bodyPr/>
                    <a:lstStyle/>
                    <a:p>
                      <a:pPr marL="0" marR="0" algn="just">
                        <a:lnSpc>
                          <a:spcPct val="115000"/>
                        </a:lnSpc>
                        <a:spcBef>
                          <a:spcPts val="0"/>
                        </a:spcBef>
                        <a:spcAft>
                          <a:spcPts val="0"/>
                        </a:spcAft>
                      </a:pPr>
                      <a:r>
                        <a:rPr lang="en-US" sz="1200" kern="1200" dirty="0">
                          <a:solidFill>
                            <a:schemeClr val="tx1"/>
                          </a:solidFill>
                          <a:effectLst/>
                          <a:latin typeface="+mn-lt"/>
                          <a:ea typeface="+mn-ea"/>
                          <a:cs typeface="+mn-cs"/>
                        </a:rPr>
                        <a:t>ENERGY-EFFICIENT AND COST-EFFECTIVE RESOURCE PROVISIONING FRAMEWORK FOR MAP REDUCE WORKLOADS USING DCC ALGORITHM</a:t>
                      </a:r>
                    </a:p>
                  </a:txBody>
                  <a:tcPr marL="68580" marR="68580" marT="0" marB="0"/>
                </a:tc>
                <a:tc>
                  <a:txBody>
                    <a:bodyPr/>
                    <a:lstStyle/>
                    <a:p>
                      <a:pPr marL="0" marR="0" algn="just">
                        <a:lnSpc>
                          <a:spcPct val="115000"/>
                        </a:lnSpc>
                        <a:spcBef>
                          <a:spcPts val="0"/>
                        </a:spcBef>
                        <a:spcAft>
                          <a:spcPts val="0"/>
                        </a:spcAft>
                      </a:pPr>
                      <a:r>
                        <a:rPr lang="en-US" sz="1200" kern="1200">
                          <a:solidFill>
                            <a:schemeClr val="tx1"/>
                          </a:solidFill>
                          <a:effectLst/>
                          <a:latin typeface="+mn-lt"/>
                          <a:ea typeface="+mn-ea"/>
                          <a:cs typeface="+mn-cs"/>
                        </a:rPr>
                        <a:t>International Journal of Engineering Science Invention Research &amp; Development; Vol. II Issue IX March 2016</a:t>
                      </a:r>
                    </a:p>
                  </a:txBody>
                  <a:tcPr marL="68580" marR="68580" marT="0" marB="0"/>
                </a:tc>
                <a:tc>
                  <a:txBody>
                    <a:bodyPr/>
                    <a:lstStyle/>
                    <a:p>
                      <a:pPr marL="0" marR="0" algn="just">
                        <a:lnSpc>
                          <a:spcPct val="115000"/>
                        </a:lnSpc>
                        <a:spcBef>
                          <a:spcPts val="0"/>
                        </a:spcBef>
                        <a:spcAft>
                          <a:spcPts val="0"/>
                        </a:spcAft>
                      </a:pPr>
                      <a:r>
                        <a:rPr lang="en-US" sz="1200" kern="1200">
                          <a:solidFill>
                            <a:schemeClr val="tx1"/>
                          </a:solidFill>
                          <a:effectLst/>
                          <a:latin typeface="+mn-lt"/>
                          <a:ea typeface="+mn-ea"/>
                          <a:cs typeface="+mn-cs"/>
                        </a:rPr>
                        <a:t>G.Anuprabavathi1, R.Rajmohan2, J.Nulyn Punitha3, D.Dinagaran4, S.G.Sandhya</a:t>
                      </a:r>
                    </a:p>
                  </a:txBody>
                  <a:tcPr marL="68580" marR="68580" marT="0" marB="0"/>
                </a:tc>
                <a:tc>
                  <a:txBody>
                    <a:bodyPr/>
                    <a:lstStyle/>
                    <a:p>
                      <a:pPr marL="0" marR="0" algn="just">
                        <a:lnSpc>
                          <a:spcPct val="115000"/>
                        </a:lnSpc>
                        <a:spcBef>
                          <a:spcPts val="0"/>
                        </a:spcBef>
                        <a:spcAft>
                          <a:spcPts val="0"/>
                        </a:spcAft>
                      </a:pPr>
                      <a:r>
                        <a:rPr lang="en-US" sz="1200" kern="1200" dirty="0">
                          <a:solidFill>
                            <a:schemeClr val="tx1"/>
                          </a:solidFill>
                          <a:effectLst/>
                          <a:latin typeface="+mn-lt"/>
                          <a:ea typeface="+mn-ea"/>
                          <a:cs typeface="+mn-cs"/>
                        </a:rPr>
                        <a:t>The proposed Energy Efficient and Cost effective (EECE) resource management framework aim to minimize the infrastructure cost in the data center and energy conservation for cloud clusters. The system helps to reduce the cost for allocating the resources using the virtual clusters globally. The proposed cluster configuration is based on integer partitioning based approach which selects optimal nodes in a dynamic cloud environment to configure a cluster for running Map Reduce jobs.</a:t>
                      </a:r>
                    </a:p>
                  </a:txBody>
                  <a:tcPr marL="68580" marR="68580" marT="0" marB="0"/>
                </a:tc>
                <a:extLst>
                  <a:ext uri="{0D108BD9-81ED-4DB2-BD59-A6C34878D82A}">
                    <a16:rowId xmlns:a16="http://schemas.microsoft.com/office/drawing/2014/main" val="3150060888"/>
                  </a:ext>
                </a:extLst>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408562"/>
          </a:xfrm>
        </p:spPr>
        <p:txBody>
          <a:bodyPr>
            <a:normAutofit fontScale="90000"/>
          </a:bodyPr>
          <a:lstStyle/>
          <a:p>
            <a:r>
              <a:t>Architecture</a:t>
            </a:r>
          </a:p>
        </p:txBody>
      </p:sp>
      <p:pic>
        <p:nvPicPr>
          <p:cNvPr id="3" name="Picture Placeholder 2" descr="arch.png"/>
          <p:cNvPicPr>
            <a:picLocks noGrp="1" noChangeAspect="1"/>
          </p:cNvPicPr>
          <p:nvPr>
            <p:ph type="pic" idx="1"/>
          </p:nvPr>
        </p:nvPicPr>
        <p:blipFill rotWithShape="1">
          <a:blip r:embed="rId2"/>
          <a:srcRect l="823" t="-599" r="-1745" b="599"/>
          <a:stretch/>
        </p:blipFill>
        <p:spPr>
          <a:xfrm>
            <a:off x="1147863" y="1026337"/>
            <a:ext cx="7227367" cy="5150727"/>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9211"/>
            <a:ext cx="7886700" cy="510363"/>
          </a:xfrm>
        </p:spPr>
        <p:txBody>
          <a:bodyPr>
            <a:normAutofit fontScale="90000"/>
          </a:bodyPr>
          <a:lstStyle/>
          <a:p>
            <a:r>
              <a:rPr dirty="0"/>
              <a:t>Project Scope</a:t>
            </a:r>
          </a:p>
        </p:txBody>
      </p:sp>
      <p:sp>
        <p:nvSpPr>
          <p:cNvPr id="3" name="Content Placeholder 2"/>
          <p:cNvSpPr>
            <a:spLocks noGrp="1"/>
          </p:cNvSpPr>
          <p:nvPr>
            <p:ph idx="1"/>
          </p:nvPr>
        </p:nvSpPr>
        <p:spPr>
          <a:xfrm>
            <a:off x="628650" y="729575"/>
            <a:ext cx="7886700" cy="5350212"/>
          </a:xfrm>
        </p:spPr>
        <p:txBody>
          <a:bodyPr>
            <a:normAutofit fontScale="70000" lnSpcReduction="20000"/>
          </a:bodyPr>
          <a:lstStyle/>
          <a:p>
            <a:pPr marL="0" indent="0" algn="just">
              <a:lnSpc>
                <a:spcPct val="170000"/>
              </a:lnSpc>
              <a:buNone/>
            </a:pPr>
            <a:r>
              <a:rPr lang="en-US" dirty="0" smtClean="0"/>
              <a:t>The proposed system which cans monitor VMs (EC2 Instances) on private clouds such as Amazon or Google and offers solutions to decrease infrastructure cost. Resource Monitoring of Cloud Nodes: </a:t>
            </a:r>
          </a:p>
          <a:p>
            <a:pPr marL="0" indent="0" algn="just">
              <a:buNone/>
            </a:pPr>
            <a:endParaRPr lang="en-US" dirty="0" smtClean="0"/>
          </a:p>
          <a:p>
            <a:pPr marL="0" indent="0" algn="just">
              <a:buNone/>
            </a:pPr>
            <a:r>
              <a:rPr lang="en-US" dirty="0" smtClean="0"/>
              <a:t>1. </a:t>
            </a:r>
            <a:r>
              <a:rPr lang="en-US" b="1" dirty="0" smtClean="0"/>
              <a:t>Cloud Setup </a:t>
            </a:r>
            <a:r>
              <a:rPr lang="en-US" dirty="0" smtClean="0"/>
              <a:t>- Creating private cloud (test bed) by using (Amazon Account).</a:t>
            </a:r>
          </a:p>
          <a:p>
            <a:pPr marL="0" indent="0" algn="just">
              <a:buNone/>
            </a:pPr>
            <a:r>
              <a:rPr lang="en-US" dirty="0" smtClean="0"/>
              <a:t> </a:t>
            </a:r>
          </a:p>
          <a:p>
            <a:pPr marL="0" indent="0" algn="just">
              <a:buNone/>
            </a:pPr>
            <a:r>
              <a:rPr lang="en-US" dirty="0" smtClean="0"/>
              <a:t>2. </a:t>
            </a:r>
            <a:r>
              <a:rPr lang="en-US" b="1" dirty="0" smtClean="0"/>
              <a:t>Resource Monitoring </a:t>
            </a:r>
            <a:r>
              <a:rPr lang="en-US" dirty="0" smtClean="0"/>
              <a:t>- monitoring critical resources like RAM, CPU, memory, </a:t>
            </a:r>
          </a:p>
          <a:p>
            <a:pPr marL="0" indent="0" algn="just">
              <a:buNone/>
            </a:pPr>
            <a:r>
              <a:rPr lang="en-US" dirty="0" smtClean="0"/>
              <a:t>bandwidth, partition information, running process information and utilization and swap usages etc.</a:t>
            </a:r>
          </a:p>
          <a:p>
            <a:pPr marL="0" indent="0" algn="just">
              <a:buNone/>
            </a:pPr>
            <a:endParaRPr lang="en-US" dirty="0" smtClean="0"/>
          </a:p>
          <a:p>
            <a:pPr marL="0" indent="0" algn="just">
              <a:lnSpc>
                <a:spcPct val="120000"/>
              </a:lnSpc>
              <a:buNone/>
            </a:pPr>
            <a:r>
              <a:rPr lang="en-US" dirty="0" smtClean="0"/>
              <a:t>3. </a:t>
            </a:r>
            <a:r>
              <a:rPr lang="en-US" b="1" dirty="0" smtClean="0"/>
              <a:t>Authentication and authorization </a:t>
            </a:r>
            <a:r>
              <a:rPr lang="en-US" dirty="0" smtClean="0"/>
              <a:t>– we need to connect to existing user’s amazon account using user id and password and fetch all the performance matrix like CPU, RAM, storage etc.</a:t>
            </a:r>
          </a:p>
          <a:p>
            <a:pPr marL="0" indent="0" algn="just">
              <a:buNone/>
            </a:pPr>
            <a:endParaRPr lang="en-US" dirty="0" smtClean="0"/>
          </a:p>
          <a:p>
            <a:pPr marL="0" indent="0" algn="just">
              <a:lnSpc>
                <a:spcPct val="120000"/>
              </a:lnSpc>
              <a:buNone/>
            </a:pPr>
            <a:r>
              <a:rPr lang="en-US" dirty="0" smtClean="0"/>
              <a:t>4. </a:t>
            </a:r>
            <a:r>
              <a:rPr lang="en-US" b="1" dirty="0" smtClean="0"/>
              <a:t>Testing</a:t>
            </a:r>
            <a:r>
              <a:rPr lang="en-US" dirty="0" smtClean="0"/>
              <a:t> - In order to evaluate the performance of complete setup, need to deploy resource monitoring and load balancing tools on test bed and evaluate need of available resources.</a:t>
            </a:r>
          </a:p>
          <a:p>
            <a:pPr marL="0" indent="0">
              <a:buNone/>
            </a:pPr>
            <a:endParaRPr lang="en-US" dirty="0" smtClean="0"/>
          </a:p>
          <a:p>
            <a:pPr marL="0" indent="0">
              <a:buNone/>
            </a:pPr>
            <a:r>
              <a:rPr lang="en-US" b="1" dirty="0" smtClean="0"/>
              <a:t>Modules:</a:t>
            </a:r>
          </a:p>
          <a:p>
            <a:pPr marL="0" indent="0">
              <a:buNone/>
            </a:pPr>
            <a:r>
              <a:rPr lang="en-US" b="1" dirty="0" smtClean="0"/>
              <a:t>1. Resource Monitoring of Cloud Nodes:</a:t>
            </a:r>
          </a:p>
          <a:p>
            <a:pPr marL="457200" indent="-457200">
              <a:buAutoNum type="alphaLcPeriod"/>
            </a:pPr>
            <a:r>
              <a:rPr lang="en-US" dirty="0" smtClean="0"/>
              <a:t>User should be able to view CPU and RAM usage utilization of amazon ec2 nodes</a:t>
            </a:r>
          </a:p>
          <a:p>
            <a:pPr marL="457200" indent="-457200">
              <a:buAutoNum type="alphaLcPeriod"/>
            </a:pPr>
            <a:r>
              <a:rPr lang="en-US" dirty="0" smtClean="0"/>
              <a:t>CPU and RAM utilization statistics should be dynamic and should refresh every second.</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69651"/>
            <a:ext cx="7886700" cy="6070060"/>
          </a:xfrm>
        </p:spPr>
        <p:txBody>
          <a:bodyPr>
            <a:normAutofit/>
          </a:bodyPr>
          <a:lstStyle/>
          <a:p>
            <a:pPr marL="0" indent="0" algn="just">
              <a:lnSpc>
                <a:spcPct val="100000"/>
              </a:lnSpc>
              <a:buNone/>
            </a:pPr>
            <a:r>
              <a:rPr lang="en-US" sz="1500" dirty="0" smtClean="0"/>
              <a:t>2. Select </a:t>
            </a:r>
            <a:r>
              <a:rPr lang="en-US" sz="1500" dirty="0"/>
              <a:t>Cloud Plans for popular clouds like amazon. </a:t>
            </a:r>
            <a:r>
              <a:rPr lang="en-US" sz="1500" dirty="0"/>
              <a:t>Cost of service depends on region of server, memory usage, CPU etc. Cloud service providers charge for following services which need to be added in system</a:t>
            </a:r>
          </a:p>
          <a:p>
            <a:pPr marL="0" indent="0" algn="just">
              <a:lnSpc>
                <a:spcPct val="100000"/>
              </a:lnSpc>
              <a:buNone/>
            </a:pPr>
            <a:r>
              <a:rPr lang="en-US" sz="1500" dirty="0"/>
              <a:t>a.	Storage – Pricing</a:t>
            </a:r>
          </a:p>
          <a:p>
            <a:pPr marL="0" indent="0" algn="just">
              <a:lnSpc>
                <a:spcPct val="100000"/>
              </a:lnSpc>
              <a:buNone/>
            </a:pPr>
            <a:r>
              <a:rPr lang="en-US" sz="1500" dirty="0"/>
              <a:t>b.	Request Pricing</a:t>
            </a:r>
          </a:p>
          <a:p>
            <a:pPr marL="0" indent="0" algn="just">
              <a:lnSpc>
                <a:spcPct val="100000"/>
              </a:lnSpc>
              <a:buNone/>
            </a:pPr>
            <a:r>
              <a:rPr lang="en-US" sz="1500" dirty="0"/>
              <a:t>c.	Storage Management Price</a:t>
            </a:r>
          </a:p>
          <a:p>
            <a:pPr marL="0" indent="0" algn="just">
              <a:lnSpc>
                <a:spcPct val="100000"/>
              </a:lnSpc>
              <a:buNone/>
            </a:pPr>
            <a:r>
              <a:rPr lang="en-US" sz="1500" dirty="0"/>
              <a:t>d.	CPU pricing</a:t>
            </a:r>
          </a:p>
          <a:p>
            <a:pPr marL="0" indent="0" algn="just">
              <a:buNone/>
            </a:pPr>
            <a:endParaRPr lang="en-US" sz="500" dirty="0" smtClean="0"/>
          </a:p>
          <a:p>
            <a:pPr marL="0" indent="0" algn="just">
              <a:buNone/>
            </a:pPr>
            <a:r>
              <a:rPr lang="en-US" sz="1500" b="1" dirty="0" smtClean="0"/>
              <a:t>3</a:t>
            </a:r>
            <a:r>
              <a:rPr lang="en-US" sz="1500" b="1" dirty="0"/>
              <a:t>.	</a:t>
            </a:r>
            <a:r>
              <a:rPr lang="en-US" sz="1500" b="1" dirty="0"/>
              <a:t>Monitor account wise VM Usage of following parameters</a:t>
            </a:r>
          </a:p>
          <a:p>
            <a:pPr marL="0" indent="0" algn="just">
              <a:buNone/>
            </a:pPr>
            <a:r>
              <a:rPr lang="en-US" sz="1500" dirty="0"/>
              <a:t>a.	</a:t>
            </a:r>
            <a:r>
              <a:rPr lang="en-US" sz="1500" dirty="0" err="1" smtClean="0"/>
              <a:t>CPUUtilization</a:t>
            </a:r>
            <a:endParaRPr lang="en-US" sz="1500" dirty="0"/>
          </a:p>
          <a:p>
            <a:pPr marL="0" indent="0" algn="just">
              <a:buNone/>
            </a:pPr>
            <a:r>
              <a:rPr lang="en-US" sz="1500" dirty="0"/>
              <a:t>b.	</a:t>
            </a:r>
            <a:r>
              <a:rPr lang="en-US" sz="1500" dirty="0" err="1" smtClean="0"/>
              <a:t>DiskReadBytes</a:t>
            </a:r>
            <a:endParaRPr lang="en-US" sz="1500" dirty="0"/>
          </a:p>
          <a:p>
            <a:pPr marL="0" indent="0" algn="just">
              <a:buNone/>
            </a:pPr>
            <a:r>
              <a:rPr lang="en-US" sz="1500" dirty="0"/>
              <a:t>c.	</a:t>
            </a:r>
            <a:r>
              <a:rPr lang="en-US" sz="1500" dirty="0" err="1"/>
              <a:t>DiskWriteBytes</a:t>
            </a:r>
            <a:endParaRPr lang="en-US" sz="1500" dirty="0"/>
          </a:p>
          <a:p>
            <a:pPr marL="0" indent="0" algn="just">
              <a:buNone/>
            </a:pPr>
            <a:r>
              <a:rPr lang="en-US" sz="1500" dirty="0"/>
              <a:t>d.	</a:t>
            </a:r>
            <a:r>
              <a:rPr lang="en-US" sz="1500" dirty="0" err="1"/>
              <a:t>NetworkIn</a:t>
            </a:r>
            <a:endParaRPr lang="en-US" sz="1500" dirty="0"/>
          </a:p>
          <a:p>
            <a:pPr marL="0" indent="0" algn="just">
              <a:buNone/>
            </a:pPr>
            <a:r>
              <a:rPr lang="en-US" sz="1500" dirty="0"/>
              <a:t>e.	</a:t>
            </a:r>
            <a:r>
              <a:rPr lang="en-US" sz="1500" dirty="0" err="1"/>
              <a:t>NetworkOut</a:t>
            </a:r>
            <a:endParaRPr lang="en-US" sz="1500" dirty="0"/>
          </a:p>
          <a:p>
            <a:pPr marL="342900" indent="-342900" algn="just">
              <a:buAutoNum type="alphaLcPeriod" startAt="6"/>
            </a:pPr>
            <a:r>
              <a:rPr lang="en-US" sz="1500" dirty="0" smtClean="0"/>
              <a:t>        </a:t>
            </a:r>
            <a:r>
              <a:rPr lang="en-US" sz="1500" dirty="0" err="1" smtClean="0"/>
              <a:t>StatusCheck</a:t>
            </a:r>
            <a:endParaRPr lang="en-US" sz="1500" dirty="0" smtClean="0"/>
          </a:p>
          <a:p>
            <a:pPr marL="0" indent="0" algn="just">
              <a:buNone/>
            </a:pPr>
            <a:endParaRPr lang="en-US" sz="500" dirty="0"/>
          </a:p>
          <a:p>
            <a:pPr marL="0" indent="0">
              <a:buNone/>
            </a:pPr>
            <a:r>
              <a:rPr lang="en-US" sz="1500" b="1" dirty="0"/>
              <a:t>4.	Propose efficient resource utilization</a:t>
            </a:r>
          </a:p>
          <a:p>
            <a:pPr marL="0" indent="0">
              <a:buNone/>
            </a:pPr>
            <a:r>
              <a:rPr lang="en-US" sz="1500" dirty="0" smtClean="0"/>
              <a:t>a. </a:t>
            </a:r>
            <a:r>
              <a:rPr lang="en-US" sz="1500" dirty="0"/>
              <a:t>	</a:t>
            </a:r>
            <a:r>
              <a:rPr lang="en-US" sz="1500" dirty="0"/>
              <a:t>By suggesting memory </a:t>
            </a:r>
            <a:r>
              <a:rPr lang="en-US" sz="1500" dirty="0" err="1"/>
              <a:t>cutdown</a:t>
            </a:r>
            <a:endParaRPr lang="en-US" sz="1500" dirty="0"/>
          </a:p>
          <a:p>
            <a:pPr marL="0" indent="0">
              <a:buNone/>
            </a:pPr>
            <a:r>
              <a:rPr lang="en-US" sz="1500" dirty="0" smtClean="0"/>
              <a:t>b.</a:t>
            </a:r>
            <a:r>
              <a:rPr lang="en-US" sz="1500" dirty="0"/>
              <a:t>	</a:t>
            </a:r>
            <a:r>
              <a:rPr lang="en-US" sz="1500" dirty="0"/>
              <a:t>By suggesting </a:t>
            </a:r>
            <a:r>
              <a:rPr lang="en-US" sz="1500" dirty="0" err="1"/>
              <a:t>cpu</a:t>
            </a:r>
            <a:r>
              <a:rPr lang="en-US" sz="1500" dirty="0"/>
              <a:t> </a:t>
            </a:r>
            <a:r>
              <a:rPr lang="en-US" sz="1500" dirty="0" err="1"/>
              <a:t>cutdown</a:t>
            </a:r>
            <a:endParaRPr lang="en-US" sz="1500" dirty="0"/>
          </a:p>
          <a:p>
            <a:pPr marL="0" indent="0">
              <a:buNone/>
            </a:pPr>
            <a:r>
              <a:rPr lang="en-US" sz="1500" dirty="0" smtClean="0"/>
              <a:t>c.</a:t>
            </a:r>
            <a:r>
              <a:rPr lang="en-US" sz="1500" dirty="0"/>
              <a:t>	</a:t>
            </a:r>
            <a:r>
              <a:rPr lang="en-US" sz="1500" dirty="0"/>
              <a:t>By suggesting storage </a:t>
            </a:r>
            <a:r>
              <a:rPr lang="en-US" sz="1500" dirty="0" err="1"/>
              <a:t>cutdown</a:t>
            </a:r>
            <a:endParaRPr lang="en-US" sz="1500" dirty="0"/>
          </a:p>
          <a:p>
            <a:pPr marL="0" indent="0">
              <a:buNone/>
            </a:pPr>
            <a:endParaRPr lang="en-US" dirty="0"/>
          </a:p>
        </p:txBody>
      </p:sp>
    </p:spTree>
    <p:extLst>
      <p:ext uri="{BB962C8B-B14F-4D97-AF65-F5344CB8AC3E}">
        <p14:creationId xmlns:p14="http://schemas.microsoft.com/office/powerpoint/2010/main" val="22636342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59002"/>
          </a:xfrm>
        </p:spPr>
        <p:txBody>
          <a:bodyPr/>
          <a:lstStyle/>
          <a:p>
            <a:r>
              <a:rPr dirty="0"/>
              <a:t>Algorithm</a:t>
            </a:r>
          </a:p>
        </p:txBody>
      </p:sp>
      <p:sp>
        <p:nvSpPr>
          <p:cNvPr id="3" name="Content Placeholder 2"/>
          <p:cNvSpPr>
            <a:spLocks noGrp="1"/>
          </p:cNvSpPr>
          <p:nvPr>
            <p:ph idx="1"/>
          </p:nvPr>
        </p:nvSpPr>
        <p:spPr>
          <a:xfrm>
            <a:off x="628650" y="1018229"/>
            <a:ext cx="7886700" cy="5460391"/>
          </a:xfrm>
        </p:spPr>
        <p:txBody>
          <a:bodyPr>
            <a:normAutofit/>
          </a:bodyPr>
          <a:lstStyle/>
          <a:p>
            <a:pPr marL="0" indent="0" algn="just">
              <a:lnSpc>
                <a:spcPct val="100000"/>
              </a:lnSpc>
              <a:buNone/>
            </a:pPr>
            <a:r>
              <a:rPr lang="en-US" sz="1500" b="1" dirty="0"/>
              <a:t>a.	AES Algorithm</a:t>
            </a:r>
          </a:p>
          <a:p>
            <a:pPr marL="0" indent="0" algn="just">
              <a:lnSpc>
                <a:spcPct val="150000"/>
              </a:lnSpc>
              <a:buNone/>
            </a:pPr>
            <a:r>
              <a:rPr lang="en-US" sz="1500" dirty="0"/>
              <a:t>                     AES is based on a design principle known as a substitution-permutation network, and is fast in both software and hardware.[8] Unlike its predecessor DES, AES does not use a </a:t>
            </a:r>
            <a:r>
              <a:rPr lang="en-US" sz="1500" dirty="0" err="1"/>
              <a:t>Feistel</a:t>
            </a:r>
            <a:r>
              <a:rPr lang="en-US" sz="1500" dirty="0"/>
              <a:t> network. AES is a variant of </a:t>
            </a:r>
            <a:r>
              <a:rPr lang="en-US" sz="1500" dirty="0" err="1"/>
              <a:t>Rijndael</a:t>
            </a:r>
            <a:r>
              <a:rPr lang="en-US" sz="1500" dirty="0"/>
              <a:t> which has a fixed block size of 128 bits, and a key size of 128, 192, or 256 bits. By contrast, the </a:t>
            </a:r>
            <a:r>
              <a:rPr lang="en-US" sz="1500" dirty="0" err="1"/>
              <a:t>Rijndael</a:t>
            </a:r>
            <a:r>
              <a:rPr lang="en-US" sz="1500" dirty="0"/>
              <a:t> specification per se is specified with block and key sizes that may be any multiple of 32 bits, both with a minimum of 128 and a maximum of 256 bits.</a:t>
            </a:r>
          </a:p>
          <a:p>
            <a:pPr marL="0" indent="0" algn="just">
              <a:lnSpc>
                <a:spcPct val="110000"/>
              </a:lnSpc>
              <a:buNone/>
            </a:pPr>
            <a:r>
              <a:rPr lang="en-US" sz="1500" dirty="0"/>
              <a:t>                     AES operates on a 4×4 column-major order matrix of bytes, termed the state, although some versions of </a:t>
            </a:r>
            <a:r>
              <a:rPr lang="en-US" sz="1500" dirty="0" err="1"/>
              <a:t>Rijndael</a:t>
            </a:r>
            <a:r>
              <a:rPr lang="en-US" sz="1500" dirty="0"/>
              <a:t> have a larger block size and have additional columns in the state. Most AES calculations are done in a special finite field.</a:t>
            </a:r>
          </a:p>
          <a:p>
            <a:pPr marL="0" indent="0" algn="just">
              <a:lnSpc>
                <a:spcPct val="160000"/>
              </a:lnSpc>
              <a:buNone/>
            </a:pPr>
            <a:r>
              <a:rPr lang="en-US" sz="1500" dirty="0"/>
              <a:t>The key size used for an AES cipher specifies the number of repetitions of transformation rounds that convert the input, called the plaintext, into the final output, called the cipher text. The number of cycles of repetition are as follows:</a:t>
            </a:r>
          </a:p>
          <a:p>
            <a:pPr marL="0" indent="0" algn="just">
              <a:lnSpc>
                <a:spcPct val="100000"/>
              </a:lnSpc>
              <a:buNone/>
            </a:pPr>
            <a:r>
              <a:rPr lang="en-US" sz="1500" dirty="0"/>
              <a:t>•	10 cycles of repetition for 128-bit keys.</a:t>
            </a:r>
          </a:p>
          <a:p>
            <a:pPr marL="0" indent="0" algn="just">
              <a:lnSpc>
                <a:spcPct val="100000"/>
              </a:lnSpc>
              <a:buNone/>
            </a:pPr>
            <a:r>
              <a:rPr lang="en-US" sz="1500" dirty="0"/>
              <a:t>•	12 cycles of repetition for 192-bit keys.</a:t>
            </a:r>
          </a:p>
          <a:p>
            <a:pPr marL="0" indent="0" algn="just">
              <a:lnSpc>
                <a:spcPct val="100000"/>
              </a:lnSpc>
              <a:buNone/>
            </a:pPr>
            <a:r>
              <a:rPr lang="en-US" sz="1500" dirty="0"/>
              <a:t>•	14 cycles of repetition for 256-bit keys</a:t>
            </a:r>
            <a:r>
              <a:rPr lang="en-US" sz="1500" dirty="0" smtClean="0"/>
              <a:t>.</a:t>
            </a:r>
            <a:endParaRPr lang="en-US" sz="15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233463"/>
            <a:ext cx="7886700" cy="6420256"/>
          </a:xfrm>
        </p:spPr>
        <p:txBody>
          <a:bodyPr/>
          <a:lstStyle/>
          <a:p>
            <a:pPr algn="just">
              <a:lnSpc>
                <a:spcPct val="150000"/>
              </a:lnSpc>
            </a:pPr>
            <a:r>
              <a:rPr lang="en-US" sz="1500" dirty="0"/>
              <a:t>Each round consists of several processing steps, each containing four similar but different stages, including one that depends on the encryption key itself. A set of reverse rounds are applied to transform cipher text back into the original plaintext using the same encryption key.</a:t>
            </a:r>
          </a:p>
          <a:p>
            <a:endParaRPr lang="en-US" dirty="0" smtClean="0"/>
          </a:p>
          <a:p>
            <a:endParaRPr lang="en-US" dirty="0"/>
          </a:p>
        </p:txBody>
      </p:sp>
      <p:pic>
        <p:nvPicPr>
          <p:cNvPr id="5" name="Picture 4"/>
          <p:cNvPicPr>
            <a:picLocks noChangeAspect="1"/>
          </p:cNvPicPr>
          <p:nvPr/>
        </p:nvPicPr>
        <p:blipFill>
          <a:blip r:embed="rId2"/>
          <a:stretch>
            <a:fillRect/>
          </a:stretch>
        </p:blipFill>
        <p:spPr>
          <a:xfrm>
            <a:off x="1760706" y="1374588"/>
            <a:ext cx="5576083" cy="5162399"/>
          </a:xfrm>
          <a:prstGeom prst="rect">
            <a:avLst/>
          </a:prstGeom>
        </p:spPr>
      </p:pic>
    </p:spTree>
    <p:extLst>
      <p:ext uri="{BB962C8B-B14F-4D97-AF65-F5344CB8AC3E}">
        <p14:creationId xmlns:p14="http://schemas.microsoft.com/office/powerpoint/2010/main" val="41374265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30740"/>
            <a:ext cx="7886700" cy="5846223"/>
          </a:xfrm>
        </p:spPr>
        <p:txBody>
          <a:bodyPr>
            <a:normAutofit/>
          </a:bodyPr>
          <a:lstStyle/>
          <a:p>
            <a:pPr marL="342900" indent="-342900" algn="just">
              <a:buAutoNum type="alphaLcPeriod" startAt="2"/>
            </a:pPr>
            <a:r>
              <a:rPr lang="en-US" sz="1500" b="1" dirty="0" smtClean="0"/>
              <a:t>Support </a:t>
            </a:r>
            <a:r>
              <a:rPr lang="en-US" sz="1500" b="1" dirty="0"/>
              <a:t>Vector Machine (SVM</a:t>
            </a:r>
            <a:r>
              <a:rPr lang="en-US" sz="1500" b="1" dirty="0" smtClean="0"/>
              <a:t>)</a:t>
            </a:r>
          </a:p>
          <a:p>
            <a:pPr marL="0" indent="0" algn="just">
              <a:buNone/>
            </a:pPr>
            <a:endParaRPr lang="en-US" sz="600" b="1" dirty="0"/>
          </a:p>
          <a:p>
            <a:pPr marL="0" indent="0" algn="just">
              <a:buNone/>
            </a:pPr>
            <a:r>
              <a:rPr lang="en-US" sz="1500" dirty="0" smtClean="0"/>
              <a:t>• SVM </a:t>
            </a:r>
            <a:r>
              <a:rPr lang="en-US" sz="1500" dirty="0"/>
              <a:t>is a powerful classifier that is able to distinguish two classes. </a:t>
            </a:r>
            <a:r>
              <a:rPr lang="en-US" sz="1500" dirty="0"/>
              <a:t>SVM classifies the test image in to the class with highest distance up to the neighboring point in the training.</a:t>
            </a:r>
          </a:p>
          <a:p>
            <a:pPr marL="0" indent="0" algn="just">
              <a:buNone/>
            </a:pPr>
            <a:r>
              <a:rPr lang="en-US" sz="1500" dirty="0" smtClean="0"/>
              <a:t>• SVM </a:t>
            </a:r>
            <a:r>
              <a:rPr lang="en-US" sz="1500" dirty="0"/>
              <a:t>training algorithm built a model that predict whether the test image fall into this class or another.</a:t>
            </a:r>
          </a:p>
          <a:p>
            <a:pPr marL="0" indent="0" algn="just">
              <a:buNone/>
            </a:pPr>
            <a:r>
              <a:rPr lang="en-US" sz="1500" dirty="0" smtClean="0"/>
              <a:t>• SVM </a:t>
            </a:r>
            <a:r>
              <a:rPr lang="en-US" sz="1500" dirty="0"/>
              <a:t>necessitate a vast training data to decide a decision boundary and computing cost is very high although we are using single pose (frontal) detection.</a:t>
            </a:r>
          </a:p>
          <a:p>
            <a:pPr marL="0" indent="0" algn="just">
              <a:buNone/>
            </a:pPr>
            <a:r>
              <a:rPr lang="en-US" sz="1500" dirty="0" smtClean="0"/>
              <a:t>• The </a:t>
            </a:r>
            <a:r>
              <a:rPr lang="en-US" sz="1500" dirty="0"/>
              <a:t>SVM is a learning algorithm for classification which attempt to discover the finest distinguishing hyper plane which minimize the error for unseen patterns</a:t>
            </a:r>
            <a:r>
              <a:rPr lang="en-US" sz="1500" dirty="0" smtClean="0"/>
              <a:t>.</a:t>
            </a:r>
          </a:p>
          <a:p>
            <a:pPr marL="0" indent="0" algn="just">
              <a:buNone/>
            </a:pPr>
            <a:endParaRPr lang="en-US" sz="1500" dirty="0"/>
          </a:p>
          <a:p>
            <a:pPr marL="0" indent="0" algn="just">
              <a:buNone/>
            </a:pPr>
            <a:endParaRPr lang="en-US" sz="1500" dirty="0" smtClean="0"/>
          </a:p>
          <a:p>
            <a:pPr marL="0" indent="0" algn="just">
              <a:buNone/>
            </a:pPr>
            <a:endParaRPr lang="en-US" sz="1500" dirty="0"/>
          </a:p>
          <a:p>
            <a:pPr marL="0" indent="0" algn="just">
              <a:buNone/>
            </a:pPr>
            <a:endParaRPr lang="en-US" sz="1500" dirty="0" smtClean="0"/>
          </a:p>
          <a:p>
            <a:pPr marL="0" indent="0" algn="just">
              <a:buNone/>
            </a:pPr>
            <a:endParaRPr lang="en-US" sz="1500" dirty="0"/>
          </a:p>
          <a:p>
            <a:pPr marL="0" indent="0" algn="just">
              <a:buNone/>
            </a:pPr>
            <a:endParaRPr lang="en-US" sz="1500" dirty="0"/>
          </a:p>
          <a:p>
            <a:pPr marL="0" indent="0" algn="ctr">
              <a:buNone/>
            </a:pPr>
            <a:r>
              <a:rPr lang="en-US" sz="1500" dirty="0"/>
              <a:t>Figure 1 : Distinguishing Hyper Plane To Minimize The </a:t>
            </a:r>
            <a:r>
              <a:rPr lang="en-US" sz="1500" dirty="0" smtClean="0"/>
              <a:t>Error</a:t>
            </a:r>
          </a:p>
          <a:p>
            <a:pPr marL="0" indent="0" algn="ctr">
              <a:buNone/>
            </a:pPr>
            <a:endParaRPr lang="en-US" sz="500" dirty="0" smtClean="0"/>
          </a:p>
          <a:p>
            <a:pPr algn="just">
              <a:lnSpc>
                <a:spcPct val="100000"/>
              </a:lnSpc>
            </a:pPr>
            <a:r>
              <a:rPr lang="en-US" sz="1500" dirty="0" smtClean="0"/>
              <a:t>The </a:t>
            </a:r>
            <a:r>
              <a:rPr lang="en-US" sz="1500" dirty="0"/>
              <a:t>data which cannot be distinguished the input is mapped to high-dimensional attribute space where they can be separated by a hyper plane. This projection is well performed by means of kernels</a:t>
            </a:r>
            <a:r>
              <a:rPr lang="en-US" sz="1500" dirty="0" smtClean="0"/>
              <a:t>.</a:t>
            </a:r>
            <a:endParaRPr lang="en-US" sz="1500" dirty="0"/>
          </a:p>
        </p:txBody>
      </p:sp>
      <p:pic>
        <p:nvPicPr>
          <p:cNvPr id="5" name="Picture 4" descr="Image result for svm classifie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0400" y="2996725"/>
            <a:ext cx="2976664" cy="1643367"/>
          </a:xfrm>
          <a:prstGeom prst="rect">
            <a:avLst/>
          </a:prstGeom>
          <a:noFill/>
          <a:ln>
            <a:noFill/>
          </a:ln>
        </p:spPr>
      </p:pic>
    </p:spTree>
    <p:extLst>
      <p:ext uri="{BB962C8B-B14F-4D97-AF65-F5344CB8AC3E}">
        <p14:creationId xmlns:p14="http://schemas.microsoft.com/office/powerpoint/2010/main" val="7086666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505838"/>
            <a:ext cx="7886700" cy="5671125"/>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lgn="ctr">
              <a:buNone/>
            </a:pPr>
            <a:endParaRPr lang="en-US" sz="1500" dirty="0" smtClean="0"/>
          </a:p>
          <a:p>
            <a:pPr marL="0" indent="0" algn="ctr">
              <a:buNone/>
            </a:pPr>
            <a:endParaRPr lang="en-US" sz="1500" dirty="0"/>
          </a:p>
          <a:p>
            <a:pPr marL="0" indent="0" algn="ctr">
              <a:buNone/>
            </a:pPr>
            <a:endParaRPr lang="en-US" sz="1500" dirty="0" smtClean="0"/>
          </a:p>
          <a:p>
            <a:pPr marL="0" indent="0" algn="ctr">
              <a:buNone/>
            </a:pPr>
            <a:r>
              <a:rPr lang="en-US" sz="1500" dirty="0" smtClean="0"/>
              <a:t>Figure </a:t>
            </a:r>
            <a:r>
              <a:rPr lang="en-US" sz="1500" dirty="0"/>
              <a:t>2: Separating Hyper Plane By Equation</a:t>
            </a:r>
          </a:p>
          <a:p>
            <a:pPr marL="0" indent="0" algn="just">
              <a:lnSpc>
                <a:spcPct val="150000"/>
              </a:lnSpc>
              <a:buNone/>
            </a:pPr>
            <a:r>
              <a:rPr lang="en-US" sz="1500" dirty="0" smtClean="0"/>
              <a:t>• If </a:t>
            </a:r>
            <a:r>
              <a:rPr lang="en-US" sz="1500" dirty="0"/>
              <a:t>training set of samples and the equivalent resultant values {-1, 1}. </a:t>
            </a:r>
            <a:r>
              <a:rPr lang="en-US" sz="1500" dirty="0"/>
              <a:t>So SVM intend to get the best separating hyper plane specified by the equation </a:t>
            </a:r>
            <a:r>
              <a:rPr lang="en-US" sz="1500" dirty="0" err="1"/>
              <a:t>WTx+b</a:t>
            </a:r>
            <a:r>
              <a:rPr lang="en-US" sz="1500" dirty="0"/>
              <a:t> that make use of the distance between the two classes as shown in above figure.</a:t>
            </a:r>
          </a:p>
          <a:p>
            <a:pPr marL="0" indent="0">
              <a:buNone/>
            </a:pPr>
            <a:endParaRPr lang="en-US" dirty="0"/>
          </a:p>
        </p:txBody>
      </p:sp>
      <p:pic>
        <p:nvPicPr>
          <p:cNvPr id="4" name="Picture 3" descr="Related imag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81793" y="693804"/>
            <a:ext cx="2442352" cy="2000758"/>
          </a:xfrm>
          <a:prstGeom prst="rect">
            <a:avLst/>
          </a:prstGeom>
          <a:noFill/>
          <a:ln>
            <a:noFill/>
          </a:ln>
        </p:spPr>
      </p:pic>
    </p:spTree>
    <p:extLst>
      <p:ext uri="{BB962C8B-B14F-4D97-AF65-F5344CB8AC3E}">
        <p14:creationId xmlns:p14="http://schemas.microsoft.com/office/powerpoint/2010/main" val="37451991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75734"/>
          </a:xfrm>
        </p:spPr>
        <p:txBody>
          <a:bodyPr/>
          <a:lstStyle/>
          <a:p>
            <a:r>
              <a:rPr dirty="0"/>
              <a:t>Advantages</a:t>
            </a:r>
          </a:p>
        </p:txBody>
      </p:sp>
      <p:sp>
        <p:nvSpPr>
          <p:cNvPr id="3" name="Content Placeholder 2"/>
          <p:cNvSpPr>
            <a:spLocks noGrp="1"/>
          </p:cNvSpPr>
          <p:nvPr>
            <p:ph idx="1"/>
          </p:nvPr>
        </p:nvSpPr>
        <p:spPr>
          <a:xfrm>
            <a:off x="628650" y="1138137"/>
            <a:ext cx="7886700" cy="3210128"/>
          </a:xfrm>
        </p:spPr>
        <p:txBody>
          <a:bodyPr>
            <a:normAutofit/>
          </a:bodyPr>
          <a:lstStyle/>
          <a:p>
            <a:pPr algn="just">
              <a:lnSpc>
                <a:spcPct val="150000"/>
              </a:lnSpc>
            </a:pPr>
            <a:r>
              <a:rPr lang="en-US" sz="1500" dirty="0"/>
              <a:t>The proposed system give the suggestions about cost optimization and delivering cost containment</a:t>
            </a:r>
            <a:r>
              <a:rPr lang="en-US" sz="1500" dirty="0" smtClean="0"/>
              <a:t>.</a:t>
            </a:r>
          </a:p>
          <a:p>
            <a:pPr algn="just">
              <a:lnSpc>
                <a:spcPct val="150000"/>
              </a:lnSpc>
            </a:pPr>
            <a:r>
              <a:rPr lang="en-US" sz="1500" dirty="0" smtClean="0"/>
              <a:t>The key advantage of the system is to give the suggestions about cost optimization and delivering cost containment.</a:t>
            </a:r>
            <a:endParaRPr sz="15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53555"/>
          </a:xfrm>
        </p:spPr>
        <p:txBody>
          <a:bodyPr/>
          <a:lstStyle/>
          <a:p>
            <a:r>
              <a:rPr dirty="0"/>
              <a:t>Software</a:t>
            </a:r>
          </a:p>
        </p:txBody>
      </p:sp>
      <p:sp>
        <p:nvSpPr>
          <p:cNvPr id="3" name="Content Placeholder 2"/>
          <p:cNvSpPr>
            <a:spLocks noGrp="1"/>
          </p:cNvSpPr>
          <p:nvPr>
            <p:ph idx="1"/>
          </p:nvPr>
        </p:nvSpPr>
        <p:spPr>
          <a:xfrm>
            <a:off x="628650" y="1115505"/>
            <a:ext cx="7886700" cy="2357269"/>
          </a:xfrm>
        </p:spPr>
        <p:txBody>
          <a:bodyPr/>
          <a:lstStyle/>
          <a:p>
            <a:pPr marL="0" indent="0" algn="just">
              <a:lnSpc>
                <a:spcPct val="150000"/>
              </a:lnSpc>
              <a:buNone/>
            </a:pPr>
            <a:r>
              <a:rPr lang="en-US" sz="1800" dirty="0"/>
              <a:t>• </a:t>
            </a:r>
            <a:r>
              <a:rPr lang="en-US" sz="1800" b="1" dirty="0"/>
              <a:t>IDE : </a:t>
            </a:r>
            <a:r>
              <a:rPr lang="en-US" sz="1800" dirty="0"/>
              <a:t>Eclipse Luna</a:t>
            </a:r>
          </a:p>
          <a:p>
            <a:pPr marL="0" indent="0" algn="just">
              <a:lnSpc>
                <a:spcPct val="150000"/>
              </a:lnSpc>
              <a:buNone/>
            </a:pPr>
            <a:r>
              <a:rPr lang="en-US" sz="1800" dirty="0"/>
              <a:t>• </a:t>
            </a:r>
            <a:r>
              <a:rPr lang="en-US" sz="1800" b="1" dirty="0"/>
              <a:t>Database : </a:t>
            </a:r>
            <a:r>
              <a:rPr lang="en-US" sz="1800" dirty="0"/>
              <a:t>MYSQL</a:t>
            </a:r>
          </a:p>
          <a:p>
            <a:pPr marL="0" indent="0" algn="just">
              <a:lnSpc>
                <a:spcPct val="150000"/>
              </a:lnSpc>
              <a:buNone/>
            </a:pPr>
            <a:r>
              <a:rPr lang="en-US" sz="1800" dirty="0"/>
              <a:t>• </a:t>
            </a:r>
            <a:r>
              <a:rPr lang="en-US" sz="1800" b="1" dirty="0"/>
              <a:t>Platform : </a:t>
            </a:r>
            <a:r>
              <a:rPr lang="en-US" sz="1800" dirty="0"/>
              <a:t>Microsoft Windows 7 Professional or greater</a:t>
            </a:r>
          </a:p>
          <a:p>
            <a:pPr marL="0" indent="0" algn="just">
              <a:lnSpc>
                <a:spcPct val="150000"/>
              </a:lnSpc>
              <a:buNone/>
            </a:pPr>
            <a:r>
              <a:rPr lang="en-US" sz="1800" dirty="0"/>
              <a:t>• </a:t>
            </a:r>
            <a:r>
              <a:rPr lang="en-US" sz="1800" b="1" dirty="0"/>
              <a:t>Language : </a:t>
            </a:r>
            <a:r>
              <a:rPr lang="en-US" sz="1800" dirty="0"/>
              <a:t>Java JDK 1.8</a:t>
            </a:r>
          </a:p>
          <a:p>
            <a:pPr marL="0" indent="0">
              <a:buNone/>
            </a:pPr>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828" y="112207"/>
            <a:ext cx="7886700" cy="935205"/>
          </a:xfrm>
        </p:spPr>
        <p:txBody>
          <a:bodyPr/>
          <a:lstStyle/>
          <a:p>
            <a:r>
              <a:rPr dirty="0"/>
              <a:t>Contents</a:t>
            </a:r>
          </a:p>
        </p:txBody>
      </p:sp>
      <p:sp>
        <p:nvSpPr>
          <p:cNvPr id="3" name="Content Placeholder 2"/>
          <p:cNvSpPr>
            <a:spLocks noGrp="1"/>
          </p:cNvSpPr>
          <p:nvPr>
            <p:ph idx="1"/>
          </p:nvPr>
        </p:nvSpPr>
        <p:spPr>
          <a:xfrm>
            <a:off x="628650" y="1047412"/>
            <a:ext cx="7886700" cy="5363116"/>
          </a:xfrm>
        </p:spPr>
        <p:txBody>
          <a:bodyPr>
            <a:normAutofit lnSpcReduction="10000"/>
          </a:bodyPr>
          <a:lstStyle/>
          <a:p>
            <a:r>
              <a:rPr dirty="0"/>
              <a:t>Objective</a:t>
            </a:r>
          </a:p>
          <a:p>
            <a:r>
              <a:rPr dirty="0"/>
              <a:t>Problem Statement</a:t>
            </a:r>
          </a:p>
          <a:p>
            <a:r>
              <a:rPr dirty="0"/>
              <a:t>Motivation</a:t>
            </a:r>
          </a:p>
          <a:p>
            <a:r>
              <a:rPr dirty="0"/>
              <a:t>Introduction</a:t>
            </a:r>
          </a:p>
          <a:p>
            <a:r>
              <a:rPr dirty="0"/>
              <a:t>Existing System</a:t>
            </a:r>
          </a:p>
          <a:p>
            <a:r>
              <a:rPr dirty="0"/>
              <a:t>Literature Survey</a:t>
            </a:r>
          </a:p>
          <a:p>
            <a:r>
              <a:rPr dirty="0"/>
              <a:t>Architecture</a:t>
            </a:r>
          </a:p>
          <a:p>
            <a:r>
              <a:rPr dirty="0"/>
              <a:t>Project Scope</a:t>
            </a:r>
          </a:p>
          <a:p>
            <a:r>
              <a:rPr dirty="0"/>
              <a:t>Algorithm</a:t>
            </a:r>
          </a:p>
          <a:p>
            <a:r>
              <a:rPr dirty="0"/>
              <a:t>Advantages</a:t>
            </a:r>
          </a:p>
          <a:p>
            <a:r>
              <a:rPr dirty="0"/>
              <a:t>Software</a:t>
            </a:r>
          </a:p>
          <a:p>
            <a:r>
              <a:rPr dirty="0"/>
              <a:t>Hardware</a:t>
            </a:r>
          </a:p>
          <a:p>
            <a:r>
              <a:rPr dirty="0"/>
              <a:t>Application</a:t>
            </a:r>
          </a:p>
          <a:p>
            <a:r>
              <a:rPr dirty="0"/>
              <a:t>References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11921"/>
          </a:xfrm>
        </p:spPr>
        <p:txBody>
          <a:bodyPr/>
          <a:lstStyle/>
          <a:p>
            <a:r>
              <a:rPr dirty="0"/>
              <a:t>Hardware</a:t>
            </a:r>
          </a:p>
        </p:txBody>
      </p:sp>
      <p:sp>
        <p:nvSpPr>
          <p:cNvPr id="3" name="Content Placeholder 2"/>
          <p:cNvSpPr>
            <a:spLocks noGrp="1"/>
          </p:cNvSpPr>
          <p:nvPr>
            <p:ph idx="1"/>
          </p:nvPr>
        </p:nvSpPr>
        <p:spPr>
          <a:xfrm>
            <a:off x="628650" y="1060315"/>
            <a:ext cx="7886700" cy="4688631"/>
          </a:xfrm>
        </p:spPr>
        <p:txBody>
          <a:bodyPr/>
          <a:lstStyle/>
          <a:p>
            <a:pPr marL="0" indent="0" algn="just">
              <a:lnSpc>
                <a:spcPct val="150000"/>
              </a:lnSpc>
              <a:buNone/>
            </a:pPr>
            <a:r>
              <a:rPr lang="en-US" dirty="0" smtClean="0"/>
              <a:t>• </a:t>
            </a:r>
            <a:r>
              <a:rPr lang="en-US" sz="1800" b="1" dirty="0"/>
              <a:t>Processor : </a:t>
            </a:r>
            <a:r>
              <a:rPr lang="en-US" sz="1800" dirty="0"/>
              <a:t>1 gigahertz (GHz) or faster processor or </a:t>
            </a:r>
            <a:r>
              <a:rPr lang="en-US" sz="1800" dirty="0" err="1"/>
              <a:t>SoC.</a:t>
            </a:r>
            <a:endParaRPr lang="en-US" sz="1800" dirty="0"/>
          </a:p>
          <a:p>
            <a:pPr marL="0" indent="0" algn="just">
              <a:lnSpc>
                <a:spcPct val="150000"/>
              </a:lnSpc>
              <a:buNone/>
            </a:pPr>
            <a:r>
              <a:rPr lang="en-US" sz="1800" dirty="0"/>
              <a:t>• </a:t>
            </a:r>
            <a:r>
              <a:rPr lang="en-US" sz="1800" b="1" dirty="0"/>
              <a:t>RAM : </a:t>
            </a:r>
            <a:r>
              <a:rPr lang="en-US" sz="1800" dirty="0"/>
              <a:t>1 gigabyte (GB) for 32-bit or 2 GB for 64-bit.</a:t>
            </a:r>
          </a:p>
          <a:p>
            <a:pPr marL="0" indent="0" algn="just">
              <a:lnSpc>
                <a:spcPct val="150000"/>
              </a:lnSpc>
              <a:buNone/>
            </a:pPr>
            <a:r>
              <a:rPr lang="en-US" sz="1800" dirty="0"/>
              <a:t>• </a:t>
            </a:r>
            <a:r>
              <a:rPr lang="en-US" sz="1800" b="1" dirty="0"/>
              <a:t>Hard Disk Space: </a:t>
            </a:r>
            <a:r>
              <a:rPr lang="en-US" sz="1800" dirty="0"/>
              <a:t>16 GB for 32-bit OS 20 GB for 64-bit OS)</a:t>
            </a:r>
            <a:endParaRPr sz="1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Application</a:t>
            </a:r>
          </a:p>
        </p:txBody>
      </p:sp>
      <p:sp>
        <p:nvSpPr>
          <p:cNvPr id="3" name="Content Placeholder 2"/>
          <p:cNvSpPr>
            <a:spLocks noGrp="1"/>
          </p:cNvSpPr>
          <p:nvPr>
            <p:ph idx="1"/>
          </p:nvPr>
        </p:nvSpPr>
        <p:spPr>
          <a:xfrm>
            <a:off x="628650" y="1407336"/>
            <a:ext cx="7886700" cy="2551822"/>
          </a:xfrm>
        </p:spPr>
        <p:txBody>
          <a:bodyPr>
            <a:normAutofit/>
          </a:bodyPr>
          <a:lstStyle/>
          <a:p>
            <a:pPr marL="0" indent="0" algn="just">
              <a:lnSpc>
                <a:spcPct val="150000"/>
              </a:lnSpc>
              <a:buNone/>
            </a:pPr>
            <a:r>
              <a:rPr lang="en-US" sz="1800" dirty="0"/>
              <a:t>1. The application is used for providing suggestions about cost optimization and delivering cost containment.</a:t>
            </a:r>
          </a:p>
          <a:p>
            <a:pPr marL="0" indent="0" algn="just">
              <a:lnSpc>
                <a:spcPct val="150000"/>
              </a:lnSpc>
              <a:buNone/>
            </a:pPr>
            <a:r>
              <a:rPr lang="en-US" sz="1800" dirty="0"/>
              <a:t>2. Used in monitoring and analyzing cost pattern on cloud accounts.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90029"/>
            <a:ext cx="7886700" cy="597912"/>
          </a:xfrm>
        </p:spPr>
        <p:txBody>
          <a:bodyPr/>
          <a:lstStyle/>
          <a:p>
            <a:r>
              <a:rPr dirty="0"/>
              <a:t>References</a:t>
            </a:r>
          </a:p>
        </p:txBody>
      </p:sp>
      <p:sp>
        <p:nvSpPr>
          <p:cNvPr id="3" name="Content Placeholder 2"/>
          <p:cNvSpPr>
            <a:spLocks noGrp="1"/>
          </p:cNvSpPr>
          <p:nvPr>
            <p:ph idx="1"/>
          </p:nvPr>
        </p:nvSpPr>
        <p:spPr>
          <a:xfrm>
            <a:off x="628650" y="787941"/>
            <a:ext cx="7886700" cy="5291846"/>
          </a:xfrm>
        </p:spPr>
        <p:txBody>
          <a:bodyPr>
            <a:noAutofit/>
          </a:bodyPr>
          <a:lstStyle/>
          <a:p>
            <a:pPr lvl="0" algn="just">
              <a:lnSpc>
                <a:spcPct val="100000"/>
              </a:lnSpc>
            </a:pPr>
            <a:r>
              <a:rPr lang="en-US" sz="1800" dirty="0"/>
              <a:t>Ryan </a:t>
            </a:r>
            <a:r>
              <a:rPr lang="en-US" sz="1800" dirty="0" err="1"/>
              <a:t>Chard,Kyle</a:t>
            </a:r>
            <a:r>
              <a:rPr lang="en-US" sz="1800" dirty="0"/>
              <a:t> </a:t>
            </a:r>
            <a:r>
              <a:rPr lang="en-US" sz="1800" dirty="0" err="1"/>
              <a:t>Chard,Rich</a:t>
            </a:r>
            <a:r>
              <a:rPr lang="en-US" sz="1800" dirty="0"/>
              <a:t> </a:t>
            </a:r>
            <a:r>
              <a:rPr lang="en-US" sz="1800" dirty="0" err="1"/>
              <a:t>Wolski,Ravi</a:t>
            </a:r>
            <a:r>
              <a:rPr lang="en-US" sz="1800" dirty="0"/>
              <a:t> </a:t>
            </a:r>
            <a:r>
              <a:rPr lang="en-US" sz="1800" dirty="0" err="1"/>
              <a:t>Madduri,Bryan</a:t>
            </a:r>
            <a:r>
              <a:rPr lang="en-US" sz="1800" dirty="0"/>
              <a:t> Ng and Kris Bubendorfer,IanFoster,"Cost-AwareCloudProﬁling,Prediction,andProvi- </a:t>
            </a:r>
            <a:r>
              <a:rPr lang="en-US" sz="1800" dirty="0" err="1"/>
              <a:t>sioning</a:t>
            </a:r>
            <a:r>
              <a:rPr lang="en-US" sz="1800" dirty="0"/>
              <a:t> as a Service", PUBLISHED BY THE IEEE COMPUTER SOCIET, 2017.  </a:t>
            </a:r>
            <a:endParaRPr lang="en-US" sz="1800" dirty="0" smtClean="0"/>
          </a:p>
          <a:p>
            <a:pPr lvl="0" algn="just">
              <a:lnSpc>
                <a:spcPct val="100000"/>
              </a:lnSpc>
            </a:pPr>
            <a:endParaRPr lang="en-US" sz="1800" dirty="0"/>
          </a:p>
          <a:p>
            <a:pPr lvl="0" algn="just">
              <a:lnSpc>
                <a:spcPct val="100000"/>
              </a:lnSpc>
            </a:pPr>
            <a:r>
              <a:rPr lang="en-US" sz="1800" dirty="0" err="1"/>
              <a:t>Xinhui</a:t>
            </a:r>
            <a:r>
              <a:rPr lang="en-US" sz="1800" dirty="0"/>
              <a:t> Li, Ying Li, </a:t>
            </a:r>
            <a:r>
              <a:rPr lang="en-US" sz="1800" dirty="0" err="1"/>
              <a:t>Tiancheng</a:t>
            </a:r>
            <a:r>
              <a:rPr lang="en-US" sz="1800" dirty="0"/>
              <a:t> Liu, </a:t>
            </a:r>
            <a:r>
              <a:rPr lang="en-US" sz="1800" dirty="0" err="1"/>
              <a:t>Jie</a:t>
            </a:r>
            <a:r>
              <a:rPr lang="en-US" sz="1800" dirty="0"/>
              <a:t> </a:t>
            </a:r>
            <a:r>
              <a:rPr lang="en-US" sz="1800" dirty="0" err="1"/>
              <a:t>Qiu</a:t>
            </a:r>
            <a:r>
              <a:rPr lang="en-US" sz="1800" dirty="0"/>
              <a:t>, </a:t>
            </a:r>
            <a:r>
              <a:rPr lang="en-US" sz="1800" dirty="0" err="1"/>
              <a:t>Fengchun</a:t>
            </a:r>
            <a:r>
              <a:rPr lang="en-US" sz="1800" dirty="0"/>
              <a:t> </a:t>
            </a:r>
            <a:r>
              <a:rPr lang="en-US" sz="1800" dirty="0" err="1"/>
              <a:t>Wang,"The</a:t>
            </a:r>
            <a:r>
              <a:rPr lang="en-US" sz="1800" dirty="0"/>
              <a:t> Method and Tool of Cost Analysis for Cloud Computing",2009 IEEE International Conference on Cloud Computing. </a:t>
            </a:r>
            <a:endParaRPr lang="en-US" sz="1800" dirty="0" smtClean="0"/>
          </a:p>
          <a:p>
            <a:pPr lvl="0" algn="just">
              <a:lnSpc>
                <a:spcPct val="100000"/>
              </a:lnSpc>
            </a:pPr>
            <a:endParaRPr lang="en-US" sz="1800" dirty="0"/>
          </a:p>
          <a:p>
            <a:pPr lvl="0" algn="just">
              <a:lnSpc>
                <a:spcPct val="100000"/>
              </a:lnSpc>
            </a:pPr>
            <a:r>
              <a:rPr lang="en-US" sz="1800" dirty="0"/>
              <a:t>G.Anuprabavathi1, R.Rajmohan2, </a:t>
            </a:r>
            <a:r>
              <a:rPr lang="en-US" sz="1800" dirty="0" err="1"/>
              <a:t>J.Nulyn</a:t>
            </a:r>
            <a:r>
              <a:rPr lang="en-US" sz="1800" dirty="0"/>
              <a:t> Punitha3, D.Dinagaran4, </a:t>
            </a:r>
            <a:r>
              <a:rPr lang="en-US" sz="1800" dirty="0" err="1"/>
              <a:t>S.G.Sandhya</a:t>
            </a:r>
            <a:r>
              <a:rPr lang="en-US" sz="1800" dirty="0"/>
              <a:t> ,“ENERGY-EFFICIENT AND COST-EFFECTIVE RESOURCE PROVISIONING FRAMEWORK FOR MAP REDUCE WORKLOADS USING DCC ALGORITHM”, International Journal of Engineering Science Invention Research &amp; Development; Vol. </a:t>
            </a:r>
            <a:r>
              <a:rPr lang="en-US" sz="1800" dirty="0"/>
              <a:t>II Issue IXMarch2016</a:t>
            </a:r>
            <a:r>
              <a:rPr lang="en-US" sz="1800" dirty="0" smtClean="0"/>
              <a:t>.</a:t>
            </a:r>
          </a:p>
          <a:p>
            <a:pPr lvl="0" algn="just">
              <a:lnSpc>
                <a:spcPct val="100000"/>
              </a:lnSpc>
            </a:pPr>
            <a:endParaRPr lang="en-US" sz="1800" dirty="0"/>
          </a:p>
          <a:p>
            <a:pPr lvl="0" algn="just">
              <a:lnSpc>
                <a:spcPct val="100000"/>
              </a:lnSpc>
            </a:pPr>
            <a:r>
              <a:rPr lang="en-US" sz="1800" dirty="0"/>
              <a:t>Amelie Chi Zhou, </a:t>
            </a:r>
            <a:r>
              <a:rPr lang="en-US" sz="1800" dirty="0" err="1"/>
              <a:t>Bingsheng</a:t>
            </a:r>
            <a:r>
              <a:rPr lang="en-US" sz="1800" dirty="0"/>
              <a:t> </a:t>
            </a:r>
            <a:r>
              <a:rPr lang="en-US" sz="1800" dirty="0" err="1"/>
              <a:t>Heand</a:t>
            </a:r>
            <a:r>
              <a:rPr lang="en-US" sz="1800" dirty="0"/>
              <a:t> Cheng Liu Nanyang Technological University "Monetary Cost Optimizations for Hosting Workﬂow-as-a-Service in IaaS Clouds", IEEE TRANSACTIONS ON CLOUD COMPUTING, VOL. X, NO. X, AUGUST 2014.</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668034"/>
            <a:ext cx="7886700" cy="4351338"/>
          </a:xfrm>
        </p:spPr>
        <p:txBody>
          <a:bodyPr>
            <a:normAutofit/>
          </a:bodyPr>
          <a:lstStyle/>
          <a:p>
            <a:pPr algn="just">
              <a:lnSpc>
                <a:spcPct val="140000"/>
              </a:lnSpc>
            </a:pPr>
            <a:r>
              <a:rPr lang="en-US" sz="1800" dirty="0" err="1"/>
              <a:t>Faiza</a:t>
            </a:r>
            <a:r>
              <a:rPr lang="en-US" sz="1800" dirty="0"/>
              <a:t> </a:t>
            </a:r>
            <a:r>
              <a:rPr lang="en-US" sz="1800" dirty="0" err="1"/>
              <a:t>Samreen</a:t>
            </a:r>
            <a:r>
              <a:rPr lang="en-US" sz="1800" dirty="0"/>
              <a:t>, Gordon S Blair, </a:t>
            </a:r>
            <a:r>
              <a:rPr lang="en-US" sz="1800" dirty="0" err="1"/>
              <a:t>Yehia</a:t>
            </a:r>
            <a:r>
              <a:rPr lang="en-US" sz="1800" dirty="0"/>
              <a:t> </a:t>
            </a:r>
            <a:r>
              <a:rPr lang="en-US" sz="1800" dirty="0" err="1"/>
              <a:t>Elkhatib</a:t>
            </a:r>
            <a:r>
              <a:rPr lang="en-US" sz="1800" dirty="0"/>
              <a:t> “Joint Optimization of Computational Cost and Devices Energy for Task Offloading in Multi-Tier Edge-Clouds” IEEE-2020.</a:t>
            </a:r>
          </a:p>
          <a:p>
            <a:pPr marL="0" indent="0" algn="just">
              <a:lnSpc>
                <a:spcPct val="140000"/>
              </a:lnSpc>
              <a:buNone/>
            </a:pPr>
            <a:endParaRPr lang="en-US" sz="1800" dirty="0"/>
          </a:p>
          <a:p>
            <a:pPr algn="just">
              <a:lnSpc>
                <a:spcPct val="140000"/>
              </a:lnSpc>
            </a:pPr>
            <a:r>
              <a:rPr lang="en-US" sz="1800" dirty="0" err="1"/>
              <a:t>Elie</a:t>
            </a:r>
            <a:r>
              <a:rPr lang="en-US" sz="1800" dirty="0"/>
              <a:t> El Haber, Student Member, IEEE, Tri Minh Nguyen , Student Member, IEEE, and Chadi </a:t>
            </a:r>
            <a:r>
              <a:rPr lang="en-US" sz="1800" dirty="0" err="1"/>
              <a:t>Assi</a:t>
            </a:r>
            <a:r>
              <a:rPr lang="en-US" sz="1800" dirty="0"/>
              <a:t> , Senior Member, IEEE “Joint Optimization of Computational Cost and Devices Energy for Task Offloading in Multi-Tier Edge-Clouds” IEEE TRANSACTIONS ON COMMUNICATIONS, VOL. 67, NO. 5, MAY 2019.</a:t>
            </a:r>
            <a:endParaRPr lang="en-US" sz="1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53555"/>
          </a:xfrm>
        </p:spPr>
        <p:txBody>
          <a:bodyPr/>
          <a:lstStyle/>
          <a:p>
            <a:r>
              <a:rPr dirty="0"/>
              <a:t>Objective</a:t>
            </a:r>
          </a:p>
        </p:txBody>
      </p:sp>
      <p:sp>
        <p:nvSpPr>
          <p:cNvPr id="3" name="Content Placeholder 2"/>
          <p:cNvSpPr>
            <a:spLocks noGrp="1"/>
          </p:cNvSpPr>
          <p:nvPr>
            <p:ph idx="1"/>
          </p:nvPr>
        </p:nvSpPr>
        <p:spPr>
          <a:xfrm>
            <a:off x="628650" y="1245140"/>
            <a:ext cx="7886700" cy="4552444"/>
          </a:xfrm>
        </p:spPr>
        <p:txBody>
          <a:bodyPr/>
          <a:lstStyle/>
          <a:p>
            <a:pPr algn="just">
              <a:lnSpc>
                <a:spcPct val="150000"/>
              </a:lnSpc>
            </a:pPr>
            <a:r>
              <a:rPr dirty="0"/>
              <a:t>To monitor and analyze cost pattern on cloud accounts To analyze usage of the cloud services and give suggestions for future plans according to the user s usage To give the suggestions about cost optimization and delivering cost containment To improve system performance and service quality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63283"/>
          </a:xfrm>
        </p:spPr>
        <p:txBody>
          <a:bodyPr/>
          <a:lstStyle/>
          <a:p>
            <a:r>
              <a:rPr dirty="0"/>
              <a:t>Problem Statement</a:t>
            </a:r>
          </a:p>
        </p:txBody>
      </p:sp>
      <p:sp>
        <p:nvSpPr>
          <p:cNvPr id="3" name="Content Placeholder 2"/>
          <p:cNvSpPr>
            <a:spLocks noGrp="1"/>
          </p:cNvSpPr>
          <p:nvPr>
            <p:ph idx="1"/>
          </p:nvPr>
        </p:nvSpPr>
        <p:spPr>
          <a:xfrm>
            <a:off x="628650" y="1206230"/>
            <a:ext cx="7886700" cy="3394953"/>
          </a:xfrm>
        </p:spPr>
        <p:txBody>
          <a:bodyPr/>
          <a:lstStyle/>
          <a:p>
            <a:pPr algn="just">
              <a:lnSpc>
                <a:spcPct val="150000"/>
              </a:lnSpc>
            </a:pPr>
            <a:r>
              <a:rPr dirty="0"/>
              <a:t>To implement a scheme </a:t>
            </a:r>
            <a:r>
              <a:rPr dirty="0" smtClean="0"/>
              <a:t>i.e. </a:t>
            </a:r>
            <a:r>
              <a:rPr dirty="0"/>
              <a:t>Cost Effective Resource Provisioning Approach for Cloud Environments to reduce the infrastructure cost of cloud usage and evaluate the performance of workloads on EC2 </a:t>
            </a:r>
            <a:r>
              <a:rPr dirty="0" smtClean="0"/>
              <a:t>instances</a:t>
            </a:r>
            <a:r>
              <a:rPr lang="en-US" dirty="0" smtClean="0"/>
              <a:t>.</a:t>
            </a: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21935"/>
            <a:ext cx="7886700" cy="734100"/>
          </a:xfrm>
        </p:spPr>
        <p:txBody>
          <a:bodyPr/>
          <a:lstStyle/>
          <a:p>
            <a:r>
              <a:rPr dirty="0"/>
              <a:t>Motivation</a:t>
            </a:r>
          </a:p>
        </p:txBody>
      </p:sp>
      <p:sp>
        <p:nvSpPr>
          <p:cNvPr id="3" name="Content Placeholder 2"/>
          <p:cNvSpPr>
            <a:spLocks noGrp="1"/>
          </p:cNvSpPr>
          <p:nvPr>
            <p:ph idx="1"/>
          </p:nvPr>
        </p:nvSpPr>
        <p:spPr>
          <a:xfrm>
            <a:off x="628650" y="856034"/>
            <a:ext cx="7886700" cy="5486399"/>
          </a:xfrm>
        </p:spPr>
        <p:txBody>
          <a:bodyPr>
            <a:normAutofit fontScale="92500"/>
          </a:bodyPr>
          <a:lstStyle/>
          <a:p>
            <a:pPr algn="just">
              <a:lnSpc>
                <a:spcPct val="150000"/>
              </a:lnSpc>
            </a:pPr>
            <a:r>
              <a:rPr dirty="0"/>
              <a:t>The infrastructure resources of cloud computing can be widely distributed in different phases according to the needs of different users In the course of a cloud implementation users have the flexibility to choose the EC2 instance type that provides the appropriate mix of resources for the target application and workload The charges are applied on the basis of resource utilization but it is very high as most of them not used in an optimal </a:t>
            </a:r>
            <a:r>
              <a:rPr dirty="0" smtClean="0"/>
              <a:t>way</a:t>
            </a:r>
            <a:r>
              <a:rPr lang="en-US" dirty="0" smtClean="0"/>
              <a:t>.</a:t>
            </a:r>
          </a:p>
          <a:p>
            <a:pPr algn="just">
              <a:lnSpc>
                <a:spcPct val="150000"/>
              </a:lnSpc>
            </a:pPr>
            <a:r>
              <a:rPr dirty="0" smtClean="0"/>
              <a:t> </a:t>
            </a:r>
            <a:r>
              <a:rPr dirty="0"/>
              <a:t>The main purpose of the system is to create private cloud test bed by using Amazon Account along with monitoring critical resources like RAM CPU memory bandwidth partition information running process information and utilization and swap usages </a:t>
            </a:r>
            <a:r>
              <a:rPr dirty="0" err="1"/>
              <a:t>etc</a:t>
            </a:r>
            <a:r>
              <a:rPr dirty="0"/>
              <a:t> Also recommend the price reduction </a:t>
            </a:r>
            <a:r>
              <a:rPr dirty="0" smtClean="0"/>
              <a:t>strategy</a:t>
            </a:r>
            <a:r>
              <a:rPr lang="en-US" dirty="0" smtClean="0"/>
              <a:t>.</a:t>
            </a:r>
            <a:r>
              <a:rPr dirty="0" smtClean="0"/>
              <a:t> </a:t>
            </a:r>
            <a:endParaRP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9212"/>
            <a:ext cx="7886700" cy="588185"/>
          </a:xfrm>
        </p:spPr>
        <p:txBody>
          <a:bodyPr/>
          <a:lstStyle/>
          <a:p>
            <a:r>
              <a:rPr dirty="0"/>
              <a:t>Introduction</a:t>
            </a:r>
          </a:p>
        </p:txBody>
      </p:sp>
      <p:sp>
        <p:nvSpPr>
          <p:cNvPr id="3" name="Content Placeholder 2"/>
          <p:cNvSpPr>
            <a:spLocks noGrp="1"/>
          </p:cNvSpPr>
          <p:nvPr>
            <p:ph idx="1"/>
          </p:nvPr>
        </p:nvSpPr>
        <p:spPr>
          <a:xfrm>
            <a:off x="628650" y="807397"/>
            <a:ext cx="7886700" cy="5680951"/>
          </a:xfrm>
        </p:spPr>
        <p:txBody>
          <a:bodyPr>
            <a:normAutofit lnSpcReduction="10000"/>
          </a:bodyPr>
          <a:lstStyle/>
          <a:p>
            <a:pPr marL="0" indent="0" algn="just">
              <a:lnSpc>
                <a:spcPct val="120000"/>
              </a:lnSpc>
              <a:buNone/>
            </a:pPr>
            <a:r>
              <a:rPr lang="en-US" dirty="0" smtClean="0"/>
              <a:t>Cost optimization is a major concern in cloud computing as owners of large IT infrastructures have to pay a large cost for resource utilization.  The infrastructure resources of cloud computing can be widely distributed in different phases according to the needs of different users. In the course of a cloud, implementation users have the flexibility to choose the EC2 instance type that provides the appropriate mix of resources for the target application and workload. The charges are applied on the basis of resource utilization, but it is very high as most of them not used in an effective way.</a:t>
            </a:r>
          </a:p>
          <a:p>
            <a:pPr marL="0" indent="0" algn="just">
              <a:lnSpc>
                <a:spcPct val="120000"/>
              </a:lnSpc>
              <a:buNone/>
            </a:pPr>
            <a:r>
              <a:rPr lang="en-US" dirty="0" smtClean="0"/>
              <a:t>The main purpose of the system is to create private cloud (test bed) by using (Amazon Account) along with monitoring critical resources like RAM, CPU, memory, bandwidth, partition information, running process information and utilization and swap usages etc. Also, recommend the price reduction strategy. The system also enables optimum utilization of cloud resource.</a:t>
            </a:r>
          </a:p>
          <a:p>
            <a:pPr marL="0" indent="0" algn="just">
              <a:lnSpc>
                <a:spcPct val="120000"/>
              </a:lnSpc>
              <a:buNone/>
            </a:pPr>
            <a:endParaRP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60559"/>
          </a:xfrm>
        </p:spPr>
        <p:txBody>
          <a:bodyPr/>
          <a:lstStyle/>
          <a:p>
            <a:r>
              <a:rPr dirty="0"/>
              <a:t>Existing System</a:t>
            </a:r>
          </a:p>
        </p:txBody>
      </p:sp>
      <p:sp>
        <p:nvSpPr>
          <p:cNvPr id="3" name="Content Placeholder 2"/>
          <p:cNvSpPr>
            <a:spLocks noGrp="1"/>
          </p:cNvSpPr>
          <p:nvPr>
            <p:ph idx="1"/>
          </p:nvPr>
        </p:nvSpPr>
        <p:spPr>
          <a:xfrm>
            <a:off x="628650" y="1439694"/>
            <a:ext cx="7886700" cy="4737269"/>
          </a:xfrm>
        </p:spPr>
        <p:txBody>
          <a:bodyPr/>
          <a:lstStyle/>
          <a:p>
            <a:pPr algn="just">
              <a:lnSpc>
                <a:spcPct val="150000"/>
              </a:lnSpc>
            </a:pPr>
            <a:r>
              <a:rPr lang="en-US" dirty="0" smtClean="0"/>
              <a:t>The current expectation of the cloud market is, customers of AWS will increase by up to 25% depending on how frequently customers start and stop new EC2 instances. But certainly, lots of big companies are investing billions of money in buying cloud infrastructure which is not used in an optimal/effective way. This system is very expensive and they services provided by these systems are less are not very imperative.</a:t>
            </a:r>
            <a:endParaRP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220" y="282779"/>
            <a:ext cx="7886700" cy="563527"/>
          </a:xfrm>
        </p:spPr>
        <p:txBody>
          <a:bodyPr/>
          <a:lstStyle/>
          <a:p>
            <a:r>
              <a:rPr dirty="0"/>
              <a:t>Literature Survey</a:t>
            </a:r>
          </a:p>
        </p:txBody>
      </p:sp>
      <p:graphicFrame>
        <p:nvGraphicFramePr>
          <p:cNvPr id="4" name="Table 3"/>
          <p:cNvGraphicFramePr>
            <a:graphicFrameLocks noGrp="1"/>
          </p:cNvGraphicFramePr>
          <p:nvPr>
            <p:extLst>
              <p:ext uri="{D42A27DB-BD31-4B8C-83A1-F6EECF244321}">
                <p14:modId xmlns:p14="http://schemas.microsoft.com/office/powerpoint/2010/main" val="3149065459"/>
              </p:ext>
            </p:extLst>
          </p:nvPr>
        </p:nvGraphicFramePr>
        <p:xfrm>
          <a:off x="656653" y="1082720"/>
          <a:ext cx="7807833" cy="5230532"/>
        </p:xfrm>
        <a:graphic>
          <a:graphicData uri="http://schemas.openxmlformats.org/drawingml/2006/table">
            <a:tbl>
              <a:tblPr firstRow="1" firstCol="1" bandRow="1">
                <a:tableStyleId>{5940675A-B579-460E-94D1-54222C63F5DA}</a:tableStyleId>
              </a:tblPr>
              <a:tblGrid>
                <a:gridCol w="393934">
                  <a:extLst>
                    <a:ext uri="{9D8B030D-6E8A-4147-A177-3AD203B41FA5}">
                      <a16:colId xmlns:a16="http://schemas.microsoft.com/office/drawing/2014/main" val="2283147655"/>
                    </a:ext>
                  </a:extLst>
                </a:gridCol>
                <a:gridCol w="1614792">
                  <a:extLst>
                    <a:ext uri="{9D8B030D-6E8A-4147-A177-3AD203B41FA5}">
                      <a16:colId xmlns:a16="http://schemas.microsoft.com/office/drawing/2014/main" val="250124008"/>
                    </a:ext>
                  </a:extLst>
                </a:gridCol>
                <a:gridCol w="1070042">
                  <a:extLst>
                    <a:ext uri="{9D8B030D-6E8A-4147-A177-3AD203B41FA5}">
                      <a16:colId xmlns:a16="http://schemas.microsoft.com/office/drawing/2014/main" val="2417580797"/>
                    </a:ext>
                  </a:extLst>
                </a:gridCol>
                <a:gridCol w="1429966">
                  <a:extLst>
                    <a:ext uri="{9D8B030D-6E8A-4147-A177-3AD203B41FA5}">
                      <a16:colId xmlns:a16="http://schemas.microsoft.com/office/drawing/2014/main" val="1673632030"/>
                    </a:ext>
                  </a:extLst>
                </a:gridCol>
                <a:gridCol w="3299099">
                  <a:extLst>
                    <a:ext uri="{9D8B030D-6E8A-4147-A177-3AD203B41FA5}">
                      <a16:colId xmlns:a16="http://schemas.microsoft.com/office/drawing/2014/main" val="2890522054"/>
                    </a:ext>
                  </a:extLst>
                </a:gridCol>
              </a:tblGrid>
              <a:tr h="547660">
                <a:tc>
                  <a:txBody>
                    <a:bodyPr/>
                    <a:lstStyle/>
                    <a:p>
                      <a:pPr marL="0" marR="0" algn="ctr">
                        <a:lnSpc>
                          <a:spcPct val="150000"/>
                        </a:lnSpc>
                        <a:spcBef>
                          <a:spcPts val="0"/>
                        </a:spcBef>
                        <a:spcAft>
                          <a:spcPts val="0"/>
                        </a:spcAft>
                      </a:pPr>
                      <a:r>
                        <a:rPr lang="en-US" sz="1200" b="1" dirty="0">
                          <a:effectLst/>
                        </a:rPr>
                        <a:t>Sr. No.</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b="1" dirty="0">
                          <a:effectLst/>
                        </a:rPr>
                        <a:t>Paper Name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b="1" dirty="0">
                          <a:effectLst/>
                        </a:rPr>
                        <a:t>Publication + Year</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b="1" dirty="0">
                          <a:effectLst/>
                        </a:rPr>
                        <a:t>Author</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b="1" dirty="0">
                          <a:effectLst/>
                        </a:rPr>
                        <a:t>Concept</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8971979"/>
                  </a:ext>
                </a:extLst>
              </a:tr>
              <a:tr h="1757267">
                <a:tc>
                  <a:txBody>
                    <a:bodyPr/>
                    <a:lstStyle/>
                    <a:p>
                      <a:pPr marL="0" marR="0" algn="just">
                        <a:lnSpc>
                          <a:spcPct val="150000"/>
                        </a:lnSpc>
                        <a:spcBef>
                          <a:spcPts val="0"/>
                        </a:spcBef>
                        <a:spcAft>
                          <a:spcPts val="0"/>
                        </a:spcAft>
                      </a:pPr>
                      <a:r>
                        <a:rPr lang="en-US" sz="12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dirty="0">
                          <a:effectLst/>
                        </a:rPr>
                        <a:t>Joint Optimization of Computational Cost and</a:t>
                      </a:r>
                      <a:endParaRPr lang="en-US" sz="1100" dirty="0">
                        <a:effectLst/>
                      </a:endParaRPr>
                    </a:p>
                    <a:p>
                      <a:pPr marL="0" marR="0" algn="just">
                        <a:lnSpc>
                          <a:spcPct val="115000"/>
                        </a:lnSpc>
                        <a:spcBef>
                          <a:spcPts val="0"/>
                        </a:spcBef>
                        <a:spcAft>
                          <a:spcPts val="0"/>
                        </a:spcAft>
                      </a:pPr>
                      <a:r>
                        <a:rPr lang="en-US" sz="1200" dirty="0">
                          <a:effectLst/>
                        </a:rPr>
                        <a:t>Devices Energy for Task Offloading in</a:t>
                      </a:r>
                      <a:endParaRPr lang="en-US" sz="1100" dirty="0">
                        <a:effectLst/>
                      </a:endParaRPr>
                    </a:p>
                    <a:p>
                      <a:pPr marL="0" marR="0" algn="just">
                        <a:lnSpc>
                          <a:spcPct val="115000"/>
                        </a:lnSpc>
                        <a:spcBef>
                          <a:spcPts val="0"/>
                        </a:spcBef>
                        <a:spcAft>
                          <a:spcPts val="0"/>
                        </a:spcAft>
                      </a:pPr>
                      <a:r>
                        <a:rPr lang="en-US" sz="1200" dirty="0">
                          <a:effectLst/>
                        </a:rPr>
                        <a:t>Multi-Tier Edge-Clouds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dirty="0">
                          <a:effectLst/>
                        </a:rPr>
                        <a:t>IEEE- 2019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dirty="0" err="1">
                          <a:effectLst/>
                        </a:rPr>
                        <a:t>Elie</a:t>
                      </a:r>
                      <a:r>
                        <a:rPr lang="en-US" sz="1200" dirty="0">
                          <a:effectLst/>
                        </a:rPr>
                        <a:t> El Haber , Tri Minh Nguyen , Chadi </a:t>
                      </a:r>
                      <a:r>
                        <a:rPr lang="en-US" sz="1200" dirty="0" err="1">
                          <a:effectLst/>
                        </a:rPr>
                        <a:t>Assi</a:t>
                      </a:r>
                      <a:r>
                        <a:rPr lang="en-US" sz="12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dirty="0">
                          <a:effectLst/>
                        </a:rPr>
                        <a:t>The authors have made an attempt to propose a low-complexity</a:t>
                      </a:r>
                      <a:endParaRPr lang="en-US" sz="1100" dirty="0">
                        <a:effectLst/>
                      </a:endParaRPr>
                    </a:p>
                    <a:p>
                      <a:pPr marL="0" marR="0" algn="just">
                        <a:lnSpc>
                          <a:spcPct val="115000"/>
                        </a:lnSpc>
                        <a:spcBef>
                          <a:spcPts val="0"/>
                        </a:spcBef>
                        <a:spcAft>
                          <a:spcPts val="0"/>
                        </a:spcAft>
                      </a:pPr>
                      <a:r>
                        <a:rPr lang="en-US" sz="1200" kern="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algorithm based on the successive convex approximation method</a:t>
                      </a:r>
                    </a:p>
                    <a:p>
                      <a:pPr marL="0" marR="0" algn="just">
                        <a:lnSpc>
                          <a:spcPct val="115000"/>
                        </a:lnSpc>
                        <a:spcBef>
                          <a:spcPts val="0"/>
                        </a:spcBef>
                        <a:spcAft>
                          <a:spcPts val="0"/>
                        </a:spcAft>
                      </a:pPr>
                      <a:r>
                        <a:rPr lang="en-US" sz="1200" dirty="0">
                          <a:effectLst/>
                        </a:rPr>
                        <a:t>to solve and obtain a high-quality solution and also present an inflation-based algorithm for obtaining a polynomial-time and</a:t>
                      </a:r>
                      <a:endParaRPr lang="en-US" sz="1100" dirty="0">
                        <a:effectLst/>
                      </a:endParaRPr>
                    </a:p>
                    <a:p>
                      <a:pPr marL="0" marR="0" algn="just">
                        <a:lnSpc>
                          <a:spcPct val="115000"/>
                        </a:lnSpc>
                        <a:spcBef>
                          <a:spcPts val="0"/>
                        </a:spcBef>
                        <a:spcAft>
                          <a:spcPts val="0"/>
                        </a:spcAft>
                      </a:pPr>
                      <a:r>
                        <a:rPr lang="en-US" sz="1200" dirty="0">
                          <a:effectLst/>
                        </a:rPr>
                        <a:t>efficient solution.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49730568"/>
                  </a:ext>
                </a:extLst>
              </a:tr>
              <a:tr h="2925605">
                <a:tc>
                  <a:txBody>
                    <a:bodyPr/>
                    <a:lstStyle/>
                    <a:p>
                      <a:pPr marL="0" marR="0" algn="just" defTabSz="685800" rtl="0" eaLnBrk="1" latinLnBrk="0" hangingPunct="1">
                        <a:lnSpc>
                          <a:spcPct val="115000"/>
                        </a:lnSpc>
                        <a:spcBef>
                          <a:spcPts val="0"/>
                        </a:spcBef>
                        <a:spcAft>
                          <a:spcPts val="0"/>
                        </a:spcAft>
                      </a:pPr>
                      <a:r>
                        <a:rPr lang="en-US" sz="1200" kern="1200" dirty="0" smtClean="0">
                          <a:solidFill>
                            <a:schemeClr val="tx1"/>
                          </a:solidFill>
                          <a:effectLst/>
                          <a:latin typeface="+mn-lt"/>
                          <a:ea typeface="+mn-ea"/>
                          <a:cs typeface="+mn-cs"/>
                        </a:rPr>
                        <a:t>2</a:t>
                      </a:r>
                      <a:endParaRPr lang="en-US" sz="1200" kern="1200" dirty="0">
                        <a:solidFill>
                          <a:schemeClr val="tx1"/>
                        </a:solidFill>
                        <a:effectLst/>
                        <a:latin typeface="+mn-lt"/>
                        <a:ea typeface="+mn-ea"/>
                        <a:cs typeface="+mn-cs"/>
                      </a:endParaRPr>
                    </a:p>
                  </a:txBody>
                  <a:tcPr marL="68580" marR="68580" marT="0" marB="0"/>
                </a:tc>
                <a:tc>
                  <a:txBody>
                    <a:bodyPr/>
                    <a:lstStyle/>
                    <a:p>
                      <a:pPr marL="0" marR="0" algn="just" defTabSz="685800" rtl="0" eaLnBrk="1" latinLnBrk="0" hangingPunct="1">
                        <a:lnSpc>
                          <a:spcPct val="115000"/>
                        </a:lnSpc>
                        <a:spcBef>
                          <a:spcPts val="0"/>
                        </a:spcBef>
                        <a:spcAft>
                          <a:spcPts val="0"/>
                        </a:spcAft>
                      </a:pPr>
                      <a:r>
                        <a:rPr lang="en-US" sz="1200" kern="1200" dirty="0">
                          <a:solidFill>
                            <a:schemeClr val="tx1"/>
                          </a:solidFill>
                          <a:effectLst/>
                          <a:latin typeface="+mn-lt"/>
                          <a:ea typeface="+mn-ea"/>
                          <a:cs typeface="+mn-cs"/>
                        </a:rPr>
                        <a:t>"Cost-Aware Cloud Proﬁling, Prediction, and Provisioning as a Service</a:t>
                      </a:r>
                    </a:p>
                  </a:txBody>
                  <a:tcPr marL="68580" marR="68580" marT="0" marB="0"/>
                </a:tc>
                <a:tc>
                  <a:txBody>
                    <a:bodyPr/>
                    <a:lstStyle/>
                    <a:p>
                      <a:pPr marL="0" marR="0" algn="just" defTabSz="685800" rtl="0" eaLnBrk="1" latinLnBrk="0" hangingPunct="1">
                        <a:lnSpc>
                          <a:spcPct val="115000"/>
                        </a:lnSpc>
                        <a:spcBef>
                          <a:spcPts val="0"/>
                        </a:spcBef>
                        <a:spcAft>
                          <a:spcPts val="0"/>
                        </a:spcAft>
                      </a:pPr>
                      <a:r>
                        <a:rPr lang="en-US" sz="1200" kern="1200" dirty="0">
                          <a:solidFill>
                            <a:schemeClr val="tx1"/>
                          </a:solidFill>
                          <a:effectLst/>
                          <a:latin typeface="+mn-lt"/>
                          <a:ea typeface="+mn-ea"/>
                          <a:cs typeface="+mn-cs"/>
                        </a:rPr>
                        <a:t>,PUBLISHED BY THE IEEE COMPUTER SOCIET, 2017.</a:t>
                      </a:r>
                    </a:p>
                  </a:txBody>
                  <a:tcPr marL="68580" marR="68580" marT="0" marB="0"/>
                </a:tc>
                <a:tc>
                  <a:txBody>
                    <a:bodyPr/>
                    <a:lstStyle/>
                    <a:p>
                      <a:pPr marL="0" marR="0" algn="just" defTabSz="685800" rtl="0" eaLnBrk="1" latinLnBrk="0" hangingPunct="1">
                        <a:lnSpc>
                          <a:spcPct val="115000"/>
                        </a:lnSpc>
                        <a:spcBef>
                          <a:spcPts val="0"/>
                        </a:spcBef>
                        <a:spcAft>
                          <a:spcPts val="0"/>
                        </a:spcAft>
                      </a:pPr>
                      <a:r>
                        <a:rPr lang="en-US" sz="1200" kern="1200" dirty="0">
                          <a:solidFill>
                            <a:schemeClr val="tx1"/>
                          </a:solidFill>
                          <a:effectLst/>
                          <a:latin typeface="+mn-lt"/>
                          <a:ea typeface="+mn-ea"/>
                          <a:cs typeface="+mn-cs"/>
                        </a:rPr>
                        <a:t>Ryan </a:t>
                      </a:r>
                      <a:r>
                        <a:rPr lang="en-US" sz="1200" kern="1200" dirty="0" err="1">
                          <a:solidFill>
                            <a:schemeClr val="tx1"/>
                          </a:solidFill>
                          <a:effectLst/>
                          <a:latin typeface="+mn-lt"/>
                          <a:ea typeface="+mn-ea"/>
                          <a:cs typeface="+mn-cs"/>
                        </a:rPr>
                        <a:t>Chard,Kyle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Chard,Rich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Wolski,Ravi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Madduri,Bryan</a:t>
                      </a:r>
                      <a:r>
                        <a:rPr lang="en-US" sz="1200" kern="1200" dirty="0">
                          <a:solidFill>
                            <a:schemeClr val="tx1"/>
                          </a:solidFill>
                          <a:effectLst/>
                          <a:latin typeface="+mn-lt"/>
                          <a:ea typeface="+mn-ea"/>
                          <a:cs typeface="+mn-cs"/>
                        </a:rPr>
                        <a:t> Ng and Kris </a:t>
                      </a:r>
                      <a:r>
                        <a:rPr lang="en-US" sz="1200" kern="1200" dirty="0" err="1">
                          <a:solidFill>
                            <a:schemeClr val="tx1"/>
                          </a:solidFill>
                          <a:effectLst/>
                          <a:latin typeface="+mn-lt"/>
                          <a:ea typeface="+mn-ea"/>
                          <a:cs typeface="+mn-cs"/>
                        </a:rPr>
                        <a:t>Bubendorfer,IanFoster</a:t>
                      </a:r>
                      <a:endParaRPr lang="en-US" sz="1200" kern="1200" dirty="0">
                        <a:solidFill>
                          <a:schemeClr val="tx1"/>
                        </a:solidFill>
                        <a:effectLst/>
                        <a:latin typeface="+mn-lt"/>
                        <a:ea typeface="+mn-ea"/>
                        <a:cs typeface="+mn-cs"/>
                      </a:endParaRPr>
                    </a:p>
                  </a:txBody>
                  <a:tcPr marL="68580" marR="68580" marT="0" marB="0"/>
                </a:tc>
                <a:tc>
                  <a:txBody>
                    <a:bodyPr/>
                    <a:lstStyle/>
                    <a:p>
                      <a:pPr marL="0" marR="0" algn="just" defTabSz="685800" rtl="0" eaLnBrk="1" latinLnBrk="0" hangingPunct="1">
                        <a:lnSpc>
                          <a:spcPct val="115000"/>
                        </a:lnSpc>
                        <a:spcBef>
                          <a:spcPts val="0"/>
                        </a:spcBef>
                        <a:spcAft>
                          <a:spcPts val="0"/>
                        </a:spcAft>
                      </a:pPr>
                      <a:r>
                        <a:rPr lang="en-US" sz="1200" kern="1200" dirty="0">
                          <a:solidFill>
                            <a:schemeClr val="tx1"/>
                          </a:solidFill>
                          <a:effectLst/>
                          <a:latin typeface="+mn-lt"/>
                          <a:ea typeface="+mn-ea"/>
                          <a:cs typeface="+mn-cs"/>
                        </a:rPr>
                        <a:t>The paper discussed Scalable Cost-Aware Cloud Infrastructure Management and Provisioning (SCRIMP) a service-based system that enables application developers and users to reliably outsource the task of provisioning cloud infrastructure. It shows that by understanding application requirements, predicting dynamic market conditions, and automatically provisioning infrastructure according to user-deﬁned policies and real-time conditions that our approaches can reduce costs by an order of magnitude when using commercial clouds while also improving execution performance and eﬃciency.</a:t>
                      </a:r>
                    </a:p>
                  </a:txBody>
                  <a:tcPr marL="68580" marR="68580" marT="0" marB="0"/>
                </a:tc>
                <a:extLst>
                  <a:ext uri="{0D108BD9-81ED-4DB2-BD59-A6C34878D82A}">
                    <a16:rowId xmlns:a16="http://schemas.microsoft.com/office/drawing/2014/main" val="3272675775"/>
                  </a:ext>
                </a:extLst>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417956066"/>
              </p:ext>
            </p:extLst>
          </p:nvPr>
        </p:nvGraphicFramePr>
        <p:xfrm>
          <a:off x="668083" y="793403"/>
          <a:ext cx="7678249" cy="4800001"/>
        </p:xfrm>
        <a:graphic>
          <a:graphicData uri="http://schemas.openxmlformats.org/drawingml/2006/table">
            <a:tbl>
              <a:tblPr firstRow="1" firstCol="1" bandRow="1">
                <a:tableStyleId>{5940675A-B579-460E-94D1-54222C63F5DA}</a:tableStyleId>
              </a:tblPr>
              <a:tblGrid>
                <a:gridCol w="522122">
                  <a:extLst>
                    <a:ext uri="{9D8B030D-6E8A-4147-A177-3AD203B41FA5}">
                      <a16:colId xmlns:a16="http://schemas.microsoft.com/office/drawing/2014/main" val="3161014435"/>
                    </a:ext>
                  </a:extLst>
                </a:gridCol>
                <a:gridCol w="1309804">
                  <a:extLst>
                    <a:ext uri="{9D8B030D-6E8A-4147-A177-3AD203B41FA5}">
                      <a16:colId xmlns:a16="http://schemas.microsoft.com/office/drawing/2014/main" val="417718966"/>
                    </a:ext>
                  </a:extLst>
                </a:gridCol>
                <a:gridCol w="1177046">
                  <a:extLst>
                    <a:ext uri="{9D8B030D-6E8A-4147-A177-3AD203B41FA5}">
                      <a16:colId xmlns:a16="http://schemas.microsoft.com/office/drawing/2014/main" val="3342006430"/>
                    </a:ext>
                  </a:extLst>
                </a:gridCol>
                <a:gridCol w="1575881">
                  <a:extLst>
                    <a:ext uri="{9D8B030D-6E8A-4147-A177-3AD203B41FA5}">
                      <a16:colId xmlns:a16="http://schemas.microsoft.com/office/drawing/2014/main" val="1990921129"/>
                    </a:ext>
                  </a:extLst>
                </a:gridCol>
                <a:gridCol w="3093396">
                  <a:extLst>
                    <a:ext uri="{9D8B030D-6E8A-4147-A177-3AD203B41FA5}">
                      <a16:colId xmlns:a16="http://schemas.microsoft.com/office/drawing/2014/main" val="1093693233"/>
                    </a:ext>
                  </a:extLst>
                </a:gridCol>
              </a:tblGrid>
              <a:tr h="656018">
                <a:tc>
                  <a:txBody>
                    <a:bodyPr/>
                    <a:lstStyle/>
                    <a:p>
                      <a:pPr marL="0" marR="0" algn="ctr">
                        <a:lnSpc>
                          <a:spcPct val="150000"/>
                        </a:lnSpc>
                        <a:spcBef>
                          <a:spcPts val="0"/>
                        </a:spcBef>
                        <a:spcAft>
                          <a:spcPts val="0"/>
                        </a:spcAft>
                      </a:pPr>
                      <a:r>
                        <a:rPr lang="en-US" sz="1200" b="1" dirty="0">
                          <a:effectLst/>
                        </a:rPr>
                        <a:t>Sr. No.</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b="1" dirty="0">
                          <a:effectLst/>
                        </a:rPr>
                        <a:t>Paper Name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b="1" dirty="0">
                          <a:effectLst/>
                        </a:rPr>
                        <a:t>Publication + Year</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b="1" dirty="0">
                          <a:effectLst/>
                        </a:rPr>
                        <a:t>Author</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b="1" dirty="0">
                          <a:effectLst/>
                        </a:rPr>
                        <a:t>Concept</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83855496"/>
                  </a:ext>
                </a:extLst>
              </a:tr>
              <a:tr h="2208179">
                <a:tc>
                  <a:txBody>
                    <a:bodyPr/>
                    <a:lstStyle/>
                    <a:p>
                      <a:pPr marL="0" marR="0" algn="just">
                        <a:lnSpc>
                          <a:spcPct val="150000"/>
                        </a:lnSpc>
                        <a:spcBef>
                          <a:spcPts val="0"/>
                        </a:spcBef>
                        <a:spcAft>
                          <a:spcPts val="0"/>
                        </a:spcAft>
                      </a:pPr>
                      <a:r>
                        <a:rPr lang="en-US" sz="12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dirty="0">
                          <a:effectLst/>
                        </a:rPr>
                        <a:t>Transferable Knowledge for Low-cost Decision Making in Cloud Environments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a:effectLst/>
                        </a:rPr>
                        <a:t>2020 IEEE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a:effectLst/>
                        </a:rPr>
                        <a:t>Faiza Samreen, Gordon S Blair, Yehia Elkhatib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a:effectLst/>
                        </a:rPr>
                        <a:t>This paper has introduced and approach and evaluate it through extensive experimentation involving three real world applications over two major public</a:t>
                      </a:r>
                      <a:endParaRPr lang="en-US" sz="1100">
                        <a:effectLst/>
                      </a:endParaRPr>
                    </a:p>
                    <a:p>
                      <a:pPr marL="0" marR="0" algn="just">
                        <a:lnSpc>
                          <a:spcPct val="115000"/>
                        </a:lnSpc>
                        <a:spcBef>
                          <a:spcPts val="0"/>
                        </a:spcBef>
                        <a:spcAft>
                          <a:spcPts val="0"/>
                        </a:spcAft>
                      </a:pPr>
                      <a:r>
                        <a:rPr lang="en-US" sz="1200">
                          <a:effectLst/>
                        </a:rPr>
                        <a:t>cloud providers, namely Amazon and Google. Our evaluation shows that our novel two-mode TL scheme increases overall efficiency with a factor of 60% reduction in the time and cost of generating a new prediction model.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68014263"/>
                  </a:ext>
                </a:extLst>
              </a:tr>
              <a:tr h="1935804">
                <a:tc>
                  <a:txBody>
                    <a:bodyPr/>
                    <a:lstStyle/>
                    <a:p>
                      <a:pPr marL="0" marR="0" algn="just">
                        <a:lnSpc>
                          <a:spcPct val="150000"/>
                        </a:lnSpc>
                        <a:spcBef>
                          <a:spcPts val="0"/>
                        </a:spcBef>
                        <a:spcAft>
                          <a:spcPts val="0"/>
                        </a:spcAft>
                      </a:pPr>
                      <a:r>
                        <a:rPr lang="en-US" sz="12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a:effectLst/>
                        </a:rPr>
                        <a:t>Monetary Cost Optimizations for Hosting</a:t>
                      </a:r>
                      <a:endParaRPr lang="en-US" sz="1100">
                        <a:effectLst/>
                      </a:endParaRPr>
                    </a:p>
                    <a:p>
                      <a:pPr marL="0" marR="0" algn="just">
                        <a:lnSpc>
                          <a:spcPct val="115000"/>
                        </a:lnSpc>
                        <a:spcBef>
                          <a:spcPts val="0"/>
                        </a:spcBef>
                        <a:spcAft>
                          <a:spcPts val="0"/>
                        </a:spcAft>
                      </a:pPr>
                      <a:r>
                        <a:rPr lang="en-US" sz="1200">
                          <a:effectLst/>
                        </a:rPr>
                        <a:t>Workflow-as-a-Service in IaaS Clouds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dirty="0">
                          <a:effectLst/>
                        </a:rPr>
                        <a:t>2016 IEEE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a:effectLst/>
                        </a:rPr>
                        <a:t>Amelie Chi Zhou, Bingsheng He and Cheng Liu</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The attempt is done to develop a scheduling system called Dyna to minimize the expected monetary cost given the user-specified probabilistic deadline guarantees. Dyna includes an A⋆-based instance configuration method for performance dynamics, and a hybrid instance configuration refinement for using spot instances.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81715820"/>
                  </a:ext>
                </a:extLst>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TotalTime>
  <Words>1823</Words>
  <Application>Microsoft Office PowerPoint</Application>
  <PresentationFormat>On-screen Show (4:3)</PresentationFormat>
  <Paragraphs>170</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Times New Roman</vt:lpstr>
      <vt:lpstr>Office Theme</vt:lpstr>
      <vt:lpstr>Cost Effective Resource Provisioning Approach for Cloud Environments </vt:lpstr>
      <vt:lpstr>Contents</vt:lpstr>
      <vt:lpstr>Objective</vt:lpstr>
      <vt:lpstr>Problem Statement</vt:lpstr>
      <vt:lpstr>Motivation</vt:lpstr>
      <vt:lpstr>Introduction</vt:lpstr>
      <vt:lpstr>Existing System</vt:lpstr>
      <vt:lpstr>Literature Survey</vt:lpstr>
      <vt:lpstr>PowerPoint Presentation</vt:lpstr>
      <vt:lpstr>PowerPoint Presentation</vt:lpstr>
      <vt:lpstr>Architecture</vt:lpstr>
      <vt:lpstr>Project Scope</vt:lpstr>
      <vt:lpstr>PowerPoint Presentation</vt:lpstr>
      <vt:lpstr>Algorithm</vt:lpstr>
      <vt:lpstr>PowerPoint Presentation</vt:lpstr>
      <vt:lpstr>PowerPoint Presentation</vt:lpstr>
      <vt:lpstr>PowerPoint Presentation</vt:lpstr>
      <vt:lpstr>Advantages</vt:lpstr>
      <vt:lpstr>Software</vt:lpstr>
      <vt:lpstr>Hardware</vt:lpstr>
      <vt:lpstr>Application</vt:lpstr>
      <vt:lpstr>References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generated using python-pptx</dc:description>
  <cp:lastModifiedBy>Admin</cp:lastModifiedBy>
  <cp:revision>11</cp:revision>
  <dcterms:created xsi:type="dcterms:W3CDTF">2013-01-27T09:14:16Z</dcterms:created>
  <dcterms:modified xsi:type="dcterms:W3CDTF">2021-08-21T07:16:56Z</dcterms:modified>
  <cp:category/>
</cp:coreProperties>
</file>