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6" r:id="rId2"/>
    <p:sldId id="283" r:id="rId3"/>
    <p:sldId id="296" r:id="rId4"/>
    <p:sldId id="284" r:id="rId5"/>
    <p:sldId id="258" r:id="rId6"/>
    <p:sldId id="298" r:id="rId7"/>
    <p:sldId id="297" r:id="rId8"/>
    <p:sldId id="294" r:id="rId9"/>
    <p:sldId id="286" r:id="rId10"/>
    <p:sldId id="285" r:id="rId11"/>
    <p:sldId id="287" r:id="rId12"/>
    <p:sldId id="288" r:id="rId13"/>
    <p:sldId id="290"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p:cViewPr varScale="1">
        <p:scale>
          <a:sx n="89" d="100"/>
          <a:sy n="89" d="100"/>
        </p:scale>
        <p:origin x="115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D8F9-BA4D-463B-A3EC-2B74B868F6D3}" type="datetimeFigureOut">
              <a:rPr lang="en-US" smtClean="0"/>
              <a:pPr/>
              <a:t>8/22/2021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44DB7-1FC4-43A0-A8DB-7D6A5BF9C7CA}" type="slidenum">
              <a:rPr lang="en-IN" smtClean="0"/>
              <a:pPr/>
              <a:t>‹#›</a:t>
            </a:fld>
            <a:endParaRPr lang="en-IN" dirty="0"/>
          </a:p>
        </p:txBody>
      </p:sp>
    </p:spTree>
    <p:extLst>
      <p:ext uri="{BB962C8B-B14F-4D97-AF65-F5344CB8AC3E}">
        <p14:creationId xmlns:p14="http://schemas.microsoft.com/office/powerpoint/2010/main" val="266015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2</a:t>
            </a:fld>
            <a:endParaRPr lang="en-IN" dirty="0"/>
          </a:p>
        </p:txBody>
      </p:sp>
    </p:spTree>
    <p:extLst>
      <p:ext uri="{BB962C8B-B14F-4D97-AF65-F5344CB8AC3E}">
        <p14:creationId xmlns:p14="http://schemas.microsoft.com/office/powerpoint/2010/main" val="41700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4</a:t>
            </a:fld>
            <a:endParaRPr lang="en-IN" dirty="0"/>
          </a:p>
        </p:txBody>
      </p:sp>
    </p:spTree>
    <p:extLst>
      <p:ext uri="{BB962C8B-B14F-4D97-AF65-F5344CB8AC3E}">
        <p14:creationId xmlns:p14="http://schemas.microsoft.com/office/powerpoint/2010/main" val="394668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5</a:t>
            </a:fld>
            <a:endParaRPr lang="en-IN" dirty="0"/>
          </a:p>
        </p:txBody>
      </p:sp>
    </p:spTree>
    <p:extLst>
      <p:ext uri="{BB962C8B-B14F-4D97-AF65-F5344CB8AC3E}">
        <p14:creationId xmlns:p14="http://schemas.microsoft.com/office/powerpoint/2010/main" val="75993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07025A-4113-4A00-B36B-42DF2D69C5E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B07025A-4113-4A00-B36B-42DF2D69C5E5}"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7B07025A-4113-4A00-B36B-42DF2D69C5E5}"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DB383B7-F814-4C4C-A143-DC4AF30E7443}" type="datetimeFigureOut">
              <a:rPr lang="en-US" smtClean="0"/>
              <a:pPr/>
              <a:t>8/22/2021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07025A-4113-4A00-B36B-42DF2D69C5E5}"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07025A-4113-4A00-B36B-42DF2D69C5E5}"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7B07025A-4113-4A00-B36B-42DF2D69C5E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07025A-4113-4A00-B36B-42DF2D69C5E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DB383B7-F814-4C4C-A143-DC4AF30E7443}" type="datetimeFigureOut">
              <a:rPr lang="en-US" smtClean="0"/>
              <a:pPr/>
              <a:t>8/22/2021</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B07025A-4113-4A00-B36B-42DF2D69C5E5}"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DB383B7-F814-4C4C-A143-DC4AF30E7443}" type="datetimeFigureOut">
              <a:rPr lang="en-US" smtClean="0"/>
              <a:pPr/>
              <a:t>8/22/2021</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DB383B7-F814-4C4C-A143-DC4AF30E7443}" type="datetimeFigureOut">
              <a:rPr lang="en-US" smtClean="0"/>
              <a:pPr/>
              <a:t>8/22/2021</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07025A-4113-4A00-B36B-42DF2D69C5E5}"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856984" cy="8751114"/>
          </a:xfrm>
          <a:prstGeom prst="rect">
            <a:avLst/>
          </a:prstGeom>
          <a:noFill/>
        </p:spPr>
        <p:txBody>
          <a:bodyPr wrap="square" rtlCol="0">
            <a:spAutoFit/>
          </a:bodyPr>
          <a:lstStyle/>
          <a:p>
            <a:pPr algn="ctr"/>
            <a:endParaRPr lang="en-IN" dirty="0" smtClean="0"/>
          </a:p>
          <a:p>
            <a:pPr algn="ctr"/>
            <a:r>
              <a:rPr lang="en-IN" dirty="0" smtClean="0">
                <a:solidFill>
                  <a:srgbClr val="0070C0"/>
                </a:solidFill>
              </a:rPr>
              <a:t> A</a:t>
            </a:r>
          </a:p>
          <a:p>
            <a:pPr algn="ctr"/>
            <a:r>
              <a:rPr lang="en-IN" dirty="0" smtClean="0">
                <a:solidFill>
                  <a:srgbClr val="0070C0"/>
                </a:solidFill>
              </a:rPr>
              <a:t>presentation</a:t>
            </a:r>
            <a:r>
              <a:rPr lang="en-IN" dirty="0" smtClean="0">
                <a:solidFill>
                  <a:srgbClr val="0070C0"/>
                </a:solidFill>
              </a:rPr>
              <a:t> </a:t>
            </a:r>
            <a:r>
              <a:rPr lang="en-IN" dirty="0" smtClean="0">
                <a:solidFill>
                  <a:srgbClr val="0070C0"/>
                </a:solidFill>
              </a:rPr>
              <a:t>on</a:t>
            </a:r>
          </a:p>
          <a:p>
            <a:pPr algn="ctr"/>
            <a:endParaRPr lang="en-IN" dirty="0" smtClean="0"/>
          </a:p>
          <a:p>
            <a:pPr algn="ctr"/>
            <a:r>
              <a:rPr lang="en-IN" sz="4000" dirty="0" smtClean="0">
                <a:solidFill>
                  <a:srgbClr val="FF0000"/>
                </a:solidFill>
                <a:latin typeface="Times New Roman" pitchFamily="18" charset="0"/>
                <a:cs typeface="Times New Roman" pitchFamily="18" charset="0"/>
              </a:rPr>
              <a:t>“</a:t>
            </a:r>
            <a:r>
              <a:rPr lang="en-IN" sz="4000" u="sng" dirty="0" smtClean="0">
                <a:solidFill>
                  <a:srgbClr val="FF0000"/>
                </a:solidFill>
                <a:latin typeface="Times New Roman" pitchFamily="18" charset="0"/>
                <a:cs typeface="Times New Roman" pitchFamily="18" charset="0"/>
              </a:rPr>
              <a:t>AWS Cost Reduction System</a:t>
            </a:r>
            <a:r>
              <a:rPr lang="en-IN" sz="4000" dirty="0" smtClean="0">
                <a:solidFill>
                  <a:srgbClr val="FF0000"/>
                </a:solidFill>
                <a:latin typeface="Times New Roman" pitchFamily="18" charset="0"/>
                <a:cs typeface="Times New Roman" pitchFamily="18" charset="0"/>
              </a:rPr>
              <a:t>”</a:t>
            </a:r>
            <a:endParaRPr lang="en-IN" sz="4000" dirty="0" smtClean="0">
              <a:solidFill>
                <a:srgbClr val="FF0000"/>
              </a:solidFill>
              <a:latin typeface="Times New Roman" pitchFamily="18"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By</a:t>
            </a:r>
            <a:r>
              <a:rPr lang="en-US" b="1" u="sng" dirty="0" smtClean="0">
                <a:solidFill>
                  <a:srgbClr val="990000"/>
                </a:solidFill>
                <a:latin typeface="Lucida Calligraphy" pitchFamily="66" charset="0"/>
                <a:ea typeface="DejaVu Sans" charset="0"/>
                <a:cs typeface="Times New Roman" pitchFamily="18" charset="0"/>
              </a:rPr>
              <a:t>:</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 1.Nikita </a:t>
            </a:r>
            <a:r>
              <a:rPr lang="en-US" dirty="0" smtClean="0">
                <a:solidFill>
                  <a:srgbClr val="0070C0"/>
                </a:solidFill>
                <a:latin typeface="Times New Roman" pitchFamily="18" charset="0"/>
                <a:ea typeface="DejaVu Sans" charset="0"/>
                <a:cs typeface="Times New Roman" pitchFamily="18" charset="0"/>
              </a:rPr>
              <a:t>Barade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2.Harshal Chaudhari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3.Ganesh Anarase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4.Kiran Raut .</a:t>
            </a:r>
            <a:endParaRPr lang="en-US" dirty="0" smtClean="0">
              <a:solidFill>
                <a:srgbClr val="0070C0"/>
              </a:solidFill>
              <a:latin typeface="Times New Roman" pitchFamily="18" charset="0"/>
              <a:ea typeface="DejaVu Sans" charset="0"/>
              <a:cs typeface="Times New Roman" pitchFamily="18" charset="0"/>
            </a:endParaRP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endParaRPr lang="en-US" dirty="0" smtClean="0">
              <a:solidFill>
                <a:srgbClr val="0070C0"/>
              </a:solidFill>
              <a:latin typeface="Times New Roman" pitchFamily="18" charset="0"/>
              <a:ea typeface="DejaVu Sans"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Prof. </a:t>
            </a:r>
            <a:r>
              <a:rPr lang="en-US" dirty="0" smtClean="0">
                <a:solidFill>
                  <a:srgbClr val="0070C0"/>
                </a:solidFill>
                <a:latin typeface="Times New Roman" pitchFamily="18" charset="0"/>
                <a:ea typeface="DejaVu Sans" charset="0"/>
                <a:cs typeface="Times New Roman" pitchFamily="18" charset="0"/>
              </a:rPr>
              <a:t>A.M.Magar.</a:t>
            </a:r>
            <a:endParaRPr lang="en-US" dirty="0" smtClean="0">
              <a:solidFill>
                <a:srgbClr val="0070C0"/>
              </a:solidFill>
              <a:latin typeface="Times New Roman" pitchFamily="18" charset="0"/>
              <a:ea typeface="DejaVu Sans" charset="0"/>
              <a:cs typeface="Times New Roman" pitchFamily="18" charset="0"/>
            </a:endParaRPr>
          </a:p>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lnSpc>
                <a:spcPct val="170000"/>
              </a:lnSpc>
              <a:buNone/>
            </a:pPr>
            <a:r>
              <a:rPr lang="en-US" sz="1600" dirty="0"/>
              <a:t>The proposed system which cans monitor VMs (EC2 Instances) on private clouds such as Amazon or Google and offers solutions to decrease infrastructure cost. Resource Monitoring of Cloud Nodes: </a:t>
            </a:r>
          </a:p>
          <a:p>
            <a:pPr marL="0" indent="0" algn="just">
              <a:buNone/>
            </a:pPr>
            <a:r>
              <a:rPr lang="en-US" sz="1600" dirty="0" smtClean="0"/>
              <a:t>1</a:t>
            </a:r>
            <a:r>
              <a:rPr lang="en-US" sz="1600" dirty="0"/>
              <a:t>. </a:t>
            </a:r>
            <a:r>
              <a:rPr lang="en-US" sz="1600" b="1" dirty="0"/>
              <a:t>Cloud Setup </a:t>
            </a:r>
            <a:r>
              <a:rPr lang="en-US" sz="1600" dirty="0"/>
              <a:t>- Creating private cloud (test bed) by using (Amazon Account).</a:t>
            </a:r>
          </a:p>
          <a:p>
            <a:pPr marL="0" indent="0" algn="just">
              <a:buNone/>
            </a:pPr>
            <a:r>
              <a:rPr lang="en-US" sz="1600" dirty="0"/>
              <a:t> </a:t>
            </a:r>
          </a:p>
          <a:p>
            <a:pPr marL="0" indent="0" algn="just">
              <a:buNone/>
            </a:pPr>
            <a:r>
              <a:rPr lang="en-US" sz="1600" dirty="0"/>
              <a:t>2. </a:t>
            </a:r>
            <a:r>
              <a:rPr lang="en-US" sz="1600" b="1" dirty="0"/>
              <a:t>Resource Monitoring </a:t>
            </a:r>
            <a:r>
              <a:rPr lang="en-US" sz="1600" dirty="0"/>
              <a:t>- monitoring critical resources like RAM, CPU, memory, </a:t>
            </a:r>
          </a:p>
          <a:p>
            <a:pPr marL="0" indent="0" algn="just">
              <a:buNone/>
            </a:pPr>
            <a:r>
              <a:rPr lang="en-US" sz="1600" dirty="0"/>
              <a:t>bandwidth, partition information, running process information and utilization and swap usages etc.</a:t>
            </a:r>
          </a:p>
          <a:p>
            <a:pPr marL="0" indent="0" algn="just">
              <a:buNone/>
            </a:pPr>
            <a:endParaRPr lang="en-US" sz="1600" dirty="0"/>
          </a:p>
          <a:p>
            <a:pPr marL="0" indent="0" algn="just">
              <a:lnSpc>
                <a:spcPct val="120000"/>
              </a:lnSpc>
              <a:buNone/>
            </a:pPr>
            <a:r>
              <a:rPr lang="en-US" sz="1600" dirty="0"/>
              <a:t>3. </a:t>
            </a:r>
            <a:r>
              <a:rPr lang="en-US" sz="1600" b="1" dirty="0"/>
              <a:t>Authentication and authorization </a:t>
            </a:r>
            <a:r>
              <a:rPr lang="en-US" sz="1600" dirty="0"/>
              <a:t>– we need to connect to existing user’s amazon account using user id and password and fetch all the performance matrix like CPU, RAM, storage etc.</a:t>
            </a:r>
          </a:p>
          <a:p>
            <a:pPr marL="0" indent="0" algn="just">
              <a:buNone/>
            </a:pPr>
            <a:endParaRPr lang="en-US" sz="1600" dirty="0"/>
          </a:p>
          <a:p>
            <a:pPr marL="0" indent="0" algn="just">
              <a:lnSpc>
                <a:spcPct val="120000"/>
              </a:lnSpc>
              <a:buNone/>
            </a:pPr>
            <a:r>
              <a:rPr lang="en-US" sz="1600" dirty="0"/>
              <a:t>4. </a:t>
            </a:r>
            <a:r>
              <a:rPr lang="en-US" sz="1600" b="1" dirty="0"/>
              <a:t>Testing</a:t>
            </a:r>
            <a:r>
              <a:rPr lang="en-US" sz="1600" dirty="0"/>
              <a:t> - In order to evaluate the performance of complete setup, need to deploy resource monitoring and load balancing tools on test bed and evaluate need of available resources.</a:t>
            </a:r>
          </a:p>
          <a:p>
            <a:pPr marL="0" indent="0">
              <a:buNone/>
            </a:pPr>
            <a:endParaRPr lang="en-US" sz="1600" dirty="0"/>
          </a:p>
        </p:txBody>
      </p:sp>
    </p:spTree>
    <p:extLst>
      <p:ext uri="{BB962C8B-B14F-4D97-AF65-F5344CB8AC3E}">
        <p14:creationId xmlns:p14="http://schemas.microsoft.com/office/powerpoint/2010/main" val="244034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3"/>
          </a:xfrm>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809328"/>
            <a:ext cx="8503920" cy="4572000"/>
          </a:xfrm>
        </p:spPr>
        <p:txBody>
          <a:bodyPr>
            <a:normAutofit lnSpcReduction="10000"/>
          </a:bodyPr>
          <a:lstStyle/>
          <a:p>
            <a:pPr marL="0" indent="0">
              <a:buNone/>
            </a:pPr>
            <a:r>
              <a:rPr lang="en-US" sz="1800" b="1" dirty="0"/>
              <a:t>Modules:</a:t>
            </a:r>
          </a:p>
          <a:p>
            <a:pPr marL="0" indent="0">
              <a:buNone/>
            </a:pPr>
            <a:r>
              <a:rPr lang="en-US" sz="1800" b="1" dirty="0" smtClean="0"/>
              <a:t>1. Resource </a:t>
            </a:r>
            <a:r>
              <a:rPr lang="en-US" sz="1800" b="1" dirty="0"/>
              <a:t>Monitoring of Cloud </a:t>
            </a:r>
            <a:r>
              <a:rPr lang="en-US" sz="1800" b="1" dirty="0" smtClean="0"/>
              <a:t>Nodes:</a:t>
            </a:r>
          </a:p>
          <a:p>
            <a:pPr marL="0" indent="0">
              <a:buNone/>
            </a:pPr>
            <a:r>
              <a:rPr lang="en-US" sz="1800" b="1" dirty="0"/>
              <a:t> </a:t>
            </a:r>
            <a:r>
              <a:rPr lang="en-US" sz="1800" dirty="0" smtClean="0"/>
              <a:t>a. User </a:t>
            </a:r>
            <a:r>
              <a:rPr lang="en-US" sz="1800" dirty="0"/>
              <a:t>should be able to view CPU and RAM usage utilization of amazon ec2 nodes</a:t>
            </a:r>
          </a:p>
          <a:p>
            <a:pPr marL="0" indent="0">
              <a:buNone/>
            </a:pPr>
            <a:r>
              <a:rPr lang="en-US" sz="1800" dirty="0" smtClean="0"/>
              <a:t>b. CPU </a:t>
            </a:r>
            <a:r>
              <a:rPr lang="en-US" sz="1800" dirty="0"/>
              <a:t>and RAM utilization statistics should be dynamic and should refresh every second.</a:t>
            </a:r>
          </a:p>
          <a:p>
            <a:pPr marL="0" indent="0">
              <a:buNone/>
            </a:pPr>
            <a:endParaRPr lang="en-IN" sz="1800" b="1" dirty="0"/>
          </a:p>
          <a:p>
            <a:pPr marL="0" indent="0" algn="just">
              <a:lnSpc>
                <a:spcPct val="100000"/>
              </a:lnSpc>
              <a:buNone/>
            </a:pPr>
            <a:r>
              <a:rPr lang="en-US" sz="1800" b="1" dirty="0" smtClean="0"/>
              <a:t>2. Select </a:t>
            </a:r>
            <a:r>
              <a:rPr lang="en-US" sz="1800" b="1" dirty="0"/>
              <a:t>Cloud </a:t>
            </a:r>
            <a:r>
              <a:rPr lang="en-US" sz="1800" b="1" dirty="0" smtClean="0"/>
              <a:t>Plans</a:t>
            </a:r>
          </a:p>
          <a:p>
            <a:pPr marL="0" indent="0" algn="just">
              <a:lnSpc>
                <a:spcPct val="100000"/>
              </a:lnSpc>
              <a:buNone/>
            </a:pPr>
            <a:r>
              <a:rPr lang="en-US" sz="1800" dirty="0" smtClean="0"/>
              <a:t> For </a:t>
            </a:r>
            <a:r>
              <a:rPr lang="en-US" sz="1800" dirty="0"/>
              <a:t>popular clouds like </a:t>
            </a:r>
            <a:r>
              <a:rPr lang="en-US" sz="1800" dirty="0" smtClean="0"/>
              <a:t>amazon, cost </a:t>
            </a:r>
            <a:r>
              <a:rPr lang="en-US" sz="1800" dirty="0"/>
              <a:t>of service depends on region of server, memory usage, CPU etc. Cloud service providers charge for following services which need to be added in system</a:t>
            </a:r>
          </a:p>
          <a:p>
            <a:pPr marL="0" indent="0" algn="just">
              <a:lnSpc>
                <a:spcPct val="100000"/>
              </a:lnSpc>
              <a:buNone/>
            </a:pPr>
            <a:r>
              <a:rPr lang="en-US" sz="1800" dirty="0"/>
              <a:t>a.	Storage – Pricing</a:t>
            </a:r>
          </a:p>
          <a:p>
            <a:pPr marL="0" indent="0" algn="just">
              <a:lnSpc>
                <a:spcPct val="100000"/>
              </a:lnSpc>
              <a:buNone/>
            </a:pPr>
            <a:r>
              <a:rPr lang="en-US" sz="1800" dirty="0"/>
              <a:t>b.	Request Pricing</a:t>
            </a:r>
          </a:p>
          <a:p>
            <a:pPr marL="0" indent="0" algn="just">
              <a:lnSpc>
                <a:spcPct val="100000"/>
              </a:lnSpc>
              <a:buNone/>
            </a:pPr>
            <a:r>
              <a:rPr lang="en-US" sz="1800" dirty="0"/>
              <a:t>c.	Storage Management Price</a:t>
            </a:r>
          </a:p>
          <a:p>
            <a:pPr marL="0" indent="0" algn="just">
              <a:lnSpc>
                <a:spcPct val="100000"/>
              </a:lnSpc>
              <a:buNone/>
            </a:pPr>
            <a:r>
              <a:rPr lang="en-US" sz="1800" dirty="0"/>
              <a:t>d.	CPU pricing</a:t>
            </a:r>
          </a:p>
          <a:p>
            <a:pPr marL="0" indent="0" algn="just">
              <a:buNone/>
            </a:pPr>
            <a:endParaRPr lang="en-US" sz="600" dirty="0"/>
          </a:p>
        </p:txBody>
      </p:sp>
    </p:spTree>
    <p:extLst>
      <p:ext uri="{BB962C8B-B14F-4D97-AF65-F5344CB8AC3E}">
        <p14:creationId xmlns:p14="http://schemas.microsoft.com/office/powerpoint/2010/main" val="1010649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1600" b="1" dirty="0" smtClean="0"/>
              <a:t>3. Monitor </a:t>
            </a:r>
            <a:r>
              <a:rPr lang="en-US" sz="1600" b="1" dirty="0"/>
              <a:t>account wise VM Usage of following parameters</a:t>
            </a:r>
          </a:p>
          <a:p>
            <a:pPr marL="0" indent="0" algn="just">
              <a:buNone/>
            </a:pPr>
            <a:r>
              <a:rPr lang="en-US" sz="1600" dirty="0" smtClean="0"/>
              <a:t>a. CPUUtilization</a:t>
            </a:r>
            <a:endParaRPr lang="en-US" sz="1600" dirty="0"/>
          </a:p>
          <a:p>
            <a:pPr marL="0" indent="0" algn="just">
              <a:buNone/>
            </a:pPr>
            <a:r>
              <a:rPr lang="en-US" sz="1600" dirty="0" smtClean="0"/>
              <a:t>b. DiskReadBytes</a:t>
            </a:r>
            <a:endParaRPr lang="en-US" sz="1600" dirty="0"/>
          </a:p>
          <a:p>
            <a:pPr marL="0" indent="0" algn="just">
              <a:buNone/>
            </a:pPr>
            <a:r>
              <a:rPr lang="en-US" sz="1600" dirty="0" smtClean="0"/>
              <a:t>c. DiskWriteBytes</a:t>
            </a:r>
            <a:endParaRPr lang="en-US" sz="1600" dirty="0"/>
          </a:p>
          <a:p>
            <a:pPr marL="0" indent="0" algn="just">
              <a:buNone/>
            </a:pPr>
            <a:r>
              <a:rPr lang="en-US" sz="1600" dirty="0" smtClean="0"/>
              <a:t>d. NetworkIn</a:t>
            </a:r>
            <a:endParaRPr lang="en-US" sz="1600" dirty="0"/>
          </a:p>
          <a:p>
            <a:pPr marL="0" indent="0" algn="just">
              <a:buNone/>
            </a:pPr>
            <a:r>
              <a:rPr lang="en-US" sz="1600" dirty="0" smtClean="0"/>
              <a:t>e. NetworkOut</a:t>
            </a:r>
            <a:endParaRPr lang="en-US" sz="1600" dirty="0"/>
          </a:p>
          <a:p>
            <a:pPr marL="0" indent="0" algn="just">
              <a:buNone/>
            </a:pPr>
            <a:r>
              <a:rPr lang="en-US" sz="1600" dirty="0" smtClean="0"/>
              <a:t>f. StatusCheck</a:t>
            </a:r>
            <a:endParaRPr lang="en-US" sz="1600" dirty="0"/>
          </a:p>
          <a:p>
            <a:pPr marL="0" indent="0" algn="just">
              <a:buNone/>
            </a:pPr>
            <a:endParaRPr lang="en-US" sz="1600" dirty="0"/>
          </a:p>
          <a:p>
            <a:pPr marL="0" indent="0">
              <a:buNone/>
            </a:pPr>
            <a:r>
              <a:rPr lang="en-US" sz="1600" b="1" dirty="0" smtClean="0"/>
              <a:t>4. Propose </a:t>
            </a:r>
            <a:r>
              <a:rPr lang="en-US" sz="1600" b="1" dirty="0"/>
              <a:t>efficient resource utilization</a:t>
            </a:r>
          </a:p>
          <a:p>
            <a:pPr marL="0" indent="0">
              <a:buNone/>
            </a:pPr>
            <a:r>
              <a:rPr lang="en-US" sz="1600" dirty="0"/>
              <a:t>a. </a:t>
            </a:r>
            <a:r>
              <a:rPr lang="en-US" sz="1600" dirty="0" smtClean="0"/>
              <a:t>By </a:t>
            </a:r>
            <a:r>
              <a:rPr lang="en-US" sz="1600" dirty="0"/>
              <a:t>suggesting memory cutdown</a:t>
            </a:r>
          </a:p>
          <a:p>
            <a:pPr marL="0" indent="0">
              <a:buNone/>
            </a:pPr>
            <a:r>
              <a:rPr lang="en-US" sz="1600" dirty="0" smtClean="0"/>
              <a:t>b. By </a:t>
            </a:r>
            <a:r>
              <a:rPr lang="en-US" sz="1600" dirty="0"/>
              <a:t>suggesting cpu cutdown</a:t>
            </a:r>
          </a:p>
          <a:p>
            <a:pPr marL="0" indent="0">
              <a:buNone/>
            </a:pPr>
            <a:r>
              <a:rPr lang="en-US" sz="1600" dirty="0" smtClean="0"/>
              <a:t>c. By </a:t>
            </a:r>
            <a:r>
              <a:rPr lang="en-US" sz="1600" dirty="0"/>
              <a:t>suggesting storage cutdown</a:t>
            </a:r>
          </a:p>
          <a:p>
            <a:pPr marL="0" indent="0">
              <a:buNone/>
            </a:pPr>
            <a:endParaRPr lang="en-US" sz="1600" dirty="0"/>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2003854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343207" y="1772816"/>
            <a:ext cx="8503920" cy="4572000"/>
          </a:xfrm>
        </p:spPr>
        <p:txBody>
          <a:bodyPr>
            <a:normAutofit fontScale="92500" lnSpcReduction="10000"/>
          </a:bodyPr>
          <a:lstStyle/>
          <a:p>
            <a:pPr lvl="0" algn="just">
              <a:lnSpc>
                <a:spcPct val="100000"/>
              </a:lnSpc>
            </a:pPr>
            <a:r>
              <a:rPr lang="en-US" sz="1800" dirty="0"/>
              <a:t>Ryan Chard,Kyle Chard,Rich Wolski,Ravi Madduri,Bryan Ng and Kris Bubendorfer,IanFoster,"Cost-AwareCloudProﬁling,Prediction,andProvi- sioning as a Service", PUBLISHED BY THE IEEE COMPUTER SOCIET, 2017.  </a:t>
            </a:r>
          </a:p>
          <a:p>
            <a:pPr lvl="0" algn="just">
              <a:lnSpc>
                <a:spcPct val="100000"/>
              </a:lnSpc>
            </a:pPr>
            <a:endParaRPr lang="en-US" sz="1800" dirty="0"/>
          </a:p>
          <a:p>
            <a:pPr lvl="0" algn="just">
              <a:lnSpc>
                <a:spcPct val="100000"/>
              </a:lnSpc>
            </a:pPr>
            <a:r>
              <a:rPr lang="en-US" sz="1800" dirty="0"/>
              <a:t>Xinhui Li, Ying Li, Tiancheng Liu, Jie Qiu, Fengchun Wang,"The Method and Tool of Cost Analysis for Cloud Computing",2009 IEEE International Conference on Cloud Computing. </a:t>
            </a:r>
          </a:p>
          <a:p>
            <a:pPr lvl="0" algn="just">
              <a:lnSpc>
                <a:spcPct val="100000"/>
              </a:lnSpc>
            </a:pPr>
            <a:endParaRPr lang="en-US" sz="1800" dirty="0"/>
          </a:p>
          <a:p>
            <a:pPr lvl="0" algn="just">
              <a:lnSpc>
                <a:spcPct val="100000"/>
              </a:lnSpc>
            </a:pPr>
            <a:r>
              <a:rPr lang="en-US" sz="1800" dirty="0"/>
              <a:t>G.Anuprabavathi1, R.Rajmohan2, J.Nulyn Punitha3, D.Dinagaran4, S.G.Sandhya ,“ENERGY-EFFICIENT AND COST-EFFECTIVE RESOURCE PROVISIONING FRAMEWORK FOR MAP REDUCE WORKLOADS USING DCC ALGORITHM”, International Journal of Engineering Science Invention Research &amp; Development; Vol. II Issue IXMarch2016.</a:t>
            </a:r>
          </a:p>
          <a:p>
            <a:pPr lvl="0" algn="just">
              <a:lnSpc>
                <a:spcPct val="100000"/>
              </a:lnSpc>
            </a:pPr>
            <a:endParaRPr lang="en-US" sz="1800" dirty="0"/>
          </a:p>
          <a:p>
            <a:pPr lvl="0" algn="just">
              <a:lnSpc>
                <a:spcPct val="100000"/>
              </a:lnSpc>
            </a:pPr>
            <a:r>
              <a:rPr lang="en-US" sz="1800" dirty="0"/>
              <a:t>Amelie Chi Zhou, Bingsheng Heand Cheng Liu Nanyang Technological University "Monetary Cost Optimizations for Hosting Workﬂow-as-a-Service in IaaS Clouds", IEEE TRANSACTIONS ON CLOUD COMPUTING, VOL. X, NO. X, AUGUST 2014</a:t>
            </a:r>
            <a:endParaRPr lang="en-IN" sz="1800" i="1" dirty="0"/>
          </a:p>
        </p:txBody>
      </p:sp>
    </p:spTree>
    <p:extLst>
      <p:ext uri="{BB962C8B-B14F-4D97-AF65-F5344CB8AC3E}">
        <p14:creationId xmlns:p14="http://schemas.microsoft.com/office/powerpoint/2010/main" val="3706725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 y="-675456"/>
            <a:ext cx="8534400" cy="1832248"/>
          </a:xfrm>
        </p:spPr>
        <p:txBody>
          <a:bodyPr>
            <a:normAutofit/>
          </a:bodyPr>
          <a:lstStyle/>
          <a:p>
            <a:r>
              <a:rPr lang="en-IN" dirty="0" smtClean="0"/>
              <a:t>                                                </a:t>
            </a:r>
            <a:r>
              <a:rPr lang="en-IN" sz="4800" dirty="0" smtClean="0"/>
              <a:t>THANK</a:t>
            </a:r>
            <a:endParaRPr lang="en-IN" sz="4800" dirty="0"/>
          </a:p>
        </p:txBody>
      </p:sp>
      <p:sp>
        <p:nvSpPr>
          <p:cNvPr id="3" name="Content Placeholder 2"/>
          <p:cNvSpPr>
            <a:spLocks noGrp="1"/>
          </p:cNvSpPr>
          <p:nvPr>
            <p:ph sz="quarter" idx="1"/>
          </p:nvPr>
        </p:nvSpPr>
        <p:spPr>
          <a:xfrm>
            <a:off x="343207" y="1556792"/>
            <a:ext cx="8503920" cy="4788024"/>
          </a:xfrm>
        </p:spPr>
        <p:txBody>
          <a:bodyPr>
            <a:normAutofit/>
          </a:bodyPr>
          <a:lstStyle/>
          <a:p>
            <a:pPr marL="0" indent="0">
              <a:buNone/>
            </a:pPr>
            <a:r>
              <a:rPr lang="en-IN" sz="3600" i="1" dirty="0" smtClean="0"/>
              <a:t>                                                         </a:t>
            </a:r>
            <a:r>
              <a:rPr lang="en-IN" sz="5400" i="1" dirty="0" smtClean="0"/>
              <a:t>YOU   </a:t>
            </a:r>
            <a:r>
              <a:rPr lang="en-IN" sz="3600" i="1" dirty="0" smtClean="0"/>
              <a:t>                                                          </a:t>
            </a:r>
            <a:endParaRPr lang="en-IN" sz="3600" i="1" dirty="0"/>
          </a:p>
        </p:txBody>
      </p:sp>
    </p:spTree>
    <p:extLst>
      <p:ext uri="{BB962C8B-B14F-4D97-AF65-F5344CB8AC3E}">
        <p14:creationId xmlns:p14="http://schemas.microsoft.com/office/powerpoint/2010/main" val="120046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 </a:t>
            </a:r>
          </a:p>
        </p:txBody>
      </p:sp>
      <p:sp>
        <p:nvSpPr>
          <p:cNvPr id="3" name="Content Placeholder 2"/>
          <p:cNvSpPr>
            <a:spLocks noGrp="1"/>
          </p:cNvSpPr>
          <p:nvPr>
            <p:ph sz="quarter" idx="1"/>
          </p:nvPr>
        </p:nvSpPr>
        <p:spPr/>
        <p:txBody>
          <a:bodyPr>
            <a:normAutofit fontScale="25000" lnSpcReduction="20000"/>
          </a:bodyPr>
          <a:lstStyle/>
          <a:p>
            <a:r>
              <a:rPr lang="en-US" sz="7200" dirty="0"/>
              <a:t>Cost optimization is a major concern in cloud computing as owners of </a:t>
            </a:r>
            <a:r>
              <a:rPr lang="en-US" sz="7200" dirty="0" smtClean="0"/>
              <a:t>large IT </a:t>
            </a:r>
            <a:r>
              <a:rPr lang="en-US" sz="7200" dirty="0"/>
              <a:t>infrastructures have to pay a large cost for resource utilization</a:t>
            </a:r>
            <a:r>
              <a:rPr lang="en-US" sz="7200" dirty="0" smtClean="0"/>
              <a:t>.</a:t>
            </a:r>
          </a:p>
          <a:p>
            <a:pPr marL="0" indent="0">
              <a:buNone/>
            </a:pPr>
            <a:endParaRPr lang="en-US" sz="7200" dirty="0" smtClean="0"/>
          </a:p>
          <a:p>
            <a:r>
              <a:rPr lang="en-US" sz="7200" dirty="0"/>
              <a:t>The infrastructure resources of cloud computing can be widely distributed in different phases according to the needs of different </a:t>
            </a:r>
            <a:r>
              <a:rPr lang="en-US" sz="7200" dirty="0" smtClean="0"/>
              <a:t>users.</a:t>
            </a:r>
          </a:p>
          <a:p>
            <a:pPr marL="0" indent="0">
              <a:buNone/>
            </a:pPr>
            <a:endParaRPr lang="en-US" sz="7200" dirty="0" smtClean="0"/>
          </a:p>
          <a:p>
            <a:r>
              <a:rPr lang="en-US" sz="7200" dirty="0"/>
              <a:t>In the course of a cloud, implementation users have the flexibility to choose the EC2 instance type that provides the appropriate mix of resources for the target application and workload. </a:t>
            </a:r>
            <a:endParaRPr lang="en-US" sz="7200" dirty="0" smtClean="0"/>
          </a:p>
          <a:p>
            <a:endParaRPr lang="en-US" sz="7200" dirty="0"/>
          </a:p>
          <a:p>
            <a:r>
              <a:rPr lang="en-US" sz="7200" dirty="0" smtClean="0"/>
              <a:t>The </a:t>
            </a:r>
            <a:r>
              <a:rPr lang="en-US" sz="7200" dirty="0"/>
              <a:t>charges are applied on the basis of resource utilization, but it is very high as most of them not used in an effective way.</a:t>
            </a:r>
          </a:p>
          <a:p>
            <a:endParaRPr lang="en-IN" sz="7200" b="1" dirty="0" smtClean="0"/>
          </a:p>
          <a:p>
            <a:endParaRPr lang="en-IN" sz="7200" dirty="0"/>
          </a:p>
          <a:p>
            <a:pPr marL="0" indent="0">
              <a:buNone/>
            </a:pPr>
            <a:endParaRPr lang="en-IN" sz="7200" dirty="0" smtClean="0"/>
          </a:p>
          <a:p>
            <a:pPr marL="0" indent="0">
              <a:buNone/>
            </a:pPr>
            <a:endParaRPr lang="en-IN" sz="4500" dirty="0" smtClean="0"/>
          </a:p>
          <a:p>
            <a:endParaRPr lang="en-IN" sz="4500" dirty="0">
              <a:latin typeface="Times New Roman" pitchFamily="18" charset="0"/>
              <a:cs typeface="Times New Roman" pitchFamily="18" charset="0"/>
            </a:endParaRPr>
          </a:p>
          <a:p>
            <a:endParaRPr lang="en-IN" sz="4500" dirty="0" smtClean="0">
              <a:latin typeface="Times New Roman" pitchFamily="18" charset="0"/>
              <a:cs typeface="Times New Roman" pitchFamily="18" charset="0"/>
            </a:endParaRPr>
          </a:p>
          <a:p>
            <a:pPr marL="0" indent="0">
              <a:buNone/>
            </a:pPr>
            <a:endParaRPr lang="en-IN" sz="4500" u="sng" dirty="0" smtClean="0">
              <a:latin typeface="Times New Roman" pitchFamily="18" charset="0"/>
              <a:cs typeface="Times New Roman" pitchFamily="18" charset="0"/>
            </a:endParaRPr>
          </a:p>
          <a:p>
            <a:pPr algn="just">
              <a:buNone/>
            </a:pPr>
            <a:r>
              <a:rPr lang="en-IN" sz="45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6886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r>
              <a:rPr lang="en-US" sz="1800" dirty="0"/>
              <a:t>The main purpose of the system is to create private cloud (test bed) by using (Amazon Account) along with monitoring critical resources like RAM, CPU, memory, bandwidth, partition information, running process information and utilization and swap usages etc</a:t>
            </a:r>
            <a:r>
              <a:rPr lang="en-US" sz="1800" dirty="0" smtClean="0"/>
              <a:t>.</a:t>
            </a:r>
          </a:p>
          <a:p>
            <a:endParaRPr lang="en-US" sz="1800" dirty="0"/>
          </a:p>
          <a:p>
            <a:pPr algn="just">
              <a:lnSpc>
                <a:spcPct val="120000"/>
              </a:lnSpc>
            </a:pPr>
            <a:r>
              <a:rPr lang="en-IN" sz="1800" dirty="0"/>
              <a:t> Also, recommend the price reduction strategy. The system also enables optimum utilization of cloud resource.</a:t>
            </a:r>
          </a:p>
          <a:p>
            <a:pPr marL="0" indent="0" algn="just">
              <a:lnSpc>
                <a:spcPct val="120000"/>
              </a:lnSpc>
              <a:buNone/>
            </a:pPr>
            <a:endParaRPr lang="en-IN" sz="1800" dirty="0"/>
          </a:p>
          <a:p>
            <a:endParaRPr lang="en-IN" dirty="0"/>
          </a:p>
        </p:txBody>
      </p:sp>
    </p:spTree>
    <p:extLst>
      <p:ext uri="{BB962C8B-B14F-4D97-AF65-F5344CB8AC3E}">
        <p14:creationId xmlns:p14="http://schemas.microsoft.com/office/powerpoint/2010/main" val="368076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Motivation</a:t>
            </a:r>
            <a:r>
              <a:rPr lang="en-IN"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8503920" cy="4710264"/>
          </a:xfrm>
        </p:spPr>
        <p:txBody>
          <a:bodyPr>
            <a:noAutofit/>
          </a:bodyPr>
          <a:lstStyle/>
          <a:p>
            <a:pPr algn="just">
              <a:lnSpc>
                <a:spcPct val="150000"/>
              </a:lnSpc>
            </a:pPr>
            <a:r>
              <a:rPr lang="en-IN" sz="1800" dirty="0"/>
              <a:t>The infrastructure resources of cloud computing can be widely distributed in different phases according to the needs of different users In the course of a cloud implementation users have the flexibility to choose the EC2 instance type that provides the appropriate mix of resources for the target application and workload The charges are applied on the basis of resource utilization but it is very high as most of them not used in an optimal way</a:t>
            </a:r>
            <a:r>
              <a:rPr lang="en-IN" sz="1800" dirty="0" smtClean="0"/>
              <a:t>.</a:t>
            </a:r>
          </a:p>
          <a:p>
            <a:pPr algn="just">
              <a:lnSpc>
                <a:spcPct val="150000"/>
              </a:lnSpc>
            </a:pPr>
            <a:endParaRPr lang="en-IN" sz="1800" dirty="0"/>
          </a:p>
          <a:p>
            <a:pPr algn="just">
              <a:lnSpc>
                <a:spcPct val="150000"/>
              </a:lnSpc>
            </a:pPr>
            <a:r>
              <a:rPr lang="en-IN" sz="1800" dirty="0"/>
              <a:t> The main purpose of the system is to create private cloud test bed by using Amazon Account along with monitoring critical resources like RAM CPU memory bandwidth partition information running process information and utilization and swap usages etc Also recommend the price reduction strategy</a:t>
            </a:r>
            <a:endParaRPr lang="en-IN" sz="1800" u="sng"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1634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algn="just"/>
            <a:endParaRPr lang="en-IN" sz="2000" dirty="0" smtClean="0"/>
          </a:p>
          <a:p>
            <a:pPr algn="just"/>
            <a:r>
              <a:rPr lang="en-IN" sz="1800" dirty="0" smtClean="0"/>
              <a:t>To </a:t>
            </a:r>
            <a:r>
              <a:rPr lang="en-IN" sz="1800" dirty="0"/>
              <a:t>implement a scheme i.e. Cost Effective Resource Provisioning Approach for Cloud Environments to reduce the infrastructure cost of cloud usage and evaluate the performance of workloads on EC2 instances.</a:t>
            </a:r>
          </a:p>
          <a:p>
            <a:pPr algn="just"/>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1056294" y="1527175"/>
            <a:ext cx="6994900" cy="4572000"/>
          </a:xfrm>
          <a:prstGeom prst="rect">
            <a:avLst/>
          </a:prstGeom>
        </p:spPr>
      </p:pic>
    </p:spTree>
    <p:extLst>
      <p:ext uri="{BB962C8B-B14F-4D97-AF65-F5344CB8AC3E}">
        <p14:creationId xmlns:p14="http://schemas.microsoft.com/office/powerpoint/2010/main" val="6243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8994" y="1017823"/>
            <a:ext cx="7706012" cy="4822354"/>
          </a:xfrm>
          <a:prstGeom prst="rect">
            <a:avLst/>
          </a:prstGeom>
        </p:spPr>
      </p:pic>
    </p:spTree>
    <p:extLst>
      <p:ext uri="{BB962C8B-B14F-4D97-AF65-F5344CB8AC3E}">
        <p14:creationId xmlns:p14="http://schemas.microsoft.com/office/powerpoint/2010/main" val="219477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a:t>
            </a:r>
            <a:endParaRPr lang="en-IN"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r>
              <a:rPr lang="en-US" sz="1800" dirty="0"/>
              <a:t>• </a:t>
            </a:r>
            <a:r>
              <a:rPr lang="en-US" sz="1800" b="1" dirty="0"/>
              <a:t>Database : </a:t>
            </a:r>
            <a:r>
              <a:rPr lang="en-US" sz="1800" dirty="0"/>
              <a:t>MYSQL</a:t>
            </a:r>
          </a:p>
          <a:p>
            <a:pPr marL="0" indent="0" algn="just">
              <a:lnSpc>
                <a:spcPct val="150000"/>
              </a:lnSpc>
              <a:buNone/>
            </a:pPr>
            <a:r>
              <a:rPr lang="en-US" sz="1800" dirty="0"/>
              <a:t>• </a:t>
            </a:r>
            <a:r>
              <a:rPr lang="en-US" sz="1800" b="1" dirty="0"/>
              <a:t>Platform : </a:t>
            </a:r>
            <a:r>
              <a:rPr lang="en-US" sz="1800" dirty="0"/>
              <a:t>Microsoft Windows 7 Professional or greater</a:t>
            </a:r>
          </a:p>
          <a:p>
            <a:pPr marL="0" indent="0" algn="just">
              <a:lnSpc>
                <a:spcPct val="150000"/>
              </a:lnSpc>
              <a:buNone/>
            </a:pPr>
            <a:r>
              <a:rPr lang="en-US" sz="1800" dirty="0"/>
              <a:t>• </a:t>
            </a:r>
            <a:r>
              <a:rPr lang="en-US" sz="1800" b="1" dirty="0"/>
              <a:t>Language : </a:t>
            </a:r>
            <a:r>
              <a:rPr lang="en-US" sz="1800" dirty="0"/>
              <a:t>Java JDK 1.8</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49415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Processor : </a:t>
            </a:r>
            <a:r>
              <a:rPr lang="en-US" sz="1800" dirty="0"/>
              <a:t>1 gigahertz (GHz) or faster processor or SoC.</a:t>
            </a:r>
          </a:p>
          <a:p>
            <a:pPr marL="0" indent="0" algn="just">
              <a:lnSpc>
                <a:spcPct val="150000"/>
              </a:lnSpc>
              <a:buNone/>
            </a:pPr>
            <a:r>
              <a:rPr lang="en-US" sz="1800" dirty="0"/>
              <a:t>• </a:t>
            </a:r>
            <a:r>
              <a:rPr lang="en-US" sz="1800" b="1" dirty="0"/>
              <a:t>RAM : </a:t>
            </a:r>
            <a:r>
              <a:rPr lang="en-US" sz="1800" dirty="0"/>
              <a:t>1 gigabyte (GB) for 32-bit or 2 GB for 64-bit.</a:t>
            </a:r>
          </a:p>
          <a:p>
            <a:pPr marL="0" indent="0" algn="just">
              <a:lnSpc>
                <a:spcPct val="150000"/>
              </a:lnSpc>
              <a:buNone/>
            </a:pPr>
            <a:r>
              <a:rPr lang="en-US" sz="1800" dirty="0"/>
              <a:t>• </a:t>
            </a:r>
            <a:r>
              <a:rPr lang="en-US" sz="1800" b="1" dirty="0"/>
              <a:t>Hard Disk Space: </a:t>
            </a:r>
            <a:r>
              <a:rPr lang="en-US" sz="1800" dirty="0"/>
              <a:t>16 GB for 32-bit OS 20 GB for 64-bit OS)</a:t>
            </a:r>
          </a:p>
          <a:p>
            <a:pPr marL="0" indent="0" fontAlgn="base">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588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2042</TotalTime>
  <Words>883</Words>
  <Application>Microsoft Office PowerPoint</Application>
  <PresentationFormat>On-screen Show (4:3)</PresentationFormat>
  <Paragraphs>115</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DejaVu Sans</vt:lpstr>
      <vt:lpstr>Georgia</vt:lpstr>
      <vt:lpstr>Lucida Calligraphy</vt:lpstr>
      <vt:lpstr>Times New Roman</vt:lpstr>
      <vt:lpstr>Wingdings</vt:lpstr>
      <vt:lpstr>Wingdings 2</vt:lpstr>
      <vt:lpstr>Civic</vt:lpstr>
      <vt:lpstr>PowerPoint Presentation</vt:lpstr>
      <vt:lpstr>Introduction </vt:lpstr>
      <vt:lpstr>Introduction</vt:lpstr>
      <vt:lpstr>Motivation </vt:lpstr>
      <vt:lpstr>Problem Statement</vt:lpstr>
      <vt:lpstr>Literature Survey</vt:lpstr>
      <vt:lpstr>PowerPoint Presentation</vt:lpstr>
      <vt:lpstr>Software Requirement </vt:lpstr>
      <vt:lpstr>Hardware Requirements</vt:lpstr>
      <vt:lpstr>Project Scope</vt:lpstr>
      <vt:lpstr>Project Scope</vt:lpstr>
      <vt:lpstr>Project Scope</vt:lpstr>
      <vt:lpstr>References</vt:lpstr>
      <vt:lpstr>                                                THANK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and Continues Assessment Management Register</dc:title>
  <dc:creator>asus</dc:creator>
  <cp:lastModifiedBy>nikitabarade1120@gmail.com</cp:lastModifiedBy>
  <cp:revision>82</cp:revision>
  <dcterms:created xsi:type="dcterms:W3CDTF">2017-04-05T14:08:53Z</dcterms:created>
  <dcterms:modified xsi:type="dcterms:W3CDTF">2021-08-22T14:05:33Z</dcterms:modified>
</cp:coreProperties>
</file>