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5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
      <p:font typeface="Rockwell" panose="02060603020205020403" pitchFamily="18" charset="0"/>
      <p:regular r:id="rId26"/>
      <p:bold r:id="rId27"/>
      <p:italic r:id="rId28"/>
      <p:boldItalic r:id="rId29"/>
    </p:embeddedFont>
    <p:embeddedFont>
      <p:font typeface="Wingdings 3" panose="050401020108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mvxpRY1qf4Sfrlq/drwK35Edn2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52" y="40"/>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12001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11</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69738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2044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77613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9263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56078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413650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211895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577103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614933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4427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03234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3752541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marL="0" lvl="0" indent="0" algn="r" rtl="0">
              <a:spcBef>
                <a:spcPts val="0"/>
              </a:spcBef>
              <a:spcAft>
                <a:spcPts val="0"/>
              </a:spcAft>
              <a:buNone/>
            </a:pPr>
            <a:fld id="{00000000-1234-1234-1234-123412341234}"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996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12" Type="http://schemas.microsoft.com/office/2007/relationships/hdphoto" Target="../media/hdphoto5.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9.png"/><Relationship Id="rId5" Type="http://schemas.microsoft.com/office/2007/relationships/hdphoto" Target="../media/hdphoto2.wdp"/><Relationship Id="rId10" Type="http://schemas.microsoft.com/office/2007/relationships/hdphoto" Target="../media/hdphoto4.wdp"/><Relationship Id="rId4" Type="http://schemas.openxmlformats.org/officeDocument/2006/relationships/image" Target="../media/image5.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0161" y="10160"/>
            <a:ext cx="12192000" cy="6949440"/>
          </a:xfrm>
          <a:prstGeom prst="rect">
            <a:avLst/>
          </a:prstGeom>
          <a:noFill/>
          <a:ln>
            <a:noFill/>
          </a:ln>
        </p:spPr>
      </p:pic>
      <p:sp>
        <p:nvSpPr>
          <p:cNvPr id="99" name="Google Shape;99;p1"/>
          <p:cNvSpPr txBox="1"/>
          <p:nvPr/>
        </p:nvSpPr>
        <p:spPr>
          <a:xfrm>
            <a:off x="666726" y="3768786"/>
            <a:ext cx="11688792" cy="2062063"/>
          </a:xfrm>
          <a:prstGeom prst="rect">
            <a:avLst/>
          </a:prstGeom>
          <a:noFill/>
          <a:ln>
            <a:noFill/>
          </a:ln>
        </p:spPr>
        <p:txBody>
          <a:bodyPr spcFirstLastPara="1" wrap="square" lIns="91425" tIns="45700" rIns="91425" bIns="45700" anchor="t" anchorCtr="0">
            <a:spAutoFit/>
          </a:bodyPr>
          <a:lstStyle/>
          <a:p>
            <a:pPr>
              <a:buSzPts val="1800"/>
            </a:pPr>
            <a:br>
              <a:rPr lang="en-IN" sz="1800" b="0" i="0" u="none" strike="noStrike" cap="none" dirty="0">
                <a:solidFill>
                  <a:schemeClr val="dk1"/>
                </a:solidFill>
                <a:latin typeface="Calibri"/>
                <a:ea typeface="Calibri"/>
                <a:cs typeface="Calibri"/>
                <a:sym typeface="Calibri"/>
              </a:rPr>
            </a:br>
            <a:r>
              <a:rPr lang="en-US" sz="4800" b="1" cap="none" spc="0" dirty="0">
                <a:ln/>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Handwritten Alphabet Recognition with Machine Learning on the MNIST Dataset</a:t>
            </a:r>
            <a:endParaRPr lang="en-IN" sz="1800" b="1" cap="none" spc="0" dirty="0">
              <a:ln/>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800"/>
              <a:buFont typeface="Arial"/>
              <a:buNone/>
            </a:pPr>
            <a:endParaRPr sz="14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anim calcmode="lin" valueType="num">
                                      <p:cBhvr>
                                        <p:cTn id="7" dur="1000" fill="hold"/>
                                        <p:tgtEl>
                                          <p:spTgt spid="9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9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9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1397A90D-9FEF-8623-3A81-691B1087ECC0}"/>
              </a:ext>
            </a:extLst>
          </p:cNvPr>
          <p:cNvSpPr/>
          <p:nvPr/>
        </p:nvSpPr>
        <p:spPr>
          <a:xfrm>
            <a:off x="0" y="0"/>
            <a:ext cx="2838450" cy="107830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atin typeface="Times New Roman" panose="02020603050405020304" pitchFamily="18" charset="0"/>
                <a:cs typeface="Times New Roman" panose="02020603050405020304" pitchFamily="18" charset="0"/>
              </a:rPr>
              <a:t>XG-BOOST</a:t>
            </a:r>
          </a:p>
        </p:txBody>
      </p:sp>
      <p:pic>
        <p:nvPicPr>
          <p:cNvPr id="3" name="Picture 2">
            <a:extLst>
              <a:ext uri="{FF2B5EF4-FFF2-40B4-BE49-F238E27FC236}">
                <a16:creationId xmlns:a16="http://schemas.microsoft.com/office/drawing/2014/main" id="{C90CE4B5-D8E2-1C48-CF5B-DD1773F0176C}"/>
              </a:ext>
            </a:extLst>
          </p:cNvPr>
          <p:cNvPicPr>
            <a:picLocks noChangeAspect="1"/>
          </p:cNvPicPr>
          <p:nvPr/>
        </p:nvPicPr>
        <p:blipFill>
          <a:blip r:embed="rId2"/>
          <a:stretch>
            <a:fillRect/>
          </a:stretch>
        </p:blipFill>
        <p:spPr>
          <a:xfrm>
            <a:off x="2838450" y="0"/>
            <a:ext cx="9530171" cy="3859901"/>
          </a:xfrm>
          <a:prstGeom prst="rect">
            <a:avLst/>
          </a:prstGeom>
        </p:spPr>
      </p:pic>
      <p:pic>
        <p:nvPicPr>
          <p:cNvPr id="4" name="Picture 3">
            <a:extLst>
              <a:ext uri="{FF2B5EF4-FFF2-40B4-BE49-F238E27FC236}">
                <a16:creationId xmlns:a16="http://schemas.microsoft.com/office/drawing/2014/main" id="{13369333-490E-B247-46AF-6DE566644CA6}"/>
              </a:ext>
            </a:extLst>
          </p:cNvPr>
          <p:cNvPicPr>
            <a:picLocks noChangeAspect="1"/>
          </p:cNvPicPr>
          <p:nvPr/>
        </p:nvPicPr>
        <p:blipFill>
          <a:blip r:embed="rId3"/>
          <a:stretch>
            <a:fillRect/>
          </a:stretch>
        </p:blipFill>
        <p:spPr>
          <a:xfrm>
            <a:off x="3105150" y="3738832"/>
            <a:ext cx="9275738" cy="3119167"/>
          </a:xfrm>
          <a:prstGeom prst="rect">
            <a:avLst/>
          </a:prstGeom>
        </p:spPr>
      </p:pic>
      <p:sp>
        <p:nvSpPr>
          <p:cNvPr id="6" name="TextBox 5">
            <a:extLst>
              <a:ext uri="{FF2B5EF4-FFF2-40B4-BE49-F238E27FC236}">
                <a16:creationId xmlns:a16="http://schemas.microsoft.com/office/drawing/2014/main" id="{FE70450F-C05D-A03C-5396-99B82A6F200C}"/>
              </a:ext>
            </a:extLst>
          </p:cNvPr>
          <p:cNvSpPr txBox="1"/>
          <p:nvPr/>
        </p:nvSpPr>
        <p:spPr>
          <a:xfrm>
            <a:off x="11193" y="1225689"/>
            <a:ext cx="2700431" cy="5632311"/>
          </a:xfrm>
          <a:prstGeom prst="rect">
            <a:avLst/>
          </a:prstGeom>
          <a:noFill/>
        </p:spPr>
        <p:txBody>
          <a:bodyPr wrap="square" rtlCol="0">
            <a:spAutoFit/>
          </a:bodyPr>
          <a:lstStyle/>
          <a:p>
            <a:r>
              <a:rPr lang="en-US" sz="1800" dirty="0">
                <a:solidFill>
                  <a:schemeClr val="tx1"/>
                </a:solidFill>
                <a:latin typeface="Times New Roman" panose="02020603050405020304" pitchFamily="18" charset="0"/>
                <a:cs typeface="Times New Roman" panose="02020603050405020304" pitchFamily="18" charset="0"/>
              </a:rPr>
              <a:t>The high accuracy score of 0.988276 suggests that the true and predicted values in the classification task are very close to each other. This indicates that the </a:t>
            </a:r>
            <a:r>
              <a:rPr lang="en-US" sz="1800" dirty="0" err="1">
                <a:solidFill>
                  <a:schemeClr val="tx1"/>
                </a:solidFill>
                <a:latin typeface="Times New Roman" panose="02020603050405020304" pitchFamily="18" charset="0"/>
                <a:cs typeface="Times New Roman" panose="02020603050405020304" pitchFamily="18" charset="0"/>
              </a:rPr>
              <a:t>XGBoost</a:t>
            </a:r>
            <a:r>
              <a:rPr lang="en-US" sz="1800" dirty="0">
                <a:solidFill>
                  <a:schemeClr val="tx1"/>
                </a:solidFill>
                <a:latin typeface="Times New Roman" panose="02020603050405020304" pitchFamily="18" charset="0"/>
                <a:cs typeface="Times New Roman" panose="02020603050405020304" pitchFamily="18" charset="0"/>
              </a:rPr>
              <a:t> model was able to accurately classify the handwritten alphabet images in the dataset, resulting in minimal discrepancies between the true values and the predictions. The plot of the true and predicted values would likely show a strong alignment, further supporting the model's ability to closely match the actual labels.</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663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D911D8D8-F7D8-5A36-F8F2-71BB089BD4CA}"/>
              </a:ext>
            </a:extLst>
          </p:cNvPr>
          <p:cNvSpPr/>
          <p:nvPr/>
        </p:nvSpPr>
        <p:spPr>
          <a:xfrm>
            <a:off x="0" y="0"/>
            <a:ext cx="3008768" cy="1080000"/>
          </a:xfrm>
          <a:prstGeom prst="homePlate">
            <a:avLst/>
          </a:prstGeom>
          <a:solidFill>
            <a:schemeClr val="accent1"/>
          </a:solidFill>
          <a:ln>
            <a:noFill/>
          </a:ln>
        </p:spPr>
        <p:style>
          <a:lnRef idx="3">
            <a:schemeClr val="lt1"/>
          </a:lnRef>
          <a:fillRef idx="1">
            <a:schemeClr val="accent4"/>
          </a:fillRef>
          <a:effectRef idx="1">
            <a:schemeClr val="accent4"/>
          </a:effectRef>
          <a:fontRef idx="minor">
            <a:schemeClr val="lt1"/>
          </a:fontRef>
        </p:style>
        <p:txBody>
          <a:bodyPr rtlCol="0" anchor="ctr"/>
          <a:lstStyle/>
          <a:p>
            <a:r>
              <a:rPr lang="en-IN" sz="2800" b="1" dirty="0">
                <a:solidFill>
                  <a:schemeClr val="bg1"/>
                </a:solidFill>
                <a:latin typeface="Times New Roman" panose="02020603050405020304" pitchFamily="18" charset="0"/>
                <a:cs typeface="Times New Roman" panose="02020603050405020304" pitchFamily="18" charset="0"/>
              </a:rPr>
              <a:t>GAUSSIAN NAVIE BAYES</a:t>
            </a:r>
          </a:p>
        </p:txBody>
      </p:sp>
      <p:pic>
        <p:nvPicPr>
          <p:cNvPr id="3" name="Picture 2">
            <a:extLst>
              <a:ext uri="{FF2B5EF4-FFF2-40B4-BE49-F238E27FC236}">
                <a16:creationId xmlns:a16="http://schemas.microsoft.com/office/drawing/2014/main" id="{870AF555-B9B0-8897-DBAD-813B972E20BA}"/>
              </a:ext>
            </a:extLst>
          </p:cNvPr>
          <p:cNvPicPr>
            <a:picLocks noChangeAspect="1"/>
          </p:cNvPicPr>
          <p:nvPr/>
        </p:nvPicPr>
        <p:blipFill>
          <a:blip r:embed="rId3"/>
          <a:stretch>
            <a:fillRect/>
          </a:stretch>
        </p:blipFill>
        <p:spPr>
          <a:xfrm>
            <a:off x="3040216" y="0"/>
            <a:ext cx="9151784" cy="4293096"/>
          </a:xfrm>
          <a:prstGeom prst="rect">
            <a:avLst/>
          </a:prstGeom>
          <a:solidFill>
            <a:schemeClr val="accent1"/>
          </a:solidFill>
        </p:spPr>
      </p:pic>
      <p:pic>
        <p:nvPicPr>
          <p:cNvPr id="4" name="Picture 3">
            <a:extLst>
              <a:ext uri="{FF2B5EF4-FFF2-40B4-BE49-F238E27FC236}">
                <a16:creationId xmlns:a16="http://schemas.microsoft.com/office/drawing/2014/main" id="{0CC6AEAA-7873-9475-99D5-BCB7FB342F8B}"/>
              </a:ext>
            </a:extLst>
          </p:cNvPr>
          <p:cNvPicPr>
            <a:picLocks noChangeAspect="1"/>
          </p:cNvPicPr>
          <p:nvPr/>
        </p:nvPicPr>
        <p:blipFill>
          <a:blip r:embed="rId4"/>
          <a:stretch>
            <a:fillRect/>
          </a:stretch>
        </p:blipFill>
        <p:spPr>
          <a:xfrm>
            <a:off x="2856136" y="4149080"/>
            <a:ext cx="9335864" cy="2708920"/>
          </a:xfrm>
          <a:prstGeom prst="rect">
            <a:avLst/>
          </a:prstGeom>
          <a:solidFill>
            <a:schemeClr val="accent1"/>
          </a:solidFill>
        </p:spPr>
      </p:pic>
      <p:sp>
        <p:nvSpPr>
          <p:cNvPr id="5" name="TextBox 4">
            <a:extLst>
              <a:ext uri="{FF2B5EF4-FFF2-40B4-BE49-F238E27FC236}">
                <a16:creationId xmlns:a16="http://schemas.microsoft.com/office/drawing/2014/main" id="{784BE950-56A8-7CA4-6D4E-8E43838CB7D2}"/>
              </a:ext>
            </a:extLst>
          </p:cNvPr>
          <p:cNvSpPr txBox="1"/>
          <p:nvPr/>
        </p:nvSpPr>
        <p:spPr>
          <a:xfrm>
            <a:off x="0" y="1317726"/>
            <a:ext cx="3040216" cy="5324535"/>
          </a:xfrm>
          <a:prstGeom prst="rect">
            <a:avLst/>
          </a:prstGeom>
          <a:noFill/>
          <a:ln>
            <a:solidFill>
              <a:schemeClr val="bg1"/>
            </a:solidFill>
          </a:ln>
        </p:spPr>
        <p:txBody>
          <a:bodyPr wrap="square" rtlCol="0">
            <a:spAutoFit/>
          </a:bodyPr>
          <a:lstStyle/>
          <a:p>
            <a:r>
              <a:rPr lang="en-US" sz="2000" dirty="0">
                <a:solidFill>
                  <a:schemeClr val="tx1"/>
                </a:solidFill>
                <a:latin typeface="Times New Roman" panose="02020603050405020304" pitchFamily="18" charset="0"/>
                <a:cs typeface="Times New Roman" panose="02020603050405020304" pitchFamily="18" charset="0"/>
              </a:rPr>
              <a:t>In the case of Naive Bayes, the accuracy of 0.522822 indicates that the model's predicted values do not closely align with the true values. The plot of true and predicted values would show a significant deviation or discrepancy between the two. This suggests that the Naive Bayes model may not be effective in accurately predicting the classes of the handwritten alphabet images, as indicated by the low accuracy</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6426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03124-49E5-DB02-CC91-926A5C509BAF}"/>
              </a:ext>
            </a:extLst>
          </p:cNvPr>
          <p:cNvSpPr txBox="1">
            <a:spLocks/>
          </p:cNvSpPr>
          <p:nvPr/>
        </p:nvSpPr>
        <p:spPr>
          <a:xfrm>
            <a:off x="0" y="1080000"/>
            <a:ext cx="12192000" cy="637744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a:t>
            </a:r>
            <a:r>
              <a:rPr lang="en-US" sz="18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Importing files can be challenging, and it is crucial to ensure proper file handling and data preprocessing techniques to avoid errors.</a:t>
            </a:r>
            <a:b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 Execution times of SVM and XG Boost reach around 1 hour. </a:t>
            </a:r>
          </a:p>
          <a:p>
            <a:b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 Among the evaluated algorithms, XG Boost Classifier and Random Forest consistently outperform others in terms of accuracy, precision, F1-score, and recall, making them ideal choices for accurate predictions.</a:t>
            </a:r>
          </a:p>
          <a:p>
            <a:b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4. Naive Bayes Classifier performs poorly compared to other algorithms, indicating its limited effectiveness for this dataset.</a:t>
            </a:r>
          </a:p>
          <a:p>
            <a:b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5. For low-latency requirements, Decision Trees, Support Vector Machines (SVM), and Logistic Regression are recommended as they provide relatively faster prediction times.</a:t>
            </a:r>
          </a:p>
          <a:p>
            <a:b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6. Overall, XG Boost Classifier and Random Forest stand out as the top-performing algorithms, providing a balance of accuracy, efficiency, and deployment suitability.</a:t>
            </a:r>
          </a:p>
          <a:p>
            <a:b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7. These findings can guide the selection of algorithms for similar image recognition tasks, considering factors such as accuracy, model size, latency, and execution time.</a:t>
            </a: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Arrow: Pentagon 2">
            <a:extLst>
              <a:ext uri="{FF2B5EF4-FFF2-40B4-BE49-F238E27FC236}">
                <a16:creationId xmlns:a16="http://schemas.microsoft.com/office/drawing/2014/main" id="{1B2B14A5-6502-34F9-12EC-98950F207641}"/>
              </a:ext>
            </a:extLst>
          </p:cNvPr>
          <p:cNvSpPr/>
          <p:nvPr/>
        </p:nvSpPr>
        <p:spPr>
          <a:xfrm>
            <a:off x="0" y="0"/>
            <a:ext cx="4320000" cy="1080000"/>
          </a:xfrm>
          <a:prstGeom prst="homePlate">
            <a:avLst/>
          </a:prstGeom>
          <a:gradFill>
            <a:gsLst>
              <a:gs pos="0">
                <a:schemeClr val="accent2">
                  <a:lumMod val="110000"/>
                  <a:satMod val="105000"/>
                  <a:tint val="67000"/>
                  <a:alpha val="97000"/>
                </a:schemeClr>
              </a:gs>
              <a:gs pos="50000">
                <a:schemeClr val="accent2">
                  <a:lumMod val="105000"/>
                  <a:satMod val="103000"/>
                  <a:tint val="73000"/>
                </a:schemeClr>
              </a:gs>
              <a:gs pos="100000">
                <a:schemeClr val="accent2">
                  <a:lumMod val="105000"/>
                  <a:satMod val="109000"/>
                  <a:tint val="81000"/>
                </a:schemeClr>
              </a:gs>
            </a:gsLst>
          </a:gradFill>
        </p:spPr>
        <p:style>
          <a:lnRef idx="1">
            <a:schemeClr val="accent2"/>
          </a:lnRef>
          <a:fillRef idx="2">
            <a:schemeClr val="accent2"/>
          </a:fillRef>
          <a:effectRef idx="1">
            <a:schemeClr val="accent2"/>
          </a:effectRef>
          <a:fontRef idx="minor">
            <a:schemeClr val="dk1"/>
          </a:fontRef>
        </p:style>
        <p:txBody>
          <a:bodyPr rtlCol="0" anchor="ctr"/>
          <a:lstStyle/>
          <a:p>
            <a:r>
              <a:rPr lang="en-IN" sz="4000" b="1" cap="none" spc="0" dirty="0">
                <a:ln w="9525">
                  <a:solidFill>
                    <a:schemeClr val="bg1"/>
                  </a:solidFill>
                  <a:prstDash val="solid"/>
                </a:ln>
                <a:solidFill>
                  <a:srgbClr val="00800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7. Conclusion</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714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8000" r="-8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8639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us </a:t>
            </a:r>
            <a:endParaRPr sz="1800" b="0" i="0" u="none" strike="noStrike" cap="none" dirty="0">
              <a:solidFill>
                <a:srgbClr val="FF0000"/>
              </a:solidFill>
              <a:latin typeface="Calibri"/>
              <a:ea typeface="Calibri"/>
              <a:cs typeface="Calibri"/>
              <a:sym typeface="Calibri"/>
            </a:endParaRPr>
          </a:p>
        </p:txBody>
      </p:sp>
      <p:sp>
        <p:nvSpPr>
          <p:cNvPr id="2" name="Arrow: Pentagon 1">
            <a:extLst>
              <a:ext uri="{FF2B5EF4-FFF2-40B4-BE49-F238E27FC236}">
                <a16:creationId xmlns:a16="http://schemas.microsoft.com/office/drawing/2014/main" id="{83FE6B08-BE1B-D883-5659-4DE06BC59F2A}"/>
              </a:ext>
            </a:extLst>
          </p:cNvPr>
          <p:cNvSpPr/>
          <p:nvPr/>
        </p:nvSpPr>
        <p:spPr>
          <a:xfrm>
            <a:off x="0" y="0"/>
            <a:ext cx="3600000" cy="107830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Times New Roman" panose="02020603050405020304" pitchFamily="18" charset="0"/>
                <a:cs typeface="Times New Roman" panose="02020603050405020304" pitchFamily="18" charset="0"/>
              </a:rPr>
              <a:t>ABOUT US</a:t>
            </a:r>
          </a:p>
        </p:txBody>
      </p:sp>
      <p:sp>
        <p:nvSpPr>
          <p:cNvPr id="6" name="TextBox 5">
            <a:extLst>
              <a:ext uri="{FF2B5EF4-FFF2-40B4-BE49-F238E27FC236}">
                <a16:creationId xmlns:a16="http://schemas.microsoft.com/office/drawing/2014/main" id="{A71B5128-B1DE-2814-2EF1-DE1EFB2D1818}"/>
              </a:ext>
            </a:extLst>
          </p:cNvPr>
          <p:cNvSpPr txBox="1"/>
          <p:nvPr/>
        </p:nvSpPr>
        <p:spPr>
          <a:xfrm>
            <a:off x="94891" y="1908924"/>
            <a:ext cx="12097109" cy="1631216"/>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 am kirankumar pamarthi  I have 3 Years of experience as a Junior Engineer at Mohan Spintex, I cultivated a passion for utilizing data to optimize processes and gain valuable insights. Motivated by the vast opportunities in data science, I aim to strengthen my skills and contribute to advancements in AI, machine learning, and data analysis. With an engineering background, I aspire to tackle complex industry challenges and make a meaningful impact through data-driven solutions.</a:t>
            </a:r>
          </a:p>
        </p:txBody>
      </p:sp>
      <p:sp>
        <p:nvSpPr>
          <p:cNvPr id="7" name="TextBox 6">
            <a:extLst>
              <a:ext uri="{FF2B5EF4-FFF2-40B4-BE49-F238E27FC236}">
                <a16:creationId xmlns:a16="http://schemas.microsoft.com/office/drawing/2014/main" id="{60CC0B4A-C247-CDE3-4D66-36FFD064F0A0}"/>
              </a:ext>
            </a:extLst>
          </p:cNvPr>
          <p:cNvSpPr txBox="1"/>
          <p:nvPr/>
        </p:nvSpPr>
        <p:spPr>
          <a:xfrm>
            <a:off x="94892" y="1494856"/>
            <a:ext cx="2441274" cy="677108"/>
          </a:xfrm>
          <a:prstGeom prst="rect">
            <a:avLst/>
          </a:prstGeom>
          <a:noFill/>
        </p:spPr>
        <p:txBody>
          <a:bodyPr wrap="square" rtlCol="0">
            <a:spAutoFit/>
          </a:bodyPr>
          <a:lstStyle/>
          <a:p>
            <a:r>
              <a:rPr lang="en-IN" sz="2000" b="1" u="sng" dirty="0">
                <a:solidFill>
                  <a:schemeClr val="accent1">
                    <a:lumMod val="50000"/>
                  </a:schemeClr>
                </a:solidFill>
                <a:latin typeface="Times New Roman" panose="02020603050405020304" pitchFamily="18" charset="0"/>
                <a:cs typeface="Times New Roman" panose="02020603050405020304" pitchFamily="18" charset="0"/>
              </a:rPr>
              <a:t>TEAM MEMBER 1</a:t>
            </a:r>
            <a:r>
              <a:rPr lang="en-IN" sz="1800" u="sng" dirty="0">
                <a:solidFill>
                  <a:schemeClr val="accent1">
                    <a:lumMod val="50000"/>
                  </a:schemeClr>
                </a:solidFill>
                <a:latin typeface="Times New Roman" panose="02020603050405020304" pitchFamily="18" charset="0"/>
                <a:cs typeface="Times New Roman" panose="02020603050405020304" pitchFamily="18" charset="0"/>
              </a:rPr>
              <a:t>:</a:t>
            </a:r>
          </a:p>
          <a:p>
            <a:endParaRPr lang="en-IN" sz="1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C40158B-B1FB-5E2E-9146-84E74B786B85}"/>
              </a:ext>
            </a:extLst>
          </p:cNvPr>
          <p:cNvSpPr txBox="1"/>
          <p:nvPr/>
        </p:nvSpPr>
        <p:spPr>
          <a:xfrm>
            <a:off x="94891" y="3691904"/>
            <a:ext cx="2570671" cy="400110"/>
          </a:xfrm>
          <a:prstGeom prst="rect">
            <a:avLst/>
          </a:prstGeom>
          <a:noFill/>
        </p:spPr>
        <p:txBody>
          <a:bodyPr wrap="square" rtlCol="0">
            <a:spAutoFit/>
          </a:bodyPr>
          <a:lstStyle/>
          <a:p>
            <a:r>
              <a:rPr lang="en-IN" sz="2000" b="1" u="sng" dirty="0">
                <a:solidFill>
                  <a:schemeClr val="accent1">
                    <a:lumMod val="50000"/>
                  </a:schemeClr>
                </a:solidFill>
                <a:latin typeface="Times New Roman" panose="02020603050405020304" pitchFamily="18" charset="0"/>
                <a:cs typeface="Times New Roman" panose="02020603050405020304" pitchFamily="18" charset="0"/>
              </a:rPr>
              <a:t>TEAM MEMBER 2</a:t>
            </a:r>
            <a:r>
              <a:rPr lang="en-IN" sz="2000" u="sng" dirty="0">
                <a:solidFill>
                  <a:schemeClr val="accent1">
                    <a:lumMod val="50000"/>
                  </a:schemeClr>
                </a:solidFill>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7B43A8A1-CB8B-AAE4-B3D5-25DAC3815F4C}"/>
              </a:ext>
            </a:extLst>
          </p:cNvPr>
          <p:cNvSpPr txBox="1"/>
          <p:nvPr/>
        </p:nvSpPr>
        <p:spPr>
          <a:xfrm>
            <a:off x="94891" y="4213000"/>
            <a:ext cx="11242375" cy="1055253"/>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 am Surya, a 2020 graduate in Mechanical Engineering, eager to embark on a career in data science. With a strong foundation in engineering principles and a passion for leveraging data-driven solutions, I am motivated to contribute to the growing field of data science and its impact on various industries.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D61B6E-01EB-DAE3-7B4F-24A060EC29B3}"/>
              </a:ext>
            </a:extLst>
          </p:cNvPr>
          <p:cNvSpPr txBox="1"/>
          <p:nvPr/>
        </p:nvSpPr>
        <p:spPr>
          <a:xfrm>
            <a:off x="-118615" y="1345699"/>
            <a:ext cx="8080795" cy="4524315"/>
          </a:xfrm>
          <a:prstGeom prst="rect">
            <a:avLst/>
          </a:prstGeom>
          <a:noFill/>
        </p:spPr>
        <p:txBody>
          <a:bodyPr wrap="square">
            <a:spAutoFit/>
          </a:bodyPr>
          <a:lstStyle/>
          <a:p>
            <a:r>
              <a:rPr lang="en-US" dirty="0"/>
              <a:t>                </a:t>
            </a:r>
            <a:r>
              <a:rPr lang="en-US" sz="3600" dirty="0">
                <a:latin typeface="Times New Roman" panose="02020603050405020304" pitchFamily="18" charset="0"/>
                <a:cs typeface="Times New Roman" panose="02020603050405020304" pitchFamily="18" charset="0"/>
              </a:rPr>
              <a:t>1. Introduction</a:t>
            </a:r>
          </a:p>
          <a:p>
            <a:r>
              <a:rPr lang="en-US" sz="3600" dirty="0">
                <a:latin typeface="Times New Roman" panose="02020603050405020304" pitchFamily="18" charset="0"/>
                <a:cs typeface="Times New Roman" panose="02020603050405020304" pitchFamily="18" charset="0"/>
              </a:rPr>
              <a:t>       2. Dataset Exploration</a:t>
            </a:r>
          </a:p>
          <a:p>
            <a:r>
              <a:rPr lang="en-US" sz="3600" dirty="0">
                <a:latin typeface="Times New Roman" panose="02020603050405020304" pitchFamily="18" charset="0"/>
                <a:cs typeface="Times New Roman" panose="02020603050405020304" pitchFamily="18" charset="0"/>
              </a:rPr>
              <a:t>       3. Data Pre-processing</a:t>
            </a:r>
          </a:p>
          <a:p>
            <a:r>
              <a:rPr lang="en-US" sz="3600" dirty="0">
                <a:latin typeface="Times New Roman" panose="02020603050405020304" pitchFamily="18" charset="0"/>
                <a:cs typeface="Times New Roman" panose="02020603050405020304" pitchFamily="18" charset="0"/>
              </a:rPr>
              <a:t>       4. Exploratory Data Analysis (EDA)</a:t>
            </a:r>
          </a:p>
          <a:p>
            <a:r>
              <a:rPr lang="en-US" sz="3600" dirty="0">
                <a:latin typeface="Times New Roman" panose="02020603050405020304" pitchFamily="18" charset="0"/>
                <a:cs typeface="Times New Roman" panose="02020603050405020304" pitchFamily="18" charset="0"/>
              </a:rPr>
              <a:t>       5. Model Training and Evaluation</a:t>
            </a:r>
          </a:p>
          <a:p>
            <a:r>
              <a:rPr lang="en-US" sz="3600" dirty="0">
                <a:latin typeface="Times New Roman" panose="02020603050405020304" pitchFamily="18" charset="0"/>
                <a:cs typeface="Times New Roman" panose="02020603050405020304" pitchFamily="18" charset="0"/>
              </a:rPr>
              <a:t>       6. Model Comparison&amp; Insights</a:t>
            </a:r>
          </a:p>
          <a:p>
            <a:r>
              <a:rPr lang="en-US" sz="3600" dirty="0">
                <a:latin typeface="Times New Roman" panose="02020603050405020304" pitchFamily="18" charset="0"/>
                <a:cs typeface="Times New Roman" panose="02020603050405020304" pitchFamily="18" charset="0"/>
              </a:rPr>
              <a:t>       7. Conclusion</a:t>
            </a:r>
          </a:p>
          <a:p>
            <a:r>
              <a:rPr lang="en-US" sz="3600" dirty="0">
                <a:latin typeface="Times New Roman" panose="02020603050405020304" pitchFamily="18" charset="0"/>
                <a:cs typeface="Times New Roman" panose="02020603050405020304" pitchFamily="18" charset="0"/>
              </a:rPr>
              <a:t>       8.Q/A</a:t>
            </a:r>
            <a:endParaRPr lang="en-US" dirty="0">
              <a:latin typeface="Times New Roman" panose="02020603050405020304" pitchFamily="18" charset="0"/>
              <a:cs typeface="Times New Roman" panose="02020603050405020304" pitchFamily="18" charset="0"/>
            </a:endParaRPr>
          </a:p>
        </p:txBody>
      </p:sp>
      <p:sp>
        <p:nvSpPr>
          <p:cNvPr id="6" name="Arrow: Pentagon 5">
            <a:extLst>
              <a:ext uri="{FF2B5EF4-FFF2-40B4-BE49-F238E27FC236}">
                <a16:creationId xmlns:a16="http://schemas.microsoft.com/office/drawing/2014/main" id="{126F0453-84E5-944C-D2F3-D9558B38441E}"/>
              </a:ext>
            </a:extLst>
          </p:cNvPr>
          <p:cNvSpPr/>
          <p:nvPr/>
        </p:nvSpPr>
        <p:spPr>
          <a:xfrm>
            <a:off x="0" y="0"/>
            <a:ext cx="3600000" cy="107830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latin typeface="Times New Roman" panose="02020603050405020304" pitchFamily="18" charset="0"/>
                <a:cs typeface="Times New Roman" panose="02020603050405020304" pitchFamily="18" charset="0"/>
              </a:rPr>
              <a:t>AGENDA</a:t>
            </a:r>
          </a:p>
        </p:txBody>
      </p:sp>
    </p:spTree>
    <p:extLst>
      <p:ext uri="{BB962C8B-B14F-4D97-AF65-F5344CB8AC3E}">
        <p14:creationId xmlns:p14="http://schemas.microsoft.com/office/powerpoint/2010/main" val="72033451"/>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B29BAAD9-42C8-0EE3-763C-C08A7235FFD0}"/>
              </a:ext>
            </a:extLst>
          </p:cNvPr>
          <p:cNvSpPr/>
          <p:nvPr/>
        </p:nvSpPr>
        <p:spPr>
          <a:xfrm>
            <a:off x="0" y="0"/>
            <a:ext cx="4320000" cy="107830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Times New Roman" panose="02020603050405020304" pitchFamily="18" charset="0"/>
                <a:cs typeface="Times New Roman" panose="02020603050405020304" pitchFamily="18" charset="0"/>
              </a:rPr>
              <a:t>1. Introduction</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8D629E2-8D86-8637-4213-D6D4084C909F}"/>
              </a:ext>
            </a:extLst>
          </p:cNvPr>
          <p:cNvSpPr txBox="1"/>
          <p:nvPr/>
        </p:nvSpPr>
        <p:spPr>
          <a:xfrm>
            <a:off x="120770" y="1509622"/>
            <a:ext cx="10446588" cy="707886"/>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Recognize handwritten alphabets from image data using machine learning techniques.</a:t>
            </a:r>
          </a:p>
        </p:txBody>
      </p:sp>
      <p:sp>
        <p:nvSpPr>
          <p:cNvPr id="6" name="TextBox 5">
            <a:extLst>
              <a:ext uri="{FF2B5EF4-FFF2-40B4-BE49-F238E27FC236}">
                <a16:creationId xmlns:a16="http://schemas.microsoft.com/office/drawing/2014/main" id="{8E3F3747-39FA-79C4-BB81-1B454E8EA427}"/>
              </a:ext>
            </a:extLst>
          </p:cNvPr>
          <p:cNvSpPr txBox="1"/>
          <p:nvPr/>
        </p:nvSpPr>
        <p:spPr>
          <a:xfrm>
            <a:off x="112397" y="2637838"/>
            <a:ext cx="11904453" cy="1323439"/>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OBJECTIVE:</a:t>
            </a:r>
          </a:p>
          <a:p>
            <a:r>
              <a:rPr lang="en-US" sz="2000" dirty="0">
                <a:latin typeface="Times New Roman" panose="02020603050405020304" pitchFamily="18" charset="0"/>
                <a:cs typeface="Times New Roman" panose="02020603050405020304" pitchFamily="18" charset="0"/>
              </a:rPr>
              <a:t>Preprocess the image files and create a pandas data frame for the MNIST dataset. Build a model that can recognize handwritten alphabets and compare various ML models. Develop a lightweight model with low latency for deployment. Provide analysis of the data and model performance.</a:t>
            </a:r>
          </a:p>
        </p:txBody>
      </p:sp>
      <p:sp>
        <p:nvSpPr>
          <p:cNvPr id="8" name="TextBox 7">
            <a:extLst>
              <a:ext uri="{FF2B5EF4-FFF2-40B4-BE49-F238E27FC236}">
                <a16:creationId xmlns:a16="http://schemas.microsoft.com/office/drawing/2014/main" id="{BFD12DEE-DF46-0F0F-9754-E67F00877975}"/>
              </a:ext>
            </a:extLst>
          </p:cNvPr>
          <p:cNvSpPr txBox="1"/>
          <p:nvPr/>
        </p:nvSpPr>
        <p:spPr>
          <a:xfrm>
            <a:off x="112397" y="4231835"/>
            <a:ext cx="6098874" cy="400110"/>
          </a:xfrm>
          <a:prstGeom prst="rect">
            <a:avLst/>
          </a:prstGeom>
          <a:noFill/>
        </p:spPr>
        <p:txBody>
          <a:bodyPr wrap="square">
            <a:spAutoFit/>
          </a:bodyPr>
          <a:lstStyle/>
          <a:p>
            <a:pPr>
              <a:spcBef>
                <a:spcPts val="600"/>
              </a:spcBef>
            </a:pPr>
            <a:r>
              <a:rPr lang="en-IN" sz="2000" b="1" u="sng" dirty="0">
                <a:solidFill>
                  <a:sysClr val="windowText" lastClr="000000"/>
                </a:solidFill>
                <a:latin typeface="Times New Roman" panose="02020603050405020304" pitchFamily="18" charset="0"/>
                <a:cs typeface="Times New Roman" panose="02020603050405020304" pitchFamily="18" charset="0"/>
              </a:rPr>
              <a:t>LIBRARIES USED:</a:t>
            </a:r>
            <a:endParaRPr lang="en-US" sz="2000" b="1" u="sng" dirty="0">
              <a:solidFill>
                <a:sysClr val="windowText" lastClr="000000"/>
              </a:solidFill>
              <a:latin typeface="Times New Roman" panose="02020603050405020304" pitchFamily="18" charset="0"/>
              <a:cs typeface="Times New Roman" panose="02020603050405020304" pitchFamily="18" charset="0"/>
            </a:endParaRPr>
          </a:p>
        </p:txBody>
      </p:sp>
      <p:pic>
        <p:nvPicPr>
          <p:cNvPr id="9" name="Picture 18" descr="GitHub - jmv74211/matplotlib: Matplotlib documentation and python code  examples">
            <a:extLst>
              <a:ext uri="{FF2B5EF4-FFF2-40B4-BE49-F238E27FC236}">
                <a16:creationId xmlns:a16="http://schemas.microsoft.com/office/drawing/2014/main" id="{85EB2BCF-5AC6-585D-4E00-7BBD630EF1A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875" r="96563">
                        <a14:foregroundMark x1="64531" y1="42917" x2="65625" y2="45000"/>
                        <a14:foregroundMark x1="66483" y1="51236" x2="67031" y2="56250"/>
                        <a14:foregroundMark x1="65938" y1="46250" x2="66393" y2="50417"/>
                        <a14:foregroundMark x1="67091" y1="43851" x2="66875" y2="41667"/>
                        <a14:foregroundMark x1="67451" y1="47500" x2="67271" y2="45680"/>
                        <a14:foregroundMark x1="68438" y1="57500" x2="67739" y2="50417"/>
                        <a14:foregroundMark x1="68367" y1="50417" x2="69219" y2="55417"/>
                        <a14:foregroundMark x1="67509" y1="45386" x2="67869" y2="47500"/>
                        <a14:foregroundMark x1="66875" y1="41667" x2="67220" y2="43691"/>
                        <a14:foregroundMark x1="69219" y1="55417" x2="69219" y2="57083"/>
                        <a14:foregroundMark x1="68001" y1="42725" x2="62500" y2="37083"/>
                        <a14:foregroundMark x1="62500" y1="37083" x2="60156" y2="38750"/>
                        <a14:foregroundMark x1="61406" y1="35417" x2="66563" y2="43333"/>
                        <a14:foregroundMark x1="66563" y1="43333" x2="66563" y2="43333"/>
                        <a14:foregroundMark x1="67813" y1="40833" x2="61094" y2="34583"/>
                        <a14:foregroundMark x1="61094" y1="34583" x2="59062" y2="34583"/>
                        <a14:foregroundMark x1="59375" y1="35833" x2="57031" y2="57083"/>
                        <a14:foregroundMark x1="57031" y1="57083" x2="63594" y2="66667"/>
                        <a14:foregroundMark x1="63594" y1="66667" x2="64063" y2="66667"/>
                        <a14:foregroundMark x1="64063" y1="66667" x2="67969" y2="62917"/>
                        <a14:foregroundMark x1="63750" y1="69167" x2="56563" y2="62500"/>
                        <a14:foregroundMark x1="56711" y1="44311" x2="56719" y2="43333"/>
                        <a14:foregroundMark x1="56690" y1="46882" x2="56693" y2="46468"/>
                        <a14:foregroundMark x1="56563" y1="62500" x2="56672" y2="49038"/>
                        <a14:foregroundMark x1="56719" y1="43333" x2="57188" y2="41667"/>
                        <a14:foregroundMark x1="55936" y1="46069" x2="55820" y2="46424"/>
                        <a14:foregroundMark x1="59688" y1="34583" x2="56540" y2="44221"/>
                        <a14:foregroundMark x1="55469" y1="48405" x2="55469" y2="52917"/>
                        <a14:foregroundMark x1="53594" y1="34583" x2="53594" y2="40833"/>
                        <a14:foregroundMark x1="52969" y1="29583" x2="53281" y2="40000"/>
                        <a14:foregroundMark x1="52852" y1="56492" x2="52656" y2="59583"/>
                        <a14:foregroundMark x1="53241" y1="50372" x2="52917" y2="55468"/>
                        <a14:foregroundMark x1="53265" y1="49988" x2="53275" y2="49828"/>
                        <a14:foregroundMark x1="53434" y1="47333" x2="53317" y2="49172"/>
                        <a14:foregroundMark x1="53592" y1="44835" x2="53566" y2="45238"/>
                        <a14:foregroundMark x1="54375" y1="32500" x2="53725" y2="42739"/>
                        <a14:foregroundMark x1="52656" y1="62917" x2="52656" y2="65120"/>
                        <a14:foregroundMark x1="40000" y1="48750" x2="40781" y2="57917"/>
                        <a14:foregroundMark x1="40781" y1="57917" x2="41406" y2="45000"/>
                        <a14:foregroundMark x1="41406" y1="44583" x2="41094" y2="39583"/>
                        <a14:foregroundMark x1="42344" y1="42083" x2="46719" y2="40417"/>
                        <a14:foregroundMark x1="46719" y1="40417" x2="47813" y2="55417"/>
                        <a14:foregroundMark x1="47813" y1="55417" x2="47188" y2="55417"/>
                        <a14:foregroundMark x1="40938" y1="57500" x2="43281" y2="62083"/>
                        <a14:foregroundMark x1="41094" y1="57917" x2="40938" y2="70833"/>
                        <a14:foregroundMark x1="33594" y1="57917" x2="34219" y2="39167"/>
                        <a14:foregroundMark x1="27187" y1="57917" x2="27656" y2="43750"/>
                        <a14:foregroundMark x1="26282" y1="42373" x2="27187" y2="42500"/>
                        <a14:foregroundMark x1="21250" y1="41667" x2="23219" y2="41943"/>
                        <a14:foregroundMark x1="27187" y1="42500" x2="27500" y2="43333"/>
                        <a14:foregroundMark x1="26346" y1="50459" x2="26406" y2="50417"/>
                        <a14:foregroundMark x1="23438" y1="52500" x2="25004" y2="51401"/>
                        <a14:foregroundMark x1="21924" y1="55833" x2="21250" y2="57083"/>
                        <a14:foregroundMark x1="22373" y1="55000" x2="21924" y2="55833"/>
                        <a14:foregroundMark x1="22598" y1="54583" x2="22373" y2="55000"/>
                        <a14:foregroundMark x1="24844" y1="50417" x2="22598" y2="54583"/>
                        <a14:foregroundMark x1="15937" y1="59167" x2="15313" y2="43750"/>
                        <a14:foregroundMark x1="15313" y1="43750" x2="14688" y2="41250"/>
                        <a14:foregroundMark x1="9688" y1="46667" x2="9844" y2="61667"/>
                        <a14:foregroundMark x1="9844" y1="61667" x2="9688" y2="62083"/>
                        <a14:foregroundMark x1="1875" y1="61667" x2="3125" y2="41250"/>
                        <a14:foregroundMark x1="71511" y1="50417" x2="71250" y2="62083"/>
                        <a14:foregroundMark x1="71741" y1="40154" x2="71577" y2="47500"/>
                        <a14:foregroundMark x1="71875" y1="34167" x2="71788" y2="38043"/>
                        <a14:foregroundMark x1="79375" y1="27083" x2="78438" y2="57917"/>
                        <a14:foregroundMark x1="84844" y1="42500" x2="84375" y2="58750"/>
                        <a14:foregroundMark x1="85313" y1="30000" x2="85313" y2="30000"/>
                        <a14:foregroundMark x1="90781" y1="27083" x2="90781" y2="27083"/>
                        <a14:foregroundMark x1="91094" y1="27083" x2="90313" y2="42083"/>
                        <a14:foregroundMark x1="93438" y1="41250" x2="96563" y2="41667"/>
                        <a14:backgroundMark x1="23594" y1="43750" x2="24844" y2="43750"/>
                        <a14:backgroundMark x1="24844" y1="44167" x2="23750" y2="44167"/>
                        <a14:backgroundMark x1="23750" y1="44167" x2="25156" y2="45833"/>
                        <a14:backgroundMark x1="25156" y1="45833" x2="23594" y2="43750"/>
                        <a14:backgroundMark x1="23281" y1="42917" x2="23281" y2="43333"/>
                        <a14:backgroundMark x1="23281" y1="42500" x2="23281" y2="42500"/>
                        <a14:backgroundMark x1="23125" y1="54583" x2="23125" y2="54583"/>
                        <a14:backgroundMark x1="22813" y1="55000" x2="22813" y2="55000"/>
                        <a14:backgroundMark x1="22500" y1="55833" x2="22500" y2="55833"/>
                        <a14:backgroundMark x1="35781" y1="67083" x2="35781" y2="67083"/>
                        <a14:backgroundMark x1="35781" y1="67083" x2="36250" y2="67083"/>
                        <a14:backgroundMark x1="36406" y1="67083" x2="35469" y2="67083"/>
                        <a14:backgroundMark x1="52188" y1="67083" x2="52969" y2="67083"/>
                        <a14:backgroundMark x1="52969" y1="67083" x2="52188" y2="65833"/>
                        <a14:backgroundMark x1="54063" y1="56667" x2="54063" y2="55417"/>
                        <a14:backgroundMark x1="53594" y1="53333" x2="53594" y2="52500"/>
                        <a14:backgroundMark x1="53594" y1="50833" x2="53906" y2="47917"/>
                        <a14:backgroundMark x1="53750" y1="47917" x2="54844" y2="38750"/>
                        <a14:backgroundMark x1="54063" y1="42917" x2="53906" y2="45000"/>
                        <a14:backgroundMark x1="53906" y1="45417" x2="53750" y2="47500"/>
                        <a14:backgroundMark x1="53594" y1="47083" x2="53594" y2="47083"/>
                        <a14:backgroundMark x1="69531" y1="40833" x2="69844" y2="42500"/>
                        <a14:backgroundMark x1="70469" y1="47500" x2="70469" y2="50417"/>
                      </a14:backgroundRemoval>
                    </a14:imgEffect>
                  </a14:imgLayer>
                </a14:imgProps>
              </a:ext>
              <a:ext uri="{28A0092B-C50C-407E-A947-70E740481C1C}">
                <a14:useLocalDpi xmlns:a14="http://schemas.microsoft.com/office/drawing/2010/main" val="0"/>
              </a:ext>
            </a:extLst>
          </a:blip>
          <a:srcRect/>
          <a:stretch>
            <a:fillRect/>
          </a:stretch>
        </p:blipFill>
        <p:spPr bwMode="auto">
          <a:xfrm>
            <a:off x="192807" y="5096228"/>
            <a:ext cx="2076085" cy="504299"/>
          </a:xfrm>
          <a:prstGeom prst="rect">
            <a:avLst/>
          </a:prstGeom>
          <a:noFill/>
        </p:spPr>
      </p:pic>
      <p:pic>
        <p:nvPicPr>
          <p:cNvPr id="10" name="Picture 8" descr="Logo scikit-learn Python GitHub, machine learning, text, orange png | PNGEgg">
            <a:extLst>
              <a:ext uri="{FF2B5EF4-FFF2-40B4-BE49-F238E27FC236}">
                <a16:creationId xmlns:a16="http://schemas.microsoft.com/office/drawing/2014/main" id="{64B64170-017A-5940-7188-838821EC5A67}"/>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34000" y1="56458" x2="34333" y2="59375"/>
                      </a14:backgroundRemoval>
                    </a14:imgEffect>
                  </a14:imgLayer>
                </a14:imgProps>
              </a:ext>
              <a:ext uri="{28A0092B-C50C-407E-A947-70E740481C1C}">
                <a14:useLocalDpi xmlns:a14="http://schemas.microsoft.com/office/drawing/2010/main" val="0"/>
              </a:ext>
            </a:extLst>
          </a:blip>
          <a:srcRect/>
          <a:stretch>
            <a:fillRect/>
          </a:stretch>
        </p:blipFill>
        <p:spPr bwMode="auto">
          <a:xfrm>
            <a:off x="-255233" y="5511800"/>
            <a:ext cx="2524125" cy="1346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606B1716-D504-DFBE-B3F7-8A7D54DD96F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277" b="89362" l="2804" r="93925">
                        <a14:foregroundMark x1="33645" y1="10213" x2="57477" y2="10638"/>
                        <a14:foregroundMark x1="57477" y1="10638" x2="62150" y2="26809"/>
                        <a14:foregroundMark x1="62150" y1="26809" x2="19159" y2="40851"/>
                        <a14:foregroundMark x1="19159" y1="40851" x2="11682" y2="50638"/>
                        <a14:foregroundMark x1="13551" y1="52340" x2="12617" y2="34043"/>
                        <a14:foregroundMark x1="12617" y1="34043" x2="31091" y2="23337"/>
                        <a14:foregroundMark x1="34201" y1="23526" x2="35047" y2="24681"/>
                        <a14:foregroundMark x1="17290" y1="32766" x2="3738" y2="45106"/>
                        <a14:foregroundMark x1="3738" y1="45106" x2="5607" y2="57447"/>
                        <a14:foregroundMark x1="46262" y1="5532" x2="32243" y2="6809"/>
                        <a14:foregroundMark x1="32710" y1="6809" x2="48598" y2="1702"/>
                        <a14:foregroundMark x1="48598" y1="1702" x2="49533" y2="1702"/>
                        <a14:foregroundMark x1="84579" y1="29362" x2="80374" y2="51915"/>
                        <a14:foregroundMark x1="80374" y1="51915" x2="64953" y2="60000"/>
                        <a14:foregroundMark x1="53548" y1="61065" x2="47354" y2="61644"/>
                        <a14:foregroundMark x1="64953" y1="60000" x2="56609" y2="60779"/>
                        <a14:foregroundMark x1="55085" y1="73660" x2="56542" y2="75745"/>
                        <a14:foregroundMark x1="59033" y1="75745" x2="59813" y2="75745"/>
                        <a14:foregroundMark x1="56542" y1="75745" x2="56812" y2="75745"/>
                        <a14:foregroundMark x1="46298" y1="60368" x2="54673" y2="52340"/>
                        <a14:foregroundMark x1="36916" y1="69362" x2="45059" y2="61556"/>
                        <a14:foregroundMark x1="54673" y1="52340" x2="63084" y2="49787"/>
                        <a14:foregroundMark x1="63084" y1="49787" x2="82243" y2="49362"/>
                        <a14:foregroundMark x1="82243" y1="49362" x2="83178" y2="48511"/>
                        <a14:foregroundMark x1="83178" y1="48511" x2="85981" y2="58723"/>
                        <a14:foregroundMark x1="85981" y1="58723" x2="89252" y2="40851"/>
                        <a14:foregroundMark x1="89252" y1="40851" x2="88785" y2="37872"/>
                        <a14:foregroundMark x1="88785" y1="37872" x2="93925" y2="41277"/>
                        <a14:foregroundMark x1="93925" y1="41277" x2="93925" y2="41277"/>
                        <a14:foregroundMark x1="33178" y1="38298" x2="48131" y2="39149"/>
                        <a14:foregroundMark x1="51869" y1="38298" x2="57944" y2="37447"/>
                        <a14:foregroundMark x1="62617" y1="33617" x2="62617" y2="37021"/>
                        <a14:foregroundMark x1="33645" y1="14043" x2="38318" y2="11064"/>
                        <a14:foregroundMark x1="61215" y1="77021" x2="62617" y2="81702"/>
                        <a14:foregroundMark x1="61215" y1="80851" x2="56075" y2="76596"/>
                        <a14:foregroundMark x1="45794" y1="67660" x2="40654" y2="58723"/>
                        <a14:foregroundMark x1="40654" y1="58723" x2="44609" y2="73851"/>
                        <a14:foregroundMark x1="68692" y1="22128" x2="65888" y2="14468"/>
                        <a14:foregroundMark x1="15888" y1="54468" x2="17290" y2="47660"/>
                        <a14:foregroundMark x1="29439" y1="24255" x2="34579" y2="24255"/>
                        <a14:backgroundMark x1="49533" y1="66809" x2="52336" y2="66809"/>
                        <a14:backgroundMark x1="50000" y1="68085" x2="52336" y2="67660"/>
                        <a14:backgroundMark x1="52336" y1="67660" x2="50467" y2="68085"/>
                      </a14:backgroundRemoval>
                    </a14:imgEffect>
                  </a14:imgLayer>
                </a14:imgProps>
              </a:ext>
              <a:ext uri="{28A0092B-C50C-407E-A947-70E740481C1C}">
                <a14:useLocalDpi xmlns:a14="http://schemas.microsoft.com/office/drawing/2010/main" val="0"/>
              </a:ext>
            </a:extLst>
          </a:blip>
          <a:srcRect/>
          <a:stretch>
            <a:fillRect/>
          </a:stretch>
        </p:blipFill>
        <p:spPr bwMode="auto">
          <a:xfrm>
            <a:off x="2867272" y="4871120"/>
            <a:ext cx="1166856" cy="128136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AEDDCDC6-25EC-8DC7-B499-5B774EE5F9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93693" y="6014016"/>
            <a:ext cx="1825854" cy="73818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descr="Matplotlib vs Seaborn: Which Python Data Visualization Library is Right for  You? - DataUntold">
            <a:extLst>
              <a:ext uri="{FF2B5EF4-FFF2-40B4-BE49-F238E27FC236}">
                <a16:creationId xmlns:a16="http://schemas.microsoft.com/office/drawing/2014/main" id="{3CDC15FC-8B07-E37D-A006-87519915DC1C}"/>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0000" b="90000" l="10000" r="90000">
                        <a14:foregroundMark x1="67766" y1="67451" x2="68617" y2="68039"/>
                        <a14:foregroundMark x1="71402" y1="67843" x2="71809" y2="67843"/>
                        <a14:foregroundMark x1="74894" y1="67647" x2="74894" y2="68627"/>
                        <a14:foregroundMark x1="76277" y1="66667" x2="76277" y2="65882"/>
                        <a14:foregroundMark x1="83404" y1="66471" x2="83404" y2="66471"/>
                        <a14:foregroundMark x1="85426" y1="66667" x2="85426" y2="67059"/>
                        <a14:foregroundMark x1="79787" y1="66667" x2="79787" y2="66667"/>
                        <a14:backgroundMark x1="71064" y1="66863" x2="70745" y2="66863"/>
                        <a14:backgroundMark x1="73936" y1="69608" x2="74149" y2="69412"/>
                        <a14:backgroundMark x1="77872" y1="67843" x2="78085" y2="68235"/>
                        <a14:backgroundMark x1="80957" y1="68235" x2="80957" y2="68235"/>
                        <a14:backgroundMark x1="80213" y1="68039" x2="80213" y2="67647"/>
                      </a14:backgroundRemoval>
                    </a14:imgEffect>
                  </a14:imgLayer>
                </a14:imgProps>
              </a:ext>
              <a:ext uri="{28A0092B-C50C-407E-A947-70E740481C1C}">
                <a14:useLocalDpi xmlns:a14="http://schemas.microsoft.com/office/drawing/2010/main" val="0"/>
              </a:ext>
            </a:extLst>
          </a:blip>
          <a:srcRect/>
          <a:stretch>
            <a:fillRect/>
          </a:stretch>
        </p:blipFill>
        <p:spPr bwMode="auto">
          <a:xfrm>
            <a:off x="2716932" y="5563558"/>
            <a:ext cx="3171101" cy="18196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NumPy logo refresh · Issue #37 · numpy/numpy.org · GitHub">
            <a:extLst>
              <a:ext uri="{FF2B5EF4-FFF2-40B4-BE49-F238E27FC236}">
                <a16:creationId xmlns:a16="http://schemas.microsoft.com/office/drawing/2014/main" id="{F2B36CE7-E44E-AEB0-A199-66D9C08B9FED}"/>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foregroundMark x1="24170" y1="43308" x2="24500" y2="44750"/>
                        <a14:foregroundMark x1="23375" y1="54750" x2="23500" y2="56000"/>
                        <a14:foregroundMark x1="27875" y1="42250" x2="27875" y2="42750"/>
                        <a14:foregroundMark x1="17625" y1="35000" x2="17625" y2="35250"/>
                        <a14:foregroundMark x1="27625" y1="50250" x2="27625" y2="50250"/>
                        <a14:foregroundMark x1="27625" y1="50250" x2="27625" y2="50250"/>
                        <a14:foregroundMark x1="27625" y1="50250" x2="27000" y2="53500"/>
                        <a14:foregroundMark x1="28125" y1="49500" x2="28125" y2="50250"/>
                        <a14:foregroundMark x1="28125" y1="50250" x2="27375" y2="51000"/>
                        <a14:foregroundMark x1="24750" y1="34000" x2="25750" y2="34750"/>
                        <a14:foregroundMark x1="21500" y1="38250" x2="21750" y2="39750"/>
                        <a14:foregroundMark x1="21125" y1="29000" x2="21875" y2="32250"/>
                        <a14:foregroundMark x1="15500" y1="66000" x2="15500" y2="67750"/>
                        <a14:foregroundMark x1="16750" y1="69250" x2="16750" y2="68750"/>
                        <a14:foregroundMark x1="20250" y1="70000" x2="20250" y2="68250"/>
                        <a14:foregroundMark x1="25125" y1="68500" x2="25125" y2="67000"/>
                        <a14:foregroundMark x1="29125" y1="68750" x2="29625" y2="69750"/>
                        <a14:backgroundMark x1="23888" y1="39796" x2="24125" y2="39500"/>
                        <a14:backgroundMark x1="23125" y1="40750" x2="23433" y2="40364"/>
                        <a14:backgroundMark x1="24000" y1="40500" x2="23250" y2="41500"/>
                        <a14:backgroundMark x1="26375" y1="37750" x2="26625" y2="37250"/>
                        <a14:backgroundMark x1="26625" y1="37250" x2="27000" y2="36250"/>
                        <a14:backgroundMark x1="26875" y1="36500" x2="26375" y2="37500"/>
                        <a14:backgroundMark x1="23250" y1="31750" x2="23000" y2="32500"/>
                        <a14:backgroundMark x1="26500" y1="66250" x2="26500" y2="66250"/>
                      </a14:backgroundRemoval>
                    </a14:imgEffect>
                  </a14:imgLayer>
                </a14:imgProps>
              </a:ext>
              <a:ext uri="{28A0092B-C50C-407E-A947-70E740481C1C}">
                <a14:useLocalDpi xmlns:a14="http://schemas.microsoft.com/office/drawing/2010/main" val="0"/>
              </a:ext>
            </a:extLst>
          </a:blip>
          <a:srcRect/>
          <a:stretch>
            <a:fillRect/>
          </a:stretch>
        </p:blipFill>
        <p:spPr bwMode="auto">
          <a:xfrm>
            <a:off x="4101426" y="4137174"/>
            <a:ext cx="4537113" cy="22685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0" descr="Find the right app | Microsoft AppSource">
            <a:extLst>
              <a:ext uri="{FF2B5EF4-FFF2-40B4-BE49-F238E27FC236}">
                <a16:creationId xmlns:a16="http://schemas.microsoft.com/office/drawing/2014/main" id="{A2EB90B4-69EF-06D9-0F07-52EC1A72552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11271" y="5158166"/>
            <a:ext cx="1673271" cy="123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5010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66C4E7F1-C79C-2E21-A40C-8592FE556E21}"/>
              </a:ext>
            </a:extLst>
          </p:cNvPr>
          <p:cNvSpPr/>
          <p:nvPr/>
        </p:nvSpPr>
        <p:spPr>
          <a:xfrm>
            <a:off x="0" y="0"/>
            <a:ext cx="4320000" cy="107830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2. Dataset Exploration</a:t>
            </a:r>
            <a:endParaRPr lang="en-IN"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75B754-39EA-3806-6D74-C1FBA41F14AF}"/>
              </a:ext>
            </a:extLst>
          </p:cNvPr>
          <p:cNvSpPr txBox="1"/>
          <p:nvPr/>
        </p:nvSpPr>
        <p:spPr>
          <a:xfrm>
            <a:off x="0" y="1286744"/>
            <a:ext cx="12111487" cy="3170099"/>
          </a:xfrm>
          <a:prstGeom prst="rect">
            <a:avLst/>
          </a:prstGeom>
          <a:noFill/>
        </p:spPr>
        <p:txBody>
          <a:bodyPr wrap="square">
            <a:spAutoFit/>
          </a:bodyPr>
          <a:lstStyle/>
          <a:p>
            <a:r>
              <a:rPr lang="en-US" sz="2000" b="1" u="sng" dirty="0">
                <a:latin typeface="Times New Roman" panose="02020603050405020304" pitchFamily="18" charset="0"/>
                <a:ea typeface="Calibri" panose="020F0502020204030204" pitchFamily="34" charset="0"/>
                <a:cs typeface="Times New Roman" panose="02020603050405020304" pitchFamily="18" charset="0"/>
              </a:rPr>
              <a:t>Description:</a:t>
            </a:r>
          </a:p>
          <a:p>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MNIST, the "Modified National Institute of Standards and Technology" dataset, is a widely recognized dataset in computer vision. It consists of handwritten images and has been used for benchmarking classification algorithms since 1999. MNIST continues to be a valuable resource for researchers and learners in the field of machine learning.</a:t>
            </a:r>
          </a:p>
          <a:p>
            <a:endParaRPr lang="en-US" sz="2000" u="sng"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b="1" u="sng" dirty="0">
                <a:latin typeface="Times New Roman" panose="02020603050405020304" pitchFamily="18" charset="0"/>
                <a:ea typeface="Calibri" panose="020F0502020204030204" pitchFamily="34" charset="0"/>
                <a:cs typeface="Times New Roman" panose="02020603050405020304" pitchFamily="18" charset="0"/>
              </a:rPr>
              <a:t>Extracting MNIST Dataset from ZIP File:</a:t>
            </a:r>
          </a:p>
          <a:p>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 Total number of files in the dataset: 26</a:t>
            </a:r>
          </a:p>
          <a:p>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 The total length of images and labels: 372451</a:t>
            </a:r>
          </a:p>
          <a:p>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 Size and shape of the image: 784(28x28) pixels </a:t>
            </a:r>
          </a:p>
          <a:p>
            <a:r>
              <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4. Original data set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image </a:t>
            </a:r>
            <a:endParaRPr lang="en-US"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C2CC7D9-E1B6-DAF1-AFFB-3646D83BFDBD}"/>
              </a:ext>
            </a:extLst>
          </p:cNvPr>
          <p:cNvPicPr>
            <a:picLocks noChangeAspect="1"/>
          </p:cNvPicPr>
          <p:nvPr/>
        </p:nvPicPr>
        <p:blipFill>
          <a:blip r:embed="rId2"/>
          <a:stretch>
            <a:fillRect/>
          </a:stretch>
        </p:blipFill>
        <p:spPr>
          <a:xfrm>
            <a:off x="6686805" y="2993366"/>
            <a:ext cx="3938357" cy="3082798"/>
          </a:xfrm>
          <a:prstGeom prst="rect">
            <a:avLst/>
          </a:prstGeom>
        </p:spPr>
      </p:pic>
      <p:sp>
        <p:nvSpPr>
          <p:cNvPr id="6" name="Arrow: Bent 5">
            <a:extLst>
              <a:ext uri="{FF2B5EF4-FFF2-40B4-BE49-F238E27FC236}">
                <a16:creationId xmlns:a16="http://schemas.microsoft.com/office/drawing/2014/main" id="{8099B5C9-4E7C-4C92-7E48-14362B8B7DE1}"/>
              </a:ext>
            </a:extLst>
          </p:cNvPr>
          <p:cNvSpPr/>
          <p:nvPr/>
        </p:nvSpPr>
        <p:spPr>
          <a:xfrm rot="10800000" flipH="1">
            <a:off x="2303776" y="4563144"/>
            <a:ext cx="4032448" cy="10081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05773335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A4B6C5C6-2165-75B4-E9E9-721525B17642}"/>
              </a:ext>
            </a:extLst>
          </p:cNvPr>
          <p:cNvSpPr/>
          <p:nvPr/>
        </p:nvSpPr>
        <p:spPr>
          <a:xfrm>
            <a:off x="0" y="0"/>
            <a:ext cx="4320000" cy="107830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latin typeface="Times New Roman" panose="02020603050405020304" pitchFamily="18" charset="0"/>
                <a:cs typeface="Times New Roman" panose="02020603050405020304" pitchFamily="18" charset="0"/>
              </a:rPr>
              <a:t>3. Data </a:t>
            </a:r>
          </a:p>
          <a:p>
            <a:r>
              <a:rPr lang="en-US" sz="4000" dirty="0">
                <a:latin typeface="Times New Roman" panose="02020603050405020304" pitchFamily="18" charset="0"/>
                <a:cs typeface="Times New Roman" panose="02020603050405020304" pitchFamily="18" charset="0"/>
              </a:rPr>
              <a:t>Pre-processing</a:t>
            </a:r>
            <a:endParaRPr lang="en-IN" sz="4000" b="1" dirty="0">
              <a:latin typeface="Times New Roman" panose="02020603050405020304" pitchFamily="18" charset="0"/>
              <a:cs typeface="Times New Roman" panose="02020603050405020304" pitchFamily="18" charset="0"/>
            </a:endParaRPr>
          </a:p>
        </p:txBody>
      </p:sp>
      <p:sp>
        <p:nvSpPr>
          <p:cNvPr id="8" name="Subtitle 2">
            <a:extLst>
              <a:ext uri="{FF2B5EF4-FFF2-40B4-BE49-F238E27FC236}">
                <a16:creationId xmlns:a16="http://schemas.microsoft.com/office/drawing/2014/main" id="{8A70FA59-21C5-E4B2-0DDA-E65299AC430D}"/>
              </a:ext>
            </a:extLst>
          </p:cNvPr>
          <p:cNvSpPr txBox="1">
            <a:spLocks/>
          </p:cNvSpPr>
          <p:nvPr/>
        </p:nvSpPr>
        <p:spPr>
          <a:xfrm>
            <a:off x="-89909" y="1195645"/>
            <a:ext cx="6369113" cy="144016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1. Resize The Image Size:15x15(225) pixels </a:t>
            </a:r>
          </a:p>
          <a:p>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 After Resized Length Of Images And Labels:372451</a:t>
            </a:r>
          </a:p>
          <a:p>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3. Convert The Images Into Array Format By Using Np. Array ().flatten</a:t>
            </a:r>
          </a:p>
          <a:p>
            <a:r>
              <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4. Create A Data Frame </a:t>
            </a:r>
          </a:p>
        </p:txBody>
      </p:sp>
      <p:sp>
        <p:nvSpPr>
          <p:cNvPr id="9" name="Rectangle 8">
            <a:extLst>
              <a:ext uri="{FF2B5EF4-FFF2-40B4-BE49-F238E27FC236}">
                <a16:creationId xmlns:a16="http://schemas.microsoft.com/office/drawing/2014/main" id="{9C330E3C-7E54-D4D8-29D8-ADBD4F1276BE}"/>
              </a:ext>
            </a:extLst>
          </p:cNvPr>
          <p:cNvSpPr/>
          <p:nvPr/>
        </p:nvSpPr>
        <p:spPr>
          <a:xfrm>
            <a:off x="6251314" y="222049"/>
            <a:ext cx="3359459" cy="2592288"/>
          </a:xfrm>
          <a:prstGeom prst="rect">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10" name="TextBox 9">
            <a:extLst>
              <a:ext uri="{FF2B5EF4-FFF2-40B4-BE49-F238E27FC236}">
                <a16:creationId xmlns:a16="http://schemas.microsoft.com/office/drawing/2014/main" id="{C3A99905-DD94-A884-5FE7-58E680B02F31}"/>
              </a:ext>
            </a:extLst>
          </p:cNvPr>
          <p:cNvSpPr txBox="1"/>
          <p:nvPr/>
        </p:nvSpPr>
        <p:spPr>
          <a:xfrm>
            <a:off x="9480448" y="826313"/>
            <a:ext cx="2493346" cy="738664"/>
          </a:xfrm>
          <a:prstGeom prst="rect">
            <a:avLst/>
          </a:prstGeom>
          <a:noFill/>
        </p:spPr>
        <p:txBody>
          <a:bodyPr wrap="square">
            <a:spAutoFit/>
          </a:bodyPr>
          <a:lstStyle/>
          <a:p>
            <a:pPr algn="l"/>
            <a:r>
              <a:rPr lang="en-IN" b="1" cap="none" dirty="0"/>
              <a:t>Convert The </a:t>
            </a:r>
            <a:r>
              <a:rPr lang="en-IN" b="1" cap="none" dirty="0">
                <a:latin typeface="Times New Roman" panose="02020603050405020304" pitchFamily="18" charset="0"/>
                <a:cs typeface="Times New Roman" panose="02020603050405020304" pitchFamily="18" charset="0"/>
              </a:rPr>
              <a:t>Images</a:t>
            </a:r>
            <a:r>
              <a:rPr lang="en-IN" b="1" cap="none" dirty="0"/>
              <a:t> Into Array Format By Using Np. Array ().flatten</a:t>
            </a:r>
          </a:p>
        </p:txBody>
      </p:sp>
      <p:sp>
        <p:nvSpPr>
          <p:cNvPr id="11" name="Arrow: Bent 10">
            <a:extLst>
              <a:ext uri="{FF2B5EF4-FFF2-40B4-BE49-F238E27FC236}">
                <a16:creationId xmlns:a16="http://schemas.microsoft.com/office/drawing/2014/main" id="{EA208761-0E3C-0468-4D26-985E7F303E50}"/>
              </a:ext>
            </a:extLst>
          </p:cNvPr>
          <p:cNvSpPr/>
          <p:nvPr/>
        </p:nvSpPr>
        <p:spPr>
          <a:xfrm rot="5400000">
            <a:off x="9890094" y="1652998"/>
            <a:ext cx="848990" cy="1407633"/>
          </a:xfrm>
          <a:prstGeom prst="bentArrow">
            <a:avLst/>
          </a:prstGeom>
          <a:solidFill>
            <a:srgbClr val="33CCCC"/>
          </a:solidFill>
          <a:effectLst>
            <a:outerShdw blurRad="50800" dist="50800" dir="5400000" algn="ctr" rotWithShape="0">
              <a:schemeClr val="accent3">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2" name="Picture 11">
            <a:extLst>
              <a:ext uri="{FF2B5EF4-FFF2-40B4-BE49-F238E27FC236}">
                <a16:creationId xmlns:a16="http://schemas.microsoft.com/office/drawing/2014/main" id="{6CA3C6A7-2CE2-7E1C-6791-228F12C43D97}"/>
              </a:ext>
            </a:extLst>
          </p:cNvPr>
          <p:cNvPicPr>
            <a:picLocks noChangeAspect="1"/>
          </p:cNvPicPr>
          <p:nvPr/>
        </p:nvPicPr>
        <p:blipFill>
          <a:blip r:embed="rId4"/>
          <a:stretch>
            <a:fillRect/>
          </a:stretch>
        </p:blipFill>
        <p:spPr>
          <a:xfrm>
            <a:off x="6279204" y="2810319"/>
            <a:ext cx="5848665" cy="3413000"/>
          </a:xfrm>
          <a:prstGeom prst="rect">
            <a:avLst/>
          </a:prstGeom>
        </p:spPr>
      </p:pic>
      <p:pic>
        <p:nvPicPr>
          <p:cNvPr id="13" name="Picture 12">
            <a:extLst>
              <a:ext uri="{FF2B5EF4-FFF2-40B4-BE49-F238E27FC236}">
                <a16:creationId xmlns:a16="http://schemas.microsoft.com/office/drawing/2014/main" id="{8D81A111-05FE-82FE-E538-5915B457693F}"/>
              </a:ext>
            </a:extLst>
          </p:cNvPr>
          <p:cNvPicPr>
            <a:picLocks noChangeAspect="1"/>
          </p:cNvPicPr>
          <p:nvPr/>
        </p:nvPicPr>
        <p:blipFill>
          <a:blip r:embed="rId5"/>
          <a:stretch>
            <a:fillRect/>
          </a:stretch>
        </p:blipFill>
        <p:spPr>
          <a:xfrm>
            <a:off x="64131" y="3105020"/>
            <a:ext cx="6261414" cy="3118299"/>
          </a:xfrm>
          <a:prstGeom prst="rect">
            <a:avLst/>
          </a:prstGeom>
        </p:spPr>
      </p:pic>
      <p:sp>
        <p:nvSpPr>
          <p:cNvPr id="15" name="Arrow: Bent 14">
            <a:extLst>
              <a:ext uri="{FF2B5EF4-FFF2-40B4-BE49-F238E27FC236}">
                <a16:creationId xmlns:a16="http://schemas.microsoft.com/office/drawing/2014/main" id="{21DB5626-2115-4513-678A-D9C5DEB8C064}"/>
              </a:ext>
            </a:extLst>
          </p:cNvPr>
          <p:cNvSpPr/>
          <p:nvPr/>
        </p:nvSpPr>
        <p:spPr>
          <a:xfrm rot="16200000" flipH="1">
            <a:off x="4820522" y="2091951"/>
            <a:ext cx="690048" cy="2171537"/>
          </a:xfrm>
          <a:prstGeom prst="bentArrow">
            <a:avLst/>
          </a:prstGeom>
          <a:solidFill>
            <a:srgbClr val="33CCCC"/>
          </a:solidFill>
          <a:effectLst>
            <a:outerShdw blurRad="50800" dist="50800" dir="5400000" algn="ctr" rotWithShape="0">
              <a:srgbClr val="FF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90486140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C22828C2-9A9B-186D-CF7A-62F21F0059D2}"/>
              </a:ext>
            </a:extLst>
          </p:cNvPr>
          <p:cNvSpPr/>
          <p:nvPr/>
        </p:nvSpPr>
        <p:spPr>
          <a:xfrm>
            <a:off x="0" y="0"/>
            <a:ext cx="4320000" cy="107830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atin typeface="Times New Roman" panose="02020603050405020304" pitchFamily="18" charset="0"/>
                <a:cs typeface="Times New Roman" panose="02020603050405020304" pitchFamily="18" charset="0"/>
              </a:rPr>
              <a:t>4. Exploratory Data Analysis (EDA)</a:t>
            </a:r>
          </a:p>
        </p:txBody>
      </p:sp>
      <p:pic>
        <p:nvPicPr>
          <p:cNvPr id="3" name="Picture 2">
            <a:extLst>
              <a:ext uri="{FF2B5EF4-FFF2-40B4-BE49-F238E27FC236}">
                <a16:creationId xmlns:a16="http://schemas.microsoft.com/office/drawing/2014/main" id="{F6957234-7AB6-3894-45EE-0D3EAD7CF7A5}"/>
              </a:ext>
            </a:extLst>
          </p:cNvPr>
          <p:cNvPicPr>
            <a:picLocks noChangeAspect="1"/>
          </p:cNvPicPr>
          <p:nvPr/>
        </p:nvPicPr>
        <p:blipFill>
          <a:blip r:embed="rId2"/>
          <a:stretch>
            <a:fillRect/>
          </a:stretch>
        </p:blipFill>
        <p:spPr>
          <a:xfrm>
            <a:off x="8092" y="1923691"/>
            <a:ext cx="8394036" cy="4934309"/>
          </a:xfrm>
          <a:prstGeom prst="rect">
            <a:avLst/>
          </a:prstGeom>
          <a:blipFill>
            <a:blip r:embed="rId3"/>
            <a:stretch>
              <a:fillRect t="-4000" b="-4000"/>
            </a:stretch>
          </a:blipFill>
        </p:spPr>
      </p:pic>
      <p:sp>
        <p:nvSpPr>
          <p:cNvPr id="4" name="TextBox 3">
            <a:extLst>
              <a:ext uri="{FF2B5EF4-FFF2-40B4-BE49-F238E27FC236}">
                <a16:creationId xmlns:a16="http://schemas.microsoft.com/office/drawing/2014/main" id="{13FEE36A-37DC-49B0-0798-95A0E029AD86}"/>
              </a:ext>
            </a:extLst>
          </p:cNvPr>
          <p:cNvSpPr txBox="1"/>
          <p:nvPr/>
        </p:nvSpPr>
        <p:spPr>
          <a:xfrm>
            <a:off x="8092" y="1155080"/>
            <a:ext cx="11959792" cy="830997"/>
          </a:xfrm>
          <a:prstGeom prst="rect">
            <a:avLst/>
          </a:prstGeom>
          <a:noFill/>
        </p:spPr>
        <p:txBody>
          <a:bodyPr wrap="square" rtlCol="0">
            <a:spAutoFit/>
          </a:bodyPr>
          <a:lstStyle/>
          <a:p>
            <a:r>
              <a:rPr lang="en-US" sz="2400" dirty="0">
                <a:solidFill>
                  <a:schemeClr val="tx1"/>
                </a:solidFill>
                <a:latin typeface="Times New Roman" panose="02020603050405020304" pitchFamily="18" charset="0"/>
                <a:cs typeface="Times New Roman" panose="02020603050405020304" pitchFamily="18" charset="0"/>
              </a:rPr>
              <a:t>Perform exploratory data analysis to gain insights into the dataset. Analyze the distribution of labels, and examine any patterns or variations in the data</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5F60BF7-F3DF-3ABF-EAFC-B467CC8E5499}"/>
              </a:ext>
            </a:extLst>
          </p:cNvPr>
          <p:cNvSpPr txBox="1"/>
          <p:nvPr/>
        </p:nvSpPr>
        <p:spPr>
          <a:xfrm>
            <a:off x="8025700" y="2838317"/>
            <a:ext cx="3942184" cy="3170099"/>
          </a:xfrm>
          <a:prstGeom prst="rect">
            <a:avLst/>
          </a:prstGeom>
          <a:solidFill>
            <a:schemeClr val="bg1">
              <a:lumMod val="65000"/>
            </a:schemeClr>
          </a:solidFill>
        </p:spPr>
        <p:txBody>
          <a:bodyPr wrap="square" rtlCol="0">
            <a:spAutoFit/>
          </a:bodyPr>
          <a:lstStyle/>
          <a:p>
            <a:r>
              <a:rPr lang="en-US" sz="2000" b="1" u="sng" dirty="0">
                <a:solidFill>
                  <a:schemeClr val="accent2"/>
                </a:solidFill>
                <a:latin typeface="Times New Roman" panose="02020603050405020304" pitchFamily="18" charset="0"/>
                <a:cs typeface="Times New Roman" panose="02020603050405020304" pitchFamily="18" charset="0"/>
              </a:rPr>
              <a:t>OBSERVATION:</a:t>
            </a:r>
          </a:p>
          <a:p>
            <a:r>
              <a:rPr lang="en-US" sz="2000" dirty="0">
                <a:solidFill>
                  <a:schemeClr val="tx1"/>
                </a:solidFill>
                <a:latin typeface="Times New Roman" panose="02020603050405020304" pitchFamily="18" charset="0"/>
                <a:cs typeface="Times New Roman" panose="02020603050405020304" pitchFamily="18" charset="0"/>
              </a:rPr>
              <a:t>The counterplot reveals that the label "O" has the highest count in the dataset, with approximately 57,825 occurrences. Following "O", the label "S" has the second highest count, with around 48,419 occurrences. These counts indicate the frequency of each label within the dataset</a:t>
            </a:r>
          </a:p>
        </p:txBody>
      </p:sp>
    </p:spTree>
    <p:extLst>
      <p:ext uri="{BB962C8B-B14F-4D97-AF65-F5344CB8AC3E}">
        <p14:creationId xmlns:p14="http://schemas.microsoft.com/office/powerpoint/2010/main" val="11202378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BF105933-F3B1-D488-AC32-BDFF36EC42DA}"/>
              </a:ext>
            </a:extLst>
          </p:cNvPr>
          <p:cNvSpPr/>
          <p:nvPr/>
        </p:nvSpPr>
        <p:spPr>
          <a:xfrm>
            <a:off x="0" y="0"/>
            <a:ext cx="4320000" cy="107830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latin typeface="Times New Roman" panose="02020603050405020304" pitchFamily="18" charset="0"/>
                <a:cs typeface="Times New Roman" panose="02020603050405020304" pitchFamily="18" charset="0"/>
              </a:rPr>
              <a:t>5. Model Training and Evaluation</a:t>
            </a:r>
          </a:p>
        </p:txBody>
      </p:sp>
      <p:sp>
        <p:nvSpPr>
          <p:cNvPr id="43" name="TextBox 42">
            <a:extLst>
              <a:ext uri="{FF2B5EF4-FFF2-40B4-BE49-F238E27FC236}">
                <a16:creationId xmlns:a16="http://schemas.microsoft.com/office/drawing/2014/main" id="{47D6E30D-46C7-09AF-894E-8BAD1682D498}"/>
              </a:ext>
            </a:extLst>
          </p:cNvPr>
          <p:cNvSpPr txBox="1"/>
          <p:nvPr/>
        </p:nvSpPr>
        <p:spPr>
          <a:xfrm>
            <a:off x="62660" y="3086485"/>
            <a:ext cx="11968546" cy="1015663"/>
          </a:xfrm>
          <a:prstGeom prst="rect">
            <a:avLst/>
          </a:prstGeom>
          <a:noFill/>
        </p:spPr>
        <p:txBody>
          <a:bodyPr wrap="square">
            <a:spAutoFit/>
          </a:bodyPr>
          <a:lstStyle/>
          <a:p>
            <a:r>
              <a:rPr lang="en-IN" sz="2000" b="1" dirty="0">
                <a:solidFill>
                  <a:schemeClr val="tx1"/>
                </a:solidFill>
                <a:latin typeface="Times New Roman" panose="02020603050405020304" pitchFamily="18" charset="0"/>
                <a:cs typeface="Times New Roman" panose="02020603050405020304" pitchFamily="18" charset="0"/>
              </a:rPr>
              <a:t>EIGHT</a:t>
            </a:r>
            <a:r>
              <a:rPr lang="en-US" sz="2000" b="1" dirty="0">
                <a:solidFill>
                  <a:schemeClr val="tx1"/>
                </a:solidFill>
                <a:latin typeface="Times New Roman" panose="02020603050405020304" pitchFamily="18" charset="0"/>
                <a:cs typeface="Times New Roman" panose="02020603050405020304" pitchFamily="18" charset="0"/>
              </a:rPr>
              <a:t> classification algorithms</a:t>
            </a:r>
            <a:r>
              <a:rPr lang="en-US" sz="2000" dirty="0">
                <a:solidFill>
                  <a:schemeClr val="tx1"/>
                </a:solidFill>
                <a:latin typeface="Times New Roman" panose="02020603050405020304" pitchFamily="18" charset="0"/>
                <a:cs typeface="Times New Roman" panose="02020603050405020304" pitchFamily="18" charset="0"/>
              </a:rPr>
              <a:t> were trained on the preprocessed dataset to recognize the handwritten alphabets. The performance of each model was evaluated using commonly used metrics such as accuracy, precision, recall, and F1-score.</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5" name="Title 1">
            <a:extLst>
              <a:ext uri="{FF2B5EF4-FFF2-40B4-BE49-F238E27FC236}">
                <a16:creationId xmlns:a16="http://schemas.microsoft.com/office/drawing/2014/main" id="{D94F00C1-2A21-8597-350C-8C4A28B7E1A1}"/>
              </a:ext>
            </a:extLst>
          </p:cNvPr>
          <p:cNvSpPr txBox="1">
            <a:spLocks/>
          </p:cNvSpPr>
          <p:nvPr/>
        </p:nvSpPr>
        <p:spPr>
          <a:xfrm>
            <a:off x="62660" y="1502509"/>
            <a:ext cx="12066680" cy="1368152"/>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tx1"/>
                </a:solidFill>
                <a:latin typeface="Times New Roman" panose="02020603050405020304" pitchFamily="18" charset="0"/>
                <a:cs typeface="Times New Roman" panose="02020603050405020304" pitchFamily="18" charset="0"/>
              </a:rPr>
              <a:t>The dataset is split into training and testing sets to evaluate the model's performance. The training set is used to train the model, while the testing set is used to assess how well the model generalizes to unseen data.(70-30)</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6" name="Subtitle 2">
            <a:extLst>
              <a:ext uri="{FF2B5EF4-FFF2-40B4-BE49-F238E27FC236}">
                <a16:creationId xmlns:a16="http://schemas.microsoft.com/office/drawing/2014/main" id="{08479198-B603-58F8-514F-3D94C5419EC4}"/>
              </a:ext>
            </a:extLst>
          </p:cNvPr>
          <p:cNvSpPr txBox="1">
            <a:spLocks/>
          </p:cNvSpPr>
          <p:nvPr/>
        </p:nvSpPr>
        <p:spPr>
          <a:xfrm>
            <a:off x="62660" y="2203315"/>
            <a:ext cx="12217544" cy="945327"/>
          </a:xfrm>
          <a:prstGeom prst="rect">
            <a:avLst/>
          </a:prstGeom>
          <a:noFill/>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dirty="0">
                <a:solidFill>
                  <a:schemeClr val="tx1"/>
                </a:solidFill>
                <a:latin typeface="Times New Roman" panose="02020603050405020304" pitchFamily="18" charset="0"/>
                <a:cs typeface="Times New Roman" panose="02020603050405020304" pitchFamily="18" charset="0"/>
              </a:rPr>
              <a:t>X_TRAIN shape of numerical :(260715, 225).           X_TEST shape of numerical:(111736, 225)</a:t>
            </a:r>
          </a:p>
          <a:p>
            <a:r>
              <a:rPr lang="en-IN" sz="1800" dirty="0">
                <a:solidFill>
                  <a:schemeClr val="tx1"/>
                </a:solidFill>
                <a:latin typeface="Times New Roman" panose="02020603050405020304" pitchFamily="18" charset="0"/>
                <a:cs typeface="Times New Roman" panose="02020603050405020304" pitchFamily="18" charset="0"/>
              </a:rPr>
              <a:t>Y_TRAIN shape of labels :(260715,).                         Y_TEST shape of labels :(111736,).</a:t>
            </a:r>
          </a:p>
        </p:txBody>
      </p:sp>
      <p:sp>
        <p:nvSpPr>
          <p:cNvPr id="47" name="Google Shape;1592;p42">
            <a:extLst>
              <a:ext uri="{FF2B5EF4-FFF2-40B4-BE49-F238E27FC236}">
                <a16:creationId xmlns:a16="http://schemas.microsoft.com/office/drawing/2014/main" id="{AA214AF9-E203-B1D9-9356-E7BEF645C7CF}"/>
              </a:ext>
            </a:extLst>
          </p:cNvPr>
          <p:cNvSpPr/>
          <p:nvPr/>
        </p:nvSpPr>
        <p:spPr>
          <a:xfrm>
            <a:off x="9295264" y="4250496"/>
            <a:ext cx="48651" cy="48738"/>
          </a:xfrm>
          <a:custGeom>
            <a:avLst/>
            <a:gdLst/>
            <a:ahLst/>
            <a:cxnLst/>
            <a:rect l="l" t="t" r="r" b="b"/>
            <a:pathLst>
              <a:path w="1" h="91" extrusionOk="0">
                <a:moveTo>
                  <a:pt x="0" y="90"/>
                </a:moveTo>
                <a:cubicBezTo>
                  <a:pt x="0" y="90"/>
                  <a:pt x="0" y="60"/>
                  <a:pt x="0" y="60"/>
                </a:cubicBezTo>
                <a:cubicBezTo>
                  <a:pt x="0" y="60"/>
                  <a:pt x="0" y="90"/>
                  <a:pt x="0" y="90"/>
                </a:cubicBezTo>
                <a:close/>
                <a:moveTo>
                  <a:pt x="0" y="60"/>
                </a:moveTo>
                <a:cubicBezTo>
                  <a:pt x="0" y="30"/>
                  <a:pt x="0" y="30"/>
                  <a:pt x="0" y="1"/>
                </a:cubicBezTo>
                <a:lnTo>
                  <a:pt x="0" y="1"/>
                </a:lnTo>
                <a:cubicBezTo>
                  <a:pt x="0" y="30"/>
                  <a:pt x="0" y="30"/>
                  <a:pt x="0" y="60"/>
                </a:cubicBezTo>
                <a:close/>
              </a:path>
            </a:pathLst>
          </a:custGeom>
          <a:solidFill>
            <a:srgbClr val="89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Arrow: Pentagon 47">
            <a:extLst>
              <a:ext uri="{FF2B5EF4-FFF2-40B4-BE49-F238E27FC236}">
                <a16:creationId xmlns:a16="http://schemas.microsoft.com/office/drawing/2014/main" id="{907FFC5C-0527-BA34-C168-5A81B6A6DF46}"/>
              </a:ext>
            </a:extLst>
          </p:cNvPr>
          <p:cNvSpPr/>
          <p:nvPr/>
        </p:nvSpPr>
        <p:spPr>
          <a:xfrm>
            <a:off x="0" y="404664"/>
            <a:ext cx="6456040" cy="720080"/>
          </a:xfrm>
          <a:prstGeom prst="homePlate">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a:p>
        </p:txBody>
      </p:sp>
      <p:sp>
        <p:nvSpPr>
          <p:cNvPr id="51" name="TextBox 50">
            <a:extLst>
              <a:ext uri="{FF2B5EF4-FFF2-40B4-BE49-F238E27FC236}">
                <a16:creationId xmlns:a16="http://schemas.microsoft.com/office/drawing/2014/main" id="{D6B30100-804A-9897-449A-F8C5D08D6CDC}"/>
              </a:ext>
            </a:extLst>
          </p:cNvPr>
          <p:cNvSpPr txBox="1"/>
          <p:nvPr/>
        </p:nvSpPr>
        <p:spPr>
          <a:xfrm>
            <a:off x="-5744" y="1110240"/>
            <a:ext cx="7191548" cy="400110"/>
          </a:xfrm>
          <a:prstGeom prst="rect">
            <a:avLst/>
          </a:prstGeom>
          <a:noFill/>
        </p:spPr>
        <p:txBody>
          <a:bodyPr wrap="square">
            <a:spAutoFit/>
          </a:bodyPr>
          <a:lstStyle/>
          <a:p>
            <a:r>
              <a:rPr lang="en-US" sz="2000" b="1" u="sng" dirty="0">
                <a:solidFill>
                  <a:schemeClr val="tx1"/>
                </a:solidFill>
                <a:latin typeface="Times New Roman" panose="02020603050405020304" pitchFamily="18" charset="0"/>
                <a:cs typeface="Times New Roman" panose="02020603050405020304" pitchFamily="18" charset="0"/>
              </a:rPr>
              <a:t>SPLITTING DATA  INTO TRAINING AND TESTING SETS:</a:t>
            </a:r>
          </a:p>
        </p:txBody>
      </p:sp>
      <p:sp>
        <p:nvSpPr>
          <p:cNvPr id="52" name="TextBox 51">
            <a:extLst>
              <a:ext uri="{FF2B5EF4-FFF2-40B4-BE49-F238E27FC236}">
                <a16:creationId xmlns:a16="http://schemas.microsoft.com/office/drawing/2014/main" id="{46B85D9B-95CA-0FF3-9B58-D3D52FFE0EA2}"/>
              </a:ext>
            </a:extLst>
          </p:cNvPr>
          <p:cNvSpPr txBox="1"/>
          <p:nvPr/>
        </p:nvSpPr>
        <p:spPr>
          <a:xfrm>
            <a:off x="112144" y="4049269"/>
            <a:ext cx="2976113" cy="261610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IN" sz="2000" b="1" u="sng" dirty="0">
                <a:latin typeface="Times New Roman" panose="02020603050405020304" pitchFamily="18" charset="0"/>
                <a:cs typeface="Times New Roman" panose="02020603050405020304" pitchFamily="18" charset="0"/>
              </a:rPr>
              <a:t>Algorithms </a:t>
            </a:r>
          </a:p>
          <a:p>
            <a:r>
              <a:rPr lang="en-IN" sz="1800" b="1" dirty="0">
                <a:latin typeface="Times New Roman" panose="02020603050405020304" pitchFamily="18" charset="0"/>
                <a:cs typeface="Times New Roman" panose="02020603050405020304" pitchFamily="18" charset="0"/>
              </a:rPr>
              <a:t>1. Logistic Regression</a:t>
            </a:r>
          </a:p>
          <a:p>
            <a:r>
              <a:rPr lang="en-IN" sz="1800" b="1" dirty="0">
                <a:latin typeface="Times New Roman" panose="02020603050405020304" pitchFamily="18" charset="0"/>
                <a:cs typeface="Times New Roman" panose="02020603050405020304" pitchFamily="18" charset="0"/>
              </a:rPr>
              <a:t>2. Decision Tree </a:t>
            </a:r>
          </a:p>
          <a:p>
            <a:r>
              <a:rPr lang="en-IN" sz="1800" b="1" dirty="0">
                <a:latin typeface="Times New Roman" panose="02020603050405020304" pitchFamily="18" charset="0"/>
                <a:cs typeface="Times New Roman" panose="02020603050405020304" pitchFamily="18" charset="0"/>
              </a:rPr>
              <a:t>3. Random Forest</a:t>
            </a:r>
          </a:p>
          <a:p>
            <a:r>
              <a:rPr lang="en-IN" sz="1800" b="1" dirty="0">
                <a:latin typeface="Times New Roman" panose="02020603050405020304" pitchFamily="18" charset="0"/>
                <a:cs typeface="Times New Roman" panose="02020603050405020304" pitchFamily="18" charset="0"/>
              </a:rPr>
              <a:t>4. K-Nearest Neighbour</a:t>
            </a:r>
          </a:p>
          <a:p>
            <a:r>
              <a:rPr lang="en-IN" sz="1800" b="1" dirty="0">
                <a:latin typeface="Times New Roman" panose="02020603050405020304" pitchFamily="18" charset="0"/>
                <a:cs typeface="Times New Roman" panose="02020603050405020304" pitchFamily="18" charset="0"/>
              </a:rPr>
              <a:t>5. Support Vector Classifier</a:t>
            </a:r>
          </a:p>
          <a:p>
            <a:r>
              <a:rPr lang="en-IN" sz="1800" b="1" dirty="0">
                <a:latin typeface="Times New Roman" panose="02020603050405020304" pitchFamily="18" charset="0"/>
                <a:cs typeface="Times New Roman" panose="02020603050405020304" pitchFamily="18" charset="0"/>
              </a:rPr>
              <a:t>6. Gaussian Navie_Bayes </a:t>
            </a:r>
          </a:p>
          <a:p>
            <a:r>
              <a:rPr lang="en-IN" sz="1800" b="1" dirty="0">
                <a:latin typeface="Times New Roman" panose="02020603050405020304" pitchFamily="18" charset="0"/>
                <a:cs typeface="Times New Roman" panose="02020603050405020304" pitchFamily="18" charset="0"/>
              </a:rPr>
              <a:t>7.AdaBoost</a:t>
            </a:r>
          </a:p>
          <a:p>
            <a:r>
              <a:rPr lang="en-IN" sz="1800" b="1" dirty="0">
                <a:latin typeface="Times New Roman" panose="02020603050405020304" pitchFamily="18" charset="0"/>
                <a:cs typeface="Times New Roman" panose="02020603050405020304" pitchFamily="18" charset="0"/>
              </a:rPr>
              <a:t>8. XG-Boosting</a:t>
            </a:r>
          </a:p>
        </p:txBody>
      </p:sp>
      <p:sp>
        <p:nvSpPr>
          <p:cNvPr id="54" name="TextBox 53">
            <a:extLst>
              <a:ext uri="{FF2B5EF4-FFF2-40B4-BE49-F238E27FC236}">
                <a16:creationId xmlns:a16="http://schemas.microsoft.com/office/drawing/2014/main" id="{F338D756-05A6-5E92-6CA0-E6B58E8C8EC5}"/>
              </a:ext>
            </a:extLst>
          </p:cNvPr>
          <p:cNvSpPr txBox="1"/>
          <p:nvPr/>
        </p:nvSpPr>
        <p:spPr>
          <a:xfrm>
            <a:off x="3590030" y="4175789"/>
            <a:ext cx="8715555" cy="2277547"/>
          </a:xfrm>
          <a:prstGeom prst="rect">
            <a:avLst/>
          </a:prstGeom>
          <a:noFill/>
        </p:spPr>
        <p:txBody>
          <a:bodyPr wrap="square">
            <a:spAutoFit/>
          </a:bodyPr>
          <a:lstStyle/>
          <a:p>
            <a:pPr algn="ctr"/>
            <a:r>
              <a:rPr lang="en-US" sz="2000" b="1" u="sng" dirty="0">
                <a:latin typeface="Times New Roman" panose="02020603050405020304" pitchFamily="18" charset="0"/>
                <a:cs typeface="Times New Roman" panose="02020603050405020304" pitchFamily="18" charset="0"/>
              </a:rPr>
              <a:t>Metrics</a:t>
            </a:r>
          </a:p>
          <a:p>
            <a:r>
              <a:rPr lang="en-US" sz="1800" b="1" dirty="0">
                <a:latin typeface="Times New Roman" panose="02020603050405020304" pitchFamily="18" charset="0"/>
                <a:cs typeface="Times New Roman" panose="02020603050405020304" pitchFamily="18" charset="0"/>
              </a:rPr>
              <a:t>Accuracy </a:t>
            </a:r>
            <a:r>
              <a:rPr lang="en-US" sz="1800" dirty="0">
                <a:latin typeface="Times New Roman" panose="02020603050405020304" pitchFamily="18" charset="0"/>
                <a:cs typeface="Times New Roman" panose="02020603050405020304" pitchFamily="18" charset="0"/>
              </a:rPr>
              <a:t>= (Number of Correctly Classified Samples) / (Total Number of Samples).</a:t>
            </a:r>
          </a:p>
          <a:p>
            <a:r>
              <a:rPr lang="en-US" sz="1800" b="1" dirty="0">
                <a:latin typeface="Times New Roman" panose="02020603050405020304" pitchFamily="18" charset="0"/>
                <a:cs typeface="Times New Roman" panose="02020603050405020304" pitchFamily="18" charset="0"/>
              </a:rPr>
              <a:t>Precision </a:t>
            </a:r>
            <a:r>
              <a:rPr lang="en-US" sz="1800" dirty="0">
                <a:latin typeface="Times New Roman" panose="02020603050405020304" pitchFamily="18" charset="0"/>
                <a:cs typeface="Times New Roman" panose="02020603050405020304" pitchFamily="18" charset="0"/>
              </a:rPr>
              <a:t>= (Number of True Positives) / (Number of True Positives + Number of False Positives).</a:t>
            </a:r>
          </a:p>
          <a:p>
            <a:r>
              <a:rPr lang="en-US" sz="1800" b="1" dirty="0">
                <a:latin typeface="Times New Roman" panose="02020603050405020304" pitchFamily="18" charset="0"/>
                <a:cs typeface="Times New Roman" panose="02020603050405020304" pitchFamily="18" charset="0"/>
              </a:rPr>
              <a:t>Recall</a:t>
            </a:r>
            <a:r>
              <a:rPr lang="en-US" sz="1800" dirty="0">
                <a:latin typeface="Times New Roman" panose="02020603050405020304" pitchFamily="18" charset="0"/>
                <a:cs typeface="Times New Roman" panose="02020603050405020304" pitchFamily="18" charset="0"/>
              </a:rPr>
              <a:t> = (Number of True Positives) / (Number of True Positives + Number of False Negatives).</a:t>
            </a:r>
          </a:p>
          <a:p>
            <a:r>
              <a:rPr lang="en-US" sz="1800" b="1" dirty="0">
                <a:latin typeface="Times New Roman" panose="02020603050405020304" pitchFamily="18" charset="0"/>
                <a:cs typeface="Times New Roman" panose="02020603050405020304" pitchFamily="18" charset="0"/>
              </a:rPr>
              <a:t>F1 Score </a:t>
            </a:r>
            <a:r>
              <a:rPr lang="en-US" sz="1800" dirty="0">
                <a:latin typeface="Times New Roman" panose="02020603050405020304" pitchFamily="18" charset="0"/>
                <a:cs typeface="Times New Roman" panose="02020603050405020304" pitchFamily="18" charset="0"/>
              </a:rPr>
              <a:t>= 2 * (Precision * Recall) / (Precision + Recall). </a:t>
            </a:r>
          </a:p>
          <a:p>
            <a:endParaRPr lang="en-IN" dirty="0"/>
          </a:p>
        </p:txBody>
      </p:sp>
      <p:sp>
        <p:nvSpPr>
          <p:cNvPr id="55" name="Right Brace 54">
            <a:extLst>
              <a:ext uri="{FF2B5EF4-FFF2-40B4-BE49-F238E27FC236}">
                <a16:creationId xmlns:a16="http://schemas.microsoft.com/office/drawing/2014/main" id="{19DF9140-637F-88E5-0947-A85691001FD1}"/>
              </a:ext>
            </a:extLst>
          </p:cNvPr>
          <p:cNvSpPr/>
          <p:nvPr/>
        </p:nvSpPr>
        <p:spPr>
          <a:xfrm>
            <a:off x="3088257" y="4314182"/>
            <a:ext cx="414011" cy="22775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a:solidFill>
                  <a:sysClr val="windowText" lastClr="000000"/>
                </a:solidFill>
              </a:ln>
            </a:endParaRPr>
          </a:p>
        </p:txBody>
      </p:sp>
    </p:spTree>
    <p:extLst>
      <p:ext uri="{BB962C8B-B14F-4D97-AF65-F5344CB8AC3E}">
        <p14:creationId xmlns:p14="http://schemas.microsoft.com/office/powerpoint/2010/main" val="2509856825"/>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C96A6482-FACD-6465-FEB9-D52BC6D6469F}"/>
              </a:ext>
            </a:extLst>
          </p:cNvPr>
          <p:cNvSpPr/>
          <p:nvPr/>
        </p:nvSpPr>
        <p:spPr>
          <a:xfrm>
            <a:off x="0" y="0"/>
            <a:ext cx="4320000" cy="1078302"/>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latin typeface="Times New Roman" panose="02020603050405020304" pitchFamily="18" charset="0"/>
                <a:cs typeface="Times New Roman" panose="02020603050405020304" pitchFamily="18" charset="0"/>
              </a:rPr>
              <a:t>6. Model Comparison&amp; Insights</a:t>
            </a:r>
          </a:p>
        </p:txBody>
      </p:sp>
      <p:pic>
        <p:nvPicPr>
          <p:cNvPr id="3" name="Picture 2">
            <a:extLst>
              <a:ext uri="{FF2B5EF4-FFF2-40B4-BE49-F238E27FC236}">
                <a16:creationId xmlns:a16="http://schemas.microsoft.com/office/drawing/2014/main" id="{291E2848-B818-CBC8-7621-BA9DA5B58620}"/>
              </a:ext>
            </a:extLst>
          </p:cNvPr>
          <p:cNvPicPr>
            <a:picLocks noChangeAspect="1"/>
          </p:cNvPicPr>
          <p:nvPr/>
        </p:nvPicPr>
        <p:blipFill>
          <a:blip r:embed="rId2"/>
          <a:stretch>
            <a:fillRect/>
          </a:stretch>
        </p:blipFill>
        <p:spPr>
          <a:xfrm>
            <a:off x="47328" y="1119146"/>
            <a:ext cx="4032448" cy="4660552"/>
          </a:xfrm>
          <a:prstGeom prst="rect">
            <a:avLst/>
          </a:prstGeom>
        </p:spPr>
      </p:pic>
      <p:pic>
        <p:nvPicPr>
          <p:cNvPr id="4" name="Picture 3">
            <a:extLst>
              <a:ext uri="{FF2B5EF4-FFF2-40B4-BE49-F238E27FC236}">
                <a16:creationId xmlns:a16="http://schemas.microsoft.com/office/drawing/2014/main" id="{56985B28-0E33-117D-72D6-621C1ADC9D38}"/>
              </a:ext>
            </a:extLst>
          </p:cNvPr>
          <p:cNvPicPr>
            <a:picLocks noChangeAspect="1"/>
          </p:cNvPicPr>
          <p:nvPr/>
        </p:nvPicPr>
        <p:blipFill>
          <a:blip r:embed="rId3"/>
          <a:stretch>
            <a:fillRect/>
          </a:stretch>
        </p:blipFill>
        <p:spPr>
          <a:xfrm>
            <a:off x="4065078" y="975692"/>
            <a:ext cx="8112224" cy="4660552"/>
          </a:xfrm>
          <a:prstGeom prst="rect">
            <a:avLst/>
          </a:prstGeom>
        </p:spPr>
      </p:pic>
    </p:spTree>
    <p:extLst>
      <p:ext uri="{BB962C8B-B14F-4D97-AF65-F5344CB8AC3E}">
        <p14:creationId xmlns:p14="http://schemas.microsoft.com/office/powerpoint/2010/main" val="12907652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800</TotalTime>
  <Words>1139</Words>
  <Application>Microsoft Office PowerPoint</Application>
  <PresentationFormat>Widescreen</PresentationFormat>
  <Paragraphs>77</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Lato Black</vt:lpstr>
      <vt:lpstr>Times New Roman</vt:lpstr>
      <vt:lpstr>Arial</vt:lpstr>
      <vt:lpstr>Wingdings 3</vt:lpstr>
      <vt:lpstr>Calibri</vt:lpstr>
      <vt:lpstr>Libre Baskerville</vt:lpstr>
      <vt:lpstr>Rockwell</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kirankumar pamarthi</cp:lastModifiedBy>
  <cp:revision>5</cp:revision>
  <dcterms:created xsi:type="dcterms:W3CDTF">2021-02-16T05:19:01Z</dcterms:created>
  <dcterms:modified xsi:type="dcterms:W3CDTF">2023-05-25T03:55:06Z</dcterms:modified>
</cp:coreProperties>
</file>