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Franklin Gothic" panose="020B0604020202020204" charset="0"/>
      <p:bold r:id="rId11"/>
    </p:embeddedFont>
    <p:embeddedFont>
      <p:font typeface="Libre Franklin" pitchFamily="2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i1sBDdHb2XsYteFNPHBFMUQvu/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SHITH KUMAR B" userId="a5ce11d8a7f14db1" providerId="LiveId" clId="{C8D705FE-7F28-4295-8A87-1B1D4D4B8F87}"/>
    <pc:docChg chg="modSld">
      <pc:chgData name="RAKSHITH KUMAR B" userId="a5ce11d8a7f14db1" providerId="LiveId" clId="{C8D705FE-7F28-4295-8A87-1B1D4D4B8F87}" dt="2023-09-23T01:38:12.295" v="1" actId="1076"/>
      <pc:docMkLst>
        <pc:docMk/>
      </pc:docMkLst>
      <pc:sldChg chg="modSp mod">
        <pc:chgData name="RAKSHITH KUMAR B" userId="a5ce11d8a7f14db1" providerId="LiveId" clId="{C8D705FE-7F28-4295-8A87-1B1D4D4B8F87}" dt="2023-09-23T01:38:12.295" v="1" actId="1076"/>
        <pc:sldMkLst>
          <pc:docMk/>
          <pc:sldMk cId="0" sldId="256"/>
        </pc:sldMkLst>
        <pc:picChg chg="mod">
          <ac:chgData name="RAKSHITH KUMAR B" userId="a5ce11d8a7f14db1" providerId="LiveId" clId="{C8D705FE-7F28-4295-8A87-1B1D4D4B8F87}" dt="2023-09-23T01:38:12.295" v="1" actId="1076"/>
          <ac:picMkLst>
            <pc:docMk/>
            <pc:sldMk cId="0" sldId="256"/>
            <ac:picMk id="212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367054" y="2116182"/>
            <a:ext cx="5491571" cy="15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6367055" y="4549553"/>
            <a:ext cx="5491570" cy="953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5839833" y="578434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26" name="Picture 2" descr="School of Management Archives - Presidency University">
            <a:extLst>
              <a:ext uri="{FF2B5EF4-FFF2-40B4-BE49-F238E27FC236}">
                <a16:creationId xmlns:a16="http://schemas.microsoft.com/office/drawing/2014/main" id="{7968C550-610D-4F18-D836-21A5D95EC1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98" y="95112"/>
            <a:ext cx="3226121" cy="95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">
  <p:cSld name="Timeline 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2" name="Google Shape;142;p16"/>
          <p:cNvCxnSpPr/>
          <p:nvPr/>
        </p:nvCxnSpPr>
        <p:spPr>
          <a:xfrm flipH="1">
            <a:off x="1045959" y="2213783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3" name="Google Shape;143;p16"/>
          <p:cNvCxnSpPr/>
          <p:nvPr/>
        </p:nvCxnSpPr>
        <p:spPr>
          <a:xfrm flipH="1">
            <a:off x="6180493" y="2213783"/>
            <a:ext cx="11102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4" name="Google Shape;144;p16"/>
          <p:cNvCxnSpPr/>
          <p:nvPr/>
        </p:nvCxnSpPr>
        <p:spPr>
          <a:xfrm flipH="1">
            <a:off x="8745623" y="3904712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45" name="Google Shape;145;p16"/>
          <p:cNvCxnSpPr/>
          <p:nvPr/>
        </p:nvCxnSpPr>
        <p:spPr>
          <a:xfrm flipH="1">
            <a:off x="3611089" y="3895941"/>
            <a:ext cx="2136" cy="1828800"/>
          </a:xfrm>
          <a:prstGeom prst="straightConnector1">
            <a:avLst/>
          </a:prstGeom>
          <a:noFill/>
          <a:ln w="165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body" idx="1"/>
          </p:nvPr>
        </p:nvSpPr>
        <p:spPr>
          <a:xfrm>
            <a:off x="1296955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2"/>
          </p:nvPr>
        </p:nvSpPr>
        <p:spPr>
          <a:xfrm>
            <a:off x="1296955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3"/>
          </p:nvPr>
        </p:nvSpPr>
        <p:spPr>
          <a:xfrm>
            <a:off x="3897799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4"/>
          </p:nvPr>
        </p:nvSpPr>
        <p:spPr>
          <a:xfrm>
            <a:off x="3897799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5"/>
          </p:nvPr>
        </p:nvSpPr>
        <p:spPr>
          <a:xfrm>
            <a:off x="9001711" y="5087328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6"/>
          </p:nvPr>
        </p:nvSpPr>
        <p:spPr>
          <a:xfrm>
            <a:off x="9001711" y="4701908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7"/>
          </p:nvPr>
        </p:nvSpPr>
        <p:spPr>
          <a:xfrm>
            <a:off x="6438143" y="293485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body" idx="8"/>
          </p:nvPr>
        </p:nvSpPr>
        <p:spPr>
          <a:xfrm>
            <a:off x="6438143" y="2568686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55" name="Google Shape;155;p16"/>
          <p:cNvCxnSpPr/>
          <p:nvPr/>
        </p:nvCxnSpPr>
        <p:spPr>
          <a:xfrm>
            <a:off x="967689" y="3968780"/>
            <a:ext cx="10275477" cy="0"/>
          </a:xfrm>
          <a:prstGeom prst="straightConnector1">
            <a:avLst/>
          </a:prstGeom>
          <a:noFill/>
          <a:ln w="165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" name="Google Shape;156;p16"/>
          <p:cNvSpPr/>
          <p:nvPr/>
        </p:nvSpPr>
        <p:spPr>
          <a:xfrm>
            <a:off x="964323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7" name="Google Shape;157;p16"/>
          <p:cNvSpPr/>
          <p:nvPr/>
        </p:nvSpPr>
        <p:spPr>
          <a:xfrm>
            <a:off x="3531590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8" name="Google Shape;158;p16"/>
          <p:cNvSpPr/>
          <p:nvPr/>
        </p:nvSpPr>
        <p:spPr>
          <a:xfrm>
            <a:off x="6098857" y="3883241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8666124" y="3892012"/>
            <a:ext cx="163271" cy="16327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1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3768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orient="horz" pos="1512">
          <p15:clr>
            <a:srgbClr val="FBAE40"/>
          </p15:clr>
        </p15:guide>
        <p15:guide id="11" orient="horz" pos="28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">
  <p:cSld name="2 Col"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7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65" name="Google Shape;165;p1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68" name="Google Shape;168;p17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9" name="Google Shape;169;p17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17"/>
          <p:cNvSpPr txBox="1">
            <a:spLocks noGrp="1"/>
          </p:cNvSpPr>
          <p:nvPr>
            <p:ph type="body" idx="1"/>
          </p:nvPr>
        </p:nvSpPr>
        <p:spPr>
          <a:xfrm>
            <a:off x="964023" y="2300984"/>
            <a:ext cx="4827178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1" name="Google Shape;171;p17"/>
          <p:cNvSpPr txBox="1">
            <a:spLocks noGrp="1"/>
          </p:cNvSpPr>
          <p:nvPr>
            <p:ph type="body" idx="2"/>
          </p:nvPr>
        </p:nvSpPr>
        <p:spPr>
          <a:xfrm>
            <a:off x="6362700" y="2300984"/>
            <a:ext cx="4764829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72" name="Google Shape;172;p17"/>
          <p:cNvSpPr txBox="1">
            <a:spLocks noGrp="1"/>
          </p:cNvSpPr>
          <p:nvPr>
            <p:ph type="body" idx="3"/>
          </p:nvPr>
        </p:nvSpPr>
        <p:spPr>
          <a:xfrm>
            <a:off x="964023" y="2799146"/>
            <a:ext cx="482717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17"/>
          <p:cNvSpPr txBox="1">
            <a:spLocks noGrp="1"/>
          </p:cNvSpPr>
          <p:nvPr>
            <p:ph type="body" idx="4"/>
          </p:nvPr>
        </p:nvSpPr>
        <p:spPr>
          <a:xfrm>
            <a:off x="6362700" y="2799146"/>
            <a:ext cx="4756241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4" name="Google Shape;174;p17"/>
          <p:cNvCxnSpPr/>
          <p:nvPr/>
        </p:nvCxnSpPr>
        <p:spPr>
          <a:xfrm>
            <a:off x="63627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5" name="Google Shape;175;p17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7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">
  <p:cSld name="3 col">
    <p:bg>
      <p:bgPr>
        <a:solidFill>
          <a:schemeClr val="lt1"/>
        </a:soli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1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80" name="Google Shape;180;p1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83" name="Google Shape;183;p1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4" name="Google Shape;184;p1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5" name="Google Shape;185;p18"/>
          <p:cNvSpPr txBox="1">
            <a:spLocks noGrp="1"/>
          </p:cNvSpPr>
          <p:nvPr>
            <p:ph type="body" idx="1"/>
          </p:nvPr>
        </p:nvSpPr>
        <p:spPr>
          <a:xfrm>
            <a:off x="952500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2"/>
          </p:nvPr>
        </p:nvSpPr>
        <p:spPr>
          <a:xfrm>
            <a:off x="952500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7" name="Google Shape;187;p18"/>
          <p:cNvSpPr txBox="1">
            <a:spLocks noGrp="1"/>
          </p:cNvSpPr>
          <p:nvPr>
            <p:ph type="body" idx="3"/>
          </p:nvPr>
        </p:nvSpPr>
        <p:spPr>
          <a:xfrm>
            <a:off x="4569372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88" name="Google Shape;188;p18"/>
          <p:cNvSpPr txBox="1">
            <a:spLocks noGrp="1"/>
          </p:cNvSpPr>
          <p:nvPr>
            <p:ph type="body" idx="4"/>
          </p:nvPr>
        </p:nvSpPr>
        <p:spPr>
          <a:xfrm>
            <a:off x="4569372" y="2799146"/>
            <a:ext cx="3050628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18"/>
          <p:cNvSpPr txBox="1">
            <a:spLocks noGrp="1"/>
          </p:cNvSpPr>
          <p:nvPr>
            <p:ph type="body" idx="5"/>
          </p:nvPr>
        </p:nvSpPr>
        <p:spPr>
          <a:xfrm>
            <a:off x="8187017" y="2300156"/>
            <a:ext cx="3036477" cy="404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90" name="Google Shape;190;p18"/>
          <p:cNvSpPr txBox="1">
            <a:spLocks noGrp="1"/>
          </p:cNvSpPr>
          <p:nvPr>
            <p:ph type="body" idx="6"/>
          </p:nvPr>
        </p:nvSpPr>
        <p:spPr>
          <a:xfrm>
            <a:off x="8187017" y="2799146"/>
            <a:ext cx="3036477" cy="194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0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91" name="Google Shape;191;p18"/>
          <p:cNvCxnSpPr/>
          <p:nvPr/>
        </p:nvCxnSpPr>
        <p:spPr>
          <a:xfrm>
            <a:off x="4569372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2" name="Google Shape;192;p18"/>
          <p:cNvCxnSpPr/>
          <p:nvPr/>
        </p:nvCxnSpPr>
        <p:spPr>
          <a:xfrm>
            <a:off x="8187017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3" name="Google Shape;193;p1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520">
          <p15:clr>
            <a:srgbClr val="FBAE40"/>
          </p15:clr>
        </p15:guide>
        <p15:guide id="4" pos="5160">
          <p15:clr>
            <a:srgbClr val="FBAE40"/>
          </p15:clr>
        </p15:guide>
        <p15:guide id="5" orient="horz" pos="1224">
          <p15:clr>
            <a:srgbClr val="FBAE40"/>
          </p15:clr>
        </p15:guide>
        <p15:guide id="6" orient="horz" pos="1440">
          <p15:clr>
            <a:srgbClr val="FBAE40"/>
          </p15:clr>
        </p15:guide>
        <p15:guide id="7" orient="horz" pos="552">
          <p15:clr>
            <a:srgbClr val="FBAE40"/>
          </p15:clr>
        </p15:guide>
        <p15:guide id="8" pos="4800">
          <p15:clr>
            <a:srgbClr val="FBAE40"/>
          </p15:clr>
        </p15:guide>
        <p15:guide id="9" pos="2880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solidFill>
          <a:schemeClr val="lt1"/>
        </a:solidFill>
        <a:effectLst/>
      </p:bgPr>
    </p:bg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"/>
          <p:cNvSpPr txBox="1">
            <a:spLocks noGrp="1"/>
          </p:cNvSpPr>
          <p:nvPr>
            <p:ph type="body" idx="1"/>
          </p:nvPr>
        </p:nvSpPr>
        <p:spPr>
          <a:xfrm>
            <a:off x="6896100" y="5102063"/>
            <a:ext cx="4914900" cy="58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8" name="Google Shape;198;p19"/>
          <p:cNvSpPr txBox="1">
            <a:spLocks noGrp="1"/>
          </p:cNvSpPr>
          <p:nvPr>
            <p:ph type="subTitle" idx="2"/>
          </p:nvPr>
        </p:nvSpPr>
        <p:spPr>
          <a:xfrm>
            <a:off x="6907623" y="3591098"/>
            <a:ext cx="4903377" cy="1057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9" name="Google Shape;199;p19"/>
          <p:cNvSpPr txBox="1">
            <a:spLocks noGrp="1"/>
          </p:cNvSpPr>
          <p:nvPr>
            <p:ph type="title"/>
          </p:nvPr>
        </p:nvSpPr>
        <p:spPr>
          <a:xfrm>
            <a:off x="6907623" y="2173658"/>
            <a:ext cx="49033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00" name="Google Shape;200;p19"/>
          <p:cNvCxnSpPr/>
          <p:nvPr/>
        </p:nvCxnSpPr>
        <p:spPr>
          <a:xfrm>
            <a:off x="6896100" y="3233703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1" name="Google Shape;201;p19"/>
          <p:cNvSpPr>
            <a:spLocks noGrp="1"/>
          </p:cNvSpPr>
          <p:nvPr>
            <p:ph type="pic" idx="3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202" name="Google Shape;202;p1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203" name="Google Shape;203;p1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">
  <p:cSld name="Introdu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25" name="Google Shape;25;p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8"/>
          <p:cNvSpPr>
            <a:spLocks noGrp="1"/>
          </p:cNvSpPr>
          <p:nvPr>
            <p:ph type="pic" idx="2"/>
          </p:nvPr>
        </p:nvSpPr>
        <p:spPr>
          <a:xfrm>
            <a:off x="6096000" y="-22543"/>
            <a:ext cx="6096000" cy="6903086"/>
          </a:xfrm>
          <a:prstGeom prst="rect">
            <a:avLst/>
          </a:prstGeom>
          <a:noFill/>
          <a:ln>
            <a:noFill/>
          </a:ln>
        </p:spPr>
      </p:sp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0" name="Google Shape;30;p8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952499" y="2289363"/>
            <a:ext cx="4572001" cy="2795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047011F-F2A2-6E9E-4FDB-47E776013B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02" y="105116"/>
            <a:ext cx="827097" cy="720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oogle Shape;212;p1">
            <a:extLst>
              <a:ext uri="{FF2B5EF4-FFF2-40B4-BE49-F238E27FC236}">
                <a16:creationId xmlns:a16="http://schemas.microsoft.com/office/drawing/2014/main" id="{D562A9A0-68AC-A706-221A-9A08B788E268}"/>
              </a:ext>
            </a:extLst>
          </p:cNvPr>
          <p:cNvPicPr preferRelativeResize="0"/>
          <p:nvPr userDrawn="1"/>
        </p:nvPicPr>
        <p:blipFill rotWithShape="1">
          <a:blip r:embed="rId3"/>
          <a:srcRect/>
          <a:stretch/>
        </p:blipFill>
        <p:spPr>
          <a:xfrm>
            <a:off x="11011139" y="-22543"/>
            <a:ext cx="1052018" cy="9554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3480">
          <p15:clr>
            <a:srgbClr val="FBAE40"/>
          </p15:clr>
        </p15:guide>
        <p15:guide id="3" orient="horz" pos="1440">
          <p15:clr>
            <a:srgbClr val="FBAE40"/>
          </p15:clr>
        </p15:guide>
        <p15:guide id="4" orient="horz" pos="1224">
          <p15:clr>
            <a:srgbClr val="FBAE40"/>
          </p15:clr>
        </p15:guide>
        <p15:guide id="5" orient="horz" pos="5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">
  <p:cSld name="Summary ">
    <p:bg>
      <p:bgPr>
        <a:solidFill>
          <a:schemeClr val="lt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7" name="Google Shape;37;p9"/>
          <p:cNvCxnSpPr/>
          <p:nvPr/>
        </p:nvCxnSpPr>
        <p:spPr>
          <a:xfrm>
            <a:off x="952500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952500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39" name="Google Shape;39;p9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40" name="Google Shape;40;p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952500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953655" y="3841846"/>
            <a:ext cx="4838700" cy="63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953655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5"/>
          </p:nvPr>
        </p:nvSpPr>
        <p:spPr>
          <a:xfrm>
            <a:off x="952500" y="5017901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6"/>
          </p:nvPr>
        </p:nvSpPr>
        <p:spPr>
          <a:xfrm>
            <a:off x="952500" y="4646997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7"/>
          </p:nvPr>
        </p:nvSpPr>
        <p:spPr>
          <a:xfrm>
            <a:off x="6399647" y="2656904"/>
            <a:ext cx="4838700" cy="574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8"/>
          </p:nvPr>
        </p:nvSpPr>
        <p:spPr>
          <a:xfrm>
            <a:off x="6399647" y="2286000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9"/>
          </p:nvPr>
        </p:nvSpPr>
        <p:spPr>
          <a:xfrm>
            <a:off x="6399647" y="3841846"/>
            <a:ext cx="4838700" cy="908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3"/>
          </p:nvPr>
        </p:nvSpPr>
        <p:spPr>
          <a:xfrm>
            <a:off x="6399647" y="3470942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07672BE-E4C0-9574-F7D5-55A95E0AC4E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98" y="40122"/>
            <a:ext cx="880826" cy="767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oogle Shape;212;p1">
            <a:extLst>
              <a:ext uri="{FF2B5EF4-FFF2-40B4-BE49-F238E27FC236}">
                <a16:creationId xmlns:a16="http://schemas.microsoft.com/office/drawing/2014/main" id="{DF28C992-6E98-D076-5AF1-6958BCF51A1B}"/>
              </a:ext>
            </a:extLst>
          </p:cNvPr>
          <p:cNvPicPr preferRelativeResize="0"/>
          <p:nvPr userDrawn="1"/>
        </p:nvPicPr>
        <p:blipFill rotWithShape="1">
          <a:blip r:embed="rId3"/>
          <a:srcRect/>
          <a:stretch/>
        </p:blipFill>
        <p:spPr>
          <a:xfrm>
            <a:off x="10658273" y="304623"/>
            <a:ext cx="786581" cy="784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0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57" name="Google Shape;57;p10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8" name="Google Shape;58;p10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59" name="Google Shape;59;p10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0" name="Google Shape;60;p10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1" name="Google Shape;61;p10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10"/>
          <p:cNvCxnSpPr/>
          <p:nvPr/>
        </p:nvCxnSpPr>
        <p:spPr>
          <a:xfrm>
            <a:off x="952500" y="1934655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952500" y="2818296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952500" y="2209800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3663043" y="19391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3"/>
          </p:nvPr>
        </p:nvSpPr>
        <p:spPr>
          <a:xfrm>
            <a:off x="3663042" y="2818296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4"/>
          </p:nvPr>
        </p:nvSpPr>
        <p:spPr>
          <a:xfrm>
            <a:off x="3663042" y="2209800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9" name="Google Shape;69;p10"/>
          <p:cNvCxnSpPr/>
          <p:nvPr/>
        </p:nvCxnSpPr>
        <p:spPr>
          <a:xfrm>
            <a:off x="952500" y="424811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" name="Google Shape;70;p10"/>
          <p:cNvSpPr txBox="1">
            <a:spLocks noGrp="1"/>
          </p:cNvSpPr>
          <p:nvPr>
            <p:ph type="body" idx="5"/>
          </p:nvPr>
        </p:nvSpPr>
        <p:spPr>
          <a:xfrm>
            <a:off x="952500" y="513129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6"/>
          </p:nvPr>
        </p:nvSpPr>
        <p:spPr>
          <a:xfrm>
            <a:off x="952500" y="4522803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3663043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" name="Google Shape;73;p10"/>
          <p:cNvSpPr txBox="1">
            <a:spLocks noGrp="1"/>
          </p:cNvSpPr>
          <p:nvPr>
            <p:ph type="body" idx="7"/>
          </p:nvPr>
        </p:nvSpPr>
        <p:spPr>
          <a:xfrm>
            <a:off x="3663042" y="513129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8"/>
          </p:nvPr>
        </p:nvSpPr>
        <p:spPr>
          <a:xfrm>
            <a:off x="3663042" y="4522803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75" name="Google Shape;75;p10"/>
          <p:cNvCxnSpPr/>
          <p:nvPr/>
        </p:nvCxnSpPr>
        <p:spPr>
          <a:xfrm>
            <a:off x="6367055" y="4252111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Google Shape;76;p10"/>
          <p:cNvSpPr txBox="1">
            <a:spLocks noGrp="1"/>
          </p:cNvSpPr>
          <p:nvPr>
            <p:ph type="body" idx="9"/>
          </p:nvPr>
        </p:nvSpPr>
        <p:spPr>
          <a:xfrm>
            <a:off x="6367054" y="513129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3"/>
          </p:nvPr>
        </p:nvSpPr>
        <p:spPr>
          <a:xfrm>
            <a:off x="6367054" y="4522803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800" b="0" i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">
  <p:cSld name="Break"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>
            <a:spLocks noGrp="1"/>
          </p:cNvSpPr>
          <p:nvPr>
            <p:ph type="pic" idx="2"/>
          </p:nvPr>
        </p:nvSpPr>
        <p:spPr>
          <a:xfrm>
            <a:off x="0" y="0"/>
            <a:ext cx="12191998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7193943" y="3045437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Franklin Gothic"/>
              <a:buNone/>
              <a:defRPr sz="41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7154721" y="4003877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5" name="Google Shape;85;p11"/>
          <p:cNvGrpSpPr/>
          <p:nvPr/>
        </p:nvGrpSpPr>
        <p:grpSpPr>
          <a:xfrm rot="10800000">
            <a:off x="9509760" y="-3"/>
            <a:ext cx="2682238" cy="2682238"/>
            <a:chOff x="0" y="12289"/>
            <a:chExt cx="3550" cy="3551"/>
          </a:xfrm>
        </p:grpSpPr>
        <p:sp>
          <p:nvSpPr>
            <p:cNvPr id="86" name="Google Shape;86;p11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7" name="Google Shape;87;p11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8" name="Google Shape;88;p11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rt">
  <p:cSld name="Chart"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>
            <a:spLocks noGrp="1"/>
          </p:cNvSpPr>
          <p:nvPr>
            <p:ph type="chart" idx="2"/>
          </p:nvPr>
        </p:nvSpPr>
        <p:spPr>
          <a:xfrm>
            <a:off x="952500" y="1939108"/>
            <a:ext cx="10352810" cy="4110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49414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>
            <a:off x="964022" y="2476500"/>
            <a:ext cx="7132320" cy="3289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ibre Franklin"/>
              <a:buNone/>
              <a:defRPr sz="28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699948" y="548291"/>
            <a:ext cx="1589372" cy="317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0" b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“</a:t>
            </a:r>
            <a:endParaRPr/>
          </a:p>
        </p:txBody>
      </p:sp>
      <p:grpSp>
        <p:nvGrpSpPr>
          <p:cNvPr id="103" name="Google Shape;103;p14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04" name="Google Shape;104;p14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grpSp>
        <p:nvGrpSpPr>
          <p:cNvPr id="109" name="Google Shape;109;p14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0" name="Google Shape;110;p1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560">
          <p15:clr>
            <a:srgbClr val="FBAE40"/>
          </p15:clr>
        </p15:guide>
        <p15:guide id="8" orient="horz" pos="1752">
          <p15:clr>
            <a:srgbClr val="FBAE40"/>
          </p15:clr>
        </p15:guide>
        <p15:guide id="9" orient="horz" pos="1248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am">
  <p:cSld name="Team"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15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5" name="Google Shape;115;p1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8" name="Google Shape;118;p15"/>
          <p:cNvSpPr>
            <a:spLocks noGrp="1"/>
          </p:cNvSpPr>
          <p:nvPr>
            <p:ph type="pic" idx="2"/>
          </p:nvPr>
        </p:nvSpPr>
        <p:spPr>
          <a:xfrm>
            <a:off x="954268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4022" y="879063"/>
            <a:ext cx="753227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952500" y="1939108"/>
            <a:ext cx="2133600" cy="0"/>
          </a:xfrm>
          <a:prstGeom prst="straightConnector1">
            <a:avLst/>
          </a:prstGeom>
          <a:noFill/>
          <a:ln w="1016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1" name="Google Shape;121;p15"/>
          <p:cNvSpPr>
            <a:spLocks noGrp="1"/>
          </p:cNvSpPr>
          <p:nvPr>
            <p:ph type="pic" idx="3"/>
          </p:nvPr>
        </p:nvSpPr>
        <p:spPr>
          <a:xfrm>
            <a:off x="3658280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15"/>
          <p:cNvSpPr txBox="1">
            <a:spLocks noGrp="1"/>
          </p:cNvSpPr>
          <p:nvPr>
            <p:ph type="body" idx="1"/>
          </p:nvPr>
        </p:nvSpPr>
        <p:spPr>
          <a:xfrm>
            <a:off x="952500" y="5393169"/>
            <a:ext cx="21336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4"/>
          </p:nvPr>
        </p:nvSpPr>
        <p:spPr>
          <a:xfrm>
            <a:off x="952500" y="4986745"/>
            <a:ext cx="2133600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body" idx="5"/>
          </p:nvPr>
        </p:nvSpPr>
        <p:spPr>
          <a:xfrm>
            <a:off x="3663042" y="5393169"/>
            <a:ext cx="21281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6"/>
          </p:nvPr>
        </p:nvSpPr>
        <p:spPr>
          <a:xfrm>
            <a:off x="3663042" y="4986745"/>
            <a:ext cx="2128157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7"/>
          </p:nvPr>
        </p:nvSpPr>
        <p:spPr>
          <a:xfrm>
            <a:off x="63670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8"/>
          </p:nvPr>
        </p:nvSpPr>
        <p:spPr>
          <a:xfrm>
            <a:off x="63670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body" idx="9"/>
          </p:nvPr>
        </p:nvSpPr>
        <p:spPr>
          <a:xfrm>
            <a:off x="9110254" y="5393169"/>
            <a:ext cx="21292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0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3"/>
          </p:nvPr>
        </p:nvSpPr>
        <p:spPr>
          <a:xfrm>
            <a:off x="9110254" y="4986745"/>
            <a:ext cx="2129245" cy="205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0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30" name="Google Shape;130;p15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31" name="Google Shape;131;p15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36" name="Google Shape;136;p15"/>
          <p:cNvSpPr>
            <a:spLocks noGrp="1"/>
          </p:cNvSpPr>
          <p:nvPr>
            <p:ph type="pic" idx="14"/>
          </p:nvPr>
        </p:nvSpPr>
        <p:spPr>
          <a:xfrm>
            <a:off x="6362292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5"/>
          <p:cNvSpPr>
            <a:spLocks noGrp="1"/>
          </p:cNvSpPr>
          <p:nvPr>
            <p:ph type="pic" idx="15"/>
          </p:nvPr>
        </p:nvSpPr>
        <p:spPr>
          <a:xfrm>
            <a:off x="9112023" y="2572883"/>
            <a:ext cx="2118245" cy="2037217"/>
          </a:xfrm>
          <a:prstGeom prst="rect">
            <a:avLst/>
          </a:prstGeom>
          <a:noFill/>
          <a:ln>
            <a:noFill/>
          </a:ln>
        </p:spPr>
      </p:sp>
      <p:sp>
        <p:nvSpPr>
          <p:cNvPr id="138" name="Google Shape;138;p15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5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5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4008">
          <p15:clr>
            <a:srgbClr val="FBAE40"/>
          </p15:clr>
        </p15:guide>
        <p15:guide id="5" pos="1944">
          <p15:clr>
            <a:srgbClr val="FBAE40"/>
          </p15:clr>
        </p15:guide>
        <p15:guide id="6" pos="3648">
          <p15:clr>
            <a:srgbClr val="FBAE40"/>
          </p15:clr>
        </p15:guide>
        <p15:guide id="7" orient="horz" pos="1392">
          <p15:clr>
            <a:srgbClr val="FBAE40"/>
          </p15:clr>
        </p15:guide>
        <p15:guide id="8" orient="horz" pos="552">
          <p15:clr>
            <a:srgbClr val="FBAE40"/>
          </p15:clr>
        </p15:guide>
        <p15:guide id="9" orient="horz" pos="1224">
          <p15:clr>
            <a:srgbClr val="FBAE40"/>
          </p15:clr>
        </p15:guide>
        <p15:guide id="10" pos="5352">
          <p15:clr>
            <a:srgbClr val="FBAE40"/>
          </p15:clr>
        </p15:guide>
        <p15:guide id="11" pos="5736">
          <p15:clr>
            <a:srgbClr val="FBAE40"/>
          </p15:clr>
        </p15:guide>
        <p15:guide id="12" orient="horz" pos="2904">
          <p15:clr>
            <a:srgbClr val="FBAE40"/>
          </p15:clr>
        </p15:guide>
        <p15:guide id="13" orient="horz" pos="160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97155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title"/>
          </p:nvPr>
        </p:nvSpPr>
        <p:spPr>
          <a:xfrm>
            <a:off x="95250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2992120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1494790" y="6332220"/>
            <a:ext cx="149733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5250254" y="148172"/>
            <a:ext cx="6461759" cy="1151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ranklin Gothic"/>
              <a:buNone/>
            </a:pPr>
            <a:r>
              <a:rPr lang="en-US" sz="3600" b="1" dirty="0"/>
              <a:t>Basic Details of the Team and Problem Statement</a:t>
            </a:r>
            <a:endParaRPr dirty="0"/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5823750" y="1575621"/>
            <a:ext cx="6045695" cy="4922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Organization Name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Government Of Gujarat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PS Code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SIH1362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   </a:t>
            </a: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Problem Statement Title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Student Dropout Analysis for School Education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Lunar-Light Code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Team Leader Name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RAKSHITH KUMAR B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Institute Name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: Presidency University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endParaRPr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Theme Name: </a:t>
            </a:r>
            <a:r>
              <a:rPr lang="en-US" dirty="0">
                <a:solidFill>
                  <a:schemeClr val="tx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Smart Education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212" name="Google Shape;212;p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167149" y="-78658"/>
            <a:ext cx="1573161" cy="1151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"/>
          <p:cNvSpPr txBox="1">
            <a:spLocks noGrp="1"/>
          </p:cNvSpPr>
          <p:nvPr>
            <p:ph type="title"/>
          </p:nvPr>
        </p:nvSpPr>
        <p:spPr>
          <a:xfrm>
            <a:off x="1216361" y="278129"/>
            <a:ext cx="5534431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18" name="Google Shape;218;p2"/>
          <p:cNvSpPr txBox="1">
            <a:spLocks noGrp="1"/>
          </p:cNvSpPr>
          <p:nvPr>
            <p:ph type="body" idx="1"/>
          </p:nvPr>
        </p:nvSpPr>
        <p:spPr>
          <a:xfrm>
            <a:off x="176981" y="888991"/>
            <a:ext cx="6703567" cy="585593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</a:pP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idea/Solution/Prototype here:</a:t>
            </a:r>
            <a:endParaRPr dirty="0"/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School-Wise Analysis:</a:t>
            </a:r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need reliable and accurate data about why students drop out of school at the school level.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also need money to help those schools where many students are leaving.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Area-Wise Analysis:</a:t>
            </a:r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need good systems to collect data in different areas, like cities, villages, and remote places.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should have a budget (money) to solve problems specific to each area.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Gender-Wise Analysis:</a:t>
            </a:r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want to know if boys and girls are dropping out of school for different reasons.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should make rules and programs that consider the culture and society when boys or girls leave school.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Caste-Wise Analysis:</a:t>
            </a:r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need to understand if students from different social backgrounds are leaving school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should make sure that our rules and programs are against any unfair treatment.</a:t>
            </a:r>
          </a:p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Age/Grade-Wise Analysis:</a:t>
            </a:r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want to find out at which age or grade students are leaving school more often.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should make sure that what we teach matches the age and grade of the students.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lang="en-US" dirty="0"/>
          </a:p>
          <a:p>
            <a:pPr marL="285750" lvl="0" indent="-1841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endParaRPr dirty="0"/>
          </a:p>
        </p:txBody>
      </p:sp>
      <p:sp>
        <p:nvSpPr>
          <p:cNvPr id="219" name="Google Shape;219;p2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5" name="Picture Placeholder 4" descr="A diagram of a user authentication&#10;&#10;Description automatically generated">
            <a:extLst>
              <a:ext uri="{FF2B5EF4-FFF2-40B4-BE49-F238E27FC236}">
                <a16:creationId xmlns:a16="http://schemas.microsoft.com/office/drawing/2014/main" id="{C4C03549-76D6-B023-705A-D2D8D05F2EE1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t="1081" b="1081"/>
          <a:stretch>
            <a:fillRect/>
          </a:stretch>
        </p:blipFill>
        <p:spPr>
          <a:xfrm>
            <a:off x="7010305" y="0"/>
            <a:ext cx="5196396" cy="4011562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"/>
          <p:cNvSpPr txBox="1"/>
          <p:nvPr/>
        </p:nvSpPr>
        <p:spPr>
          <a:xfrm>
            <a:off x="7226710" y="3728082"/>
            <a:ext cx="4667793" cy="287744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Technology stack</a:t>
            </a:r>
            <a:r>
              <a:rPr lang="en-US" sz="180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 </a:t>
            </a: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0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</a:t>
            </a:r>
            <a:r>
              <a:rPr lang="en-US" sz="1600" b="1" i="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HTML5  , TAILWIND CSS.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CASCADING STYLE SHEETS , BOOTSTRAP.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JAVASCRIPT, TYPESCRIPT.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REACT.JS  ,   MYSQL.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NODE.JS ,  MONGODB.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EXPRESS.JS , REDUX.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1600" b="1" dirty="0">
                <a:solidFill>
                  <a:schemeClr val="dk1"/>
                </a:solidFill>
                <a:latin typeface="Libre Franklin"/>
                <a:sym typeface="Libre Franklin"/>
              </a:rPr>
              <a:t>GIT VERSION  CONTROL</a:t>
            </a:r>
          </a:p>
          <a:p>
            <a:pPr marL="285750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dirty="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"/>
          <p:cNvSpPr txBox="1">
            <a:spLocks noGrp="1"/>
          </p:cNvSpPr>
          <p:nvPr>
            <p:ph type="title"/>
          </p:nvPr>
        </p:nvSpPr>
        <p:spPr>
          <a:xfrm>
            <a:off x="1040989" y="948"/>
            <a:ext cx="5780809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Franklin Gothic"/>
              <a:buNone/>
            </a:pPr>
            <a:r>
              <a:rPr lang="en-US" dirty="0"/>
              <a:t>Idea/Approach Details</a:t>
            </a:r>
            <a:endParaRPr dirty="0"/>
          </a:p>
        </p:txBody>
      </p:sp>
      <p:sp>
        <p:nvSpPr>
          <p:cNvPr id="228" name="Google Shape;228;p3"/>
          <p:cNvSpPr txBox="1">
            <a:spLocks noGrp="1"/>
          </p:cNvSpPr>
          <p:nvPr>
            <p:ph type="body" idx="2"/>
          </p:nvPr>
        </p:nvSpPr>
        <p:spPr>
          <a:xfrm>
            <a:off x="1233170" y="603378"/>
            <a:ext cx="48387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>
              <a:spcBef>
                <a:spcPts val="0"/>
              </a:spcBef>
            </a:pPr>
            <a:r>
              <a:rPr lang="en-US" sz="1800" dirty="0"/>
              <a:t>Describe your Use Cases </a:t>
            </a:r>
            <a:r>
              <a:rPr lang="en-US" dirty="0"/>
              <a:t>here</a:t>
            </a:r>
            <a:endParaRPr dirty="0"/>
          </a:p>
        </p:txBody>
      </p:sp>
      <p:sp>
        <p:nvSpPr>
          <p:cNvPr id="229" name="Google Shape;229;p3"/>
          <p:cNvSpPr txBox="1">
            <a:spLocks noGrp="1"/>
          </p:cNvSpPr>
          <p:nvPr>
            <p:ph type="body" idx="1"/>
          </p:nvPr>
        </p:nvSpPr>
        <p:spPr>
          <a:xfrm>
            <a:off x="137652" y="904122"/>
            <a:ext cx="5958348" cy="595293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1. </a:t>
            </a:r>
            <a:r>
              <a:rPr lang="en-US" b="1" dirty="0">
                <a:solidFill>
                  <a:schemeClr val="tx1"/>
                </a:solidFill>
              </a:rPr>
              <a:t>Early Warning</a:t>
            </a:r>
            <a:r>
              <a:rPr lang="en-US" b="1" dirty="0"/>
              <a:t>: </a:t>
            </a:r>
            <a:r>
              <a:rPr lang="en-US" dirty="0"/>
              <a:t>Find students at risk and help them with things like counseling or tutoring.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2. Trends: </a:t>
            </a:r>
            <a:r>
              <a:rPr lang="en-US" dirty="0"/>
              <a:t>See if dropout rates are changing over time, especially in certain groups or grades.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3. Demographics: </a:t>
            </a:r>
            <a:r>
              <a:rPr lang="en-US" dirty="0"/>
              <a:t>Check if different groups of students are more likely to drop out, like boys or girls, rich or poor students, or those who speak different languages.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4. Root Causes: </a:t>
            </a:r>
            <a:r>
              <a:rPr lang="en-US" dirty="0"/>
              <a:t>Talk to students, parents, and teachers to figure out why some students leave, like bullying or family problems.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5. Courses and Programs: </a:t>
            </a:r>
            <a:r>
              <a:rPr lang="en-US" dirty="0"/>
              <a:t>Check if certain classes or programs make students more likely to drop out and change them if needed.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6. Family and Community: </a:t>
            </a:r>
            <a:r>
              <a:rPr lang="en-US" dirty="0"/>
              <a:t>Work with families and the community to make sure students have good support at home.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7. Mentoring and Counseling: </a:t>
            </a:r>
            <a:r>
              <a:rPr lang="en-US" dirty="0"/>
              <a:t>Provide help for students with emotional or academic issues and see if it helps them stay in school.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8. Tracking: </a:t>
            </a:r>
            <a:r>
              <a:rPr lang="en-US" dirty="0"/>
              <a:t>Keep an eye on students who left school early and try to get them back on track.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9. Data-Driven Decisions: </a:t>
            </a:r>
            <a:r>
              <a:rPr lang="en-US" dirty="0"/>
              <a:t>Use data tools to keep an eye on dropout rates and see if the things you're doing to help are working.</a:t>
            </a:r>
          </a:p>
          <a:p>
            <a:pPr marL="28575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b="1" dirty="0"/>
              <a:t>10. Policy:</a:t>
            </a:r>
            <a:r>
              <a:rPr lang="en-US" dirty="0"/>
              <a:t> Use what you find to make new rules or ideas to stop students from dropping out.  </a:t>
            </a:r>
          </a:p>
        </p:txBody>
      </p:sp>
      <p:sp>
        <p:nvSpPr>
          <p:cNvPr id="230" name="Google Shape;230;p3"/>
          <p:cNvSpPr txBox="1">
            <a:spLocks noGrp="1"/>
          </p:cNvSpPr>
          <p:nvPr>
            <p:ph type="sldNum" idx="12"/>
          </p:nvPr>
        </p:nvSpPr>
        <p:spPr>
          <a:xfrm>
            <a:off x="97155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31" name="Google Shape;231;p3"/>
          <p:cNvSpPr txBox="1"/>
          <p:nvPr/>
        </p:nvSpPr>
        <p:spPr>
          <a:xfrm>
            <a:off x="6248399" y="948472"/>
            <a:ext cx="5143500" cy="315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</a:pPr>
            <a:r>
              <a:rPr lang="en-US" sz="1800" b="0" i="0" dirty="0">
                <a:solidFill>
                  <a:schemeClr val="lt2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Describe your Dependencies / Showstopper here</a:t>
            </a:r>
            <a:endParaRPr dirty="0"/>
          </a:p>
        </p:txBody>
      </p:sp>
      <p:sp>
        <p:nvSpPr>
          <p:cNvPr id="232" name="Google Shape;232;p3"/>
          <p:cNvSpPr txBox="1"/>
          <p:nvPr/>
        </p:nvSpPr>
        <p:spPr>
          <a:xfrm>
            <a:off x="6393426" y="1429901"/>
            <a:ext cx="5486347" cy="5428099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374151"/>
                </a:solidFill>
                <a:latin typeface="Libre Franklin" pitchFamily="2" charset="0"/>
              </a:rPr>
              <a:t>Data Quality:</a:t>
            </a:r>
            <a:endParaRPr lang="en-US" dirty="0">
              <a:solidFill>
                <a:srgbClr val="374151"/>
              </a:solidFill>
              <a:latin typeface="Libre Franklin" pitchFamily="2" charset="0"/>
            </a:endParaRPr>
          </a:p>
          <a:p>
            <a:pPr marL="457200" lvl="1"/>
            <a:r>
              <a:rPr lang="en-US" dirty="0">
                <a:solidFill>
                  <a:srgbClr val="374151"/>
                </a:solidFill>
                <a:latin typeface="Libre Franklin" pitchFamily="2" charset="0"/>
              </a:rPr>
              <a:t>Good data is vital. If we don't collect accurate and complete information, our plans and ideas might not work well.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Resource Allocation:</a:t>
            </a:r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457200" lvl="1" algn="l"/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To make our plans work, we need enough money and people to help. Sometimes, our plans might not work if we don't have the right resources.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Policy and Rules:</a:t>
            </a:r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457200" lvl="1" algn="l"/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need fair and inclusive rules and laws to make sure everyone has an equal chance to learn. These rules help us treat everyone the same way.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Community Involvement:</a:t>
            </a:r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457200" lvl="1" algn="l"/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need to work together with families and local groups to make our plans succeed. Teamwork is important!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Training and Skills:</a:t>
            </a:r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457200" lvl="1" algn="l"/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Teachers and school leaders should have the knowledge and skills to help students. If they don't, our plans may not be effective.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74151"/>
                </a:solidFill>
                <a:effectLst/>
                <a:latin typeface="Libre Franklin" pitchFamily="2" charset="0"/>
              </a:rPr>
              <a:t>Monitoring and Checking:</a:t>
            </a:r>
            <a:endParaRPr lang="en-US" b="0" i="0" dirty="0">
              <a:solidFill>
                <a:srgbClr val="374151"/>
              </a:solidFill>
              <a:effectLst/>
              <a:latin typeface="Libre Franklin" pitchFamily="2" charset="0"/>
            </a:endParaRPr>
          </a:p>
          <a:p>
            <a:pPr marL="457200" lvl="1" algn="l"/>
            <a:r>
              <a:rPr lang="en-US" b="0" i="0" dirty="0">
                <a:solidFill>
                  <a:srgbClr val="374151"/>
                </a:solidFill>
                <a:effectLst/>
                <a:latin typeface="Libre Franklin" pitchFamily="2" charset="0"/>
              </a:rPr>
              <a:t>We should keep an eye on how well our plans are working. If they're not working as expected, we can change them to make them better.</a:t>
            </a:r>
          </a:p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"/>
          <p:cNvSpPr txBox="1">
            <a:spLocks noGrp="1"/>
          </p:cNvSpPr>
          <p:nvPr>
            <p:ph type="title"/>
          </p:nvPr>
        </p:nvSpPr>
        <p:spPr>
          <a:xfrm>
            <a:off x="964023" y="879063"/>
            <a:ext cx="6617507" cy="610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en-US" dirty="0"/>
              <a:t>Team Member Details </a:t>
            </a:r>
            <a:endParaRPr dirty="0"/>
          </a:p>
        </p:txBody>
      </p:sp>
      <p:sp>
        <p:nvSpPr>
          <p:cNvPr id="238" name="Google Shape;238;p4"/>
          <p:cNvSpPr txBox="1">
            <a:spLocks noGrp="1"/>
          </p:cNvSpPr>
          <p:nvPr>
            <p:ph type="body" idx="1"/>
          </p:nvPr>
        </p:nvSpPr>
        <p:spPr>
          <a:xfrm>
            <a:off x="964023" y="2062099"/>
            <a:ext cx="11145119" cy="4720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Leader Name</a:t>
            </a:r>
            <a:r>
              <a:rPr lang="en-US" sz="1200" b="1" dirty="0">
                <a:solidFill>
                  <a:schemeClr val="tx1"/>
                </a:solidFill>
              </a:rPr>
              <a:t>: RAKSH IT H  KUMAR B</a:t>
            </a:r>
            <a:endParaRPr b="1"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 Tech			                           Stream : CSE			                          Year : ||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1 Name:  </a:t>
            </a:r>
            <a:r>
              <a:rPr lang="en-US" sz="1200" b="1" dirty="0">
                <a:solidFill>
                  <a:schemeClr val="tx1"/>
                </a:solidFill>
              </a:rPr>
              <a:t>P DEEPT H I MOTAIAH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: B Tech			                           Stream : CSE 		                            Year : ||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2 Name</a:t>
            </a:r>
            <a:r>
              <a:rPr lang="en-US" sz="1200" b="1" dirty="0">
                <a:solidFill>
                  <a:schemeClr val="tx1"/>
                </a:solidFill>
              </a:rPr>
              <a:t>: N IT H IN G RAO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dirty="0"/>
              <a:t>Branch : B Tech 			                           Stream : CSE 			 Year : ||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3 Name</a:t>
            </a:r>
            <a:r>
              <a:rPr lang="en-US" sz="1200" b="1" dirty="0">
                <a:solidFill>
                  <a:schemeClr val="tx1"/>
                </a:solidFill>
              </a:rPr>
              <a:t>: RAKSH IT HA D S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 Tech 			                           Stream : CSE 			 Year : ||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4 Name:</a:t>
            </a:r>
            <a:r>
              <a:rPr lang="en-IN" sz="1200" b="1" dirty="0">
                <a:solidFill>
                  <a:srgbClr val="5D7C3F"/>
                </a:solidFill>
              </a:rPr>
              <a:t> </a:t>
            </a:r>
            <a:r>
              <a:rPr lang="en-IN" sz="1200" b="1" dirty="0">
                <a:solidFill>
                  <a:schemeClr val="tx1"/>
                </a:solidFill>
              </a:rPr>
              <a:t>AN UJA SAL IL WAIKUL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 Tech 			                          Stream : CSE 			                             Year : ||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1200"/>
              <a:buNone/>
            </a:pPr>
            <a:r>
              <a:rPr lang="en-US" sz="1200" b="1" dirty="0">
                <a:solidFill>
                  <a:srgbClr val="5D7C3F"/>
                </a:solidFill>
              </a:rPr>
              <a:t>Team Member 5 Name: </a:t>
            </a:r>
            <a:r>
              <a:rPr lang="en-US" sz="1200" b="1" dirty="0">
                <a:solidFill>
                  <a:schemeClr val="tx1"/>
                </a:solidFill>
              </a:rPr>
              <a:t>KIRAN KUMAR B L</a:t>
            </a:r>
            <a:endParaRPr dirty="0">
              <a:solidFill>
                <a:schemeClr val="tx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Branch : B Tech 			                          Stream : CSE 			                              Year : ||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1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 			Expertise (AI/ML/Blockchain): 		Domain Experience (in years):   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04160"/>
              </a:buClr>
              <a:buSzPts val="1200"/>
              <a:buNone/>
            </a:pPr>
            <a:r>
              <a:rPr lang="en-US" sz="1200" b="1" dirty="0">
                <a:solidFill>
                  <a:srgbClr val="804160"/>
                </a:solidFill>
              </a:rPr>
              <a:t>Team Mentor 2 Name: Type Your Name Here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en-US" sz="1200" dirty="0"/>
              <a:t>Category (Academic/Industry):		 	Expertise (AI/ML/Blockchain): 		Domain Experience (in years):   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602</TotalTime>
  <Words>968</Words>
  <Application>Microsoft Office PowerPoint</Application>
  <PresentationFormat>Widescreen</PresentationFormat>
  <Paragraphs>80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Franklin Gothic</vt:lpstr>
      <vt:lpstr>Libre Franklin</vt:lpstr>
      <vt:lpstr>Noto Sans Symbols</vt:lpstr>
      <vt:lpstr>Arial</vt:lpstr>
      <vt:lpstr>Theme1</vt:lpstr>
      <vt:lpstr>Basic Details of the Team and Problem Statement</vt:lpstr>
      <vt:lpstr>Idea/Approach Details</vt:lpstr>
      <vt:lpstr>Idea/Approach Details</vt:lpstr>
      <vt:lpstr>Team Member Details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Details of the Team and Problem Statement</dc:title>
  <dc:creator>Dr Ashutosh Anand</dc:creator>
  <cp:lastModifiedBy>RAKSHITH KUMAR B</cp:lastModifiedBy>
  <cp:revision>16</cp:revision>
  <dcterms:created xsi:type="dcterms:W3CDTF">2022-02-11T07:14:46Z</dcterms:created>
  <dcterms:modified xsi:type="dcterms:W3CDTF">2023-09-23T01:38:13Z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