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 id="2147483816" r:id="rId2"/>
  </p:sldMasterIdLst>
  <p:sldIdLst>
    <p:sldId id="285"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1" autoAdjust="0"/>
    <p:restoredTop sz="94660"/>
  </p:normalViewPr>
  <p:slideViewPr>
    <p:cSldViewPr snapToGrid="0">
      <p:cViewPr varScale="1">
        <p:scale>
          <a:sx n="65" d="100"/>
          <a:sy n="65" d="100"/>
        </p:scale>
        <p:origin x="1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89862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228220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85267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75945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25943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440548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508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9492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9F94-6208-0C9C-C3F0-150D633FF9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C89BC3-CF6C-372E-3EF9-720B7BACD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38587F-40EE-3CEE-8684-FA3C4D3E3105}"/>
              </a:ext>
            </a:extLst>
          </p:cNvPr>
          <p:cNvSpPr>
            <a:spLocks noGrp="1"/>
          </p:cNvSpPr>
          <p:nvPr>
            <p:ph type="dt" sz="half" idx="10"/>
          </p:nvPr>
        </p:nvSpPr>
        <p:spPr/>
        <p:txBody>
          <a:bodyPr/>
          <a:lstStyle/>
          <a:p>
            <a:fld id="{11A6662E-FAF4-44BC-88B5-85A7CBFB6D30}" type="datetime1">
              <a:rPr lang="en-US" smtClean="0"/>
              <a:pPr/>
              <a:t>8/1/2024</a:t>
            </a:fld>
            <a:endParaRPr lang="en-US"/>
          </a:p>
        </p:txBody>
      </p:sp>
      <p:sp>
        <p:nvSpPr>
          <p:cNvPr id="5" name="Footer Placeholder 4">
            <a:extLst>
              <a:ext uri="{FF2B5EF4-FFF2-40B4-BE49-F238E27FC236}">
                <a16:creationId xmlns:a16="http://schemas.microsoft.com/office/drawing/2014/main" id="{B3A04742-59AF-A2F9-0A06-56CB1F39A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EDF66-4452-CA18-7883-B339D9044EAC}"/>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006604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2D8D-C29A-61DC-6963-B66F40F457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472CF7-51B5-A7B5-290C-873CF29E7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03C556-6A99-D50D-407F-395E290B51CD}"/>
              </a:ext>
            </a:extLst>
          </p:cNvPr>
          <p:cNvSpPr>
            <a:spLocks noGrp="1"/>
          </p:cNvSpPr>
          <p:nvPr>
            <p:ph type="dt" sz="half" idx="10"/>
          </p:nvPr>
        </p:nvSpPr>
        <p:spPr/>
        <p:txBody>
          <a:bodyPr/>
          <a:lstStyle/>
          <a:p>
            <a:fld id="{0055F08A-1E71-4B2B-BB49-E743F2903911}" type="datetime1">
              <a:rPr lang="en-US" smtClean="0"/>
              <a:t>8/1/2024</a:t>
            </a:fld>
            <a:endParaRPr lang="en-US" dirty="0"/>
          </a:p>
        </p:txBody>
      </p:sp>
      <p:sp>
        <p:nvSpPr>
          <p:cNvPr id="5" name="Footer Placeholder 4">
            <a:extLst>
              <a:ext uri="{FF2B5EF4-FFF2-40B4-BE49-F238E27FC236}">
                <a16:creationId xmlns:a16="http://schemas.microsoft.com/office/drawing/2014/main" id="{12507960-B7C7-B6F9-DBFB-C1DED7CEA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B9480-C19E-A8CA-0F70-867DE7DC866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8774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3848-AA9F-FFC2-56C4-228638342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AFD99C-EBA5-050D-BAF9-84AB438DA5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D00D1-1B4D-F9DF-F827-0FAA4220A86E}"/>
              </a:ext>
            </a:extLst>
          </p:cNvPr>
          <p:cNvSpPr>
            <a:spLocks noGrp="1"/>
          </p:cNvSpPr>
          <p:nvPr>
            <p:ph type="dt" sz="half" idx="10"/>
          </p:nvPr>
        </p:nvSpPr>
        <p:spPr/>
        <p:txBody>
          <a:bodyPr/>
          <a:lstStyle/>
          <a:p>
            <a:fld id="{15417D9E-721A-44BB-8863-9873FE64DA75}" type="datetime1">
              <a:rPr lang="en-US" smtClean="0"/>
              <a:t>8/1/2024</a:t>
            </a:fld>
            <a:endParaRPr lang="en-US"/>
          </a:p>
        </p:txBody>
      </p:sp>
      <p:sp>
        <p:nvSpPr>
          <p:cNvPr id="5" name="Footer Placeholder 4">
            <a:extLst>
              <a:ext uri="{FF2B5EF4-FFF2-40B4-BE49-F238E27FC236}">
                <a16:creationId xmlns:a16="http://schemas.microsoft.com/office/drawing/2014/main" id="{F71F4805-1949-69D4-80A8-305623F95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706DB-E4D4-DD8D-BC4B-E810CAEDD2E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81120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8/1/2024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19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51DF-D099-CA4B-C46A-1933D953F9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175C1C-BB05-1473-BC4B-4D07719259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9C64A9-BCD9-5798-0DD3-C481C7762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F7F040-88D2-0108-222D-08B949A24943}"/>
              </a:ext>
            </a:extLst>
          </p:cNvPr>
          <p:cNvSpPr>
            <a:spLocks noGrp="1"/>
          </p:cNvSpPr>
          <p:nvPr>
            <p:ph type="dt" sz="half" idx="10"/>
          </p:nvPr>
        </p:nvSpPr>
        <p:spPr/>
        <p:txBody>
          <a:bodyPr/>
          <a:lstStyle/>
          <a:p>
            <a:fld id="{5F31DA2F-80B8-49CF-99FB-5ABCA53A607A}" type="datetime1">
              <a:rPr lang="en-US" smtClean="0"/>
              <a:t>8/1/2024</a:t>
            </a:fld>
            <a:endParaRPr lang="en-US"/>
          </a:p>
        </p:txBody>
      </p:sp>
      <p:sp>
        <p:nvSpPr>
          <p:cNvPr id="6" name="Footer Placeholder 5">
            <a:extLst>
              <a:ext uri="{FF2B5EF4-FFF2-40B4-BE49-F238E27FC236}">
                <a16:creationId xmlns:a16="http://schemas.microsoft.com/office/drawing/2014/main" id="{62B7593A-D49E-CBCA-0B10-466686713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63A6F-F012-FB9C-5EC9-8552C4E5CC6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6674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B04E-3A25-2648-CBC8-5E71AC803A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6B93CE-EE52-429B-9E47-00BA8A731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D9648-DD12-304D-FF40-8CA5F0294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21AA61-5EC0-D09C-66AF-4F8DF622F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C85E1-4389-0B63-2480-414C344605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AAF9B2-0A17-EE6E-D95B-C04EE05ACF99}"/>
              </a:ext>
            </a:extLst>
          </p:cNvPr>
          <p:cNvSpPr>
            <a:spLocks noGrp="1"/>
          </p:cNvSpPr>
          <p:nvPr>
            <p:ph type="dt" sz="half" idx="10"/>
          </p:nvPr>
        </p:nvSpPr>
        <p:spPr/>
        <p:txBody>
          <a:bodyPr/>
          <a:lstStyle/>
          <a:p>
            <a:fld id="{28852172-E6C9-4B6C-929A-A9DE3837BBF1}" type="datetime1">
              <a:rPr lang="en-US" smtClean="0"/>
              <a:t>8/1/2024</a:t>
            </a:fld>
            <a:endParaRPr lang="en-US"/>
          </a:p>
        </p:txBody>
      </p:sp>
      <p:sp>
        <p:nvSpPr>
          <p:cNvPr id="8" name="Footer Placeholder 7">
            <a:extLst>
              <a:ext uri="{FF2B5EF4-FFF2-40B4-BE49-F238E27FC236}">
                <a16:creationId xmlns:a16="http://schemas.microsoft.com/office/drawing/2014/main" id="{D630BBA7-C1AE-5B44-DB12-C293A19E73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DEDFC8-F14C-A741-A647-8423B0A2691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3280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9F04-9F6C-DA99-E7DD-092E4BF498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49D664-EE5F-9CAD-DB52-6313330C4882}"/>
              </a:ext>
            </a:extLst>
          </p:cNvPr>
          <p:cNvSpPr>
            <a:spLocks noGrp="1"/>
          </p:cNvSpPr>
          <p:nvPr>
            <p:ph type="dt" sz="half" idx="10"/>
          </p:nvPr>
        </p:nvSpPr>
        <p:spPr/>
        <p:txBody>
          <a:bodyPr/>
          <a:lstStyle/>
          <a:p>
            <a:fld id="{3AB41CFF-90C9-47B3-9DA1-F2BF8D839F7E}" type="datetime1">
              <a:rPr lang="en-US" smtClean="0"/>
              <a:t>8/1/2024</a:t>
            </a:fld>
            <a:endParaRPr lang="en-US"/>
          </a:p>
        </p:txBody>
      </p:sp>
      <p:sp>
        <p:nvSpPr>
          <p:cNvPr id="4" name="Footer Placeholder 3">
            <a:extLst>
              <a:ext uri="{FF2B5EF4-FFF2-40B4-BE49-F238E27FC236}">
                <a16:creationId xmlns:a16="http://schemas.microsoft.com/office/drawing/2014/main" id="{646C9414-B5C1-8CE8-F5B0-A893DD5DF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7A801-836F-52A8-167B-47B687CACB5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13906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B6AA0-98FD-C9F5-07B9-4D9CC2300B22}"/>
              </a:ext>
            </a:extLst>
          </p:cNvPr>
          <p:cNvSpPr>
            <a:spLocks noGrp="1"/>
          </p:cNvSpPr>
          <p:nvPr>
            <p:ph type="dt" sz="half" idx="10"/>
          </p:nvPr>
        </p:nvSpPr>
        <p:spPr/>
        <p:txBody>
          <a:bodyPr/>
          <a:lstStyle/>
          <a:p>
            <a:fld id="{F06048FA-06AB-4884-A69B-986B96E68A24}" type="datetime1">
              <a:rPr lang="en-US" smtClean="0"/>
              <a:t>8/1/2024</a:t>
            </a:fld>
            <a:endParaRPr lang="en-US"/>
          </a:p>
        </p:txBody>
      </p:sp>
      <p:sp>
        <p:nvSpPr>
          <p:cNvPr id="3" name="Footer Placeholder 2">
            <a:extLst>
              <a:ext uri="{FF2B5EF4-FFF2-40B4-BE49-F238E27FC236}">
                <a16:creationId xmlns:a16="http://schemas.microsoft.com/office/drawing/2014/main" id="{5ABACF46-8CA9-E40B-1D73-E80214458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F9D943-B8EF-868D-82A7-04CE083B790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07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35F9-07C2-A632-F3EF-DD3ACEE78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782E2E-34CF-0D72-6914-281F076B6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D08E20-1003-6AB5-00F4-6ECCD3141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F62E1-6A33-1190-8739-EC71123F5690}"/>
              </a:ext>
            </a:extLst>
          </p:cNvPr>
          <p:cNvSpPr>
            <a:spLocks noGrp="1"/>
          </p:cNvSpPr>
          <p:nvPr>
            <p:ph type="dt" sz="half" idx="10"/>
          </p:nvPr>
        </p:nvSpPr>
        <p:spPr/>
        <p:txBody>
          <a:bodyPr/>
          <a:lstStyle/>
          <a:p>
            <a:fld id="{50DB7ABA-0172-4F9C-889D-567164F66BCD}" type="datetime1">
              <a:rPr lang="en-US" smtClean="0"/>
              <a:t>8/1/2024</a:t>
            </a:fld>
            <a:endParaRPr lang="en-US"/>
          </a:p>
        </p:txBody>
      </p:sp>
      <p:sp>
        <p:nvSpPr>
          <p:cNvPr id="6" name="Footer Placeholder 5">
            <a:extLst>
              <a:ext uri="{FF2B5EF4-FFF2-40B4-BE49-F238E27FC236}">
                <a16:creationId xmlns:a16="http://schemas.microsoft.com/office/drawing/2014/main" id="{9D732171-6D87-D359-2535-B6E3190E1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74D31-954C-1420-46D8-A25D6984056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06907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277D-7327-CC43-79E1-34DE97901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4558F4-58BD-F704-0491-01CBC0E9A3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286CF-CDF1-A18B-67DE-D0541F80C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F53AE-BCB6-0FF4-EE31-CFCAC1208694}"/>
              </a:ext>
            </a:extLst>
          </p:cNvPr>
          <p:cNvSpPr>
            <a:spLocks noGrp="1"/>
          </p:cNvSpPr>
          <p:nvPr>
            <p:ph type="dt" sz="half" idx="10"/>
          </p:nvPr>
        </p:nvSpPr>
        <p:spPr/>
        <p:txBody>
          <a:bodyPr/>
          <a:lstStyle/>
          <a:p>
            <a:fld id="{78AC6A5B-8AE7-4A41-B5A7-9ADC6686DC18}" type="datetime1">
              <a:rPr lang="en-US" smtClean="0"/>
              <a:t>8/1/2024</a:t>
            </a:fld>
            <a:endParaRPr lang="en-US"/>
          </a:p>
        </p:txBody>
      </p:sp>
      <p:sp>
        <p:nvSpPr>
          <p:cNvPr id="6" name="Footer Placeholder 5">
            <a:extLst>
              <a:ext uri="{FF2B5EF4-FFF2-40B4-BE49-F238E27FC236}">
                <a16:creationId xmlns:a16="http://schemas.microsoft.com/office/drawing/2014/main" id="{8BAA13E0-3003-9193-B197-3B27AFA4B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0A440-D457-CD99-FB2A-11D7DE5FADA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30851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AE68-413C-11A2-2F63-A80C2540B8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033059-F5E8-3DB3-ECA0-9B47AB2F6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9BFF2-82FB-0E2A-9442-3180F539CEB0}"/>
              </a:ext>
            </a:extLst>
          </p:cNvPr>
          <p:cNvSpPr>
            <a:spLocks noGrp="1"/>
          </p:cNvSpPr>
          <p:nvPr>
            <p:ph type="dt" sz="half" idx="10"/>
          </p:nvPr>
        </p:nvSpPr>
        <p:spPr/>
        <p:txBody>
          <a:bodyPr/>
          <a:lstStyle/>
          <a:p>
            <a:fld id="{4C559632-1575-4E14-B53B-3DC3D5ED3947}" type="datetime1">
              <a:rPr lang="en-US" smtClean="0"/>
              <a:t>8/1/2024</a:t>
            </a:fld>
            <a:endParaRPr lang="en-US"/>
          </a:p>
        </p:txBody>
      </p:sp>
      <p:sp>
        <p:nvSpPr>
          <p:cNvPr id="5" name="Footer Placeholder 4">
            <a:extLst>
              <a:ext uri="{FF2B5EF4-FFF2-40B4-BE49-F238E27FC236}">
                <a16:creationId xmlns:a16="http://schemas.microsoft.com/office/drawing/2014/main" id="{2BC18828-D136-43A0-3B57-0E413B9A9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EA01F-2A35-CE28-45AE-389E74E44D1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9251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9EE09D-A2FB-8673-1EA7-217E008ECD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68927-E09A-8522-F923-81688AA9E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3309CB-8DF8-8F5E-B57F-1A98F2095C72}"/>
              </a:ext>
            </a:extLst>
          </p:cNvPr>
          <p:cNvSpPr>
            <a:spLocks noGrp="1"/>
          </p:cNvSpPr>
          <p:nvPr>
            <p:ph type="dt" sz="half" idx="10"/>
          </p:nvPr>
        </p:nvSpPr>
        <p:spPr/>
        <p:txBody>
          <a:bodyPr/>
          <a:lstStyle/>
          <a:p>
            <a:fld id="{CC4A6868-2568-4CC9-B302-F37117B01A6E}" type="datetime1">
              <a:rPr lang="en-US" smtClean="0"/>
              <a:t>8/1/2024</a:t>
            </a:fld>
            <a:endParaRPr lang="en-US"/>
          </a:p>
        </p:txBody>
      </p:sp>
      <p:sp>
        <p:nvSpPr>
          <p:cNvPr id="5" name="Footer Placeholder 4">
            <a:extLst>
              <a:ext uri="{FF2B5EF4-FFF2-40B4-BE49-F238E27FC236}">
                <a16:creationId xmlns:a16="http://schemas.microsoft.com/office/drawing/2014/main" id="{BB07040C-8A32-35A0-287F-97D6DA976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8283D-88D5-516B-4B61-561569C9DCE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8949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737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456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523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49632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559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175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
        <p:nvSpPr>
          <p:cNvPr id="5" name="Date Placeholder 4"/>
          <p:cNvSpPr>
            <a:spLocks noGrp="1"/>
          </p:cNvSpPr>
          <p:nvPr>
            <p:ph type="dt" sz="half" idx="10"/>
          </p:nvPr>
        </p:nvSpPr>
        <p:spPr/>
        <p:txBody>
          <a:bodyPr/>
          <a:lstStyle/>
          <a:p>
            <a:fld id="{78AC6A5B-8AE7-4A41-B5A7-9ADC6686DC18}" type="datetime1">
              <a:rPr lang="en-US" smtClean="0"/>
              <a:t>8/1/2024</a:t>
            </a:fld>
            <a:endParaRPr lang="en-US"/>
          </a:p>
        </p:txBody>
      </p:sp>
    </p:spTree>
    <p:extLst>
      <p:ext uri="{BB962C8B-B14F-4D97-AF65-F5344CB8AC3E}">
        <p14:creationId xmlns:p14="http://schemas.microsoft.com/office/powerpoint/2010/main" val="45081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E0CF6C-748E-4B7A-BC8B-3011EF78ED13}" type="datetime1">
              <a:rPr lang="en-US" smtClean="0"/>
              <a:pPr/>
              <a:t>8/1/2024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3875266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A508E2-E89C-BFCE-6262-549329508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0ED511-D3E7-49AC-C76B-93F6C7A434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DFFD4D-A031-16E0-08F6-2B3971BC4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E0CF6C-748E-4B7A-BC8B-3011EF78ED13}" type="datetime1">
              <a:rPr lang="en-US" smtClean="0"/>
              <a:pPr/>
              <a:t>8/1/2024</a:t>
            </a:fld>
            <a:endParaRPr lang="en-US" dirty="0"/>
          </a:p>
        </p:txBody>
      </p:sp>
      <p:sp>
        <p:nvSpPr>
          <p:cNvPr id="5" name="Footer Placeholder 4">
            <a:extLst>
              <a:ext uri="{FF2B5EF4-FFF2-40B4-BE49-F238E27FC236}">
                <a16:creationId xmlns:a16="http://schemas.microsoft.com/office/drawing/2014/main" id="{BB394C6B-7CBD-3CAA-5C47-37E13CB6C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8B7BD392-BDC7-1729-54D7-0075BCE568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9247704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Isosceles Triangle 2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Isosceles Triangle 2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8" name="Picture 7" descr="A person in a suit and tie&#10;&#10;Description automatically generated">
            <a:extLst>
              <a:ext uri="{FF2B5EF4-FFF2-40B4-BE49-F238E27FC236}">
                <a16:creationId xmlns:a16="http://schemas.microsoft.com/office/drawing/2014/main" id="{23AAAF33-70A7-EC55-94DE-0C473607CD90}"/>
              </a:ext>
            </a:extLst>
          </p:cNvPr>
          <p:cNvPicPr>
            <a:picLocks noChangeAspect="1"/>
          </p:cNvPicPr>
          <p:nvPr/>
        </p:nvPicPr>
        <p:blipFill>
          <a:blip r:embed="rId2">
            <a:extLst>
              <a:ext uri="{28A0092B-C50C-407E-A947-70E740481C1C}">
                <a14:useLocalDpi xmlns:a14="http://schemas.microsoft.com/office/drawing/2010/main" val="0"/>
              </a:ext>
            </a:extLst>
          </a:blip>
          <a:srcRect l="8575" r="1188" b="9093"/>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D2BB76F6-6D48-896F-DF96-29F833320ADD}"/>
              </a:ext>
            </a:extLst>
          </p:cNvPr>
          <p:cNvSpPr>
            <a:spLocks noGrp="1"/>
          </p:cNvSpPr>
          <p:nvPr>
            <p:ph type="title"/>
          </p:nvPr>
        </p:nvSpPr>
        <p:spPr>
          <a:xfrm>
            <a:off x="4468019" y="1516433"/>
            <a:ext cx="3887839" cy="2372168"/>
          </a:xfr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p>
            <a:pPr algn="r">
              <a:lnSpc>
                <a:spcPct val="90000"/>
              </a:lnSpc>
            </a:pPr>
            <a:r>
              <a:rPr lang="en-US" sz="5400" dirty="0">
                <a:ln/>
                <a:effectLst>
                  <a:outerShdw blurRad="50800" dist="50800" dir="5400000" algn="ctr" rotWithShape="0">
                    <a:srgbClr val="00CC66"/>
                  </a:outerShdw>
                </a:effectLst>
              </a:rPr>
              <a:t>Amazon Sales Analysis</a:t>
            </a:r>
          </a:p>
        </p:txBody>
      </p:sp>
      <p:sp>
        <p:nvSpPr>
          <p:cNvPr id="9" name="Rectangle 8">
            <a:extLst>
              <a:ext uri="{FF2B5EF4-FFF2-40B4-BE49-F238E27FC236}">
                <a16:creationId xmlns:a16="http://schemas.microsoft.com/office/drawing/2014/main" id="{F1294E64-7250-96C0-CF1F-44AAA46E5406}"/>
              </a:ext>
            </a:extLst>
          </p:cNvPr>
          <p:cNvSpPr/>
          <p:nvPr/>
        </p:nvSpPr>
        <p:spPr>
          <a:xfrm>
            <a:off x="5273502" y="4852336"/>
            <a:ext cx="3887839"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r>
              <a:rPr lang="en-US" sz="4000" b="1" dirty="0">
                <a:ln/>
                <a:solidFill>
                  <a:schemeClr val="accent3"/>
                </a:solidFill>
              </a:rPr>
              <a:t>Done By:</a:t>
            </a:r>
            <a:br>
              <a:rPr lang="en-US" sz="4000" b="1" dirty="0">
                <a:ln/>
                <a:solidFill>
                  <a:schemeClr val="accent3"/>
                </a:solidFill>
              </a:rPr>
            </a:br>
            <a:r>
              <a:rPr lang="en-US" sz="4000" b="1" dirty="0">
                <a:ln/>
                <a:solidFill>
                  <a:schemeClr val="accent3"/>
                </a:solidFill>
              </a:rPr>
              <a:t>KIRIT P S</a:t>
            </a:r>
          </a:p>
        </p:txBody>
      </p:sp>
    </p:spTree>
    <p:extLst>
      <p:ext uri="{BB962C8B-B14F-4D97-AF65-F5344CB8AC3E}">
        <p14:creationId xmlns:p14="http://schemas.microsoft.com/office/powerpoint/2010/main" val="17578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199" y="242286"/>
            <a:ext cx="4308987" cy="3061353"/>
          </a:xfrm>
        </p:spPr>
        <p:txBody>
          <a:bodyPr anchor="b">
            <a:normAutofit fontScale="90000"/>
          </a:bodyPr>
          <a:lstStyle/>
          <a:p>
            <a:pPr algn="l"/>
            <a:r>
              <a:rPr lang="en-US" b="1" i="0" dirty="0">
                <a:solidFill>
                  <a:schemeClr val="tx2"/>
                </a:solidFill>
                <a:effectLst/>
                <a:highlight>
                  <a:srgbClr val="FFFFFF"/>
                </a:highlight>
                <a:latin typeface="var(--font-inter)"/>
              </a:rPr>
              <a:t>Total Profit Distribution for Each Month in 2016</a:t>
            </a:r>
            <a:endParaRPr lang="en-IN" b="1" i="0" dirty="0">
              <a:solidFill>
                <a:schemeClr val="tx2"/>
              </a:solidFill>
              <a:effectLst/>
              <a:highlight>
                <a:srgbClr val="FFFFFF"/>
              </a:highlight>
              <a:latin typeface="var(--font-inter)"/>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474982" y="3687202"/>
            <a:ext cx="4937099" cy="2928512"/>
          </a:xfrm>
        </p:spPr>
        <p:txBody>
          <a:bodyPr anchor="t">
            <a:noAutofit/>
          </a:bodyPr>
          <a:lstStyle/>
          <a:p>
            <a:pPr marL="228600" algn="l">
              <a:lnSpc>
                <a:spcPct val="100000"/>
              </a:lnSpc>
              <a:spcAft>
                <a:spcPts val="800"/>
              </a:spcAft>
            </a:pPr>
            <a:r>
              <a:rPr lang="en-US" sz="1800" dirty="0">
                <a:solidFill>
                  <a:schemeClr val="tx2">
                    <a:lumMod val="90000"/>
                    <a:lumOff val="10000"/>
                  </a:schemeClr>
                </a:solidFill>
              </a:rPr>
              <a:t>For 2016, </a:t>
            </a:r>
            <a:r>
              <a:rPr lang="en-US" sz="1800" b="1" dirty="0">
                <a:solidFill>
                  <a:schemeClr val="tx2">
                    <a:lumMod val="90000"/>
                    <a:lumOff val="10000"/>
                  </a:schemeClr>
                </a:solidFill>
              </a:rPr>
              <a:t>December</a:t>
            </a:r>
            <a:r>
              <a:rPr lang="en-US" sz="1800" dirty="0">
                <a:solidFill>
                  <a:schemeClr val="tx2">
                    <a:lumMod val="90000"/>
                    <a:lumOff val="10000"/>
                  </a:schemeClr>
                </a:solidFill>
              </a:rPr>
              <a:t> emerged as the month with the highest total </a:t>
            </a:r>
            <a:r>
              <a:rPr lang="en-US" sz="1800" dirty="0" err="1">
                <a:solidFill>
                  <a:schemeClr val="tx2">
                    <a:lumMod val="90000"/>
                    <a:lumOff val="10000"/>
                  </a:schemeClr>
                </a:solidFill>
              </a:rPr>
              <a:t>profit,while</a:t>
            </a:r>
            <a:r>
              <a:rPr lang="en-US" sz="1800" dirty="0">
                <a:solidFill>
                  <a:schemeClr val="tx2">
                    <a:lumMod val="90000"/>
                    <a:lumOff val="10000"/>
                  </a:schemeClr>
                </a:solidFill>
              </a:rPr>
              <a:t> </a:t>
            </a:r>
            <a:r>
              <a:rPr lang="en-US" sz="1800" b="1" dirty="0">
                <a:solidFill>
                  <a:schemeClr val="tx2">
                    <a:lumMod val="90000"/>
                    <a:lumOff val="10000"/>
                  </a:schemeClr>
                </a:solidFill>
              </a:rPr>
              <a:t>November</a:t>
            </a:r>
            <a:r>
              <a:rPr lang="en-US" sz="1800" dirty="0">
                <a:solidFill>
                  <a:schemeClr val="tx2">
                    <a:lumMod val="90000"/>
                    <a:lumOff val="10000"/>
                  </a:schemeClr>
                </a:solidFill>
              </a:rPr>
              <a:t> and </a:t>
            </a:r>
            <a:r>
              <a:rPr lang="en-US" sz="1800" b="1" dirty="0">
                <a:solidFill>
                  <a:schemeClr val="tx2">
                    <a:lumMod val="90000"/>
                    <a:lumOff val="10000"/>
                  </a:schemeClr>
                </a:solidFill>
              </a:rPr>
              <a:t>April</a:t>
            </a:r>
            <a:r>
              <a:rPr lang="en-US" sz="1800" dirty="0">
                <a:solidFill>
                  <a:schemeClr val="tx2">
                    <a:lumMod val="90000"/>
                    <a:lumOff val="10000"/>
                  </a:schemeClr>
                </a:solidFill>
              </a:rPr>
              <a:t> recorded the lowest profits. The moderate profits in </a:t>
            </a:r>
            <a:r>
              <a:rPr lang="en-US" sz="1800" b="1" dirty="0">
                <a:solidFill>
                  <a:schemeClr val="tx2">
                    <a:lumMod val="90000"/>
                    <a:lumOff val="10000"/>
                  </a:schemeClr>
                </a:solidFill>
              </a:rPr>
              <a:t>September</a:t>
            </a:r>
            <a:r>
              <a:rPr lang="en-US" sz="1800" dirty="0">
                <a:solidFill>
                  <a:schemeClr val="tx2">
                    <a:lumMod val="90000"/>
                    <a:lumOff val="10000"/>
                  </a:schemeClr>
                </a:solidFill>
              </a:rPr>
              <a:t> and </a:t>
            </a:r>
            <a:r>
              <a:rPr lang="en-US" sz="1800" b="1" dirty="0">
                <a:solidFill>
                  <a:schemeClr val="tx2">
                    <a:lumMod val="90000"/>
                    <a:lumOff val="10000"/>
                  </a:schemeClr>
                </a:solidFill>
              </a:rPr>
              <a:t>May</a:t>
            </a:r>
            <a:r>
              <a:rPr lang="en-US" sz="1800" dirty="0">
                <a:solidFill>
                  <a:schemeClr val="tx2">
                    <a:lumMod val="90000"/>
                    <a:lumOff val="10000"/>
                  </a:schemeClr>
                </a:solidFill>
              </a:rPr>
              <a:t> suggest stable business performance, but the overall distribution emphasizes the need for continuous monitoring of monthly performance to identify trends and areas for improvement</a:t>
            </a:r>
            <a:endParaRPr lang="en-IN" sz="1400" b="1" kern="100" dirty="0">
              <a:solidFill>
                <a:schemeClr val="tx2">
                  <a:lumMod val="90000"/>
                  <a:lumOff val="1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D444D38-6D63-5920-21D0-8C493E2C43FB}"/>
              </a:ext>
            </a:extLst>
          </p:cNvPr>
          <p:cNvPicPr>
            <a:picLocks noChangeAspect="1"/>
          </p:cNvPicPr>
          <p:nvPr/>
        </p:nvPicPr>
        <p:blipFill rotWithShape="1">
          <a:blip r:embed="rId2"/>
          <a:srcRect l="2168" r="9466"/>
          <a:stretch/>
        </p:blipFill>
        <p:spPr>
          <a:xfrm>
            <a:off x="5412081" y="695479"/>
            <a:ext cx="6548284" cy="4010025"/>
          </a:xfrm>
          <a:prstGeom prst="rect">
            <a:avLst/>
          </a:prstGeom>
        </p:spPr>
      </p:pic>
    </p:spTree>
    <p:extLst>
      <p:ext uri="{BB962C8B-B14F-4D97-AF65-F5344CB8AC3E}">
        <p14:creationId xmlns:p14="http://schemas.microsoft.com/office/powerpoint/2010/main" val="13088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956186" y="198042"/>
            <a:ext cx="4275879" cy="3046603"/>
          </a:xfrm>
        </p:spPr>
        <p:txBody>
          <a:bodyPr anchor="b">
            <a:normAutofit fontScale="90000"/>
          </a:bodyPr>
          <a:lstStyle/>
          <a:p>
            <a:pPr algn="l"/>
            <a:r>
              <a:rPr lang="en-US" b="1" i="0" dirty="0">
                <a:solidFill>
                  <a:schemeClr val="tx2"/>
                </a:solidFill>
                <a:effectLst/>
                <a:highlight>
                  <a:srgbClr val="FFFFFF"/>
                </a:highlight>
                <a:latin typeface="var(--font-inter)"/>
              </a:rPr>
              <a:t>Total Profit Distribution for Each Month in 2017</a:t>
            </a:r>
            <a:endParaRPr lang="en-IN" b="1" i="0" dirty="0">
              <a:solidFill>
                <a:schemeClr val="tx2"/>
              </a:solidFill>
              <a:effectLst/>
              <a:highlight>
                <a:srgbClr val="FFFFFF"/>
              </a:highlight>
              <a:latin typeface="var(--font-inter)"/>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404318" y="3815977"/>
            <a:ext cx="4827748" cy="2843981"/>
          </a:xfrm>
        </p:spPr>
        <p:txBody>
          <a:bodyPr anchor="t">
            <a:noAutofit/>
          </a:bodyPr>
          <a:lstStyle/>
          <a:p>
            <a:pPr marL="228600" algn="l">
              <a:lnSpc>
                <a:spcPct val="100000"/>
              </a:lnSpc>
              <a:spcAft>
                <a:spcPts val="800"/>
              </a:spcAft>
            </a:pPr>
            <a:r>
              <a:rPr lang="en-US" sz="1800" dirty="0">
                <a:solidFill>
                  <a:schemeClr val="tx2">
                    <a:lumMod val="90000"/>
                    <a:lumOff val="10000"/>
                  </a:schemeClr>
                </a:solidFill>
              </a:rPr>
              <a:t>In 2017, </a:t>
            </a:r>
            <a:r>
              <a:rPr lang="en-US" sz="1800" b="1" dirty="0">
                <a:solidFill>
                  <a:schemeClr val="tx2">
                    <a:lumMod val="90000"/>
                    <a:lumOff val="10000"/>
                  </a:schemeClr>
                </a:solidFill>
              </a:rPr>
              <a:t>February</a:t>
            </a:r>
            <a:r>
              <a:rPr lang="en-US" sz="1800" dirty="0">
                <a:solidFill>
                  <a:schemeClr val="tx2">
                    <a:lumMod val="90000"/>
                    <a:lumOff val="10000"/>
                  </a:schemeClr>
                </a:solidFill>
              </a:rPr>
              <a:t> achieved the highest total profit, surpassing 1.4 million, indicating strong sales during that month. </a:t>
            </a:r>
            <a:r>
              <a:rPr lang="en-US" sz="1800" b="1" dirty="0">
                <a:solidFill>
                  <a:schemeClr val="tx2">
                    <a:lumMod val="90000"/>
                    <a:lumOff val="10000"/>
                  </a:schemeClr>
                </a:solidFill>
              </a:rPr>
              <a:t>January</a:t>
            </a:r>
            <a:r>
              <a:rPr lang="en-US" sz="1800" dirty="0">
                <a:solidFill>
                  <a:schemeClr val="tx2">
                    <a:lumMod val="90000"/>
                    <a:lumOff val="10000"/>
                  </a:schemeClr>
                </a:solidFill>
              </a:rPr>
              <a:t>, </a:t>
            </a:r>
            <a:r>
              <a:rPr lang="en-US" sz="1800" b="1" dirty="0">
                <a:solidFill>
                  <a:schemeClr val="tx2">
                    <a:lumMod val="90000"/>
                    <a:lumOff val="10000"/>
                  </a:schemeClr>
                </a:solidFill>
              </a:rPr>
              <a:t>June</a:t>
            </a:r>
            <a:r>
              <a:rPr lang="en-US" sz="1800" dirty="0">
                <a:solidFill>
                  <a:schemeClr val="tx2">
                    <a:lumMod val="90000"/>
                    <a:lumOff val="10000"/>
                  </a:schemeClr>
                </a:solidFill>
              </a:rPr>
              <a:t>, and </a:t>
            </a:r>
            <a:r>
              <a:rPr lang="en-US" sz="1800" b="1" dirty="0">
                <a:solidFill>
                  <a:schemeClr val="tx2">
                    <a:lumMod val="90000"/>
                    <a:lumOff val="10000"/>
                  </a:schemeClr>
                </a:solidFill>
              </a:rPr>
              <a:t>March</a:t>
            </a:r>
            <a:r>
              <a:rPr lang="en-US" sz="1800" dirty="0">
                <a:solidFill>
                  <a:schemeClr val="tx2">
                    <a:lumMod val="90000"/>
                    <a:lumOff val="10000"/>
                  </a:schemeClr>
                </a:solidFill>
              </a:rPr>
              <a:t> showed moderate profits, while </a:t>
            </a:r>
            <a:r>
              <a:rPr lang="en-US" sz="1800" b="1" dirty="0">
                <a:solidFill>
                  <a:schemeClr val="tx2">
                    <a:lumMod val="90000"/>
                    <a:lumOff val="10000"/>
                  </a:schemeClr>
                </a:solidFill>
              </a:rPr>
              <a:t>May</a:t>
            </a:r>
            <a:r>
              <a:rPr lang="en-US" sz="1800" dirty="0">
                <a:solidFill>
                  <a:schemeClr val="tx2">
                    <a:lumMod val="90000"/>
                    <a:lumOff val="10000"/>
                  </a:schemeClr>
                </a:solidFill>
              </a:rPr>
              <a:t> had the shortest bar, reflecting lower profitability. The distribution underscores the variability in monthly performance, which can inform future business strategies </a:t>
            </a:r>
            <a:endParaRPr lang="en-IN" sz="1400" b="1" kern="100" dirty="0">
              <a:solidFill>
                <a:schemeClr val="tx2">
                  <a:lumMod val="90000"/>
                  <a:lumOff val="1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4551CE4-5F4B-131A-F09E-0445E652FE25}"/>
              </a:ext>
            </a:extLst>
          </p:cNvPr>
          <p:cNvPicPr>
            <a:picLocks noChangeAspect="1"/>
          </p:cNvPicPr>
          <p:nvPr/>
        </p:nvPicPr>
        <p:blipFill>
          <a:blip r:embed="rId2"/>
          <a:stretch>
            <a:fillRect/>
          </a:stretch>
        </p:blipFill>
        <p:spPr>
          <a:xfrm>
            <a:off x="5232066" y="509847"/>
            <a:ext cx="6817365" cy="4223586"/>
          </a:xfrm>
          <a:prstGeom prst="rect">
            <a:avLst/>
          </a:prstGeom>
        </p:spPr>
      </p:pic>
    </p:spTree>
    <p:extLst>
      <p:ext uri="{BB962C8B-B14F-4D97-AF65-F5344CB8AC3E}">
        <p14:creationId xmlns:p14="http://schemas.microsoft.com/office/powerpoint/2010/main" val="54719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0" y="509847"/>
            <a:ext cx="3962400" cy="1451688"/>
          </a:xfrm>
        </p:spPr>
        <p:txBody>
          <a:bodyPr anchor="b">
            <a:normAutofit fontScale="90000"/>
          </a:bodyPr>
          <a:lstStyle/>
          <a:p>
            <a:r>
              <a:rPr lang="en-IN" dirty="0">
                <a:solidFill>
                  <a:schemeClr val="tx2">
                    <a:lumMod val="90000"/>
                    <a:lumOff val="10000"/>
                  </a:schemeClr>
                </a:solidFill>
                <a:highlight>
                  <a:srgbClr val="FFFFFF"/>
                </a:highlight>
              </a:rPr>
              <a:t>Total Profit by Year</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603230" y="2212258"/>
            <a:ext cx="4197370" cy="3232529"/>
          </a:xfrm>
        </p:spPr>
        <p:txBody>
          <a:bodyPr anchor="t">
            <a:normAutofit/>
          </a:bodyPr>
          <a:lstStyle/>
          <a:p>
            <a:pPr marL="228600" algn="l">
              <a:lnSpc>
                <a:spcPct val="100000"/>
              </a:lnSpc>
              <a:spcAft>
                <a:spcPts val="800"/>
              </a:spcAft>
            </a:pPr>
            <a:r>
              <a:rPr lang="en-US" dirty="0">
                <a:solidFill>
                  <a:schemeClr val="tx2">
                    <a:lumMod val="90000"/>
                    <a:lumOff val="10000"/>
                  </a:schemeClr>
                </a:solidFill>
              </a:rPr>
              <a:t>this pie chart serves as a valuable tool for analyzing the company's financial performance over the years, helping stakeholders identify periods of growth and areas that may require further attention or strategic planning</a:t>
            </a:r>
            <a:endParaRPr lang="en-IN" sz="1200" b="1" kern="100" dirty="0">
              <a:solidFill>
                <a:schemeClr val="tx2">
                  <a:lumMod val="90000"/>
                  <a:lumOff val="1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pie chart with different colored circles&#10;&#10;Description automatically generated">
            <a:extLst>
              <a:ext uri="{FF2B5EF4-FFF2-40B4-BE49-F238E27FC236}">
                <a16:creationId xmlns:a16="http://schemas.microsoft.com/office/drawing/2014/main" id="{7C1E2EA8-4960-5588-1A66-4364AEBEDE84}"/>
              </a:ext>
            </a:extLst>
          </p:cNvPr>
          <p:cNvPicPr>
            <a:picLocks noChangeAspect="1"/>
          </p:cNvPicPr>
          <p:nvPr/>
        </p:nvPicPr>
        <p:blipFill>
          <a:blip r:embed="rId2"/>
          <a:stretch>
            <a:fillRect/>
          </a:stretch>
        </p:blipFill>
        <p:spPr>
          <a:xfrm>
            <a:off x="5186556" y="1443698"/>
            <a:ext cx="6402214" cy="4769648"/>
          </a:xfrm>
          <a:prstGeom prst="rect">
            <a:avLst/>
          </a:prstGeom>
        </p:spPr>
      </p:pic>
    </p:spTree>
    <p:extLst>
      <p:ext uri="{BB962C8B-B14F-4D97-AF65-F5344CB8AC3E}">
        <p14:creationId xmlns:p14="http://schemas.microsoft.com/office/powerpoint/2010/main" val="66437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708484" y="4100051"/>
            <a:ext cx="8288032" cy="1002049"/>
          </a:xfrm>
        </p:spPr>
        <p:txBody>
          <a:bodyPr>
            <a:normAutofit fontScale="90000"/>
          </a:bodyPr>
          <a:lstStyle/>
          <a:p>
            <a:pPr algn="ctr">
              <a:lnSpc>
                <a:spcPct val="90000"/>
              </a:lnSpc>
            </a:pPr>
            <a:r>
              <a:rPr lang="en-US" sz="3400" dirty="0">
                <a:highlight>
                  <a:srgbClr val="FFFFFF"/>
                </a:highlight>
              </a:rPr>
              <a:t>Total Revenue, Total Cost, and Total Profit for Each Order in 2010</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307544" y="5147187"/>
            <a:ext cx="8688972" cy="1723678"/>
          </a:xfrm>
        </p:spPr>
        <p:txBody>
          <a:bodyPr>
            <a:noAutofit/>
          </a:bodyPr>
          <a:lstStyle/>
          <a:p>
            <a:pPr marL="228600" algn="ctr">
              <a:lnSpc>
                <a:spcPct val="90000"/>
              </a:lnSpc>
              <a:spcAft>
                <a:spcPts val="800"/>
              </a:spcAft>
            </a:pPr>
            <a:r>
              <a:rPr lang="en-US" sz="2000" b="1" dirty="0"/>
              <a:t>The graph allows for easy comparison between these three financial metrics for each order, facilitating insights into which orders were most profitable and which incurred higher costs. The visual representation aids in identifying trends and making informed decisions regarding pricing, cost management, and overall business strategy</a:t>
            </a:r>
            <a:endParaRPr lang="en-IN" sz="2000" b="1"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with different colored bars&#10;&#10;Description automatically generated">
            <a:extLst>
              <a:ext uri="{FF2B5EF4-FFF2-40B4-BE49-F238E27FC236}">
                <a16:creationId xmlns:a16="http://schemas.microsoft.com/office/drawing/2014/main" id="{80FB20AE-BCFA-33DA-402E-AF5ADC8329AE}"/>
              </a:ext>
            </a:extLst>
          </p:cNvPr>
          <p:cNvPicPr>
            <a:picLocks noChangeAspect="1"/>
          </p:cNvPicPr>
          <p:nvPr/>
        </p:nvPicPr>
        <p:blipFill>
          <a:blip r:embed="rId2"/>
          <a:srcRect t="20"/>
          <a:stretch/>
        </p:blipFill>
        <p:spPr>
          <a:xfrm>
            <a:off x="870717" y="0"/>
            <a:ext cx="8288031" cy="4054964"/>
          </a:xfrm>
          <a:prstGeom prst="rect">
            <a:avLst/>
          </a:prstGeom>
        </p:spPr>
      </p:pic>
    </p:spTree>
    <p:extLst>
      <p:ext uri="{BB962C8B-B14F-4D97-AF65-F5344CB8AC3E}">
        <p14:creationId xmlns:p14="http://schemas.microsoft.com/office/powerpoint/2010/main" val="272144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1" y="169452"/>
            <a:ext cx="10750570" cy="1514105"/>
          </a:xfrm>
        </p:spPr>
        <p:txBody>
          <a:bodyPr anchor="b">
            <a:normAutofit fontScale="90000"/>
          </a:bodyPr>
          <a:lstStyle/>
          <a:p>
            <a:r>
              <a:rPr lang="en-US" dirty="0">
                <a:solidFill>
                  <a:schemeClr val="accent2">
                    <a:lumMod val="50000"/>
                  </a:schemeClr>
                </a:solidFill>
                <a:highlight>
                  <a:srgbClr val="FFFFFF"/>
                </a:highlight>
              </a:rPr>
              <a:t>Total Revenue, Total Cost, and Total Profit for Each Order in 2011</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603229" y="2086389"/>
            <a:ext cx="4274463" cy="4116444"/>
          </a:xfrm>
        </p:spPr>
        <p:txBody>
          <a:bodyPr anchor="t">
            <a:normAutofit/>
          </a:bodyPr>
          <a:lstStyle/>
          <a:p>
            <a:pPr marL="228600" algn="l">
              <a:lnSpc>
                <a:spcPct val="100000"/>
              </a:lnSpc>
              <a:spcAft>
                <a:spcPts val="800"/>
              </a:spcAft>
            </a:pPr>
            <a:r>
              <a:rPr lang="en-US" dirty="0">
                <a:solidFill>
                  <a:schemeClr val="accent2">
                    <a:lumMod val="50000"/>
                  </a:schemeClr>
                </a:solidFill>
              </a:rPr>
              <a:t>The graph allows for easy comparison between these three financial metrics for each order, facilitating insights into which orders were most profitable and which incurred higher costs. The visual representation aids in identifying trends and making informed decisions regarding pricing, cost management, and overall business strategy</a:t>
            </a:r>
            <a:endParaRPr lang="en-IN" sz="2200"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of a bar graph&#10;&#10;Description automatically generated with medium confidence">
            <a:extLst>
              <a:ext uri="{FF2B5EF4-FFF2-40B4-BE49-F238E27FC236}">
                <a16:creationId xmlns:a16="http://schemas.microsoft.com/office/drawing/2014/main" id="{02AF1437-8B30-683A-524A-3978E6CA37CE}"/>
              </a:ext>
            </a:extLst>
          </p:cNvPr>
          <p:cNvPicPr>
            <a:picLocks noChangeAspect="1"/>
          </p:cNvPicPr>
          <p:nvPr/>
        </p:nvPicPr>
        <p:blipFill>
          <a:blip r:embed="rId2"/>
          <a:stretch>
            <a:fillRect/>
          </a:stretch>
        </p:blipFill>
        <p:spPr>
          <a:xfrm>
            <a:off x="5186557" y="2597706"/>
            <a:ext cx="6402214" cy="3329151"/>
          </a:xfrm>
          <a:prstGeom prst="rect">
            <a:avLst/>
          </a:prstGeom>
        </p:spPr>
      </p:pic>
    </p:spTree>
    <p:extLst>
      <p:ext uri="{BB962C8B-B14F-4D97-AF65-F5344CB8AC3E}">
        <p14:creationId xmlns:p14="http://schemas.microsoft.com/office/powerpoint/2010/main" val="83925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1" y="169452"/>
            <a:ext cx="10750570" cy="1514105"/>
          </a:xfrm>
        </p:spPr>
        <p:txBody>
          <a:bodyPr anchor="b">
            <a:normAutofit fontScale="90000"/>
          </a:bodyPr>
          <a:lstStyle/>
          <a:p>
            <a:r>
              <a:rPr lang="en-US" dirty="0">
                <a:solidFill>
                  <a:schemeClr val="accent2">
                    <a:lumMod val="50000"/>
                  </a:schemeClr>
                </a:solidFill>
                <a:highlight>
                  <a:srgbClr val="FFFFFF"/>
                </a:highlight>
              </a:rPr>
              <a:t> Total Revenue, Total Cost, and Total Profit for Each Order in 2013</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457200" y="2012646"/>
            <a:ext cx="4129176" cy="4116444"/>
          </a:xfrm>
        </p:spPr>
        <p:txBody>
          <a:bodyPr anchor="t">
            <a:normAutofit/>
          </a:bodyPr>
          <a:lstStyle/>
          <a:p>
            <a:pPr marL="228600" algn="l">
              <a:lnSpc>
                <a:spcPct val="100000"/>
              </a:lnSpc>
              <a:spcAft>
                <a:spcPts val="800"/>
              </a:spcAft>
            </a:pPr>
            <a:r>
              <a:rPr lang="en-US" dirty="0">
                <a:solidFill>
                  <a:schemeClr val="accent2">
                    <a:lumMod val="50000"/>
                  </a:schemeClr>
                </a:solidFill>
              </a:rPr>
              <a:t>The graph allows for straightforward comparisons among the three financial metrics for each order, enabling insights into which orders were most profitable and which incurred higher costs. The visual representation aids in identifying trends and making informed decisions regarding pricing strategies, cost management, and overall business performance </a:t>
            </a:r>
            <a:endParaRPr lang="en-IN" sz="1900"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graph of a number of people&#10;&#10;Description automatically generated with medium confidence">
            <a:extLst>
              <a:ext uri="{FF2B5EF4-FFF2-40B4-BE49-F238E27FC236}">
                <a16:creationId xmlns:a16="http://schemas.microsoft.com/office/drawing/2014/main" id="{C728FFAB-ECDE-CFD1-AD2B-68767BF7F7D9}"/>
              </a:ext>
            </a:extLst>
          </p:cNvPr>
          <p:cNvPicPr>
            <a:picLocks noChangeAspect="1"/>
          </p:cNvPicPr>
          <p:nvPr/>
        </p:nvPicPr>
        <p:blipFill>
          <a:blip r:embed="rId2"/>
          <a:stretch>
            <a:fillRect/>
          </a:stretch>
        </p:blipFill>
        <p:spPr>
          <a:xfrm>
            <a:off x="4615484" y="2300748"/>
            <a:ext cx="7601093" cy="4247536"/>
          </a:xfrm>
          <a:prstGeom prst="rect">
            <a:avLst/>
          </a:prstGeom>
        </p:spPr>
      </p:pic>
    </p:spTree>
    <p:extLst>
      <p:ext uri="{BB962C8B-B14F-4D97-AF65-F5344CB8AC3E}">
        <p14:creationId xmlns:p14="http://schemas.microsoft.com/office/powerpoint/2010/main" val="208524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1" y="169452"/>
            <a:ext cx="10750570" cy="1514105"/>
          </a:xfrm>
        </p:spPr>
        <p:txBody>
          <a:bodyPr anchor="b">
            <a:normAutofit/>
          </a:bodyPr>
          <a:lstStyle/>
          <a:p>
            <a:pPr algn="l">
              <a:lnSpc>
                <a:spcPct val="90000"/>
              </a:lnSpc>
            </a:pPr>
            <a:r>
              <a:rPr lang="en-US" sz="5000" dirty="0">
                <a:solidFill>
                  <a:schemeClr val="accent2">
                    <a:lumMod val="50000"/>
                  </a:schemeClr>
                </a:solidFill>
                <a:highlight>
                  <a:srgbClr val="FFFFFF"/>
                </a:highlight>
              </a:rPr>
              <a:t> Total Revenue, Total Cost, and Total Profit for Each Order in 2014</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412955" y="2012646"/>
            <a:ext cx="3672347" cy="4845353"/>
          </a:xfrm>
        </p:spPr>
        <p:txBody>
          <a:bodyPr anchor="t">
            <a:normAutofit/>
          </a:bodyPr>
          <a:lstStyle/>
          <a:p>
            <a:pPr marL="228600" algn="l">
              <a:lnSpc>
                <a:spcPct val="100000"/>
              </a:lnSpc>
              <a:spcAft>
                <a:spcPts val="800"/>
              </a:spcAft>
            </a:pPr>
            <a:r>
              <a:rPr lang="en-US" dirty="0">
                <a:solidFill>
                  <a:schemeClr val="accent2">
                    <a:lumMod val="50000"/>
                  </a:schemeClr>
                </a:solidFill>
              </a:rPr>
              <a:t>The graph allows for straightforward comparisons among these three financial metrics for each order, enabling insights into which orders were most profitable and which incurred higher costs. The visual representation aids in identifying trends and making informed decisions regarding pricing strategies, cost management, and overall business performance </a:t>
            </a:r>
            <a:endParaRPr lang="en-IN" sz="1700"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of a bar chart&#10;&#10;Description automatically generated">
            <a:extLst>
              <a:ext uri="{FF2B5EF4-FFF2-40B4-BE49-F238E27FC236}">
                <a16:creationId xmlns:a16="http://schemas.microsoft.com/office/drawing/2014/main" id="{A566ABA5-C702-D207-8251-CBE20683599C}"/>
              </a:ext>
            </a:extLst>
          </p:cNvPr>
          <p:cNvPicPr>
            <a:picLocks noChangeAspect="1"/>
          </p:cNvPicPr>
          <p:nvPr/>
        </p:nvPicPr>
        <p:blipFill>
          <a:blip r:embed="rId2"/>
          <a:stretch>
            <a:fillRect/>
          </a:stretch>
        </p:blipFill>
        <p:spPr>
          <a:xfrm>
            <a:off x="4449138" y="2012646"/>
            <a:ext cx="7672978" cy="3989948"/>
          </a:xfrm>
          <a:prstGeom prst="rect">
            <a:avLst/>
          </a:prstGeom>
        </p:spPr>
      </p:pic>
    </p:spTree>
    <p:extLst>
      <p:ext uri="{BB962C8B-B14F-4D97-AF65-F5344CB8AC3E}">
        <p14:creationId xmlns:p14="http://schemas.microsoft.com/office/powerpoint/2010/main" val="364858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1" y="169452"/>
            <a:ext cx="10750570" cy="1514105"/>
          </a:xfrm>
        </p:spPr>
        <p:txBody>
          <a:bodyPr anchor="b">
            <a:normAutofit/>
          </a:bodyPr>
          <a:lstStyle/>
          <a:p>
            <a:pPr algn="l">
              <a:lnSpc>
                <a:spcPct val="90000"/>
              </a:lnSpc>
            </a:pPr>
            <a:r>
              <a:rPr lang="en-US" sz="5000" dirty="0">
                <a:solidFill>
                  <a:schemeClr val="accent2">
                    <a:lumMod val="50000"/>
                  </a:schemeClr>
                </a:solidFill>
                <a:highlight>
                  <a:srgbClr val="FFFFFF"/>
                </a:highlight>
              </a:rPr>
              <a:t> Total Revenue, Total Cost, and Total Profit for Each Order in 2015</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280219" y="2012646"/>
            <a:ext cx="3805083" cy="4845353"/>
          </a:xfrm>
        </p:spPr>
        <p:txBody>
          <a:bodyPr anchor="t">
            <a:normAutofit/>
          </a:bodyPr>
          <a:lstStyle/>
          <a:p>
            <a:pPr marL="228600" algn="l">
              <a:lnSpc>
                <a:spcPct val="100000"/>
              </a:lnSpc>
              <a:spcAft>
                <a:spcPts val="800"/>
              </a:spcAft>
            </a:pPr>
            <a:r>
              <a:rPr lang="en-US" dirty="0">
                <a:solidFill>
                  <a:schemeClr val="accent2">
                    <a:lumMod val="50000"/>
                  </a:schemeClr>
                </a:solidFill>
              </a:rPr>
              <a:t>The graph allows for straightforward comparisons among these three financial metrics for each order, enabling insights into which orders were most profitable and which incurred higher costs. The visual representation aids in identifying trends and making informed decisions regarding pricing strategies, cost management, and overall business performance </a:t>
            </a:r>
            <a:endParaRPr lang="en-IN" sz="1700"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33B422E-FE02-9A1F-F7E5-6A2139B72099}"/>
              </a:ext>
            </a:extLst>
          </p:cNvPr>
          <p:cNvPicPr>
            <a:picLocks noChangeAspect="1"/>
          </p:cNvPicPr>
          <p:nvPr/>
        </p:nvPicPr>
        <p:blipFill>
          <a:blip r:embed="rId2"/>
          <a:stretch>
            <a:fillRect/>
          </a:stretch>
        </p:blipFill>
        <p:spPr>
          <a:xfrm>
            <a:off x="4085302" y="2003099"/>
            <a:ext cx="8106698" cy="4438650"/>
          </a:xfrm>
          <a:prstGeom prst="rect">
            <a:avLst/>
          </a:prstGeom>
        </p:spPr>
      </p:pic>
    </p:spTree>
    <p:extLst>
      <p:ext uri="{BB962C8B-B14F-4D97-AF65-F5344CB8AC3E}">
        <p14:creationId xmlns:p14="http://schemas.microsoft.com/office/powerpoint/2010/main" val="100835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1" y="169452"/>
            <a:ext cx="10750570" cy="1514105"/>
          </a:xfrm>
        </p:spPr>
        <p:txBody>
          <a:bodyPr anchor="b">
            <a:normAutofit/>
          </a:bodyPr>
          <a:lstStyle/>
          <a:p>
            <a:pPr algn="l">
              <a:lnSpc>
                <a:spcPct val="90000"/>
              </a:lnSpc>
            </a:pPr>
            <a:r>
              <a:rPr lang="en-US" sz="5000" dirty="0">
                <a:solidFill>
                  <a:schemeClr val="accent2">
                    <a:lumMod val="50000"/>
                  </a:schemeClr>
                </a:solidFill>
                <a:highlight>
                  <a:srgbClr val="FFFFFF"/>
                </a:highlight>
              </a:rPr>
              <a:t> Total Revenue, Total Cost, and Total Profit for Each Order in 2016</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442452" y="2012646"/>
            <a:ext cx="3642850" cy="4845353"/>
          </a:xfrm>
        </p:spPr>
        <p:txBody>
          <a:bodyPr anchor="t">
            <a:normAutofit/>
          </a:bodyPr>
          <a:lstStyle/>
          <a:p>
            <a:pPr marL="228600" algn="l">
              <a:lnSpc>
                <a:spcPct val="100000"/>
              </a:lnSpc>
              <a:spcAft>
                <a:spcPts val="800"/>
              </a:spcAft>
            </a:pPr>
            <a:r>
              <a:rPr lang="en-US" dirty="0">
                <a:solidFill>
                  <a:schemeClr val="accent2">
                    <a:lumMod val="50000"/>
                  </a:schemeClr>
                </a:solidFill>
              </a:rPr>
              <a:t>The graph allows for straightforward comparisons among these three financial metrics for each order, enabling insights into which orders were most profitable and which incurred higher costs. The visual representation aids in identifying trends and making informed decisions regarding pricing strategies, cost management, and overall business performance</a:t>
            </a:r>
            <a:endParaRPr lang="en-IN" dirty="0">
              <a:solidFill>
                <a:schemeClr val="accent2">
                  <a:lumMod val="50000"/>
                </a:schemeClr>
              </a:solidFill>
            </a:endParaRPr>
          </a:p>
        </p:txBody>
      </p:sp>
      <p:pic>
        <p:nvPicPr>
          <p:cNvPr id="5" name="Picture 4">
            <a:extLst>
              <a:ext uri="{FF2B5EF4-FFF2-40B4-BE49-F238E27FC236}">
                <a16:creationId xmlns:a16="http://schemas.microsoft.com/office/drawing/2014/main" id="{0BAD81AE-A9EC-CFEE-E91C-10A3002EA615}"/>
              </a:ext>
            </a:extLst>
          </p:cNvPr>
          <p:cNvPicPr>
            <a:picLocks noChangeAspect="1"/>
          </p:cNvPicPr>
          <p:nvPr/>
        </p:nvPicPr>
        <p:blipFill>
          <a:blip r:embed="rId2"/>
          <a:stretch>
            <a:fillRect/>
          </a:stretch>
        </p:blipFill>
        <p:spPr>
          <a:xfrm>
            <a:off x="4085302" y="2098964"/>
            <a:ext cx="8103650" cy="4375578"/>
          </a:xfrm>
          <a:prstGeom prst="rect">
            <a:avLst/>
          </a:prstGeom>
        </p:spPr>
      </p:pic>
    </p:spTree>
    <p:extLst>
      <p:ext uri="{BB962C8B-B14F-4D97-AF65-F5344CB8AC3E}">
        <p14:creationId xmlns:p14="http://schemas.microsoft.com/office/powerpoint/2010/main" val="365676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1" y="169452"/>
            <a:ext cx="10750570" cy="1514105"/>
          </a:xfrm>
        </p:spPr>
        <p:txBody>
          <a:bodyPr anchor="b">
            <a:normAutofit/>
          </a:bodyPr>
          <a:lstStyle/>
          <a:p>
            <a:pPr algn="l">
              <a:lnSpc>
                <a:spcPct val="90000"/>
              </a:lnSpc>
            </a:pPr>
            <a:r>
              <a:rPr lang="en-US" sz="5000" dirty="0">
                <a:solidFill>
                  <a:schemeClr val="accent2">
                    <a:lumMod val="50000"/>
                  </a:schemeClr>
                </a:solidFill>
                <a:highlight>
                  <a:srgbClr val="FFFFFF"/>
                </a:highlight>
              </a:rPr>
              <a:t> Total Revenue, Total Cost, and Total Profit for Each Order in 2017</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468901" y="2012647"/>
            <a:ext cx="4088351" cy="4845353"/>
          </a:xfrm>
        </p:spPr>
        <p:txBody>
          <a:bodyPr anchor="t">
            <a:normAutofit/>
          </a:bodyPr>
          <a:lstStyle/>
          <a:p>
            <a:pPr marL="228600" algn="l">
              <a:lnSpc>
                <a:spcPct val="100000"/>
              </a:lnSpc>
              <a:spcAft>
                <a:spcPts val="800"/>
              </a:spcAft>
            </a:pPr>
            <a:r>
              <a:rPr lang="en-US" dirty="0">
                <a:solidFill>
                  <a:schemeClr val="accent2">
                    <a:lumMod val="50000"/>
                  </a:schemeClr>
                </a:solidFill>
              </a:rPr>
              <a:t>The graph allows for straightforward comparisons among these three financial metrics for each order, enabling insights into which orders were most profitable and which incurred higher costs. The visual representation aids in identifying trends and making informed decisions regarding pricing strategies, cost management, and overall business performance </a:t>
            </a:r>
            <a:endParaRPr lang="en-IN" sz="1700"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1B2724E-A6EA-3C58-A8A0-849C7AE1ED23}"/>
              </a:ext>
            </a:extLst>
          </p:cNvPr>
          <p:cNvPicPr>
            <a:picLocks noChangeAspect="1"/>
          </p:cNvPicPr>
          <p:nvPr/>
        </p:nvPicPr>
        <p:blipFill>
          <a:blip r:embed="rId2"/>
          <a:stretch>
            <a:fillRect/>
          </a:stretch>
        </p:blipFill>
        <p:spPr>
          <a:xfrm>
            <a:off x="4557252" y="1853008"/>
            <a:ext cx="7634748" cy="4562475"/>
          </a:xfrm>
          <a:prstGeom prst="rect">
            <a:avLst/>
          </a:prstGeom>
        </p:spPr>
      </p:pic>
    </p:spTree>
    <p:extLst>
      <p:ext uri="{BB962C8B-B14F-4D97-AF65-F5344CB8AC3E}">
        <p14:creationId xmlns:p14="http://schemas.microsoft.com/office/powerpoint/2010/main" val="49592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1" y="169452"/>
            <a:ext cx="10750570" cy="1514105"/>
          </a:xfrm>
        </p:spPr>
        <p:txBody>
          <a:bodyPr anchor="b">
            <a:normAutofit/>
          </a:bodyPr>
          <a:lstStyle/>
          <a:p>
            <a:pPr algn="l"/>
            <a:r>
              <a:rPr lang="en-IN" sz="8000" b="1" i="0" dirty="0">
                <a:solidFill>
                  <a:srgbClr val="262627"/>
                </a:solidFill>
                <a:effectLst/>
                <a:highlight>
                  <a:srgbClr val="FFFFFF"/>
                </a:highlight>
                <a:latin typeface="var(--font-inter)"/>
              </a:rPr>
              <a:t>Histogram</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953033" y="2402945"/>
            <a:ext cx="3836168" cy="3726145"/>
          </a:xfrm>
        </p:spPr>
        <p:txBody>
          <a:bodyPr anchor="t">
            <a:normAutofit lnSpcReduction="10000"/>
          </a:bodyPr>
          <a:lstStyle/>
          <a:p>
            <a:pPr marL="228600" algn="l">
              <a:spcAft>
                <a:spcPts val="800"/>
              </a:spcAft>
            </a:pPr>
            <a:r>
              <a:rPr lang="en-US" sz="2400" b="0" i="0" dirty="0">
                <a:solidFill>
                  <a:srgbClr val="262627"/>
                </a:solidFill>
                <a:effectLst/>
                <a:highlight>
                  <a:srgbClr val="FFFFFF"/>
                </a:highlight>
                <a:latin typeface="__Inter_d8a5da"/>
              </a:rPr>
              <a:t>This graphical representation aids in identifying patterns such as skewness, modality (unimodal, bimodal, etc.), and the presence of outliers in the dataset, which can be crucial for further statistical analysis and decision-making.</a:t>
            </a:r>
            <a:endParaRPr lang="en-IN" sz="24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screenshot of a graph&#10;&#10;Description automatically generated">
            <a:extLst>
              <a:ext uri="{FF2B5EF4-FFF2-40B4-BE49-F238E27FC236}">
                <a16:creationId xmlns:a16="http://schemas.microsoft.com/office/drawing/2014/main" id="{DB8EEFAE-53C4-D6E5-836C-225D753464B4}"/>
              </a:ext>
            </a:extLst>
          </p:cNvPr>
          <p:cNvPicPr>
            <a:picLocks noChangeAspect="1"/>
          </p:cNvPicPr>
          <p:nvPr/>
        </p:nvPicPr>
        <p:blipFill>
          <a:blip r:embed="rId2"/>
          <a:stretch>
            <a:fillRect/>
          </a:stretch>
        </p:blipFill>
        <p:spPr>
          <a:xfrm>
            <a:off x="5223583" y="2395474"/>
            <a:ext cx="6328162" cy="3733616"/>
          </a:xfrm>
          <a:prstGeom prst="rect">
            <a:avLst/>
          </a:prstGeom>
        </p:spPr>
      </p:pic>
    </p:spTree>
    <p:extLst>
      <p:ext uri="{BB962C8B-B14F-4D97-AF65-F5344CB8AC3E}">
        <p14:creationId xmlns:p14="http://schemas.microsoft.com/office/powerpoint/2010/main" val="683569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1" y="169452"/>
            <a:ext cx="10750570" cy="1514105"/>
          </a:xfrm>
        </p:spPr>
        <p:txBody>
          <a:bodyPr anchor="b">
            <a:normAutofit fontScale="90000"/>
          </a:bodyPr>
          <a:lstStyle/>
          <a:p>
            <a:r>
              <a:rPr lang="en-US" dirty="0">
                <a:solidFill>
                  <a:schemeClr val="accent2">
                    <a:lumMod val="50000"/>
                  </a:schemeClr>
                </a:solidFill>
                <a:highlight>
                  <a:srgbClr val="FFFFFF"/>
                </a:highlight>
              </a:rPr>
              <a:t>Total Profit by Region and Sales Channel</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247675" y="2012647"/>
            <a:ext cx="4088351" cy="4845353"/>
          </a:xfrm>
        </p:spPr>
        <p:txBody>
          <a:bodyPr anchor="t">
            <a:normAutofit/>
          </a:bodyPr>
          <a:lstStyle/>
          <a:p>
            <a:pPr marL="228600" algn="l">
              <a:lnSpc>
                <a:spcPct val="100000"/>
              </a:lnSpc>
              <a:spcAft>
                <a:spcPts val="800"/>
              </a:spcAft>
            </a:pPr>
            <a:r>
              <a:rPr lang="en-US" sz="2800" dirty="0">
                <a:solidFill>
                  <a:schemeClr val="accent2">
                    <a:lumMod val="50000"/>
                  </a:schemeClr>
                </a:solidFill>
              </a:rPr>
              <a:t>the boxen plot serves as a powerful tool for visualizing and understanding the relationship between total profit, region, and sales channel, enabling data-driven decision-making </a:t>
            </a:r>
            <a:endParaRPr lang="en-IN"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E002489-7FC6-1EA4-9FB4-D116BAAF5270}"/>
              </a:ext>
            </a:extLst>
          </p:cNvPr>
          <p:cNvPicPr>
            <a:picLocks noChangeAspect="1"/>
          </p:cNvPicPr>
          <p:nvPr/>
        </p:nvPicPr>
        <p:blipFill>
          <a:blip r:embed="rId2"/>
          <a:stretch>
            <a:fillRect/>
          </a:stretch>
        </p:blipFill>
        <p:spPr>
          <a:xfrm>
            <a:off x="4336026" y="2022193"/>
            <a:ext cx="7852926" cy="4666355"/>
          </a:xfrm>
          <a:prstGeom prst="rect">
            <a:avLst/>
          </a:prstGeom>
        </p:spPr>
      </p:pic>
    </p:spTree>
    <p:extLst>
      <p:ext uri="{BB962C8B-B14F-4D97-AF65-F5344CB8AC3E}">
        <p14:creationId xmlns:p14="http://schemas.microsoft.com/office/powerpoint/2010/main" val="161754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0" y="605633"/>
            <a:ext cx="3962400" cy="2360816"/>
          </a:xfrm>
        </p:spPr>
        <p:txBody>
          <a:bodyPr anchor="b">
            <a:normAutofit fontScale="90000"/>
          </a:bodyPr>
          <a:lstStyle/>
          <a:p>
            <a:r>
              <a:rPr lang="en-US" dirty="0">
                <a:solidFill>
                  <a:schemeClr val="accent2">
                    <a:lumMod val="50000"/>
                  </a:schemeClr>
                </a:solidFill>
                <a:highlight>
                  <a:srgbClr val="FFFFFF"/>
                </a:highlight>
              </a:rPr>
              <a:t>Distribution of Total Profit by Item Type</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838200" y="3365009"/>
            <a:ext cx="3962399" cy="2150418"/>
          </a:xfrm>
        </p:spPr>
        <p:txBody>
          <a:bodyPr anchor="t">
            <a:normAutofit/>
          </a:bodyPr>
          <a:lstStyle/>
          <a:p>
            <a:pPr marL="228600" algn="l">
              <a:lnSpc>
                <a:spcPct val="100000"/>
              </a:lnSpc>
              <a:spcAft>
                <a:spcPts val="800"/>
              </a:spcAft>
            </a:pPr>
            <a:r>
              <a:rPr lang="en-US" dirty="0">
                <a:solidFill>
                  <a:schemeClr val="accent2">
                    <a:lumMod val="50000"/>
                  </a:schemeClr>
                </a:solidFill>
              </a:rPr>
              <a:t>the pie chart serves as an effective tool for visualizing the profit distribution among item types, facilitating data-driven decision-making in business operations a</a:t>
            </a:r>
            <a:endParaRPr lang="en-IN" sz="1700"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pie chart with different colored numbers&#10;&#10;Description automatically generated">
            <a:extLst>
              <a:ext uri="{FF2B5EF4-FFF2-40B4-BE49-F238E27FC236}">
                <a16:creationId xmlns:a16="http://schemas.microsoft.com/office/drawing/2014/main" id="{D4EE6048-D72A-931E-81D6-6E23A5C9DE06}"/>
              </a:ext>
            </a:extLst>
          </p:cNvPr>
          <p:cNvPicPr>
            <a:picLocks noChangeAspect="1"/>
          </p:cNvPicPr>
          <p:nvPr/>
        </p:nvPicPr>
        <p:blipFill>
          <a:blip r:embed="rId2"/>
          <a:stretch>
            <a:fillRect/>
          </a:stretch>
        </p:blipFill>
        <p:spPr>
          <a:xfrm>
            <a:off x="5186557" y="605633"/>
            <a:ext cx="6402214" cy="4721632"/>
          </a:xfrm>
          <a:prstGeom prst="rect">
            <a:avLst/>
          </a:prstGeom>
        </p:spPr>
      </p:pic>
    </p:spTree>
    <p:extLst>
      <p:ext uri="{BB962C8B-B14F-4D97-AF65-F5344CB8AC3E}">
        <p14:creationId xmlns:p14="http://schemas.microsoft.com/office/powerpoint/2010/main" val="337180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0" y="605633"/>
            <a:ext cx="3962400" cy="2360816"/>
          </a:xfrm>
        </p:spPr>
        <p:txBody>
          <a:bodyPr anchor="b">
            <a:normAutofit/>
          </a:bodyPr>
          <a:lstStyle/>
          <a:p>
            <a:r>
              <a:rPr lang="en-IN" dirty="0">
                <a:solidFill>
                  <a:schemeClr val="accent2">
                    <a:lumMod val="50000"/>
                  </a:schemeClr>
                </a:solidFill>
                <a:highlight>
                  <a:srgbClr val="FFFFFF"/>
                </a:highlight>
              </a:rPr>
              <a:t>Units Sold by Year</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838200" y="3365009"/>
            <a:ext cx="3962399" cy="2150418"/>
          </a:xfrm>
        </p:spPr>
        <p:txBody>
          <a:bodyPr anchor="t">
            <a:normAutofit/>
          </a:bodyPr>
          <a:lstStyle/>
          <a:p>
            <a:pPr marL="228600" algn="l">
              <a:lnSpc>
                <a:spcPct val="100000"/>
              </a:lnSpc>
              <a:spcAft>
                <a:spcPts val="800"/>
              </a:spcAft>
            </a:pPr>
            <a:r>
              <a:rPr lang="en-US" dirty="0">
                <a:solidFill>
                  <a:schemeClr val="accent2">
                    <a:lumMod val="50000"/>
                  </a:schemeClr>
                </a:solidFill>
              </a:rPr>
              <a:t>The pie chart serves as an effective tool for visualizing the sales distribution among years, facilitating data-driven decision-making in business operations</a:t>
            </a:r>
            <a:endParaRPr lang="en-IN" sz="1700"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E0BF5C2-3B25-9088-E916-A83EE32D0519}"/>
              </a:ext>
            </a:extLst>
          </p:cNvPr>
          <p:cNvPicPr>
            <a:picLocks noChangeAspect="1"/>
          </p:cNvPicPr>
          <p:nvPr/>
        </p:nvPicPr>
        <p:blipFill>
          <a:blip r:embed="rId2"/>
          <a:stretch>
            <a:fillRect/>
          </a:stretch>
        </p:blipFill>
        <p:spPr>
          <a:xfrm>
            <a:off x="5582265" y="607656"/>
            <a:ext cx="6328527" cy="4554279"/>
          </a:xfrm>
          <a:prstGeom prst="rect">
            <a:avLst/>
          </a:prstGeom>
        </p:spPr>
      </p:pic>
    </p:spTree>
    <p:extLst>
      <p:ext uri="{BB962C8B-B14F-4D97-AF65-F5344CB8AC3E}">
        <p14:creationId xmlns:p14="http://schemas.microsoft.com/office/powerpoint/2010/main" val="198676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0" y="605633"/>
            <a:ext cx="3962400" cy="2360816"/>
          </a:xfrm>
        </p:spPr>
        <p:txBody>
          <a:bodyPr anchor="b">
            <a:normAutofit fontScale="90000"/>
          </a:bodyPr>
          <a:lstStyle/>
          <a:p>
            <a:r>
              <a:rPr lang="en-IN" dirty="0">
                <a:solidFill>
                  <a:schemeClr val="accent2">
                    <a:lumMod val="50000"/>
                  </a:schemeClr>
                </a:solidFill>
                <a:highlight>
                  <a:srgbClr val="FFFFFF"/>
                </a:highlight>
              </a:rPr>
              <a:t>Distribution of Total Profit</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838200" y="3365009"/>
            <a:ext cx="3962399" cy="2150418"/>
          </a:xfrm>
        </p:spPr>
        <p:txBody>
          <a:bodyPr anchor="t">
            <a:normAutofit/>
          </a:bodyPr>
          <a:lstStyle/>
          <a:p>
            <a:pPr marL="228600" algn="l">
              <a:lnSpc>
                <a:spcPct val="100000"/>
              </a:lnSpc>
              <a:spcAft>
                <a:spcPts val="800"/>
              </a:spcAft>
            </a:pPr>
            <a:r>
              <a:rPr lang="en-US" dirty="0">
                <a:solidFill>
                  <a:schemeClr val="accent2">
                    <a:lumMod val="50000"/>
                  </a:schemeClr>
                </a:solidFill>
              </a:rPr>
              <a:t>the histogram serves as an effective tool for visualizing the distribution of total profit, facilitating a better understanding of profit patterns and aiding in strategic decision-making </a:t>
            </a:r>
            <a:endParaRPr lang="en-IN" sz="1700"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C76730B-A41B-0C25-7CCE-3BE29D69E90F}"/>
              </a:ext>
            </a:extLst>
          </p:cNvPr>
          <p:cNvPicPr>
            <a:picLocks noChangeAspect="1"/>
          </p:cNvPicPr>
          <p:nvPr/>
        </p:nvPicPr>
        <p:blipFill>
          <a:blip r:embed="rId2"/>
          <a:stretch>
            <a:fillRect/>
          </a:stretch>
        </p:blipFill>
        <p:spPr>
          <a:xfrm>
            <a:off x="4999703" y="325418"/>
            <a:ext cx="7039896" cy="4851266"/>
          </a:xfrm>
          <a:prstGeom prst="rect">
            <a:avLst/>
          </a:prstGeom>
        </p:spPr>
      </p:pic>
    </p:spTree>
    <p:extLst>
      <p:ext uri="{BB962C8B-B14F-4D97-AF65-F5344CB8AC3E}">
        <p14:creationId xmlns:p14="http://schemas.microsoft.com/office/powerpoint/2010/main" val="142626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0" y="605633"/>
            <a:ext cx="3962400" cy="2360816"/>
          </a:xfrm>
        </p:spPr>
        <p:txBody>
          <a:bodyPr anchor="b">
            <a:normAutofit fontScale="90000"/>
          </a:bodyPr>
          <a:lstStyle/>
          <a:p>
            <a:r>
              <a:rPr lang="en-US" dirty="0">
                <a:solidFill>
                  <a:schemeClr val="accent2">
                    <a:lumMod val="50000"/>
                  </a:schemeClr>
                </a:solidFill>
                <a:highlight>
                  <a:srgbClr val="FFFFFF"/>
                </a:highlight>
              </a:rPr>
              <a:t>Distribution of Total Units Sold</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838200" y="3365009"/>
            <a:ext cx="3962399" cy="2150418"/>
          </a:xfrm>
        </p:spPr>
        <p:txBody>
          <a:bodyPr anchor="t">
            <a:normAutofit/>
          </a:bodyPr>
          <a:lstStyle/>
          <a:p>
            <a:pPr marL="228600" algn="l">
              <a:lnSpc>
                <a:spcPct val="100000"/>
              </a:lnSpc>
              <a:spcAft>
                <a:spcPts val="800"/>
              </a:spcAft>
            </a:pPr>
            <a:r>
              <a:rPr lang="en-US" dirty="0">
                <a:solidFill>
                  <a:schemeClr val="accent2">
                    <a:lumMod val="50000"/>
                  </a:schemeClr>
                </a:solidFill>
              </a:rPr>
              <a:t>the histogram serves as an effective tool for visualizing the distribution of total units sold, facilitating a better understanding of sales patterns and aiding in strategic decision-making </a:t>
            </a:r>
            <a:endParaRPr lang="en-IN" sz="1700"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A23CD05-1127-5679-6326-A8A807AE129E}"/>
              </a:ext>
            </a:extLst>
          </p:cNvPr>
          <p:cNvPicPr>
            <a:picLocks noChangeAspect="1"/>
          </p:cNvPicPr>
          <p:nvPr/>
        </p:nvPicPr>
        <p:blipFill>
          <a:blip r:embed="rId2"/>
          <a:stretch>
            <a:fillRect/>
          </a:stretch>
        </p:blipFill>
        <p:spPr>
          <a:xfrm>
            <a:off x="5376555" y="613007"/>
            <a:ext cx="6600825" cy="4191000"/>
          </a:xfrm>
          <a:prstGeom prst="rect">
            <a:avLst/>
          </a:prstGeom>
        </p:spPr>
      </p:pic>
    </p:spTree>
    <p:extLst>
      <p:ext uri="{BB962C8B-B14F-4D97-AF65-F5344CB8AC3E}">
        <p14:creationId xmlns:p14="http://schemas.microsoft.com/office/powerpoint/2010/main" val="26340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0" y="605633"/>
            <a:ext cx="3962400" cy="2360816"/>
          </a:xfrm>
        </p:spPr>
        <p:txBody>
          <a:bodyPr anchor="b">
            <a:normAutofit fontScale="90000"/>
          </a:bodyPr>
          <a:lstStyle/>
          <a:p>
            <a:r>
              <a:rPr lang="en-IN" dirty="0">
                <a:solidFill>
                  <a:schemeClr val="accent2">
                    <a:lumMod val="50000"/>
                  </a:schemeClr>
                </a:solidFill>
                <a:highlight>
                  <a:srgbClr val="FFFFFF"/>
                </a:highlight>
              </a:rPr>
              <a:t>Distribution of Total Revenue</a:t>
            </a: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838200" y="3365009"/>
            <a:ext cx="3962399" cy="2150418"/>
          </a:xfrm>
        </p:spPr>
        <p:txBody>
          <a:bodyPr anchor="t">
            <a:normAutofit/>
          </a:bodyPr>
          <a:lstStyle/>
          <a:p>
            <a:pPr marL="228600" algn="l">
              <a:lnSpc>
                <a:spcPct val="100000"/>
              </a:lnSpc>
              <a:spcAft>
                <a:spcPts val="800"/>
              </a:spcAft>
            </a:pPr>
            <a:r>
              <a:rPr lang="en-US" dirty="0">
                <a:solidFill>
                  <a:schemeClr val="accent2">
                    <a:lumMod val="50000"/>
                  </a:schemeClr>
                </a:solidFill>
              </a:rPr>
              <a:t>the histogram serves as an effective tool for visualizing the distribution of total revenue, facilitating a better understanding of revenue patterns and aiding in strategic decision-making</a:t>
            </a:r>
            <a:endParaRPr lang="en-IN" sz="1700" b="1" kern="100" dirty="0">
              <a:solidFill>
                <a:schemeClr val="accent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2E1C0A6-ECE1-88D6-7E72-97AB68C569A1}"/>
              </a:ext>
            </a:extLst>
          </p:cNvPr>
          <p:cNvPicPr>
            <a:picLocks noChangeAspect="1"/>
          </p:cNvPicPr>
          <p:nvPr/>
        </p:nvPicPr>
        <p:blipFill>
          <a:blip r:embed="rId2"/>
          <a:stretch>
            <a:fillRect/>
          </a:stretch>
        </p:blipFill>
        <p:spPr>
          <a:xfrm>
            <a:off x="4956238" y="554269"/>
            <a:ext cx="7077075" cy="4519176"/>
          </a:xfrm>
          <a:prstGeom prst="rect">
            <a:avLst/>
          </a:prstGeom>
        </p:spPr>
      </p:pic>
    </p:spTree>
    <p:extLst>
      <p:ext uri="{BB962C8B-B14F-4D97-AF65-F5344CB8AC3E}">
        <p14:creationId xmlns:p14="http://schemas.microsoft.com/office/powerpoint/2010/main" val="427089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5A82EFD-6F41-2A28-F016-6E05A66DDC13}"/>
              </a:ext>
            </a:extLst>
          </p:cNvPr>
          <p:cNvSpPr/>
          <p:nvPr/>
        </p:nvSpPr>
        <p:spPr>
          <a:xfrm>
            <a:off x="890338" y="640080"/>
            <a:ext cx="3734014"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cap="none" spc="0">
                <a:ln w="12700" cmpd="sng">
                  <a:solidFill>
                    <a:schemeClr val="accent4"/>
                  </a:solidFill>
                  <a:prstDash val="solid"/>
                </a:ln>
                <a:effectLst/>
                <a:latin typeface="+mj-lt"/>
                <a:ea typeface="+mj-ea"/>
                <a:cs typeface="+mj-cs"/>
              </a:rPr>
              <a:t>THANKYOU</a:t>
            </a:r>
          </a:p>
        </p:txBody>
      </p:sp>
      <p:sp>
        <p:nvSpPr>
          <p:cNvPr id="2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artoon of a person sitting in a chair writing on a white board&#10;&#10;Description automatically generated">
            <a:extLst>
              <a:ext uri="{FF2B5EF4-FFF2-40B4-BE49-F238E27FC236}">
                <a16:creationId xmlns:a16="http://schemas.microsoft.com/office/drawing/2014/main" id="{87EBB85F-A757-BA17-FA05-537FFB7D85AF}"/>
              </a:ext>
            </a:extLst>
          </p:cNvPr>
          <p:cNvPicPr>
            <a:picLocks noChangeAspect="1"/>
          </p:cNvPicPr>
          <p:nvPr/>
        </p:nvPicPr>
        <p:blipFill>
          <a:blip r:embed="rId2">
            <a:extLst>
              <a:ext uri="{28A0092B-C50C-407E-A947-70E740481C1C}">
                <a14:useLocalDpi xmlns:a14="http://schemas.microsoft.com/office/drawing/2010/main" val="0"/>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3511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719191" y="640211"/>
            <a:ext cx="10750570" cy="553224"/>
          </a:xfrm>
        </p:spPr>
        <p:txBody>
          <a:bodyPr anchor="b">
            <a:normAutofit fontScale="90000"/>
          </a:bodyPr>
          <a:lstStyle/>
          <a:p>
            <a:pPr algn="l"/>
            <a:r>
              <a:rPr lang="en-US" sz="4000" b="1" i="0" dirty="0">
                <a:solidFill>
                  <a:srgbClr val="262627"/>
                </a:solidFill>
                <a:effectLst/>
                <a:highlight>
                  <a:srgbClr val="FFFFFF"/>
                </a:highlight>
                <a:latin typeface="var(--font-inter)"/>
              </a:rPr>
              <a:t>Total Profit Distribution for Each Month in 2010</a:t>
            </a:r>
            <a:endParaRPr lang="en-IN" sz="8000" b="1" i="0" dirty="0">
              <a:solidFill>
                <a:srgbClr val="262627"/>
              </a:solidFill>
              <a:effectLst/>
              <a:highlight>
                <a:srgbClr val="FFFFFF"/>
              </a:highlight>
              <a:latin typeface="var(--font-inter)"/>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640255" y="1858297"/>
            <a:ext cx="4270957" cy="4999702"/>
          </a:xfrm>
        </p:spPr>
        <p:txBody>
          <a:bodyPr anchor="t">
            <a:normAutofit fontScale="92500" lnSpcReduction="10000"/>
          </a:bodyPr>
          <a:lstStyle/>
          <a:p>
            <a:pPr marL="228600" algn="l">
              <a:spcAft>
                <a:spcPts val="800"/>
              </a:spcAft>
            </a:pPr>
            <a:r>
              <a:rPr lang="en-US" sz="2000" b="0" i="0" dirty="0">
                <a:solidFill>
                  <a:srgbClr val="262627"/>
                </a:solidFill>
                <a:effectLst/>
                <a:highlight>
                  <a:srgbClr val="FFFFFF"/>
                </a:highlight>
                <a:latin typeface="__Inter_d8a5da"/>
              </a:rPr>
              <a:t>The bar graph illustrating the total profit distribution for each month in 2010 indicates that February achieved the highest profit, reflecting strong business performance during that period. Conversely, March and May recorded the lowest profits, suggesting potential challenges in sales. Other months like August, June, and December also demonstrated substantial profits, indicating consistent business activity. Overall, the graph provides valuable insights into monthly performance trends, highlighting both peak and low periods for further analysis and strategic planning </a:t>
            </a:r>
            <a:endParaRPr lang="en-IN" sz="24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screenshot of a graph&#10;&#10;Description automatically generated">
            <a:extLst>
              <a:ext uri="{FF2B5EF4-FFF2-40B4-BE49-F238E27FC236}">
                <a16:creationId xmlns:a16="http://schemas.microsoft.com/office/drawing/2014/main" id="{DB8EEFAE-53C4-D6E5-836C-225D753464B4}"/>
              </a:ext>
            </a:extLst>
          </p:cNvPr>
          <p:cNvPicPr>
            <a:picLocks noChangeAspect="1"/>
          </p:cNvPicPr>
          <p:nvPr/>
        </p:nvPicPr>
        <p:blipFill>
          <a:blip r:embed="rId2"/>
          <a:stretch>
            <a:fillRect/>
          </a:stretch>
        </p:blipFill>
        <p:spPr>
          <a:xfrm>
            <a:off x="5223583" y="2395474"/>
            <a:ext cx="6328162" cy="3733616"/>
          </a:xfrm>
          <a:prstGeom prst="rect">
            <a:avLst/>
          </a:prstGeom>
        </p:spPr>
      </p:pic>
    </p:spTree>
    <p:extLst>
      <p:ext uri="{BB962C8B-B14F-4D97-AF65-F5344CB8AC3E}">
        <p14:creationId xmlns:p14="http://schemas.microsoft.com/office/powerpoint/2010/main" val="202650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70154" y="425806"/>
            <a:ext cx="5224321" cy="2805988"/>
          </a:xfrm>
        </p:spPr>
        <p:txBody>
          <a:bodyPr anchor="b">
            <a:normAutofit fontScale="90000"/>
          </a:bodyPr>
          <a:lstStyle/>
          <a:p>
            <a:pPr algn="l"/>
            <a:r>
              <a:rPr lang="en-US" b="1" i="0" dirty="0">
                <a:solidFill>
                  <a:schemeClr val="tx2"/>
                </a:solidFill>
                <a:effectLst/>
                <a:highlight>
                  <a:srgbClr val="FFFFFF"/>
                </a:highlight>
                <a:latin typeface="var(--font-inter)"/>
              </a:rPr>
              <a:t>Total Profit Distribution for Each Month in 2010</a:t>
            </a:r>
            <a:endParaRPr lang="en-IN" b="1" i="0" dirty="0">
              <a:solidFill>
                <a:schemeClr val="tx2"/>
              </a:solidFill>
              <a:effectLst/>
              <a:highlight>
                <a:srgbClr val="FFFFFF"/>
              </a:highlight>
              <a:latin typeface="var(--font-inter)"/>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60218" y="3859443"/>
            <a:ext cx="5071728" cy="2514600"/>
          </a:xfrm>
        </p:spPr>
        <p:txBody>
          <a:bodyPr anchor="t">
            <a:normAutofit/>
          </a:bodyPr>
          <a:lstStyle/>
          <a:p>
            <a:pPr marL="228600" algn="l">
              <a:lnSpc>
                <a:spcPct val="100000"/>
              </a:lnSpc>
              <a:spcAft>
                <a:spcPts val="800"/>
              </a:spcAft>
            </a:pPr>
            <a:r>
              <a:rPr lang="en-US" sz="1400" b="0" i="0" dirty="0">
                <a:solidFill>
                  <a:schemeClr val="tx2"/>
                </a:solidFill>
                <a:effectLst/>
                <a:highlight>
                  <a:srgbClr val="FFFFFF"/>
                </a:highlight>
                <a:latin typeface="__Inter_d8a5da"/>
              </a:rPr>
              <a:t>The bar graph illustrating the total profit distribution for each month in 2010 indicates that February achieved the highest profit, reflecting strong business performance during that period. Conversely, March and May recorded the lowest profits, suggesting potential challenges in sales. Other months like August, June, and December also demonstrated substantial profits, indicating consistent business activity. Overall, the graph provides valuable insights into monthly performance trends, highlighting both peak and low periods for further analysis and strategic planning </a:t>
            </a:r>
            <a:endParaRPr lang="en-IN" sz="14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A093D53-3FA2-5F14-2846-5D860C0DC4F8}"/>
              </a:ext>
            </a:extLst>
          </p:cNvPr>
          <p:cNvPicPr>
            <a:picLocks noChangeAspect="1"/>
          </p:cNvPicPr>
          <p:nvPr/>
        </p:nvPicPr>
        <p:blipFill>
          <a:blip r:embed="rId2"/>
          <a:stretch>
            <a:fillRect/>
          </a:stretch>
        </p:blipFill>
        <p:spPr>
          <a:xfrm>
            <a:off x="5737123" y="2143125"/>
            <a:ext cx="5997677" cy="4346165"/>
          </a:xfrm>
          <a:prstGeom prst="rect">
            <a:avLst/>
          </a:prstGeom>
        </p:spPr>
      </p:pic>
    </p:spTree>
    <p:extLst>
      <p:ext uri="{BB962C8B-B14F-4D97-AF65-F5344CB8AC3E}">
        <p14:creationId xmlns:p14="http://schemas.microsoft.com/office/powerpoint/2010/main" val="348609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5638800" y="1066800"/>
            <a:ext cx="5367527" cy="2833528"/>
          </a:xfrm>
        </p:spPr>
        <p:txBody>
          <a:bodyPr anchor="b">
            <a:normAutofit fontScale="90000"/>
          </a:bodyPr>
          <a:lstStyle/>
          <a:p>
            <a:pPr algn="l"/>
            <a:r>
              <a:rPr lang="en-US" b="1" i="0">
                <a:solidFill>
                  <a:schemeClr val="tx2"/>
                </a:solidFill>
                <a:effectLst/>
                <a:highlight>
                  <a:srgbClr val="FFFFFF"/>
                </a:highlight>
                <a:latin typeface="var(--font-inter)"/>
              </a:rPr>
              <a:t>Total Profit Distribution for Each Month in 2011</a:t>
            </a:r>
            <a:endParaRPr lang="en-IN" b="1" i="0">
              <a:solidFill>
                <a:schemeClr val="tx2"/>
              </a:solidFill>
              <a:effectLst/>
              <a:highlight>
                <a:srgbClr val="FFFFFF"/>
              </a:highlight>
              <a:latin typeface="var(--font-inter)"/>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710317" y="5217784"/>
            <a:ext cx="7371799" cy="1640216"/>
          </a:xfrm>
        </p:spPr>
        <p:txBody>
          <a:bodyPr anchor="t">
            <a:norm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solidFill>
                  <a:srgbClr val="262627"/>
                </a:solidFill>
                <a:effectLst/>
                <a:latin typeface="Abadi" panose="020F0502020204030204" pitchFamily="34" charset="0"/>
              </a:rPr>
              <a:t>The bar graph for total profit distribution in 2011 indicates that </a:t>
            </a:r>
            <a:r>
              <a:rPr kumimoji="0" lang="en-US" altLang="en-US" sz="1400" b="1" i="0" u="none" strike="noStrike" cap="none" normalizeH="0" baseline="0" dirty="0">
                <a:ln>
                  <a:noFill/>
                </a:ln>
                <a:solidFill>
                  <a:srgbClr val="262627"/>
                </a:solidFill>
                <a:effectLst/>
                <a:latin typeface="Abadi" panose="020F0502020204030204" pitchFamily="34" charset="0"/>
              </a:rPr>
              <a:t>November</a:t>
            </a:r>
            <a:r>
              <a:rPr kumimoji="0" lang="en-US" altLang="en-US" sz="1400" b="0" i="0" u="none" strike="noStrike" cap="none" normalizeH="0" baseline="0" dirty="0">
                <a:ln>
                  <a:noFill/>
                </a:ln>
                <a:solidFill>
                  <a:srgbClr val="262627"/>
                </a:solidFill>
                <a:effectLst/>
                <a:latin typeface="Abadi" panose="020F0502020204030204" pitchFamily="34" charset="0"/>
              </a:rPr>
              <a:t> achieved the highest total profit, showcasing strong business performance during that month. </a:t>
            </a:r>
            <a:r>
              <a:rPr kumimoji="0" lang="en-US" altLang="en-US" sz="1400" b="1" i="0" u="none" strike="noStrike" cap="none" normalizeH="0" baseline="0" dirty="0">
                <a:ln>
                  <a:noFill/>
                </a:ln>
                <a:solidFill>
                  <a:srgbClr val="262627"/>
                </a:solidFill>
                <a:effectLst/>
                <a:latin typeface="Abadi" panose="020F0502020204030204" pitchFamily="34" charset="0"/>
              </a:rPr>
              <a:t>April</a:t>
            </a:r>
            <a:r>
              <a:rPr kumimoji="0" lang="en-US" altLang="en-US" sz="1400" b="0" i="0" u="none" strike="noStrike" cap="none" normalizeH="0" baseline="0" dirty="0">
                <a:ln>
                  <a:noFill/>
                </a:ln>
                <a:solidFill>
                  <a:srgbClr val="262627"/>
                </a:solidFill>
                <a:effectLst/>
                <a:latin typeface="Abadi" panose="020F0502020204030204" pitchFamily="34" charset="0"/>
              </a:rPr>
              <a:t> also demonstrated significant profits, reflecting robust activities in the spring season. Conversely, </a:t>
            </a:r>
            <a:r>
              <a:rPr kumimoji="0" lang="en-US" altLang="en-US" sz="1400" b="1" i="0" u="none" strike="noStrike" cap="none" normalizeH="0" baseline="0" dirty="0">
                <a:ln>
                  <a:noFill/>
                </a:ln>
                <a:solidFill>
                  <a:srgbClr val="262627"/>
                </a:solidFill>
                <a:effectLst/>
                <a:latin typeface="Abadi" panose="020F0502020204030204" pitchFamily="34" charset="0"/>
              </a:rPr>
              <a:t>January</a:t>
            </a:r>
            <a:r>
              <a:rPr kumimoji="0" lang="en-US" altLang="en-US" sz="1400" b="0" i="0" u="none" strike="noStrike" cap="none" normalizeH="0" baseline="0" dirty="0">
                <a:ln>
                  <a:noFill/>
                </a:ln>
                <a:solidFill>
                  <a:srgbClr val="262627"/>
                </a:solidFill>
                <a:effectLst/>
                <a:latin typeface="Abadi" panose="020F0502020204030204" pitchFamily="34" charset="0"/>
              </a:rPr>
              <a:t> exhibited notable profits but with a large error bar, suggesting variability or uncertainty in the data for that month. Overall, the graph effectively highlights the monthly profit trends, identifying peak performance periods and areas that may require further investigation or improvement </a:t>
            </a:r>
            <a:endParaRPr kumimoji="0" lang="en-US" altLang="en-US" sz="1600" b="0" i="0" u="none" strike="noStrike" cap="none" normalizeH="0" baseline="0" dirty="0">
              <a:ln>
                <a:noFill/>
              </a:ln>
              <a:solidFill>
                <a:schemeClr val="tx1"/>
              </a:solidFill>
              <a:effectLst/>
              <a:latin typeface="Abadi" panose="020F0502020204030204" pitchFamily="34" charset="0"/>
            </a:endParaRPr>
          </a:p>
        </p:txBody>
      </p:sp>
      <p:pic>
        <p:nvPicPr>
          <p:cNvPr id="6" name="Picture 5">
            <a:extLst>
              <a:ext uri="{FF2B5EF4-FFF2-40B4-BE49-F238E27FC236}">
                <a16:creationId xmlns:a16="http://schemas.microsoft.com/office/drawing/2014/main" id="{413FE396-41F3-6E51-B277-DE40270DC268}"/>
              </a:ext>
            </a:extLst>
          </p:cNvPr>
          <p:cNvPicPr>
            <a:picLocks noChangeAspect="1"/>
          </p:cNvPicPr>
          <p:nvPr/>
        </p:nvPicPr>
        <p:blipFill rotWithShape="1">
          <a:blip r:embed="rId2"/>
          <a:srcRect r="11885"/>
          <a:stretch/>
        </p:blipFill>
        <p:spPr>
          <a:xfrm>
            <a:off x="710317" y="1404847"/>
            <a:ext cx="4745603" cy="3410993"/>
          </a:xfrm>
          <a:prstGeom prst="rect">
            <a:avLst/>
          </a:prstGeom>
        </p:spPr>
      </p:pic>
    </p:spTree>
    <p:extLst>
      <p:ext uri="{BB962C8B-B14F-4D97-AF65-F5344CB8AC3E}">
        <p14:creationId xmlns:p14="http://schemas.microsoft.com/office/powerpoint/2010/main" val="199651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5943600" y="1066800"/>
            <a:ext cx="5062727" cy="2833528"/>
          </a:xfrm>
        </p:spPr>
        <p:txBody>
          <a:bodyPr anchor="b">
            <a:normAutofit fontScale="90000"/>
          </a:bodyPr>
          <a:lstStyle/>
          <a:p>
            <a:pPr algn="l"/>
            <a:r>
              <a:rPr lang="en-US" b="1" i="0">
                <a:solidFill>
                  <a:schemeClr val="tx2"/>
                </a:solidFill>
                <a:effectLst/>
                <a:highlight>
                  <a:srgbClr val="FFFFFF"/>
                </a:highlight>
                <a:latin typeface="var(--font-inter)"/>
              </a:rPr>
              <a:t>Total Profit Distribution for Each Month in 2012</a:t>
            </a:r>
            <a:endParaRPr lang="en-IN" b="1" i="0">
              <a:solidFill>
                <a:schemeClr val="tx2"/>
              </a:solidFill>
              <a:effectLst/>
              <a:highlight>
                <a:srgbClr val="FFFFFF"/>
              </a:highlight>
              <a:latin typeface="var(--font-inter)"/>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5818858" y="4074783"/>
            <a:ext cx="4106808" cy="2576740"/>
          </a:xfrm>
        </p:spPr>
        <p:txBody>
          <a:bodyPr anchor="t">
            <a:noAutofit/>
          </a:bodyPr>
          <a:lstStyle/>
          <a:p>
            <a:pPr marL="228600" algn="l">
              <a:lnSpc>
                <a:spcPct val="100000"/>
              </a:lnSpc>
              <a:spcAft>
                <a:spcPts val="800"/>
              </a:spcAft>
            </a:pPr>
            <a:r>
              <a:rPr lang="en-US" sz="1200" b="1" dirty="0">
                <a:solidFill>
                  <a:srgbClr val="FF0000"/>
                </a:solidFill>
              </a:rPr>
              <a:t>The bar graph for total profit distribution in 2012 reveals that October achieved the highest total profit, indicating a peak in business performance during that month. February and June also demonstrated strong profits, reflecting effective business activities. Conversely, March and April exhibited relatively lower profits, suggesting potential challenges during these periods. Overall, the graph provides a clear visual representation of the monthly profit trends, helping to identify both peak performance months and areas that may require further analysis or improvement</a:t>
            </a:r>
            <a:endParaRPr lang="en-IN" sz="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graph showing a number of bars&#10;&#10;Description automatically generated with medium confidence">
            <a:extLst>
              <a:ext uri="{FF2B5EF4-FFF2-40B4-BE49-F238E27FC236}">
                <a16:creationId xmlns:a16="http://schemas.microsoft.com/office/drawing/2014/main" id="{1D28202B-53E6-D159-5B20-61ACCB7F65E2}"/>
              </a:ext>
            </a:extLst>
          </p:cNvPr>
          <p:cNvPicPr>
            <a:picLocks noChangeAspect="1"/>
          </p:cNvPicPr>
          <p:nvPr/>
        </p:nvPicPr>
        <p:blipFill>
          <a:blip r:embed="rId2"/>
          <a:srcRect r="52553" b="1"/>
          <a:stretch/>
        </p:blipFill>
        <p:spPr>
          <a:xfrm>
            <a:off x="838200" y="838200"/>
            <a:ext cx="4617008" cy="5181600"/>
          </a:xfrm>
          <a:prstGeom prst="rect">
            <a:avLst/>
          </a:prstGeom>
        </p:spPr>
      </p:pic>
    </p:spTree>
    <p:extLst>
      <p:ext uri="{BB962C8B-B14F-4D97-AF65-F5344CB8AC3E}">
        <p14:creationId xmlns:p14="http://schemas.microsoft.com/office/powerpoint/2010/main" val="202228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0" y="744909"/>
            <a:ext cx="4785546" cy="3155419"/>
          </a:xfrm>
        </p:spPr>
        <p:txBody>
          <a:bodyPr anchor="b">
            <a:normAutofit fontScale="90000"/>
          </a:bodyPr>
          <a:lstStyle/>
          <a:p>
            <a:pPr algn="l"/>
            <a:r>
              <a:rPr lang="en-US" b="1" i="0" dirty="0">
                <a:solidFill>
                  <a:schemeClr val="tx2"/>
                </a:solidFill>
                <a:effectLst/>
                <a:highlight>
                  <a:srgbClr val="FFFFFF"/>
                </a:highlight>
                <a:latin typeface="var(--font-inter)"/>
              </a:rPr>
              <a:t>Total Profit Distribution for Each Month in 2013</a:t>
            </a:r>
            <a:endParaRPr lang="en-IN" b="1" i="0" dirty="0">
              <a:solidFill>
                <a:schemeClr val="tx2"/>
              </a:solidFill>
              <a:effectLst/>
              <a:highlight>
                <a:srgbClr val="FFFFFF"/>
              </a:highlight>
              <a:latin typeface="var(--font-inter)"/>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265472" y="4074784"/>
            <a:ext cx="5358274" cy="2561990"/>
          </a:xfrm>
        </p:spPr>
        <p:txBody>
          <a:bodyPr anchor="t">
            <a:noAutofit/>
          </a:bodyPr>
          <a:lstStyle/>
          <a:p>
            <a:pPr marL="228600" algn="l">
              <a:lnSpc>
                <a:spcPct val="100000"/>
              </a:lnSpc>
              <a:spcAft>
                <a:spcPts val="800"/>
              </a:spcAft>
            </a:pPr>
            <a:r>
              <a:rPr lang="en-US" sz="1600" dirty="0">
                <a:solidFill>
                  <a:schemeClr val="tx2">
                    <a:lumMod val="90000"/>
                    <a:lumOff val="10000"/>
                  </a:schemeClr>
                </a:solidFill>
              </a:rPr>
              <a:t>The total profit distribution for 2013 indicates that </a:t>
            </a:r>
            <a:r>
              <a:rPr lang="en-US" sz="1600" b="1" dirty="0">
                <a:solidFill>
                  <a:schemeClr val="tx2">
                    <a:lumMod val="90000"/>
                    <a:lumOff val="10000"/>
                  </a:schemeClr>
                </a:solidFill>
              </a:rPr>
              <a:t>August</a:t>
            </a:r>
            <a:r>
              <a:rPr lang="en-US" sz="1600" dirty="0">
                <a:solidFill>
                  <a:schemeClr val="tx2">
                    <a:lumMod val="90000"/>
                    <a:lumOff val="10000"/>
                  </a:schemeClr>
                </a:solidFill>
              </a:rPr>
              <a:t> achieved the highest profit, reflecting peak business performance during that month. </a:t>
            </a:r>
            <a:r>
              <a:rPr lang="en-US" sz="1600" b="1" dirty="0">
                <a:solidFill>
                  <a:schemeClr val="tx2">
                    <a:lumMod val="90000"/>
                    <a:lumOff val="10000"/>
                  </a:schemeClr>
                </a:solidFill>
              </a:rPr>
              <a:t>February</a:t>
            </a:r>
            <a:r>
              <a:rPr lang="en-US" sz="1600" dirty="0">
                <a:solidFill>
                  <a:schemeClr val="tx2">
                    <a:lumMod val="90000"/>
                    <a:lumOff val="10000"/>
                  </a:schemeClr>
                </a:solidFill>
              </a:rPr>
              <a:t> also showed strong profits, while </a:t>
            </a:r>
            <a:r>
              <a:rPr lang="en-US" sz="1600" b="1" dirty="0">
                <a:solidFill>
                  <a:schemeClr val="tx2">
                    <a:lumMod val="90000"/>
                    <a:lumOff val="10000"/>
                  </a:schemeClr>
                </a:solidFill>
              </a:rPr>
              <a:t>September</a:t>
            </a:r>
            <a:r>
              <a:rPr lang="en-US" sz="1600" dirty="0">
                <a:solidFill>
                  <a:schemeClr val="tx2">
                    <a:lumMod val="90000"/>
                    <a:lumOff val="10000"/>
                  </a:schemeClr>
                </a:solidFill>
              </a:rPr>
              <a:t> and </a:t>
            </a:r>
            <a:r>
              <a:rPr lang="en-US" sz="1600" b="1" dirty="0">
                <a:solidFill>
                  <a:schemeClr val="tx2">
                    <a:lumMod val="90000"/>
                    <a:lumOff val="10000"/>
                  </a:schemeClr>
                </a:solidFill>
              </a:rPr>
              <a:t>October</a:t>
            </a:r>
            <a:r>
              <a:rPr lang="en-US" sz="1600" dirty="0">
                <a:solidFill>
                  <a:schemeClr val="tx2">
                    <a:lumMod val="90000"/>
                    <a:lumOff val="10000"/>
                  </a:schemeClr>
                </a:solidFill>
              </a:rPr>
              <a:t> experienced lower profits, suggesting potential challenges during these periods. The variability in profits, as indicated by error bars for months like </a:t>
            </a:r>
            <a:r>
              <a:rPr lang="en-US" sz="1600" b="1" dirty="0">
                <a:solidFill>
                  <a:schemeClr val="tx2">
                    <a:lumMod val="90000"/>
                    <a:lumOff val="10000"/>
                  </a:schemeClr>
                </a:solidFill>
              </a:rPr>
              <a:t>July</a:t>
            </a:r>
            <a:r>
              <a:rPr lang="en-US" sz="1600" dirty="0">
                <a:solidFill>
                  <a:schemeClr val="tx2">
                    <a:lumMod val="90000"/>
                    <a:lumOff val="10000"/>
                  </a:schemeClr>
                </a:solidFill>
              </a:rPr>
              <a:t> and </a:t>
            </a:r>
            <a:r>
              <a:rPr lang="en-US" sz="1600" b="1" dirty="0">
                <a:solidFill>
                  <a:schemeClr val="tx2">
                    <a:lumMod val="90000"/>
                    <a:lumOff val="10000"/>
                  </a:schemeClr>
                </a:solidFill>
              </a:rPr>
              <a:t>November</a:t>
            </a:r>
            <a:r>
              <a:rPr lang="en-US" sz="1600" dirty="0">
                <a:solidFill>
                  <a:schemeClr val="tx2">
                    <a:lumMod val="90000"/>
                    <a:lumOff val="10000"/>
                  </a:schemeClr>
                </a:solidFill>
              </a:rPr>
              <a:t>, highlights the need for further investigation into the factors affecting performance </a:t>
            </a:r>
            <a:endParaRPr lang="en-IN" sz="800" b="1" kern="100" dirty="0">
              <a:solidFill>
                <a:schemeClr val="tx2">
                  <a:lumMod val="90000"/>
                  <a:lumOff val="1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AE55B71-404B-A467-BC41-0A538B418BBA}"/>
              </a:ext>
            </a:extLst>
          </p:cNvPr>
          <p:cNvPicPr>
            <a:picLocks noChangeAspect="1"/>
          </p:cNvPicPr>
          <p:nvPr/>
        </p:nvPicPr>
        <p:blipFill>
          <a:blip r:embed="rId2"/>
          <a:stretch>
            <a:fillRect/>
          </a:stretch>
        </p:blipFill>
        <p:spPr>
          <a:xfrm>
            <a:off x="6109306" y="1668020"/>
            <a:ext cx="6079646" cy="3670896"/>
          </a:xfrm>
          <a:prstGeom prst="rect">
            <a:avLst/>
          </a:prstGeom>
        </p:spPr>
      </p:pic>
    </p:spTree>
    <p:extLst>
      <p:ext uri="{BB962C8B-B14F-4D97-AF65-F5344CB8AC3E}">
        <p14:creationId xmlns:p14="http://schemas.microsoft.com/office/powerpoint/2010/main" val="15813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200" y="509847"/>
            <a:ext cx="4348356" cy="2895600"/>
          </a:xfrm>
        </p:spPr>
        <p:txBody>
          <a:bodyPr anchor="b">
            <a:normAutofit fontScale="90000"/>
          </a:bodyPr>
          <a:lstStyle/>
          <a:p>
            <a:pPr algn="l"/>
            <a:r>
              <a:rPr lang="en-US" b="1" i="0" dirty="0">
                <a:solidFill>
                  <a:schemeClr val="tx2"/>
                </a:solidFill>
                <a:effectLst/>
                <a:highlight>
                  <a:srgbClr val="FFFFFF"/>
                </a:highlight>
                <a:latin typeface="var(--font-inter)"/>
              </a:rPr>
              <a:t>Total Profit Distribution for Each Month in 2014</a:t>
            </a:r>
            <a:endParaRPr lang="en-IN" b="1" i="0" dirty="0">
              <a:solidFill>
                <a:schemeClr val="tx2"/>
              </a:solidFill>
              <a:effectLst/>
              <a:highlight>
                <a:srgbClr val="FFFFFF"/>
              </a:highlight>
              <a:latin typeface="var(--font-inter)"/>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548738" y="3938641"/>
            <a:ext cx="4637818" cy="2325364"/>
          </a:xfrm>
        </p:spPr>
        <p:txBody>
          <a:bodyPr anchor="t">
            <a:noAutofit/>
          </a:bodyPr>
          <a:lstStyle/>
          <a:p>
            <a:pPr marL="228600" algn="l">
              <a:lnSpc>
                <a:spcPct val="100000"/>
              </a:lnSpc>
              <a:spcAft>
                <a:spcPts val="800"/>
              </a:spcAft>
            </a:pPr>
            <a:r>
              <a:rPr lang="en-US" sz="1600" b="1" dirty="0">
                <a:solidFill>
                  <a:schemeClr val="tx2"/>
                </a:solidFill>
              </a:rPr>
              <a:t>In 2014, April recorded the highest total profit, indicating a successful business strategy during that month. Conversely, March and December had the lowest profits, suggesting slower business activity. The overall distribution provides insights into the company's performance, helping to identify both peak and low periods for strategic planning</a:t>
            </a:r>
            <a:endParaRPr lang="en-IN" sz="1600"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632DB5A-DA20-3A07-ED94-C038D8D85B0D}"/>
              </a:ext>
            </a:extLst>
          </p:cNvPr>
          <p:cNvPicPr>
            <a:picLocks noChangeAspect="1"/>
          </p:cNvPicPr>
          <p:nvPr/>
        </p:nvPicPr>
        <p:blipFill>
          <a:blip r:embed="rId2"/>
          <a:stretch>
            <a:fillRect/>
          </a:stretch>
        </p:blipFill>
        <p:spPr>
          <a:xfrm>
            <a:off x="5186556" y="1061790"/>
            <a:ext cx="6789133" cy="4039533"/>
          </a:xfrm>
          <a:prstGeom prst="rect">
            <a:avLst/>
          </a:prstGeom>
        </p:spPr>
      </p:pic>
    </p:spTree>
    <p:extLst>
      <p:ext uri="{BB962C8B-B14F-4D97-AF65-F5344CB8AC3E}">
        <p14:creationId xmlns:p14="http://schemas.microsoft.com/office/powerpoint/2010/main" val="279069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838199" y="339212"/>
            <a:ext cx="4348358" cy="3259394"/>
          </a:xfrm>
        </p:spPr>
        <p:txBody>
          <a:bodyPr anchor="b">
            <a:normAutofit fontScale="90000"/>
          </a:bodyPr>
          <a:lstStyle/>
          <a:p>
            <a:pPr algn="l"/>
            <a:r>
              <a:rPr lang="en-US" b="1" i="0" dirty="0">
                <a:solidFill>
                  <a:schemeClr val="tx2"/>
                </a:solidFill>
                <a:effectLst/>
                <a:highlight>
                  <a:srgbClr val="FFFFFF"/>
                </a:highlight>
                <a:latin typeface="var(--font-inter)"/>
              </a:rPr>
              <a:t>Total Profit Distribution for Each Month in 2015</a:t>
            </a:r>
            <a:endParaRPr lang="en-IN" b="1" i="0" dirty="0">
              <a:solidFill>
                <a:schemeClr val="tx2"/>
              </a:solidFill>
              <a:effectLst/>
              <a:highlight>
                <a:srgbClr val="FFFFFF"/>
              </a:highlight>
              <a:latin typeface="var(--font-inter)"/>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529260" y="3893575"/>
            <a:ext cx="4580279" cy="2625213"/>
          </a:xfrm>
        </p:spPr>
        <p:txBody>
          <a:bodyPr anchor="t">
            <a:normAutofit fontScale="92500" lnSpcReduction="10000"/>
          </a:bodyPr>
          <a:lstStyle/>
          <a:p>
            <a:pPr marL="228600" algn="l">
              <a:lnSpc>
                <a:spcPct val="100000"/>
              </a:lnSpc>
              <a:spcAft>
                <a:spcPts val="800"/>
              </a:spcAft>
            </a:pPr>
            <a:r>
              <a:rPr lang="en-US" dirty="0">
                <a:solidFill>
                  <a:schemeClr val="tx2">
                    <a:lumMod val="90000"/>
                    <a:lumOff val="10000"/>
                  </a:schemeClr>
                </a:solidFill>
              </a:rPr>
              <a:t>The year 2015 saw </a:t>
            </a:r>
            <a:r>
              <a:rPr lang="en-US" b="1" dirty="0">
                <a:solidFill>
                  <a:schemeClr val="tx2">
                    <a:lumMod val="90000"/>
                    <a:lumOff val="10000"/>
                  </a:schemeClr>
                </a:solidFill>
              </a:rPr>
              <a:t>April</a:t>
            </a:r>
            <a:r>
              <a:rPr lang="en-US" dirty="0">
                <a:solidFill>
                  <a:schemeClr val="tx2">
                    <a:lumMod val="90000"/>
                    <a:lumOff val="10000"/>
                  </a:schemeClr>
                </a:solidFill>
              </a:rPr>
              <a:t> again as the month with the highest total profit, extending beyond 1.4 million. In contrast, </a:t>
            </a:r>
            <a:r>
              <a:rPr lang="en-US" b="1" dirty="0">
                <a:solidFill>
                  <a:schemeClr val="tx2">
                    <a:lumMod val="90000"/>
                    <a:lumOff val="10000"/>
                  </a:schemeClr>
                </a:solidFill>
              </a:rPr>
              <a:t>March</a:t>
            </a:r>
            <a:r>
              <a:rPr lang="en-US" dirty="0">
                <a:solidFill>
                  <a:schemeClr val="tx2">
                    <a:lumMod val="90000"/>
                    <a:lumOff val="10000"/>
                  </a:schemeClr>
                </a:solidFill>
              </a:rPr>
              <a:t> and </a:t>
            </a:r>
            <a:r>
              <a:rPr lang="en-US" b="1" dirty="0">
                <a:solidFill>
                  <a:schemeClr val="tx2">
                    <a:lumMod val="90000"/>
                    <a:lumOff val="10000"/>
                  </a:schemeClr>
                </a:solidFill>
              </a:rPr>
              <a:t>December</a:t>
            </a:r>
            <a:r>
              <a:rPr lang="en-US" dirty="0">
                <a:solidFill>
                  <a:schemeClr val="tx2">
                    <a:lumMod val="90000"/>
                    <a:lumOff val="10000"/>
                  </a:schemeClr>
                </a:solidFill>
              </a:rPr>
              <a:t> exhibited the lowest profits, while </a:t>
            </a:r>
            <a:r>
              <a:rPr lang="en-US" b="1" dirty="0">
                <a:solidFill>
                  <a:schemeClr val="tx2">
                    <a:lumMod val="90000"/>
                    <a:lumOff val="10000"/>
                  </a:schemeClr>
                </a:solidFill>
              </a:rPr>
              <a:t>November</a:t>
            </a:r>
            <a:r>
              <a:rPr lang="en-US" dirty="0">
                <a:solidFill>
                  <a:schemeClr val="tx2">
                    <a:lumMod val="90000"/>
                    <a:lumOff val="10000"/>
                  </a:schemeClr>
                </a:solidFill>
              </a:rPr>
              <a:t> and </a:t>
            </a:r>
            <a:r>
              <a:rPr lang="en-US" b="1" dirty="0">
                <a:solidFill>
                  <a:schemeClr val="tx2">
                    <a:lumMod val="90000"/>
                    <a:lumOff val="10000"/>
                  </a:schemeClr>
                </a:solidFill>
              </a:rPr>
              <a:t>May</a:t>
            </a:r>
            <a:r>
              <a:rPr lang="en-US" dirty="0">
                <a:solidFill>
                  <a:schemeClr val="tx2">
                    <a:lumMod val="90000"/>
                    <a:lumOff val="10000"/>
                  </a:schemeClr>
                </a:solidFill>
              </a:rPr>
              <a:t> showed moderate profits. The distribution highlights the importance of understanding seasonal trends and their impact on profitability</a:t>
            </a:r>
            <a:endParaRPr lang="en-IN" sz="1200" b="1" kern="100" dirty="0">
              <a:solidFill>
                <a:schemeClr val="tx2">
                  <a:lumMod val="90000"/>
                  <a:lumOff val="1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FCC7D59-2A11-680C-5252-D468B8DB96AE}"/>
              </a:ext>
            </a:extLst>
          </p:cNvPr>
          <p:cNvPicPr>
            <a:picLocks noChangeAspect="1"/>
          </p:cNvPicPr>
          <p:nvPr/>
        </p:nvPicPr>
        <p:blipFill>
          <a:blip r:embed="rId2"/>
          <a:stretch>
            <a:fillRect/>
          </a:stretch>
        </p:blipFill>
        <p:spPr>
          <a:xfrm>
            <a:off x="5186557" y="1037782"/>
            <a:ext cx="6402214" cy="3857333"/>
          </a:xfrm>
          <a:prstGeom prst="rect">
            <a:avLst/>
          </a:prstGeom>
        </p:spPr>
      </p:pic>
    </p:spTree>
    <p:extLst>
      <p:ext uri="{BB962C8B-B14F-4D97-AF65-F5344CB8AC3E}">
        <p14:creationId xmlns:p14="http://schemas.microsoft.com/office/powerpoint/2010/main" val="381943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111</TotalTime>
  <Words>1449</Words>
  <Application>Microsoft Office PowerPoint</Application>
  <PresentationFormat>Widescreen</PresentationFormat>
  <Paragraphs>51</Paragraphs>
  <Slides>26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__Inter_d8a5da</vt:lpstr>
      <vt:lpstr>Abadi</vt:lpstr>
      <vt:lpstr>Aptos</vt:lpstr>
      <vt:lpstr>Aptos Display</vt:lpstr>
      <vt:lpstr>Arial</vt:lpstr>
      <vt:lpstr>Trebuchet MS</vt:lpstr>
      <vt:lpstr>var(--font-inter)</vt:lpstr>
      <vt:lpstr>Wingdings 3</vt:lpstr>
      <vt:lpstr>Facet</vt:lpstr>
      <vt:lpstr>Office Theme</vt:lpstr>
      <vt:lpstr>Amazon Sales Analysis</vt:lpstr>
      <vt:lpstr>Histogram</vt:lpstr>
      <vt:lpstr>Total Profit Distribution for Each Month in 2010</vt:lpstr>
      <vt:lpstr>Total Profit Distribution for Each Month in 2010</vt:lpstr>
      <vt:lpstr>Total Profit Distribution for Each Month in 2011</vt:lpstr>
      <vt:lpstr>Total Profit Distribution for Each Month in 2012</vt:lpstr>
      <vt:lpstr>Total Profit Distribution for Each Month in 2013</vt:lpstr>
      <vt:lpstr>Total Profit Distribution for Each Month in 2014</vt:lpstr>
      <vt:lpstr>Total Profit Distribution for Each Month in 2015</vt:lpstr>
      <vt:lpstr>Total Profit Distribution for Each Month in 2016</vt:lpstr>
      <vt:lpstr>Total Profit Distribution for Each Month in 2017</vt:lpstr>
      <vt:lpstr>Total Profit by Year</vt:lpstr>
      <vt:lpstr>Total Revenue, Total Cost, and Total Profit for Each Order in 2010</vt:lpstr>
      <vt:lpstr>Total Revenue, Total Cost, and Total Profit for Each Order in 2011</vt:lpstr>
      <vt:lpstr> Total Revenue, Total Cost, and Total Profit for Each Order in 2013</vt:lpstr>
      <vt:lpstr> Total Revenue, Total Cost, and Total Profit for Each Order in 2014</vt:lpstr>
      <vt:lpstr> Total Revenue, Total Cost, and Total Profit for Each Order in 2015</vt:lpstr>
      <vt:lpstr> Total Revenue, Total Cost, and Total Profit for Each Order in 2016</vt:lpstr>
      <vt:lpstr> Total Revenue, Total Cost, and Total Profit for Each Order in 2017</vt:lpstr>
      <vt:lpstr>Total Profit by Region and Sales Channel</vt:lpstr>
      <vt:lpstr>Distribution of Total Profit by Item Type</vt:lpstr>
      <vt:lpstr>Units Sold by Year</vt:lpstr>
      <vt:lpstr>Distribution of Total Profit</vt:lpstr>
      <vt:lpstr>Distribution of Total Units Sold</vt:lpstr>
      <vt:lpstr>Distribution of Total Revenue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pskirit7545@gmail.com</dc:creator>
  <cp:lastModifiedBy>pskirit7545</cp:lastModifiedBy>
  <cp:revision>6</cp:revision>
  <dcterms:created xsi:type="dcterms:W3CDTF">2024-08-01T09:36:35Z</dcterms:created>
  <dcterms:modified xsi:type="dcterms:W3CDTF">2024-08-01T13:19:44Z</dcterms:modified>
</cp:coreProperties>
</file>