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26" r:id="rId2"/>
  </p:sldMasterIdLst>
  <p:sldIdLst>
    <p:sldId id="285" r:id="rId3"/>
    <p:sldId id="256" r:id="rId4"/>
    <p:sldId id="259" r:id="rId5"/>
    <p:sldId id="258"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8/1/2024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4354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8/1/2024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2729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8/1/2024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978232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0096-EF8E-541E-5984-E97CC632D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5FB10F-E1E4-A168-D30A-0BA8840F2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207BAB-1C40-F16B-E1D2-993B6CCD8F7E}"/>
              </a:ext>
            </a:extLst>
          </p:cNvPr>
          <p:cNvSpPr>
            <a:spLocks noGrp="1"/>
          </p:cNvSpPr>
          <p:nvPr>
            <p:ph type="dt" sz="half" idx="10"/>
          </p:nvPr>
        </p:nvSpPr>
        <p:spPr/>
        <p:txBody>
          <a:bodyPr/>
          <a:lstStyle/>
          <a:p>
            <a:fld id="{92538219-6E45-4D12-B767-46F92D5844D4}" type="datetime1">
              <a:rPr lang="en-US" smtClean="0"/>
              <a:t>8/1/2024</a:t>
            </a:fld>
            <a:endParaRPr lang="en-US"/>
          </a:p>
        </p:txBody>
      </p:sp>
      <p:sp>
        <p:nvSpPr>
          <p:cNvPr id="5" name="Footer Placeholder 4">
            <a:extLst>
              <a:ext uri="{FF2B5EF4-FFF2-40B4-BE49-F238E27FC236}">
                <a16:creationId xmlns:a16="http://schemas.microsoft.com/office/drawing/2014/main" id="{80651A39-8AF4-D623-FAC0-444578E6F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59301-2340-DB7A-43A0-F5B8D7F84211}"/>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24463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A869E-05A6-1156-9C93-2E76FEC5B5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36CDEF-E378-5213-3255-0700CE56EC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38D59B-7A20-4D24-5479-A6A6C07E8621}"/>
              </a:ext>
            </a:extLst>
          </p:cNvPr>
          <p:cNvSpPr>
            <a:spLocks noGrp="1"/>
          </p:cNvSpPr>
          <p:nvPr>
            <p:ph type="dt" sz="half" idx="10"/>
          </p:nvPr>
        </p:nvSpPr>
        <p:spPr/>
        <p:txBody>
          <a:bodyPr/>
          <a:lstStyle/>
          <a:p>
            <a:fld id="{8BB296A2-D8F0-4E17-BFD0-A6C902250D59}" type="datetime1">
              <a:rPr lang="en-US" smtClean="0"/>
              <a:t>8/1/2024</a:t>
            </a:fld>
            <a:endParaRPr lang="en-US"/>
          </a:p>
        </p:txBody>
      </p:sp>
      <p:sp>
        <p:nvSpPr>
          <p:cNvPr id="5" name="Footer Placeholder 4">
            <a:extLst>
              <a:ext uri="{FF2B5EF4-FFF2-40B4-BE49-F238E27FC236}">
                <a16:creationId xmlns:a16="http://schemas.microsoft.com/office/drawing/2014/main" id="{2D3BB052-080E-C9CF-FEB8-5DD57D62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8555F-D145-AE5F-3DC0-9E32C380DD57}"/>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50270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96EF-4873-9A1A-F93E-5C515B01EE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4BAF7A-01F5-C5E1-81B6-E015072BF5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EB832E-7150-5028-A47A-36B2F88D8E05}"/>
              </a:ext>
            </a:extLst>
          </p:cNvPr>
          <p:cNvSpPr>
            <a:spLocks noGrp="1"/>
          </p:cNvSpPr>
          <p:nvPr>
            <p:ph type="dt" sz="half" idx="10"/>
          </p:nvPr>
        </p:nvSpPr>
        <p:spPr/>
        <p:txBody>
          <a:bodyPr/>
          <a:lstStyle/>
          <a:p>
            <a:fld id="{D9108C9C-1ACB-4C84-A002-C7E0E45B937A}" type="datetime1">
              <a:rPr lang="en-US" smtClean="0"/>
              <a:t>8/1/2024</a:t>
            </a:fld>
            <a:endParaRPr lang="en-US"/>
          </a:p>
        </p:txBody>
      </p:sp>
      <p:sp>
        <p:nvSpPr>
          <p:cNvPr id="5" name="Footer Placeholder 4">
            <a:extLst>
              <a:ext uri="{FF2B5EF4-FFF2-40B4-BE49-F238E27FC236}">
                <a16:creationId xmlns:a16="http://schemas.microsoft.com/office/drawing/2014/main" id="{A2436363-118E-FC1F-B315-4BDC4BD65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8AA5A-7F6B-6F8D-DBED-D3E184711A6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07538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65BF-A9EA-74B8-2215-0A645896A6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E0AC75-35D3-945E-9C5A-07C8ECB992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E67241-E971-B037-6CC6-5D0D64B8ED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B30CD0-1C30-5F29-3012-DFA4A70106D0}"/>
              </a:ext>
            </a:extLst>
          </p:cNvPr>
          <p:cNvSpPr>
            <a:spLocks noGrp="1"/>
          </p:cNvSpPr>
          <p:nvPr>
            <p:ph type="dt" sz="half" idx="10"/>
          </p:nvPr>
        </p:nvSpPr>
        <p:spPr/>
        <p:txBody>
          <a:bodyPr/>
          <a:lstStyle/>
          <a:p>
            <a:fld id="{F49AF2A5-B297-4977-9E5B-4D3050E23689}" type="datetime1">
              <a:rPr lang="en-US" smtClean="0"/>
              <a:t>8/1/2024</a:t>
            </a:fld>
            <a:endParaRPr lang="en-US"/>
          </a:p>
        </p:txBody>
      </p:sp>
      <p:sp>
        <p:nvSpPr>
          <p:cNvPr id="6" name="Footer Placeholder 5">
            <a:extLst>
              <a:ext uri="{FF2B5EF4-FFF2-40B4-BE49-F238E27FC236}">
                <a16:creationId xmlns:a16="http://schemas.microsoft.com/office/drawing/2014/main" id="{58C8ADCC-C83D-E1EC-01CB-57EE954E66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2065F-4F69-2B9C-23ED-8C6F2FDDD0C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46002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68B6-A313-47D2-8D6A-686A7B2B62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A6093F-2227-EFE7-4B18-9FB63D42D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BBB843-D20B-786B-72F3-5B7BEB68F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38E037-0458-E3DB-9DC2-A141F0E8B6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88EB3C-C435-ED23-5EFA-06AF989B7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042552-409B-3908-C495-BD8911157F7E}"/>
              </a:ext>
            </a:extLst>
          </p:cNvPr>
          <p:cNvSpPr>
            <a:spLocks noGrp="1"/>
          </p:cNvSpPr>
          <p:nvPr>
            <p:ph type="dt" sz="half" idx="10"/>
          </p:nvPr>
        </p:nvSpPr>
        <p:spPr/>
        <p:txBody>
          <a:bodyPr/>
          <a:lstStyle/>
          <a:p>
            <a:fld id="{70127434-4794-409A-9547-04789BA47588}" type="datetime1">
              <a:rPr lang="en-US" smtClean="0"/>
              <a:t>8/1/2024</a:t>
            </a:fld>
            <a:endParaRPr lang="en-US"/>
          </a:p>
        </p:txBody>
      </p:sp>
      <p:sp>
        <p:nvSpPr>
          <p:cNvPr id="8" name="Footer Placeholder 7">
            <a:extLst>
              <a:ext uri="{FF2B5EF4-FFF2-40B4-BE49-F238E27FC236}">
                <a16:creationId xmlns:a16="http://schemas.microsoft.com/office/drawing/2014/main" id="{154ED752-A258-CCC4-9A3E-EAFE22C5F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4815ED-E656-9C60-1FCD-F60F86E26DA7}"/>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74597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9A08-A5E8-6588-5A65-DC31BEDDB0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56B9FE-B56F-86DC-5C32-BCDF5A8A44BD}"/>
              </a:ext>
            </a:extLst>
          </p:cNvPr>
          <p:cNvSpPr>
            <a:spLocks noGrp="1"/>
          </p:cNvSpPr>
          <p:nvPr>
            <p:ph type="dt" sz="half" idx="10"/>
          </p:nvPr>
        </p:nvSpPr>
        <p:spPr/>
        <p:txBody>
          <a:bodyPr/>
          <a:lstStyle/>
          <a:p>
            <a:fld id="{85658635-357A-4E3D-B824-A5CEFDB8449C}" type="datetime1">
              <a:rPr lang="en-US" smtClean="0"/>
              <a:t>8/1/2024</a:t>
            </a:fld>
            <a:endParaRPr lang="en-US"/>
          </a:p>
        </p:txBody>
      </p:sp>
      <p:sp>
        <p:nvSpPr>
          <p:cNvPr id="4" name="Footer Placeholder 3">
            <a:extLst>
              <a:ext uri="{FF2B5EF4-FFF2-40B4-BE49-F238E27FC236}">
                <a16:creationId xmlns:a16="http://schemas.microsoft.com/office/drawing/2014/main" id="{A0450F76-A594-3C47-BD77-9529AFA860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137F46-A722-2569-78FB-3BE74C42A4B5}"/>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8688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38BCB-9B20-D6F2-5383-67825FB99FFF}"/>
              </a:ext>
            </a:extLst>
          </p:cNvPr>
          <p:cNvSpPr>
            <a:spLocks noGrp="1"/>
          </p:cNvSpPr>
          <p:nvPr>
            <p:ph type="dt" sz="half" idx="10"/>
          </p:nvPr>
        </p:nvSpPr>
        <p:spPr/>
        <p:txBody>
          <a:bodyPr/>
          <a:lstStyle/>
          <a:p>
            <a:fld id="{7E86FF77-2719-4AD0-8740-0B90FF5D1EFB}" type="datetime1">
              <a:rPr lang="en-US" smtClean="0"/>
              <a:t>8/1/2024</a:t>
            </a:fld>
            <a:endParaRPr lang="en-US"/>
          </a:p>
        </p:txBody>
      </p:sp>
      <p:sp>
        <p:nvSpPr>
          <p:cNvPr id="3" name="Footer Placeholder 2">
            <a:extLst>
              <a:ext uri="{FF2B5EF4-FFF2-40B4-BE49-F238E27FC236}">
                <a16:creationId xmlns:a16="http://schemas.microsoft.com/office/drawing/2014/main" id="{A89FD26E-321D-5383-E283-2A42D1C2F8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5F114F-F740-D52A-3E1C-2958EFDE56E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8244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3B42-0A03-7817-B001-8D05ECE89B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226B17-E098-A8BA-974C-34AF204C5A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AF17B6-647C-4E48-692D-A43F82DB5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AA24B-0836-FF70-266C-CD30CF8F5384}"/>
              </a:ext>
            </a:extLst>
          </p:cNvPr>
          <p:cNvSpPr>
            <a:spLocks noGrp="1"/>
          </p:cNvSpPr>
          <p:nvPr>
            <p:ph type="dt" sz="half" idx="10"/>
          </p:nvPr>
        </p:nvSpPr>
        <p:spPr/>
        <p:txBody>
          <a:bodyPr/>
          <a:lstStyle/>
          <a:p>
            <a:fld id="{6E441C83-1089-48B9-8B65-293D4C236D35}" type="datetime1">
              <a:rPr lang="en-US" smtClean="0"/>
              <a:t>8/1/2024</a:t>
            </a:fld>
            <a:endParaRPr lang="en-US"/>
          </a:p>
        </p:txBody>
      </p:sp>
      <p:sp>
        <p:nvSpPr>
          <p:cNvPr id="6" name="Footer Placeholder 5">
            <a:extLst>
              <a:ext uri="{FF2B5EF4-FFF2-40B4-BE49-F238E27FC236}">
                <a16:creationId xmlns:a16="http://schemas.microsoft.com/office/drawing/2014/main" id="{F73CCC17-1234-DB82-0113-3C49214DF3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D65FA9-AA70-7E8C-B4BE-FDA47C0FDEC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021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8/1/2024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4949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5386-2357-FC38-E1E9-29EEC8691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E7C0BE-455A-2A12-5CBC-324FD6407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B75E5F-56DC-79DA-DC53-08D934021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22828-4229-375B-3193-B6DF0AA853F1}"/>
              </a:ext>
            </a:extLst>
          </p:cNvPr>
          <p:cNvSpPr>
            <a:spLocks noGrp="1"/>
          </p:cNvSpPr>
          <p:nvPr>
            <p:ph type="dt" sz="half" idx="10"/>
          </p:nvPr>
        </p:nvSpPr>
        <p:spPr/>
        <p:txBody>
          <a:bodyPr/>
          <a:lstStyle/>
          <a:p>
            <a:fld id="{D162FE45-CC1E-47DB-8B82-6CF0636FBDB8}" type="datetime1">
              <a:rPr lang="en-US" smtClean="0"/>
              <a:t>8/1/2024</a:t>
            </a:fld>
            <a:endParaRPr lang="en-US"/>
          </a:p>
        </p:txBody>
      </p:sp>
      <p:sp>
        <p:nvSpPr>
          <p:cNvPr id="6" name="Footer Placeholder 5">
            <a:extLst>
              <a:ext uri="{FF2B5EF4-FFF2-40B4-BE49-F238E27FC236}">
                <a16:creationId xmlns:a16="http://schemas.microsoft.com/office/drawing/2014/main" id="{F73650E9-2651-628C-D431-3872FFCA4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F7CDA-7039-A433-96DB-35FBDB6FB401}"/>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55457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F535-A566-2149-3615-8B607095AA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86B587-6F5C-F3EB-BC78-F09BB1F47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49E509-3153-9729-2B55-BB315C075F2A}"/>
              </a:ext>
            </a:extLst>
          </p:cNvPr>
          <p:cNvSpPr>
            <a:spLocks noGrp="1"/>
          </p:cNvSpPr>
          <p:nvPr>
            <p:ph type="dt" sz="half" idx="10"/>
          </p:nvPr>
        </p:nvSpPr>
        <p:spPr/>
        <p:txBody>
          <a:bodyPr/>
          <a:lstStyle/>
          <a:p>
            <a:fld id="{836430B8-6059-41E5-A5DC-C07A76F5859A}" type="datetime1">
              <a:rPr lang="en-US" smtClean="0"/>
              <a:t>8/1/2024</a:t>
            </a:fld>
            <a:endParaRPr lang="en-US"/>
          </a:p>
        </p:txBody>
      </p:sp>
      <p:sp>
        <p:nvSpPr>
          <p:cNvPr id="5" name="Footer Placeholder 4">
            <a:extLst>
              <a:ext uri="{FF2B5EF4-FFF2-40B4-BE49-F238E27FC236}">
                <a16:creationId xmlns:a16="http://schemas.microsoft.com/office/drawing/2014/main" id="{46C6ECE7-F9EF-5E87-4387-2954996D1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1BD16-4196-4D28-CFFD-72528D39F5C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133714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5F5ABF-018F-E547-1EFF-9CB556A102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93ED78-AACA-20E0-702D-7C7311905F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A5D9B-59AB-1A43-D6F0-64C89DBE17AF}"/>
              </a:ext>
            </a:extLst>
          </p:cNvPr>
          <p:cNvSpPr>
            <a:spLocks noGrp="1"/>
          </p:cNvSpPr>
          <p:nvPr>
            <p:ph type="dt" sz="half" idx="10"/>
          </p:nvPr>
        </p:nvSpPr>
        <p:spPr/>
        <p:txBody>
          <a:bodyPr/>
          <a:lstStyle/>
          <a:p>
            <a:fld id="{A09D0CB7-D16E-4358-B7F4-EA4A24554592}" type="datetime1">
              <a:rPr lang="en-US" smtClean="0"/>
              <a:t>8/1/2024</a:t>
            </a:fld>
            <a:endParaRPr lang="en-US"/>
          </a:p>
        </p:txBody>
      </p:sp>
      <p:sp>
        <p:nvSpPr>
          <p:cNvPr id="5" name="Footer Placeholder 4">
            <a:extLst>
              <a:ext uri="{FF2B5EF4-FFF2-40B4-BE49-F238E27FC236}">
                <a16:creationId xmlns:a16="http://schemas.microsoft.com/office/drawing/2014/main" id="{F7CD0104-7B30-AAB5-E36F-4C07B44586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52849B-80B2-3043-F3EF-57AD8B9D2B7F}"/>
              </a:ext>
            </a:extLst>
          </p:cNvPr>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81401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8/1/2024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7242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8/1/2024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7607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8/1/2024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49938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8/1/2024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7285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8/1/2024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9904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8/1/2024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5529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8/1/2024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1510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8/1/2024</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8004984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AB6465-70FE-A8D4-EAED-7AFEE2F29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A8250D-3AF0-90AD-FC85-0B50EAD07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4C41EE-CFB4-E633-940B-7129CFBCA9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FC8E16-3C03-4238-9C6F-B34F3D10F77E}" type="datetime1">
              <a:rPr lang="en-US" smtClean="0"/>
              <a:t>8/1/2024</a:t>
            </a:fld>
            <a:endParaRPr lang="en-US" dirty="0"/>
          </a:p>
        </p:txBody>
      </p:sp>
      <p:sp>
        <p:nvSpPr>
          <p:cNvPr id="5" name="Footer Placeholder 4">
            <a:extLst>
              <a:ext uri="{FF2B5EF4-FFF2-40B4-BE49-F238E27FC236}">
                <a16:creationId xmlns:a16="http://schemas.microsoft.com/office/drawing/2014/main" id="{1865153D-E197-1EA9-F031-78EB1EAF98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DC28A59-DC76-B9D7-D41A-B21B7FD4C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57397447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erson in a suit and tie&#10;&#10;Description automatically generated">
            <a:extLst>
              <a:ext uri="{FF2B5EF4-FFF2-40B4-BE49-F238E27FC236}">
                <a16:creationId xmlns:a16="http://schemas.microsoft.com/office/drawing/2014/main" id="{23AAAF33-70A7-EC55-94DE-0C473607CD90}"/>
              </a:ext>
            </a:extLst>
          </p:cNvPr>
          <p:cNvPicPr>
            <a:picLocks noChangeAspect="1"/>
          </p:cNvPicPr>
          <p:nvPr/>
        </p:nvPicPr>
        <p:blipFill>
          <a:blip r:embed="rId2">
            <a:extLst>
              <a:ext uri="{28A0092B-C50C-407E-A947-70E740481C1C}">
                <a14:useLocalDpi xmlns:a14="http://schemas.microsoft.com/office/drawing/2010/main" val="0"/>
              </a:ext>
            </a:extLst>
          </a:blip>
          <a:srcRect l="8575" r="1188" b="9093"/>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D2BB76F6-6D48-896F-DF96-29F833320ADD}"/>
              </a:ext>
            </a:extLst>
          </p:cNvPr>
          <p:cNvSpPr>
            <a:spLocks noGrp="1"/>
          </p:cNvSpPr>
          <p:nvPr>
            <p:ph type="title"/>
          </p:nvPr>
        </p:nvSpPr>
        <p:spPr>
          <a:xfrm>
            <a:off x="5394960" y="2480168"/>
            <a:ext cx="3887839" cy="2372168"/>
          </a:xfr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p>
            <a:pPr algn="r">
              <a:lnSpc>
                <a:spcPct val="90000"/>
              </a:lnSpc>
            </a:pPr>
            <a:r>
              <a:rPr lang="en-US" dirty="0">
                <a:ln/>
                <a:effectLst>
                  <a:outerShdw blurRad="50800" dist="50800" dir="5400000" algn="ctr" rotWithShape="0">
                    <a:srgbClr val="00CC66"/>
                  </a:outerShdw>
                </a:effectLst>
              </a:rPr>
              <a:t>Heart</a:t>
            </a:r>
            <a:br>
              <a:rPr lang="en-US" dirty="0">
                <a:ln/>
                <a:effectLst>
                  <a:outerShdw blurRad="50800" dist="50800" dir="5400000" algn="ctr" rotWithShape="0">
                    <a:srgbClr val="00CC66"/>
                  </a:outerShdw>
                </a:effectLst>
              </a:rPr>
            </a:br>
            <a:r>
              <a:rPr lang="en-US" dirty="0">
                <a:ln/>
                <a:effectLst>
                  <a:outerShdw blurRad="50800" dist="50800" dir="5400000" algn="ctr" rotWithShape="0">
                    <a:srgbClr val="00CC66"/>
                  </a:outerShdw>
                </a:effectLst>
              </a:rPr>
              <a:t>Data</a:t>
            </a:r>
            <a:r>
              <a:rPr lang="en-US" sz="5400" dirty="0">
                <a:ln/>
                <a:effectLst>
                  <a:outerShdw blurRad="50800" dist="50800" dir="5400000" algn="ctr" rotWithShape="0">
                    <a:srgbClr val="00CC66"/>
                  </a:outerShdw>
                </a:effectLst>
              </a:rPr>
              <a:t> Analysis</a:t>
            </a:r>
          </a:p>
        </p:txBody>
      </p:sp>
      <p:sp>
        <p:nvSpPr>
          <p:cNvPr id="9" name="Rectangle 8">
            <a:extLst>
              <a:ext uri="{FF2B5EF4-FFF2-40B4-BE49-F238E27FC236}">
                <a16:creationId xmlns:a16="http://schemas.microsoft.com/office/drawing/2014/main" id="{F1294E64-7250-96C0-CF1F-44AAA46E5406}"/>
              </a:ext>
            </a:extLst>
          </p:cNvPr>
          <p:cNvSpPr/>
          <p:nvPr/>
        </p:nvSpPr>
        <p:spPr>
          <a:xfrm>
            <a:off x="7559502" y="5193448"/>
            <a:ext cx="3887839"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r>
              <a:rPr lang="en-US" sz="4000" b="1" dirty="0">
                <a:ln/>
                <a:solidFill>
                  <a:schemeClr val="accent3"/>
                </a:solidFill>
              </a:rPr>
              <a:t>Done By:</a:t>
            </a:r>
            <a:br>
              <a:rPr lang="en-US" sz="4000" b="1" dirty="0">
                <a:ln/>
                <a:solidFill>
                  <a:schemeClr val="accent3"/>
                </a:solidFill>
              </a:rPr>
            </a:br>
            <a:r>
              <a:rPr lang="en-US" sz="4000" b="1" dirty="0">
                <a:ln/>
                <a:solidFill>
                  <a:schemeClr val="accent3"/>
                </a:solidFill>
              </a:rPr>
              <a:t>KIRIT P S</a:t>
            </a:r>
          </a:p>
        </p:txBody>
      </p:sp>
    </p:spTree>
    <p:extLst>
      <p:ext uri="{BB962C8B-B14F-4D97-AF65-F5344CB8AC3E}">
        <p14:creationId xmlns:p14="http://schemas.microsoft.com/office/powerpoint/2010/main" val="175786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C28AA5B0-EA1F-42BB-AE4B-1A06337DD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8111"/>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4799988"/>
            <a:ext cx="10869248" cy="1506684"/>
          </a:xfrm>
        </p:spPr>
        <p:txBody>
          <a:bodyPr vert="horz" lIns="91440" tIns="45720" rIns="91440" bIns="45720" rtlCol="0" anchor="ctr">
            <a:normAutofit/>
          </a:bodyPr>
          <a:lstStyle/>
          <a:p>
            <a:pPr>
              <a:lnSpc>
                <a:spcPct val="90000"/>
              </a:lnSpc>
            </a:pPr>
            <a:r>
              <a:rPr lang="en-US" sz="5000"/>
              <a:t>Box Plot (Heart Rate by Resting ECG and Slope)</a:t>
            </a:r>
          </a:p>
        </p:txBody>
      </p:sp>
      <p:pic>
        <p:nvPicPr>
          <p:cNvPr id="16" name="Picture 15">
            <a:extLst>
              <a:ext uri="{FF2B5EF4-FFF2-40B4-BE49-F238E27FC236}">
                <a16:creationId xmlns:a16="http://schemas.microsoft.com/office/drawing/2014/main" id="{FF57FB2B-9EAC-3452-4FD8-384B2A2C79A2}"/>
              </a:ext>
            </a:extLst>
          </p:cNvPr>
          <p:cNvPicPr>
            <a:picLocks noChangeAspect="1"/>
          </p:cNvPicPr>
          <p:nvPr/>
        </p:nvPicPr>
        <p:blipFill>
          <a:blip r:embed="rId2"/>
          <a:srcRect r="6789" b="-2"/>
          <a:stretch/>
        </p:blipFill>
        <p:spPr>
          <a:xfrm>
            <a:off x="20" y="10"/>
            <a:ext cx="6095979" cy="4578101"/>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6531319" y="221876"/>
            <a:ext cx="4822482" cy="415514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lnSpc>
                <a:spcPct val="120000"/>
              </a:lnSpc>
              <a:spcBef>
                <a:spcPct val="0"/>
              </a:spcBef>
              <a:spcAft>
                <a:spcPts val="600"/>
              </a:spcAft>
              <a:buClrTx/>
              <a:buSzTx/>
              <a:tabLst/>
            </a:pPr>
            <a:r>
              <a:rPr kumimoji="0" lang="en-US" altLang="en-US" b="1" i="0" u="none" strike="noStrike" cap="none" normalizeH="0" baseline="0">
                <a:ln>
                  <a:noFill/>
                </a:ln>
                <a:effectLst/>
              </a:rPr>
              <a:t>Description</a:t>
            </a:r>
            <a:r>
              <a:rPr kumimoji="0" lang="en-US" altLang="en-US" b="0" i="0" u="none" strike="noStrike" cap="none" normalizeH="0" baseline="0">
                <a:ln>
                  <a:noFill/>
                </a:ln>
                <a:effectLst/>
              </a:rPr>
              <a:t>: A box plot showing the distribution of maximum heart rate achieved (thalach) across different Resting ECG results (restecg), with data points colored by the slope.</a:t>
            </a:r>
          </a:p>
          <a:p>
            <a:pPr marL="0" marR="0" lvl="0" fontAlgn="base">
              <a:lnSpc>
                <a:spcPct val="120000"/>
              </a:lnSpc>
              <a:spcBef>
                <a:spcPct val="0"/>
              </a:spcBef>
              <a:spcAft>
                <a:spcPts val="600"/>
              </a:spcAft>
              <a:buClrTx/>
              <a:buSzTx/>
              <a:tabLst/>
            </a:pPr>
            <a:r>
              <a:rPr lang="en-US" b="1"/>
              <a:t>Usage</a:t>
            </a:r>
            <a:r>
              <a:rPr lang="en-US"/>
              <a:t>: It is useful for comparing the median and spread of heart rate values across different ECG results and slopes.</a:t>
            </a:r>
            <a:r>
              <a:rPr kumimoji="0" lang="en-US" altLang="en-US" b="0" i="0" u="none" strike="noStrike" cap="none" normalizeH="0" baseline="0">
                <a:ln>
                  <a:noFill/>
                </a:ln>
                <a:effectLst/>
              </a:rPr>
              <a:t> </a:t>
            </a:r>
          </a:p>
        </p:txBody>
      </p:sp>
    </p:spTree>
    <p:extLst>
      <p:ext uri="{BB962C8B-B14F-4D97-AF65-F5344CB8AC3E}">
        <p14:creationId xmlns:p14="http://schemas.microsoft.com/office/powerpoint/2010/main" val="73952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77D73E63-A884-4994-BA80-B7AC098B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FC33220-06A6-4A1F-B678-AE0080B08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6082"/>
            <a:ext cx="6096000" cy="34319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3" y="3870614"/>
            <a:ext cx="5113608" cy="2306349"/>
          </a:xfrm>
        </p:spPr>
        <p:txBody>
          <a:bodyPr vert="horz" lIns="91440" tIns="45720" rIns="91440" bIns="45720" rtlCol="0" anchor="b">
            <a:normAutofit/>
          </a:bodyPr>
          <a:lstStyle/>
          <a:p>
            <a:pPr>
              <a:lnSpc>
                <a:spcPct val="90000"/>
              </a:lnSpc>
            </a:pPr>
            <a:r>
              <a:rPr lang="en-US" sz="3400"/>
              <a:t>3D Line Plot (Exercise-Induced Angina, ST Depression, and Fasting Blood Sugar)</a:t>
            </a:r>
          </a:p>
        </p:txBody>
      </p:sp>
      <p:pic>
        <p:nvPicPr>
          <p:cNvPr id="16" name="Picture 15">
            <a:extLst>
              <a:ext uri="{FF2B5EF4-FFF2-40B4-BE49-F238E27FC236}">
                <a16:creationId xmlns:a16="http://schemas.microsoft.com/office/drawing/2014/main" id="{FF57FB2B-9EAC-3452-4FD8-384B2A2C79A2}"/>
              </a:ext>
            </a:extLst>
          </p:cNvPr>
          <p:cNvPicPr>
            <a:picLocks noChangeAspect="1"/>
          </p:cNvPicPr>
          <p:nvPr/>
        </p:nvPicPr>
        <p:blipFill>
          <a:blip r:embed="rId2"/>
          <a:srcRect t="3873" b="15838"/>
          <a:stretch/>
        </p:blipFill>
        <p:spPr>
          <a:xfrm>
            <a:off x="-1" y="10"/>
            <a:ext cx="6095999" cy="3426071"/>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6466840" y="498764"/>
            <a:ext cx="5578939" cy="56781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fontAlgn="base">
              <a:lnSpc>
                <a:spcPct val="120000"/>
              </a:lnSpc>
              <a:spcBef>
                <a:spcPct val="0"/>
              </a:spcBef>
              <a:spcAft>
                <a:spcPts val="600"/>
              </a:spcAft>
              <a:buClrTx/>
              <a:buSzTx/>
              <a:tabLst/>
            </a:pPr>
            <a:r>
              <a:rPr kumimoji="0" lang="en-US" altLang="en-US" b="1" i="0" u="none" strike="noStrike" cap="none" normalizeH="0" baseline="0">
                <a:ln>
                  <a:noFill/>
                </a:ln>
                <a:effectLst/>
              </a:rPr>
              <a:t>Description</a:t>
            </a:r>
            <a:r>
              <a:rPr kumimoji="0" lang="en-US" altLang="en-US" b="0" i="0" u="none" strike="noStrike" cap="none" normalizeH="0" baseline="0">
                <a:ln>
                  <a:noFill/>
                </a:ln>
                <a:effectLst/>
              </a:rPr>
              <a:t>: A 3D line plot showing the relationship between exercise-induced angina (exang), ST depression (oldpeak), and fasting blood sugar (fbs), colored by sex.</a:t>
            </a:r>
          </a:p>
          <a:p>
            <a:pPr marL="0" marR="0" lvl="0" fontAlgn="base">
              <a:lnSpc>
                <a:spcPct val="120000"/>
              </a:lnSpc>
              <a:spcBef>
                <a:spcPct val="0"/>
              </a:spcBef>
              <a:spcAft>
                <a:spcPts val="600"/>
              </a:spcAft>
              <a:buClrTx/>
              <a:buSzTx/>
              <a:tabLst/>
            </a:pPr>
            <a:endParaRPr lang="en-US" altLang="en-US"/>
          </a:p>
          <a:p>
            <a:pPr fontAlgn="base">
              <a:lnSpc>
                <a:spcPct val="120000"/>
              </a:lnSpc>
              <a:spcBef>
                <a:spcPct val="0"/>
              </a:spcBef>
              <a:spcAft>
                <a:spcPts val="600"/>
              </a:spcAft>
            </a:pPr>
            <a:r>
              <a:rPr kumimoji="0" lang="en-US" altLang="en-US" b="1" i="0" u="none" strike="noStrike" cap="none" normalizeH="0" baseline="0">
                <a:ln>
                  <a:noFill/>
                </a:ln>
                <a:effectLst/>
              </a:rPr>
              <a:t>Usage</a:t>
            </a:r>
            <a:r>
              <a:rPr kumimoji="0" lang="en-US" altLang="en-US" b="0" i="0" u="none" strike="noStrike" cap="none" normalizeH="0" baseline="0">
                <a:ln>
                  <a:noFill/>
                </a:ln>
                <a:effectLst/>
              </a:rPr>
              <a:t>: This plot provides a multi-dimensional view of the interactions between these three variables. </a:t>
            </a:r>
          </a:p>
        </p:txBody>
      </p:sp>
    </p:spTree>
    <p:extLst>
      <p:ext uri="{BB962C8B-B14F-4D97-AF65-F5344CB8AC3E}">
        <p14:creationId xmlns:p14="http://schemas.microsoft.com/office/powerpoint/2010/main" val="248711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Rectangle 82">
            <a:extLst>
              <a:ext uri="{FF2B5EF4-FFF2-40B4-BE49-F238E27FC236}">
                <a16:creationId xmlns:a16="http://schemas.microsoft.com/office/drawing/2014/main" id="{C28AA5B0-EA1F-42BB-AE4B-1A06337DD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8111"/>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4799988"/>
            <a:ext cx="10869248" cy="1506684"/>
          </a:xfrm>
        </p:spPr>
        <p:txBody>
          <a:bodyPr vert="horz" lIns="91440" tIns="45720" rIns="91440" bIns="45720" rtlCol="0" anchor="ctr">
            <a:normAutofit/>
          </a:bodyPr>
          <a:lstStyle/>
          <a:p>
            <a:pPr>
              <a:lnSpc>
                <a:spcPct val="90000"/>
              </a:lnSpc>
            </a:pPr>
            <a:r>
              <a:rPr lang="en-US" sz="5000"/>
              <a:t>3D Scatter Plot (Chest Pain, Heart Rate, and Fasting Blood Sugar)</a:t>
            </a:r>
            <a:endParaRPr lang="en-US" sz="5000" dirty="0"/>
          </a:p>
        </p:txBody>
      </p:sp>
      <p:pic>
        <p:nvPicPr>
          <p:cNvPr id="4" name="Picture 3" descr="A diagram of a graph&#10;&#10;Description automatically generated">
            <a:extLst>
              <a:ext uri="{FF2B5EF4-FFF2-40B4-BE49-F238E27FC236}">
                <a16:creationId xmlns:a16="http://schemas.microsoft.com/office/drawing/2014/main" id="{B87F49C8-5A6D-3E2A-7B32-948610E83720}"/>
              </a:ext>
            </a:extLst>
          </p:cNvPr>
          <p:cNvPicPr>
            <a:picLocks noChangeAspect="1"/>
          </p:cNvPicPr>
          <p:nvPr/>
        </p:nvPicPr>
        <p:blipFill>
          <a:blip r:embed="rId2"/>
          <a:srcRect l="8829" r="3956" b="2"/>
          <a:stretch/>
        </p:blipFill>
        <p:spPr>
          <a:xfrm>
            <a:off x="20" y="10"/>
            <a:ext cx="6095979" cy="4578101"/>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6531319" y="221876"/>
            <a:ext cx="4822482" cy="415514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indent="-285750">
              <a:lnSpc>
                <a:spcPct val="115000"/>
              </a:lnSpc>
              <a:spcAft>
                <a:spcPts val="800"/>
              </a:spcAft>
              <a:buFont typeface="Arial" panose="020B0604020202020204" pitchFamily="34" charset="0"/>
              <a:buChar char="•"/>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Description: A 3D scatter plot illustrating the relationship between chest pain type (`cp`), maximum heart rate achieved (`</a:t>
            </a:r>
            <a:r>
              <a:rPr lang="en-IN" sz="2000" kern="100" dirty="0" err="1">
                <a:effectLst/>
                <a:latin typeface="Aptos" panose="020B0004020202020204" pitchFamily="34" charset="0"/>
                <a:ea typeface="Aptos" panose="020B0004020202020204" pitchFamily="34" charset="0"/>
                <a:cs typeface="Times New Roman" panose="02020603050405020304" pitchFamily="18" charset="0"/>
              </a:rPr>
              <a:t>thalach</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and fasting blood sugar (`</a:t>
            </a:r>
            <a:r>
              <a:rPr lang="en-IN" sz="2000" kern="100" dirty="0" err="1">
                <a:effectLst/>
                <a:latin typeface="Aptos" panose="020B0004020202020204" pitchFamily="34" charset="0"/>
                <a:ea typeface="Aptos" panose="020B0004020202020204" pitchFamily="34" charset="0"/>
                <a:cs typeface="Times New Roman" panose="02020603050405020304" pitchFamily="18" charset="0"/>
              </a:rPr>
              <a:t>fbs`</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000" kern="100" dirty="0" err="1">
                <a:effectLst/>
                <a:latin typeface="Aptos" panose="020B0004020202020204" pitchFamily="34" charset="0"/>
                <a:ea typeface="Aptos" panose="020B0004020202020204" pitchFamily="34" charset="0"/>
                <a:cs typeface="Times New Roman" panose="02020603050405020304" pitchFamily="18" charset="0"/>
              </a:rPr>
              <a:t>colored</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by sex.</a:t>
            </a:r>
          </a:p>
          <a:p>
            <a:pPr marL="285750" indent="-285750">
              <a:buFont typeface="Arial" panose="020B0604020202020204" pitchFamily="34" charset="0"/>
              <a:buChar char="•"/>
            </a:pPr>
            <a:r>
              <a:rPr lang="en-IN" sz="2000" dirty="0">
                <a:effectLst/>
                <a:latin typeface="Aptos" panose="020B0004020202020204" pitchFamily="34" charset="0"/>
                <a:ea typeface="Aptos" panose="020B0004020202020204" pitchFamily="34" charset="0"/>
                <a:cs typeface="Times New Roman" panose="02020603050405020304" pitchFamily="18" charset="0"/>
              </a:rPr>
              <a:t>Usage: It helps to explore the relationships and patterns between these variables in three dimensions</a:t>
            </a:r>
            <a:r>
              <a:rPr kumimoji="0" lang="en-US" altLang="en-US" sz="2000" b="0" i="0" u="none" strike="noStrike" cap="none" normalizeH="0" baseline="0" dirty="0">
                <a:ln>
                  <a:noFill/>
                </a:ln>
                <a:effectLst/>
              </a:rPr>
              <a:t>. </a:t>
            </a:r>
          </a:p>
        </p:txBody>
      </p:sp>
    </p:spTree>
    <p:extLst>
      <p:ext uri="{BB962C8B-B14F-4D97-AF65-F5344CB8AC3E}">
        <p14:creationId xmlns:p14="http://schemas.microsoft.com/office/powerpoint/2010/main" val="26198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Rectangle 93">
            <a:extLst>
              <a:ext uri="{FF2B5EF4-FFF2-40B4-BE49-F238E27FC236}">
                <a16:creationId xmlns:a16="http://schemas.microsoft.com/office/drawing/2014/main" id="{D279CB98-976B-40EA-81C0-E41C11E7A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D10FC428-98F2-41B0-859F-EC3A5A41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365125"/>
            <a:ext cx="8212639" cy="2663825"/>
          </a:xfrm>
        </p:spPr>
        <p:txBody>
          <a:bodyPr vert="horz" lIns="91440" tIns="45720" rIns="91440" bIns="45720" rtlCol="0" anchor="b">
            <a:normAutofit/>
          </a:bodyPr>
          <a:lstStyle/>
          <a:p>
            <a:r>
              <a:rPr lang="en-US"/>
              <a:t>Bar Plot (Exercise-Induced Angina and ST Depression)</a:t>
            </a:r>
          </a:p>
        </p:txBody>
      </p:sp>
      <p:pic>
        <p:nvPicPr>
          <p:cNvPr id="5" name="Picture 4" descr="A screenshot of a computer&#10;&#10;Description automatically generated">
            <a:extLst>
              <a:ext uri="{FF2B5EF4-FFF2-40B4-BE49-F238E27FC236}">
                <a16:creationId xmlns:a16="http://schemas.microsoft.com/office/drawing/2014/main" id="{736A8009-75BB-C395-7389-AE893D68821D}"/>
              </a:ext>
            </a:extLst>
          </p:cNvPr>
          <p:cNvPicPr>
            <a:picLocks noChangeAspect="1"/>
          </p:cNvPicPr>
          <p:nvPr/>
        </p:nvPicPr>
        <p:blipFill>
          <a:blip r:embed="rId2"/>
          <a:srcRect t="5192" b="1058"/>
          <a:stretch/>
        </p:blipFill>
        <p:spPr>
          <a:xfrm>
            <a:off x="-2" y="3429000"/>
            <a:ext cx="9143999" cy="3429000"/>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9388185" y="649432"/>
            <a:ext cx="2587337" cy="55275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lnSpcReduction="10000"/>
          </a:bodyPr>
          <a:lstStyle/>
          <a:p>
            <a:pPr marL="285750" indent="-285750">
              <a:lnSpc>
                <a:spcPct val="115000"/>
              </a:lnSpc>
              <a:spcAft>
                <a:spcPts val="800"/>
              </a:spcAft>
              <a:buFont typeface="Arial" panose="020B0604020202020204" pitchFamily="34" charset="0"/>
              <a:buChar char="•"/>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Description: Multiple box plots displaying the distribution of various variables (`</a:t>
            </a:r>
            <a:r>
              <a:rPr lang="en-IN" sz="2000" kern="100" dirty="0" err="1">
                <a:effectLst/>
                <a:latin typeface="Aptos" panose="020B0004020202020204" pitchFamily="34" charset="0"/>
                <a:ea typeface="Aptos" panose="020B0004020202020204" pitchFamily="34" charset="0"/>
                <a:cs typeface="Times New Roman" panose="02020603050405020304" pitchFamily="18" charset="0"/>
              </a:rPr>
              <a:t>thalach</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000" kern="100" dirty="0" err="1">
                <a:effectLst/>
                <a:latin typeface="Aptos" panose="020B0004020202020204" pitchFamily="34" charset="0"/>
                <a:ea typeface="Aptos" panose="020B0004020202020204" pitchFamily="34" charset="0"/>
                <a:cs typeface="Times New Roman" panose="02020603050405020304" pitchFamily="18" charset="0"/>
              </a:rPr>
              <a:t>exang</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a:t>
            </a:r>
            <a:r>
              <a:rPr lang="en-IN" sz="2000" kern="100" dirty="0" err="1">
                <a:effectLst/>
                <a:latin typeface="Aptos" panose="020B0004020202020204" pitchFamily="34" charset="0"/>
                <a:ea typeface="Aptos" panose="020B0004020202020204" pitchFamily="34" charset="0"/>
                <a:cs typeface="Times New Roman" panose="02020603050405020304" pitchFamily="18" charset="0"/>
              </a:rPr>
              <a:t>oldpeak</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`slope`, `ca`, `</a:t>
            </a:r>
            <a:r>
              <a:rPr lang="en-IN" sz="2000" kern="100" dirty="0" err="1">
                <a:effectLst/>
                <a:latin typeface="Aptos" panose="020B0004020202020204" pitchFamily="34" charset="0"/>
                <a:ea typeface="Aptos" panose="020B0004020202020204" pitchFamily="34" charset="0"/>
                <a:cs typeface="Times New Roman" panose="02020603050405020304" pitchFamily="18" charset="0"/>
              </a:rPr>
              <a:t>thal</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a:t>
            </a:r>
          </a:p>
          <a:p>
            <a:pPr marL="285750" indent="-285750">
              <a:lnSpc>
                <a:spcPct val="115000"/>
              </a:lnSpc>
              <a:spcAft>
                <a:spcPts val="800"/>
              </a:spcAft>
              <a:buFont typeface="Arial" panose="020B0604020202020204" pitchFamily="34" charset="0"/>
              <a:buChar char="•"/>
            </a:pPr>
            <a:r>
              <a:rPr lang="en-IN" sz="2000" kern="100" dirty="0">
                <a:effectLst/>
                <a:latin typeface="Aptos" panose="020B0004020202020204" pitchFamily="34" charset="0"/>
                <a:ea typeface="Aptos" panose="020B0004020202020204" pitchFamily="34" charset="0"/>
                <a:cs typeface="Times New Roman" panose="02020603050405020304" pitchFamily="18" charset="0"/>
              </a:rPr>
              <a:t>Usage: These plots summarize the central tendency, spread, and outliers for each variable.</a:t>
            </a:r>
          </a:p>
        </p:txBody>
      </p:sp>
    </p:spTree>
    <p:extLst>
      <p:ext uri="{BB962C8B-B14F-4D97-AF65-F5344CB8AC3E}">
        <p14:creationId xmlns:p14="http://schemas.microsoft.com/office/powerpoint/2010/main" val="386792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6" name="Rectangle 115">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365125"/>
            <a:ext cx="10869248" cy="1530910"/>
          </a:xfrm>
        </p:spPr>
        <p:txBody>
          <a:bodyPr vert="horz" lIns="91440" tIns="45720" rIns="91440" bIns="45720" rtlCol="0" anchor="b">
            <a:normAutofit/>
          </a:bodyPr>
          <a:lstStyle/>
          <a:p>
            <a:r>
              <a:rPr lang="en-US" dirty="0"/>
              <a:t>Bar Plot</a:t>
            </a:r>
          </a:p>
        </p:txBody>
      </p:sp>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484552" y="2837329"/>
            <a:ext cx="5331229" cy="33396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a:lnSpc>
                <a:spcPct val="120000"/>
              </a:lnSpc>
              <a:spcAft>
                <a:spcPts val="800"/>
              </a:spcAft>
            </a:pPr>
            <a:r>
              <a:rPr lang="en-US" b="0" i="0">
                <a:effectLst/>
                <a:highlight>
                  <a:srgbClr val="FFFFFF"/>
                </a:highlight>
              </a:rPr>
              <a:t>The line plot effectively communicates the relationship between age categories and actual age, differentiated by sex. It serves as a useful tool for analyzing demographic data related to heart disease, highlighting important trends and differences that can inform further research and health strategies.</a:t>
            </a:r>
            <a:endParaRPr lang="en-US">
              <a:effectLst/>
            </a:endParaRPr>
          </a:p>
        </p:txBody>
      </p:sp>
      <p:pic>
        <p:nvPicPr>
          <p:cNvPr id="4" name="Picture 3">
            <a:extLst>
              <a:ext uri="{FF2B5EF4-FFF2-40B4-BE49-F238E27FC236}">
                <a16:creationId xmlns:a16="http://schemas.microsoft.com/office/drawing/2014/main" id="{1964B166-4A5C-8C71-D356-BC1A9C4B8D1C}"/>
              </a:ext>
            </a:extLst>
          </p:cNvPr>
          <p:cNvPicPr>
            <a:picLocks noChangeAspect="1"/>
          </p:cNvPicPr>
          <p:nvPr/>
        </p:nvPicPr>
        <p:blipFill>
          <a:blip r:embed="rId2"/>
          <a:srcRect l="1661" r="5463"/>
          <a:stretch/>
        </p:blipFill>
        <p:spPr>
          <a:xfrm>
            <a:off x="6095998" y="2279889"/>
            <a:ext cx="6095998" cy="4578111"/>
          </a:xfrm>
          <a:prstGeom prst="rect">
            <a:avLst/>
          </a:prstGeom>
        </p:spPr>
      </p:pic>
    </p:spTree>
    <p:extLst>
      <p:ext uri="{BB962C8B-B14F-4D97-AF65-F5344CB8AC3E}">
        <p14:creationId xmlns:p14="http://schemas.microsoft.com/office/powerpoint/2010/main" val="131971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Rectangle 122">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D279CB98-976B-40EA-81C0-E41C11E7A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D10FC428-98F2-41B0-859F-EC3A5A41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3" y="365125"/>
            <a:ext cx="5288718" cy="2663825"/>
          </a:xfrm>
        </p:spPr>
        <p:txBody>
          <a:bodyPr vert="horz" lIns="91440" tIns="45720" rIns="91440" bIns="45720" rtlCol="0" anchor="b">
            <a:normAutofit/>
          </a:bodyPr>
          <a:lstStyle/>
          <a:p>
            <a:pPr>
              <a:lnSpc>
                <a:spcPct val="90000"/>
              </a:lnSpc>
            </a:pPr>
            <a:r>
              <a:rPr lang="en-US" sz="4600" b="1"/>
              <a:t>Count Plot Showing Heart Disease Based on Age Range</a:t>
            </a:r>
          </a:p>
        </p:txBody>
      </p:sp>
      <p:pic>
        <p:nvPicPr>
          <p:cNvPr id="7" name="Picture 6">
            <a:extLst>
              <a:ext uri="{FF2B5EF4-FFF2-40B4-BE49-F238E27FC236}">
                <a16:creationId xmlns:a16="http://schemas.microsoft.com/office/drawing/2014/main" id="{CA4D29CC-2B37-2362-EFFA-764DA5FBF10D}"/>
              </a:ext>
            </a:extLst>
          </p:cNvPr>
          <p:cNvPicPr>
            <a:picLocks noChangeAspect="1"/>
          </p:cNvPicPr>
          <p:nvPr/>
        </p:nvPicPr>
        <p:blipFill>
          <a:blip r:embed="rId2"/>
          <a:stretch>
            <a:fillRect/>
          </a:stretch>
        </p:blipFill>
        <p:spPr>
          <a:xfrm>
            <a:off x="-2" y="3429000"/>
            <a:ext cx="6095998" cy="3429000"/>
          </a:xfrm>
          <a:prstGeom prst="rect">
            <a:avLst/>
          </a:prstGeom>
        </p:spPr>
      </p:pic>
      <p:grpSp>
        <p:nvGrpSpPr>
          <p:cNvPr id="131" name="Group 130">
            <a:extLst>
              <a:ext uri="{FF2B5EF4-FFF2-40B4-BE49-F238E27FC236}">
                <a16:creationId xmlns:a16="http://schemas.microsoft.com/office/drawing/2014/main" id="{29B66AAD-E2D6-4E63-A491-B5CA241C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2" y="0"/>
            <a:ext cx="6095998" cy="6858000"/>
            <a:chOff x="6096002" y="-9073"/>
            <a:chExt cx="6095998" cy="6867073"/>
          </a:xfrm>
        </p:grpSpPr>
        <p:sp>
          <p:nvSpPr>
            <p:cNvPr id="132" name="Rectangle 131">
              <a:extLst>
                <a:ext uri="{FF2B5EF4-FFF2-40B4-BE49-F238E27FC236}">
                  <a16:creationId xmlns:a16="http://schemas.microsoft.com/office/drawing/2014/main" id="{EB608A2F-0FE5-4AD3-A12C-CEFA9519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0971BD8E-CD34-4B44-B62F-AE81B7FF3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6510671" y="649432"/>
            <a:ext cx="5301307" cy="55275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285750">
              <a:lnSpc>
                <a:spcPct val="120000"/>
              </a:lnSpc>
              <a:spcAft>
                <a:spcPts val="800"/>
              </a:spcAft>
            </a:pPr>
            <a:r>
              <a:rPr lang="en-US"/>
              <a:t>The count plot effectively communicates the relationship between age and heart disease prevalence. It serves as a crucial tool for analyzing demographic data related to heart disease, revealing important trends and differences that can inform further research and health strategies. Understanding how age impacts heart disease risk is vital for developing effective prevention and treatment approaches</a:t>
            </a:r>
            <a:endParaRPr lang="en-US" dirty="0">
              <a:effectLst/>
            </a:endParaRPr>
          </a:p>
        </p:txBody>
      </p:sp>
    </p:spTree>
    <p:extLst>
      <p:ext uri="{BB962C8B-B14F-4D97-AF65-F5344CB8AC3E}">
        <p14:creationId xmlns:p14="http://schemas.microsoft.com/office/powerpoint/2010/main" val="301238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Rectangle 156">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1" name="Rectangle 160">
            <a:extLst>
              <a:ext uri="{FF2B5EF4-FFF2-40B4-BE49-F238E27FC236}">
                <a16:creationId xmlns:a16="http://schemas.microsoft.com/office/drawing/2014/main" id="{55D03E60-6F40-4141-A981-B061EA33A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1E2EB7E5-B231-4A9C-A185-467EC1182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365125"/>
            <a:ext cx="10869248" cy="2566497"/>
          </a:xfrm>
        </p:spPr>
        <p:txBody>
          <a:bodyPr vert="horz" lIns="91440" tIns="45720" rIns="91440" bIns="45720" rtlCol="0" anchor="b">
            <a:normAutofit/>
          </a:bodyPr>
          <a:lstStyle/>
          <a:p>
            <a:r>
              <a:rPr lang="en-US" b="1" dirty="0"/>
              <a:t>Count Plot Showing Heart Disease Based on Gender</a:t>
            </a:r>
          </a:p>
        </p:txBody>
      </p:sp>
      <p:grpSp>
        <p:nvGrpSpPr>
          <p:cNvPr id="165" name="Group 164">
            <a:extLst>
              <a:ext uri="{FF2B5EF4-FFF2-40B4-BE49-F238E27FC236}">
                <a16:creationId xmlns:a16="http://schemas.microsoft.com/office/drawing/2014/main" id="{EE118C08-8B55-40E3-9CEC-FBF3E7856D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8998"/>
            <a:ext cx="6095998" cy="3429001"/>
            <a:chOff x="6096002" y="-9073"/>
            <a:chExt cx="6095998" cy="6867073"/>
          </a:xfrm>
        </p:grpSpPr>
        <p:sp>
          <p:nvSpPr>
            <p:cNvPr id="166" name="Rectangle 165">
              <a:extLst>
                <a:ext uri="{FF2B5EF4-FFF2-40B4-BE49-F238E27FC236}">
                  <a16:creationId xmlns:a16="http://schemas.microsoft.com/office/drawing/2014/main" id="{5491841E-34C3-4260-9589-F78AE5FE2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7C1B3BAE-A5DE-4215-8FBA-A815A0429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2">
            <a:extLst>
              <a:ext uri="{FF2B5EF4-FFF2-40B4-BE49-F238E27FC236}">
                <a16:creationId xmlns:a16="http://schemas.microsoft.com/office/drawing/2014/main" id="{CEE9914F-6FF3-C741-0557-5BF118967243}"/>
              </a:ext>
            </a:extLst>
          </p:cNvPr>
          <p:cNvSpPr>
            <a:spLocks noChangeArrowheads="1"/>
          </p:cNvSpPr>
          <p:nvPr/>
        </p:nvSpPr>
        <p:spPr bwMode="auto">
          <a:xfrm>
            <a:off x="484552" y="3664167"/>
            <a:ext cx="5306648" cy="251279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eaLnBrk="1" fontAlgn="base" hangingPunct="1">
              <a:lnSpc>
                <a:spcPct val="110000"/>
              </a:lnSpc>
              <a:spcBef>
                <a:spcPct val="0"/>
              </a:spcBef>
              <a:spcAft>
                <a:spcPts val="600"/>
              </a:spcAft>
              <a:buClrTx/>
              <a:buSzTx/>
              <a:tabLst/>
            </a:pPr>
            <a:r>
              <a:rPr kumimoji="0" lang="en-US" altLang="en-US" sz="1400" b="0" i="0" u="none" strike="noStrike" cap="none" normalizeH="0" baseline="0">
                <a:ln>
                  <a:noFill/>
                </a:ln>
                <a:effectLst/>
                <a:latin typeface="+mn-lt"/>
              </a:rPr>
              <a:t>The count plot effectively communicates the relationship between gender and heart disease prevalence. It serves as a crucial tool for analyzing demographic data related to heart disease, revealing important trends and differences that can inform further research and health strategies. Understanding how gender influences heart disease risk is vital for developing effective prevention and treatment approaches.</a:t>
            </a:r>
          </a:p>
          <a:p>
            <a:pPr marL="0" marR="0" lvl="0" eaLnBrk="1" fontAlgn="base" hangingPunct="1">
              <a:lnSpc>
                <a:spcPct val="110000"/>
              </a:lnSpc>
              <a:spcBef>
                <a:spcPct val="0"/>
              </a:spcBef>
              <a:spcAft>
                <a:spcPts val="600"/>
              </a:spcAft>
              <a:buClrTx/>
              <a:buSzTx/>
              <a:tabLst/>
            </a:pPr>
            <a:br>
              <a:rPr kumimoji="0" lang="en-US" altLang="en-US" sz="1400" b="0" i="0" u="none" strike="noStrike" cap="none" normalizeH="0" baseline="0">
                <a:ln>
                  <a:noFill/>
                </a:ln>
                <a:effectLst/>
                <a:latin typeface="+mn-lt"/>
              </a:rPr>
            </a:br>
            <a:endParaRPr kumimoji="0" lang="en-US" altLang="en-US" sz="1400" b="0" i="0" u="none" strike="noStrike" cap="none" normalizeH="0" baseline="0">
              <a:ln>
                <a:noFill/>
              </a:ln>
              <a:effectLst/>
              <a:latin typeface="+mn-lt"/>
            </a:endParaRPr>
          </a:p>
        </p:txBody>
      </p:sp>
      <p:pic>
        <p:nvPicPr>
          <p:cNvPr id="4" name="Picture 3" descr="A graph of heart disease&#10;&#10;Description automatically generated">
            <a:extLst>
              <a:ext uri="{FF2B5EF4-FFF2-40B4-BE49-F238E27FC236}">
                <a16:creationId xmlns:a16="http://schemas.microsoft.com/office/drawing/2014/main" id="{2E0A7C35-07B6-96E7-F831-8C8CA17EB1E5}"/>
              </a:ext>
            </a:extLst>
          </p:cNvPr>
          <p:cNvPicPr>
            <a:picLocks noChangeAspect="1"/>
          </p:cNvPicPr>
          <p:nvPr/>
        </p:nvPicPr>
        <p:blipFill>
          <a:blip r:embed="rId2"/>
          <a:stretch>
            <a:fillRect/>
          </a:stretch>
        </p:blipFill>
        <p:spPr>
          <a:xfrm>
            <a:off x="6703501" y="3660833"/>
            <a:ext cx="4930873" cy="2527073"/>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484552" y="3664167"/>
            <a:ext cx="5306648" cy="251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a:lnSpc>
                <a:spcPct val="110000"/>
              </a:lnSpc>
              <a:spcAft>
                <a:spcPts val="800"/>
              </a:spcAft>
            </a:pPr>
            <a:endParaRPr lang="en-US" sz="1500" dirty="0">
              <a:effectLst/>
            </a:endParaRPr>
          </a:p>
        </p:txBody>
      </p:sp>
    </p:spTree>
    <p:extLst>
      <p:ext uri="{BB962C8B-B14F-4D97-AF65-F5344CB8AC3E}">
        <p14:creationId xmlns:p14="http://schemas.microsoft.com/office/powerpoint/2010/main" val="112846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6" name="Rectangle 175">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365125"/>
            <a:ext cx="10869248" cy="1530910"/>
          </a:xfrm>
        </p:spPr>
        <p:txBody>
          <a:bodyPr vert="horz" lIns="91440" tIns="45720" rIns="91440" bIns="45720" rtlCol="0" anchor="b">
            <a:normAutofit/>
          </a:bodyPr>
          <a:lstStyle/>
          <a:p>
            <a:pPr>
              <a:lnSpc>
                <a:spcPct val="90000"/>
              </a:lnSpc>
            </a:pPr>
            <a:r>
              <a:rPr lang="en-US" sz="5000" b="1"/>
              <a:t>Count Plot Showing Heart Disease Based on Chest Pain</a:t>
            </a:r>
          </a:p>
        </p:txBody>
      </p:sp>
      <p:sp>
        <p:nvSpPr>
          <p:cNvPr id="6" name="Rectangle 2">
            <a:extLst>
              <a:ext uri="{FF2B5EF4-FFF2-40B4-BE49-F238E27FC236}">
                <a16:creationId xmlns:a16="http://schemas.microsoft.com/office/drawing/2014/main" id="{CEE9914F-6FF3-C741-0557-5BF118967243}"/>
              </a:ext>
            </a:extLst>
          </p:cNvPr>
          <p:cNvSpPr>
            <a:spLocks noChangeArrowheads="1"/>
          </p:cNvSpPr>
          <p:nvPr/>
        </p:nvSpPr>
        <p:spPr bwMode="auto">
          <a:xfrm>
            <a:off x="484552" y="2837329"/>
            <a:ext cx="5331229" cy="333963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eaLnBrk="1" fontAlgn="base" hangingPunct="1">
              <a:lnSpc>
                <a:spcPct val="110000"/>
              </a:lnSpc>
              <a:spcBef>
                <a:spcPct val="0"/>
              </a:spcBef>
              <a:spcAft>
                <a:spcPts val="600"/>
              </a:spcAft>
              <a:buClrTx/>
              <a:buSzTx/>
              <a:tabLst/>
            </a:pPr>
            <a:r>
              <a:rPr kumimoji="0" lang="en-US" altLang="en-US" sz="1700" b="0" i="0" u="none" strike="noStrike" cap="none" normalizeH="0" baseline="0" dirty="0">
                <a:ln>
                  <a:noFill/>
                </a:ln>
                <a:effectLst/>
                <a:latin typeface="+mn-lt"/>
              </a:rPr>
              <a:t>The count plot effectively communicates the relationship between chest pain types and heart disease prevalence. It serves as a crucial tool for analyzing demographic data related to heart disease, revealing important trends and differences that can inform further research and health strategies. Understanding how chest pain types influence heart disease risk is vital for developing effective prevention and treatment approaches.</a:t>
            </a:r>
            <a:br>
              <a:rPr kumimoji="0" lang="en-US" altLang="en-US" sz="1700" b="0" i="0" u="none" strike="noStrike" cap="none" normalizeH="0" baseline="0" dirty="0">
                <a:ln>
                  <a:noFill/>
                </a:ln>
                <a:effectLst/>
                <a:latin typeface="+mn-lt"/>
              </a:rPr>
            </a:br>
            <a:endParaRPr kumimoji="0" lang="en-US" altLang="en-US" sz="1700" b="0" i="0" u="none" strike="noStrike" cap="none" normalizeH="0" baseline="0" dirty="0">
              <a:ln>
                <a:noFill/>
              </a:ln>
              <a:effectLst/>
              <a:latin typeface="+mn-lt"/>
            </a:endParaRPr>
          </a:p>
        </p:txBody>
      </p:sp>
      <p:pic>
        <p:nvPicPr>
          <p:cNvPr id="5" name="Picture 4">
            <a:extLst>
              <a:ext uri="{FF2B5EF4-FFF2-40B4-BE49-F238E27FC236}">
                <a16:creationId xmlns:a16="http://schemas.microsoft.com/office/drawing/2014/main" id="{A00A0B01-58C9-7440-1C17-1D547FCC06E6}"/>
              </a:ext>
            </a:extLst>
          </p:cNvPr>
          <p:cNvPicPr>
            <a:picLocks noChangeAspect="1"/>
          </p:cNvPicPr>
          <p:nvPr/>
        </p:nvPicPr>
        <p:blipFill>
          <a:blip r:embed="rId2"/>
          <a:srcRect l="13270" r="20486" b="2"/>
          <a:stretch/>
        </p:blipFill>
        <p:spPr>
          <a:xfrm>
            <a:off x="6095998" y="2279889"/>
            <a:ext cx="6095998" cy="4578111"/>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484552" y="3664167"/>
            <a:ext cx="5306648" cy="251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a:lnSpc>
                <a:spcPct val="110000"/>
              </a:lnSpc>
              <a:spcAft>
                <a:spcPts val="800"/>
              </a:spcAft>
            </a:pPr>
            <a:endParaRPr lang="en-US" sz="1500" dirty="0">
              <a:effectLst/>
            </a:endParaRPr>
          </a:p>
        </p:txBody>
      </p:sp>
    </p:spTree>
    <p:extLst>
      <p:ext uri="{BB962C8B-B14F-4D97-AF65-F5344CB8AC3E}">
        <p14:creationId xmlns:p14="http://schemas.microsoft.com/office/powerpoint/2010/main" val="150879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 name="Rectangle 182">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7" name="Rectangle 186">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365125"/>
            <a:ext cx="5022630" cy="2430030"/>
          </a:xfrm>
        </p:spPr>
        <p:txBody>
          <a:bodyPr vert="horz" lIns="91440" tIns="45720" rIns="91440" bIns="45720" rtlCol="0" anchor="b">
            <a:noAutofit/>
          </a:bodyPr>
          <a:lstStyle/>
          <a:p>
            <a:r>
              <a:rPr lang="en-US" sz="4000" b="1" dirty="0"/>
              <a:t>Count Plot Chest Pain Based on Gender Across Different Age Ranges</a:t>
            </a:r>
          </a:p>
        </p:txBody>
      </p:sp>
      <p:sp>
        <p:nvSpPr>
          <p:cNvPr id="6" name="Rectangle 2">
            <a:extLst>
              <a:ext uri="{FF2B5EF4-FFF2-40B4-BE49-F238E27FC236}">
                <a16:creationId xmlns:a16="http://schemas.microsoft.com/office/drawing/2014/main" id="{CEE9914F-6FF3-C741-0557-5BF118967243}"/>
              </a:ext>
            </a:extLst>
          </p:cNvPr>
          <p:cNvSpPr>
            <a:spLocks noChangeArrowheads="1"/>
          </p:cNvSpPr>
          <p:nvPr/>
        </p:nvSpPr>
        <p:spPr bwMode="auto">
          <a:xfrm>
            <a:off x="484552" y="3054927"/>
            <a:ext cx="5022630" cy="312203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eaLnBrk="1" fontAlgn="base" hangingPunct="1">
              <a:lnSpc>
                <a:spcPct val="110000"/>
              </a:lnSpc>
              <a:spcBef>
                <a:spcPct val="0"/>
              </a:spcBef>
              <a:spcAft>
                <a:spcPts val="600"/>
              </a:spcAft>
              <a:buClrTx/>
              <a:buSzTx/>
              <a:tabLst/>
            </a:pPr>
            <a:r>
              <a:rPr kumimoji="0" lang="en-US" altLang="en-US" b="0" i="0" u="none" strike="noStrike" cap="none" normalizeH="0" baseline="0" dirty="0">
                <a:ln>
                  <a:noFill/>
                </a:ln>
                <a:solidFill>
                  <a:schemeClr val="bg1"/>
                </a:solidFill>
                <a:effectLst/>
                <a:latin typeface="+mn-lt"/>
              </a:rPr>
              <a:t>The count plot effectively communicates the relationship between chest pain types, age ranges, and gender. It serves as a crucial tool for analyzing demographic data related to heart disease, revealing important trends and differences that can inform further research and health strategies. Understanding how chest pain types vary by age and gender is vital for developing effective prevention and treatment approaches.</a:t>
            </a:r>
          </a:p>
        </p:txBody>
      </p:sp>
      <p:pic>
        <p:nvPicPr>
          <p:cNvPr id="4" name="Picture 3">
            <a:extLst>
              <a:ext uri="{FF2B5EF4-FFF2-40B4-BE49-F238E27FC236}">
                <a16:creationId xmlns:a16="http://schemas.microsoft.com/office/drawing/2014/main" id="{E8924E2E-5EE6-775C-A292-C0B41CC478AC}"/>
              </a:ext>
            </a:extLst>
          </p:cNvPr>
          <p:cNvPicPr>
            <a:picLocks noChangeAspect="1"/>
          </p:cNvPicPr>
          <p:nvPr/>
        </p:nvPicPr>
        <p:blipFill>
          <a:blip r:embed="rId2"/>
          <a:stretch>
            <a:fillRect/>
          </a:stretch>
        </p:blipFill>
        <p:spPr>
          <a:xfrm>
            <a:off x="6095998" y="1273155"/>
            <a:ext cx="5971770" cy="4311689"/>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484552" y="3664167"/>
            <a:ext cx="5306648" cy="251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a:lnSpc>
                <a:spcPct val="110000"/>
              </a:lnSpc>
              <a:spcAft>
                <a:spcPts val="800"/>
              </a:spcAft>
            </a:pPr>
            <a:endParaRPr lang="en-US" sz="1500" dirty="0">
              <a:effectLst/>
            </a:endParaRPr>
          </a:p>
        </p:txBody>
      </p:sp>
    </p:spTree>
    <p:extLst>
      <p:ext uri="{BB962C8B-B14F-4D97-AF65-F5344CB8AC3E}">
        <p14:creationId xmlns:p14="http://schemas.microsoft.com/office/powerpoint/2010/main" val="381762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 name="Rectangle 193">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8" name="Rectangle 197">
            <a:extLst>
              <a:ext uri="{FF2B5EF4-FFF2-40B4-BE49-F238E27FC236}">
                <a16:creationId xmlns:a16="http://schemas.microsoft.com/office/drawing/2014/main" id="{C28AA5B0-EA1F-42BB-AE4B-1A06337DD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8111"/>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4799988"/>
            <a:ext cx="10869248" cy="1506684"/>
          </a:xfrm>
        </p:spPr>
        <p:txBody>
          <a:bodyPr vert="horz" lIns="91440" tIns="45720" rIns="91440" bIns="45720" rtlCol="0" anchor="ctr">
            <a:normAutofit fontScale="90000"/>
          </a:bodyPr>
          <a:lstStyle/>
          <a:p>
            <a:r>
              <a:rPr lang="en-US" b="1" dirty="0"/>
              <a:t>Relationship Between Heart Disease and Cholesterol Levels</a:t>
            </a:r>
          </a:p>
        </p:txBody>
      </p:sp>
      <p:pic>
        <p:nvPicPr>
          <p:cNvPr id="5" name="Picture 4" descr="A chart of heart disease&#10;&#10;Description automatically generated">
            <a:extLst>
              <a:ext uri="{FF2B5EF4-FFF2-40B4-BE49-F238E27FC236}">
                <a16:creationId xmlns:a16="http://schemas.microsoft.com/office/drawing/2014/main" id="{74617C1B-F0F3-1DB6-8E47-275626F61D1B}"/>
              </a:ext>
            </a:extLst>
          </p:cNvPr>
          <p:cNvPicPr>
            <a:picLocks noChangeAspect="1"/>
          </p:cNvPicPr>
          <p:nvPr/>
        </p:nvPicPr>
        <p:blipFill>
          <a:blip r:embed="rId2"/>
          <a:srcRect l="16976" r="15116" b="1"/>
          <a:stretch/>
        </p:blipFill>
        <p:spPr>
          <a:xfrm>
            <a:off x="20" y="10"/>
            <a:ext cx="6095979" cy="4578101"/>
          </a:xfrm>
          <a:prstGeom prst="rect">
            <a:avLst/>
          </a:prstGeom>
        </p:spPr>
      </p:pic>
      <p:sp>
        <p:nvSpPr>
          <p:cNvPr id="6" name="Rectangle 2">
            <a:extLst>
              <a:ext uri="{FF2B5EF4-FFF2-40B4-BE49-F238E27FC236}">
                <a16:creationId xmlns:a16="http://schemas.microsoft.com/office/drawing/2014/main" id="{CEE9914F-6FF3-C741-0557-5BF118967243}"/>
              </a:ext>
            </a:extLst>
          </p:cNvPr>
          <p:cNvSpPr>
            <a:spLocks noChangeArrowheads="1"/>
          </p:cNvSpPr>
          <p:nvPr/>
        </p:nvSpPr>
        <p:spPr bwMode="auto">
          <a:xfrm>
            <a:off x="6531319" y="221876"/>
            <a:ext cx="4822482" cy="415514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eaLnBrk="1" fontAlgn="base" hangingPunct="1">
              <a:lnSpc>
                <a:spcPct val="120000"/>
              </a:lnSpc>
              <a:spcBef>
                <a:spcPct val="0"/>
              </a:spcBef>
              <a:spcAft>
                <a:spcPts val="600"/>
              </a:spcAft>
              <a:buClrTx/>
              <a:buSzTx/>
              <a:tabLst/>
            </a:pPr>
            <a:r>
              <a:rPr kumimoji="0" lang="en-US" altLang="en-US" b="0" i="0" u="none" strike="noStrike" cap="none" normalizeH="0" baseline="0" dirty="0">
                <a:ln>
                  <a:noFill/>
                </a:ln>
                <a:effectLst/>
                <a:latin typeface="+mn-lt"/>
              </a:rPr>
              <a:t>The bar plot effectively communicates the relationship between heart disease and cholesterol levels. It serves as a crucial tool for analyzing demographic data related to heart disease, revealing important trends and differences that can inform further research and health strategies. Understanding how cholesterol levels impact heart disease risk is vital for developing effective prevention and treatment approaches.</a:t>
            </a:r>
          </a:p>
        </p:txBody>
      </p:sp>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484552" y="3664167"/>
            <a:ext cx="5306648" cy="251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a:lnSpc>
                <a:spcPct val="110000"/>
              </a:lnSpc>
              <a:spcAft>
                <a:spcPts val="800"/>
              </a:spcAft>
            </a:pPr>
            <a:endParaRPr lang="en-US" sz="1500" dirty="0">
              <a:effectLst/>
            </a:endParaRPr>
          </a:p>
        </p:txBody>
      </p:sp>
    </p:spTree>
    <p:extLst>
      <p:ext uri="{BB962C8B-B14F-4D97-AF65-F5344CB8AC3E}">
        <p14:creationId xmlns:p14="http://schemas.microsoft.com/office/powerpoint/2010/main" val="85176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58792C8-CDC2-4839-86AD-5627A395A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ED9023-6BB1-33B7-BD56-A94BD4C9471B}"/>
              </a:ext>
            </a:extLst>
          </p:cNvPr>
          <p:cNvPicPr>
            <a:picLocks noChangeAspect="1"/>
          </p:cNvPicPr>
          <p:nvPr/>
        </p:nvPicPr>
        <p:blipFill rotWithShape="1">
          <a:blip r:embed="rId2"/>
          <a:srcRect b="22145"/>
          <a:stretch/>
        </p:blipFill>
        <p:spPr>
          <a:xfrm>
            <a:off x="20" y="1"/>
            <a:ext cx="12191979" cy="6857998"/>
          </a:xfrm>
          <a:prstGeom prst="rect">
            <a:avLst/>
          </a:prstGeom>
          <a:effectLst>
            <a:outerShdw blurRad="596900" dist="330200" dir="8820000" sx="87000" sy="87000" algn="ctr" rotWithShape="0">
              <a:srgbClr val="000000">
                <a:alpha val="29000"/>
              </a:srgbClr>
            </a:outerShdw>
          </a:effectLst>
        </p:spPr>
      </p:pic>
      <p:sp useBgFill="1">
        <p:nvSpPr>
          <p:cNvPr id="27" name="Rectangle 26">
            <a:extLst>
              <a:ext uri="{FF2B5EF4-FFF2-40B4-BE49-F238E27FC236}">
                <a16:creationId xmlns:a16="http://schemas.microsoft.com/office/drawing/2014/main" id="{29C8CAF2-DDA9-43EA-A371-4A3635B4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D727AD7-F471-4C09-9ECB-619E6F459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146221" y="441497"/>
            <a:ext cx="2688904" cy="3834668"/>
          </a:xfrm>
        </p:spPr>
        <p:txBody>
          <a:bodyPr anchor="t">
            <a:normAutofit/>
          </a:bodyPr>
          <a:lstStyle/>
          <a:p>
            <a:r>
              <a:rPr lang="en-US" sz="2800"/>
              <a:t>HISTOGRAM</a:t>
            </a:r>
            <a:endParaRPr lang="en-IN" sz="2800"/>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1" y="4627740"/>
            <a:ext cx="3047998" cy="2230260"/>
          </a:xfrm>
        </p:spPr>
        <p:txBody>
          <a:bodyPr anchor="t">
            <a:noAutofit/>
          </a:bodyPr>
          <a:lstStyle/>
          <a:p>
            <a:pPr>
              <a:lnSpc>
                <a:spcPct val="110000"/>
              </a:lnSpc>
            </a:pPr>
            <a:r>
              <a:rPr lang="en-US" sz="1600" dirty="0"/>
              <a:t>Display the distribution of attributes such as '</a:t>
            </a:r>
            <a:r>
              <a:rPr lang="en-US" sz="1600" dirty="0" err="1"/>
              <a:t>thalach</a:t>
            </a:r>
            <a:r>
              <a:rPr lang="en-US" sz="1600" dirty="0"/>
              <a:t>', '</a:t>
            </a:r>
            <a:r>
              <a:rPr lang="en-US" sz="1600" dirty="0" err="1"/>
              <a:t>exang</a:t>
            </a:r>
            <a:r>
              <a:rPr lang="en-US" sz="1600" dirty="0"/>
              <a:t>', '</a:t>
            </a:r>
            <a:r>
              <a:rPr lang="en-US" sz="1600" dirty="0" err="1"/>
              <a:t>oldpeak</a:t>
            </a:r>
            <a:r>
              <a:rPr lang="en-US" sz="1600" dirty="0"/>
              <a:t>', 'slope', 'ca', '</a:t>
            </a:r>
            <a:r>
              <a:rPr lang="en-US" sz="1600" dirty="0" err="1"/>
              <a:t>thal</a:t>
            </a:r>
            <a:r>
              <a:rPr lang="en-US" sz="1600" dirty="0"/>
              <a:t>', '</a:t>
            </a:r>
            <a:r>
              <a:rPr lang="en-US" sz="1600" dirty="0" err="1"/>
              <a:t>trestbps</a:t>
            </a:r>
            <a:r>
              <a:rPr lang="en-US" sz="1600" dirty="0"/>
              <a:t>', etc. These plots give an overview of the frequency of different values within the dataset.</a:t>
            </a:r>
            <a:endParaRPr lang="en-IN" sz="1600" dirty="0"/>
          </a:p>
        </p:txBody>
      </p:sp>
    </p:spTree>
    <p:extLst>
      <p:ext uri="{BB962C8B-B14F-4D97-AF65-F5344CB8AC3E}">
        <p14:creationId xmlns:p14="http://schemas.microsoft.com/office/powerpoint/2010/main" val="391240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4" name="Rectangle 213">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7" name="Rectangle 216">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8" name="Group 217">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212" name="Rectangle 211">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5" name="Rectangle 214">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365125"/>
            <a:ext cx="5022630" cy="2430030"/>
          </a:xfrm>
        </p:spPr>
        <p:txBody>
          <a:bodyPr vert="horz" lIns="91440" tIns="45720" rIns="91440" bIns="45720" rtlCol="0" anchor="b">
            <a:normAutofit fontScale="90000"/>
          </a:bodyPr>
          <a:lstStyle/>
          <a:p>
            <a:pPr>
              <a:lnSpc>
                <a:spcPct val="90000"/>
              </a:lnSpc>
            </a:pPr>
            <a:r>
              <a:rPr lang="en-US" b="1" dirty="0"/>
              <a:t>Blood Pressure Levels Based on Heart Disease</a:t>
            </a:r>
            <a:endParaRPr lang="en-US" sz="4200" b="1" dirty="0"/>
          </a:p>
        </p:txBody>
      </p:sp>
      <p:sp>
        <p:nvSpPr>
          <p:cNvPr id="6" name="Rectangle 2">
            <a:extLst>
              <a:ext uri="{FF2B5EF4-FFF2-40B4-BE49-F238E27FC236}">
                <a16:creationId xmlns:a16="http://schemas.microsoft.com/office/drawing/2014/main" id="{CEE9914F-6FF3-C741-0557-5BF118967243}"/>
              </a:ext>
            </a:extLst>
          </p:cNvPr>
          <p:cNvSpPr>
            <a:spLocks noChangeArrowheads="1"/>
          </p:cNvSpPr>
          <p:nvPr/>
        </p:nvSpPr>
        <p:spPr bwMode="auto">
          <a:xfrm>
            <a:off x="484552" y="3870613"/>
            <a:ext cx="5022630" cy="230634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eaLnBrk="1" fontAlgn="base" hangingPunct="1">
              <a:lnSpc>
                <a:spcPct val="110000"/>
              </a:lnSpc>
              <a:spcBef>
                <a:spcPct val="0"/>
              </a:spcBef>
              <a:spcAft>
                <a:spcPts val="600"/>
              </a:spcAft>
              <a:buClrTx/>
              <a:buSzTx/>
              <a:tabLst/>
            </a:pPr>
            <a:r>
              <a:rPr lang="en-US" sz="1600" b="0" i="0" dirty="0">
                <a:solidFill>
                  <a:srgbClr val="262627"/>
                </a:solidFill>
                <a:effectLst/>
                <a:highlight>
                  <a:srgbClr val="FFFFFF"/>
                </a:highlight>
                <a:latin typeface="__Inter_d8a5da"/>
              </a:rPr>
              <a:t>The bar plot effectively communicates the relationship between heart disease and blood pressure levels. It serves as a crucial tool for analyzing demographic data related to heart disease, revealing important trends and differences that can inform further research and health strategies. Understanding how blood pressure levels impact heart disease risk is vital for developing effective prevention and treatment approaches.</a:t>
            </a:r>
            <a:endParaRPr kumimoji="0" lang="en-US" altLang="en-US" sz="1500" b="0" i="0" u="none" strike="noStrike" cap="none" normalizeH="0" baseline="0" dirty="0">
              <a:ln>
                <a:noFill/>
              </a:ln>
              <a:effectLst/>
              <a:latin typeface="+mn-lt"/>
            </a:endParaRPr>
          </a:p>
        </p:txBody>
      </p:sp>
      <p:pic>
        <p:nvPicPr>
          <p:cNvPr id="4" name="Picture 3">
            <a:extLst>
              <a:ext uri="{FF2B5EF4-FFF2-40B4-BE49-F238E27FC236}">
                <a16:creationId xmlns:a16="http://schemas.microsoft.com/office/drawing/2014/main" id="{FC680D3B-CB1D-CD74-9915-69EB9CBC60DB}"/>
              </a:ext>
            </a:extLst>
          </p:cNvPr>
          <p:cNvPicPr>
            <a:picLocks noChangeAspect="1"/>
          </p:cNvPicPr>
          <p:nvPr/>
        </p:nvPicPr>
        <p:blipFill>
          <a:blip r:embed="rId2"/>
          <a:stretch>
            <a:fillRect/>
          </a:stretch>
        </p:blipFill>
        <p:spPr>
          <a:xfrm>
            <a:off x="6108358" y="1145570"/>
            <a:ext cx="6130257" cy="4370856"/>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484552" y="3664167"/>
            <a:ext cx="5306648" cy="251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a:lnSpc>
                <a:spcPct val="110000"/>
              </a:lnSpc>
              <a:spcAft>
                <a:spcPts val="800"/>
              </a:spcAft>
            </a:pPr>
            <a:endParaRPr lang="en-US" sz="1500" dirty="0">
              <a:effectLst/>
            </a:endParaRPr>
          </a:p>
        </p:txBody>
      </p:sp>
    </p:spTree>
    <p:extLst>
      <p:ext uri="{BB962C8B-B14F-4D97-AF65-F5344CB8AC3E}">
        <p14:creationId xmlns:p14="http://schemas.microsoft.com/office/powerpoint/2010/main" val="357526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 name="Rectangle 222">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224">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7" name="Rectangle 226">
            <a:extLst>
              <a:ext uri="{FF2B5EF4-FFF2-40B4-BE49-F238E27FC236}">
                <a16:creationId xmlns:a16="http://schemas.microsoft.com/office/drawing/2014/main" id="{6FF8DE50-7A65-4407-ADF1-2CD17A919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228">
            <a:extLst>
              <a:ext uri="{FF2B5EF4-FFF2-40B4-BE49-F238E27FC236}">
                <a16:creationId xmlns:a16="http://schemas.microsoft.com/office/drawing/2014/main" id="{4F5B6F84-73EF-47ED-850E-4308B2C0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98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365125"/>
            <a:ext cx="10869248" cy="1530910"/>
          </a:xfrm>
        </p:spPr>
        <p:txBody>
          <a:bodyPr vert="horz" lIns="91440" tIns="45720" rIns="91440" bIns="45720" rtlCol="0" anchor="b">
            <a:normAutofit fontScale="90000"/>
          </a:bodyPr>
          <a:lstStyle/>
          <a:p>
            <a:r>
              <a:rPr lang="en-US" b="1" dirty="0"/>
              <a:t>Line Plot Showing Blood Pressure Levels in Relation to Age</a:t>
            </a:r>
          </a:p>
        </p:txBody>
      </p:sp>
      <p:sp>
        <p:nvSpPr>
          <p:cNvPr id="6" name="Rectangle 2">
            <a:extLst>
              <a:ext uri="{FF2B5EF4-FFF2-40B4-BE49-F238E27FC236}">
                <a16:creationId xmlns:a16="http://schemas.microsoft.com/office/drawing/2014/main" id="{CEE9914F-6FF3-C741-0557-5BF118967243}"/>
              </a:ext>
            </a:extLst>
          </p:cNvPr>
          <p:cNvSpPr>
            <a:spLocks noChangeArrowheads="1"/>
          </p:cNvSpPr>
          <p:nvPr/>
        </p:nvSpPr>
        <p:spPr bwMode="auto">
          <a:xfrm>
            <a:off x="484552" y="2837329"/>
            <a:ext cx="5331229" cy="333963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eaLnBrk="1" fontAlgn="base" hangingPunct="1">
              <a:lnSpc>
                <a:spcPct val="110000"/>
              </a:lnSpc>
              <a:spcBef>
                <a:spcPct val="0"/>
              </a:spcBef>
              <a:spcAft>
                <a:spcPts val="600"/>
              </a:spcAft>
              <a:buClrTx/>
              <a:buSzTx/>
              <a:tabLst/>
            </a:pPr>
            <a:r>
              <a:rPr kumimoji="0" lang="en-US" altLang="en-US" b="0" i="0" u="none" strike="noStrike" cap="none" normalizeH="0" baseline="0" dirty="0">
                <a:ln>
                  <a:noFill/>
                </a:ln>
                <a:effectLst/>
                <a:latin typeface="+mn-lt"/>
              </a:rPr>
              <a:t>The line plot effectively communicates the relationship between age and blood pressure levels. It serves as a crucial tool for analyzing demographic data related to cardiovascular health, revealing important trends that can inform further research and health strategies. Understanding how blood pressure levels change with age is vital for developing effective prevention and treatment approaches for hypertension and related health issues.</a:t>
            </a:r>
          </a:p>
        </p:txBody>
      </p:sp>
      <p:pic>
        <p:nvPicPr>
          <p:cNvPr id="8" name="Picture 7" descr="A graph showing a graph of blood pressure&#10;&#10;Description automatically generated">
            <a:extLst>
              <a:ext uri="{FF2B5EF4-FFF2-40B4-BE49-F238E27FC236}">
                <a16:creationId xmlns:a16="http://schemas.microsoft.com/office/drawing/2014/main" id="{A3D4B034-97A1-26B6-918D-FC54025B59F5}"/>
              </a:ext>
            </a:extLst>
          </p:cNvPr>
          <p:cNvPicPr>
            <a:picLocks noChangeAspect="1"/>
          </p:cNvPicPr>
          <p:nvPr/>
        </p:nvPicPr>
        <p:blipFill>
          <a:blip r:embed="rId2"/>
          <a:srcRect l="22304" r="10787" b="1"/>
          <a:stretch/>
        </p:blipFill>
        <p:spPr>
          <a:xfrm>
            <a:off x="6095998" y="2279889"/>
            <a:ext cx="6095998" cy="4578111"/>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484552" y="3664167"/>
            <a:ext cx="5306648" cy="251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a:lnSpc>
                <a:spcPct val="110000"/>
              </a:lnSpc>
              <a:spcAft>
                <a:spcPts val="800"/>
              </a:spcAft>
            </a:pPr>
            <a:endParaRPr lang="en-US" sz="1500" dirty="0">
              <a:effectLst/>
            </a:endParaRPr>
          </a:p>
        </p:txBody>
      </p:sp>
    </p:spTree>
    <p:extLst>
      <p:ext uri="{BB962C8B-B14F-4D97-AF65-F5344CB8AC3E}">
        <p14:creationId xmlns:p14="http://schemas.microsoft.com/office/powerpoint/2010/main" val="23327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8" name="Rectangle 237">
            <a:extLst>
              <a:ext uri="{FF2B5EF4-FFF2-40B4-BE49-F238E27FC236}">
                <a16:creationId xmlns:a16="http://schemas.microsoft.com/office/drawing/2014/main" id="{D279CB98-976B-40EA-81C0-E41C11E7A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D10FC428-98F2-41B0-859F-EC3A5A41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9"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365125"/>
            <a:ext cx="8212639" cy="2663825"/>
          </a:xfrm>
        </p:spPr>
        <p:txBody>
          <a:bodyPr vert="horz" lIns="91440" tIns="45720" rIns="91440" bIns="45720" rtlCol="0" anchor="b">
            <a:normAutofit/>
          </a:bodyPr>
          <a:lstStyle/>
          <a:p>
            <a:r>
              <a:rPr lang="en-US" b="1" dirty="0"/>
              <a:t>Line Plot Showing the Relationship Between Age and Cholesterol Levels</a:t>
            </a:r>
          </a:p>
        </p:txBody>
      </p:sp>
      <p:pic>
        <p:nvPicPr>
          <p:cNvPr id="4" name="Picture 3">
            <a:extLst>
              <a:ext uri="{FF2B5EF4-FFF2-40B4-BE49-F238E27FC236}">
                <a16:creationId xmlns:a16="http://schemas.microsoft.com/office/drawing/2014/main" id="{2BCFF580-FC9A-B6BC-68D3-756E42C32365}"/>
              </a:ext>
            </a:extLst>
          </p:cNvPr>
          <p:cNvPicPr>
            <a:picLocks noChangeAspect="1"/>
          </p:cNvPicPr>
          <p:nvPr/>
        </p:nvPicPr>
        <p:blipFill>
          <a:blip r:embed="rId2"/>
          <a:srcRect t="13266" b="8609"/>
          <a:stretch/>
        </p:blipFill>
        <p:spPr>
          <a:xfrm>
            <a:off x="-2" y="3394075"/>
            <a:ext cx="9143999" cy="3463925"/>
          </a:xfrm>
          <a:prstGeom prst="rect">
            <a:avLst/>
          </a:prstGeom>
        </p:spPr>
      </p:pic>
      <p:sp>
        <p:nvSpPr>
          <p:cNvPr id="6" name="Rectangle 2">
            <a:extLst>
              <a:ext uri="{FF2B5EF4-FFF2-40B4-BE49-F238E27FC236}">
                <a16:creationId xmlns:a16="http://schemas.microsoft.com/office/drawing/2014/main" id="{CEE9914F-6FF3-C741-0557-5BF118967243}"/>
              </a:ext>
            </a:extLst>
          </p:cNvPr>
          <p:cNvSpPr>
            <a:spLocks noChangeArrowheads="1"/>
          </p:cNvSpPr>
          <p:nvPr/>
        </p:nvSpPr>
        <p:spPr bwMode="auto">
          <a:xfrm>
            <a:off x="9388185" y="649432"/>
            <a:ext cx="2587337" cy="5527531"/>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eaLnBrk="1" fontAlgn="base" hangingPunct="1">
              <a:lnSpc>
                <a:spcPct val="110000"/>
              </a:lnSpc>
              <a:spcBef>
                <a:spcPct val="0"/>
              </a:spcBef>
              <a:spcAft>
                <a:spcPts val="600"/>
              </a:spcAft>
              <a:buClrTx/>
              <a:buSzTx/>
              <a:tabLst/>
            </a:pPr>
            <a:r>
              <a:rPr kumimoji="0" lang="en-US" altLang="en-US" sz="1600" b="0" i="0" u="none" strike="noStrike" cap="none" normalizeH="0" baseline="0" dirty="0">
                <a:ln>
                  <a:noFill/>
                </a:ln>
                <a:effectLst/>
                <a:latin typeface="+mn-lt"/>
              </a:rPr>
              <a:t>The line plot effectively communicates the relationship between age and cholesterol levels. It serves as a crucial tool for analyzing demographic data related to cardiovascular health, revealing important trends that can inform further research and health strategies. Understanding how cholesterol levels change with age is vital for developing effective prevention and treatment approaches for hyperlipidemia and related health issues.</a:t>
            </a:r>
          </a:p>
        </p:txBody>
      </p:sp>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484552" y="3664167"/>
            <a:ext cx="5306648" cy="251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a:lnSpc>
                <a:spcPct val="110000"/>
              </a:lnSpc>
              <a:spcAft>
                <a:spcPts val="800"/>
              </a:spcAft>
            </a:pPr>
            <a:endParaRPr lang="en-US" sz="1500" dirty="0">
              <a:effectLst/>
            </a:endParaRPr>
          </a:p>
        </p:txBody>
      </p:sp>
    </p:spTree>
    <p:extLst>
      <p:ext uri="{BB962C8B-B14F-4D97-AF65-F5344CB8AC3E}">
        <p14:creationId xmlns:p14="http://schemas.microsoft.com/office/powerpoint/2010/main" val="35859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0" name="Rectangle 259">
            <a:extLst>
              <a:ext uri="{FF2B5EF4-FFF2-40B4-BE49-F238E27FC236}">
                <a16:creationId xmlns:a16="http://schemas.microsoft.com/office/drawing/2014/main" id="{D279CB98-976B-40EA-81C0-E41C11E7A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2" name="Rectangle 261">
            <a:extLst>
              <a:ext uri="{FF2B5EF4-FFF2-40B4-BE49-F238E27FC236}">
                <a16:creationId xmlns:a16="http://schemas.microsoft.com/office/drawing/2014/main" id="{D10FC428-98F2-41B0-859F-EC3A5A41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3" y="365125"/>
            <a:ext cx="4869112" cy="2663825"/>
          </a:xfrm>
        </p:spPr>
        <p:txBody>
          <a:bodyPr vert="horz" lIns="91440" tIns="45720" rIns="91440" bIns="45720" rtlCol="0" anchor="b">
            <a:normAutofit/>
          </a:bodyPr>
          <a:lstStyle/>
          <a:p>
            <a:r>
              <a:rPr lang="en-US" b="1"/>
              <a:t>Age vs. ST Depression</a:t>
            </a:r>
          </a:p>
        </p:txBody>
      </p:sp>
      <p:grpSp>
        <p:nvGrpSpPr>
          <p:cNvPr id="264" name="Group 263">
            <a:extLst>
              <a:ext uri="{FF2B5EF4-FFF2-40B4-BE49-F238E27FC236}">
                <a16:creationId xmlns:a16="http://schemas.microsoft.com/office/drawing/2014/main" id="{29B66AAD-E2D6-4E63-A491-B5CA241C55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2" y="0"/>
            <a:ext cx="6095998" cy="6858000"/>
            <a:chOff x="6096002" y="-9073"/>
            <a:chExt cx="6095998" cy="6867073"/>
          </a:xfrm>
        </p:grpSpPr>
        <p:sp>
          <p:nvSpPr>
            <p:cNvPr id="265" name="Rectangle 264">
              <a:extLst>
                <a:ext uri="{FF2B5EF4-FFF2-40B4-BE49-F238E27FC236}">
                  <a16:creationId xmlns:a16="http://schemas.microsoft.com/office/drawing/2014/main" id="{EB608A2F-0FE5-4AD3-A12C-CEFA95192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0971BD8E-CD34-4B44-B62F-AE81B7FF3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aph showing age and st depression&#10;&#10;Description automatically generated">
            <a:extLst>
              <a:ext uri="{FF2B5EF4-FFF2-40B4-BE49-F238E27FC236}">
                <a16:creationId xmlns:a16="http://schemas.microsoft.com/office/drawing/2014/main" id="{8F1BD616-B2E9-8037-846F-318DEA5D8F37}"/>
              </a:ext>
            </a:extLst>
          </p:cNvPr>
          <p:cNvPicPr>
            <a:picLocks noChangeAspect="1"/>
          </p:cNvPicPr>
          <p:nvPr/>
        </p:nvPicPr>
        <p:blipFill>
          <a:blip r:embed="rId2"/>
          <a:stretch>
            <a:fillRect/>
          </a:stretch>
        </p:blipFill>
        <p:spPr>
          <a:xfrm>
            <a:off x="4869112" y="1329278"/>
            <a:ext cx="7106578" cy="4555328"/>
          </a:xfrm>
          <a:prstGeom prst="rect">
            <a:avLst/>
          </a:prstGeom>
        </p:spPr>
      </p:pic>
      <p:sp>
        <p:nvSpPr>
          <p:cNvPr id="7" name="Rectangle 2">
            <a:extLst>
              <a:ext uri="{FF2B5EF4-FFF2-40B4-BE49-F238E27FC236}">
                <a16:creationId xmlns:a16="http://schemas.microsoft.com/office/drawing/2014/main" id="{CEE9914F-6FF3-C741-0557-5BF118967243}"/>
              </a:ext>
            </a:extLst>
          </p:cNvPr>
          <p:cNvSpPr>
            <a:spLocks noChangeArrowheads="1"/>
          </p:cNvSpPr>
          <p:nvPr/>
        </p:nvSpPr>
        <p:spPr bwMode="auto">
          <a:xfrm>
            <a:off x="0" y="3425518"/>
            <a:ext cx="4869112" cy="34290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eaLnBrk="1" fontAlgn="base" hangingPunct="1">
              <a:lnSpc>
                <a:spcPct val="120000"/>
              </a:lnSpc>
              <a:spcBef>
                <a:spcPct val="0"/>
              </a:spcBef>
              <a:spcAft>
                <a:spcPts val="600"/>
              </a:spcAft>
              <a:buClrTx/>
              <a:buSzTx/>
              <a:tabLst/>
            </a:pPr>
            <a:r>
              <a:rPr lang="en-US" b="0" i="0" dirty="0">
                <a:effectLst/>
                <a:highlight>
                  <a:srgbClr val="FFFFFF"/>
                </a:highlight>
                <a:latin typeface="+mn-lt"/>
              </a:rPr>
              <a:t>The graph effectively communicates the relationship between age and ST depression. It serves as a crucial tool for analyzing cardiovascular health data, revealing important trends that can inform further research and health strategies. Understanding how ST depression levels change with age is vital for developing effective prevention and treatment approaches for heart disease and related conditions.</a:t>
            </a:r>
            <a:endParaRPr kumimoji="0" lang="en-US" altLang="en-US" b="0" i="0" u="none" strike="noStrike" cap="none" normalizeH="0" baseline="0" dirty="0">
              <a:ln>
                <a:noFill/>
              </a:ln>
              <a:effectLst/>
              <a:latin typeface="+mn-lt"/>
            </a:endParaRPr>
          </a:p>
        </p:txBody>
      </p:sp>
    </p:spTree>
    <p:extLst>
      <p:ext uri="{BB962C8B-B14F-4D97-AF65-F5344CB8AC3E}">
        <p14:creationId xmlns:p14="http://schemas.microsoft.com/office/powerpoint/2010/main" val="348649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 name="Rectangle 233">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8" name="Rectangle 237">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2" y="365125"/>
            <a:ext cx="5022630" cy="2430030"/>
          </a:xfrm>
        </p:spPr>
        <p:txBody>
          <a:bodyPr vert="horz" lIns="91440" tIns="45720" rIns="91440" bIns="45720" rtlCol="0" anchor="b">
            <a:normAutofit fontScale="90000"/>
          </a:bodyPr>
          <a:lstStyle/>
          <a:p>
            <a:br>
              <a:rPr lang="en-US" b="1" dirty="0"/>
            </a:br>
            <a:r>
              <a:rPr lang="en-US" b="1" dirty="0"/>
              <a:t>Graph Showing Gender vs. ST Depression</a:t>
            </a:r>
          </a:p>
        </p:txBody>
      </p:sp>
      <p:sp>
        <p:nvSpPr>
          <p:cNvPr id="6" name="Rectangle 2">
            <a:extLst>
              <a:ext uri="{FF2B5EF4-FFF2-40B4-BE49-F238E27FC236}">
                <a16:creationId xmlns:a16="http://schemas.microsoft.com/office/drawing/2014/main" id="{CEE9914F-6FF3-C741-0557-5BF118967243}"/>
              </a:ext>
            </a:extLst>
          </p:cNvPr>
          <p:cNvSpPr>
            <a:spLocks noChangeArrowheads="1"/>
          </p:cNvSpPr>
          <p:nvPr/>
        </p:nvSpPr>
        <p:spPr bwMode="auto">
          <a:xfrm>
            <a:off x="484552" y="3054927"/>
            <a:ext cx="5022630" cy="312203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eaLnBrk="1" fontAlgn="base" hangingPunct="1">
              <a:lnSpc>
                <a:spcPct val="110000"/>
              </a:lnSpc>
              <a:spcBef>
                <a:spcPct val="0"/>
              </a:spcBef>
              <a:spcAft>
                <a:spcPts val="600"/>
              </a:spcAft>
              <a:buClrTx/>
              <a:buSzTx/>
              <a:tabLst/>
            </a:pPr>
            <a:r>
              <a:rPr lang="en-US" b="0" i="0" dirty="0">
                <a:solidFill>
                  <a:srgbClr val="262627"/>
                </a:solidFill>
                <a:effectLst/>
                <a:highlight>
                  <a:srgbClr val="FFFFFF"/>
                </a:highlight>
                <a:latin typeface="__Inter_d8a5da"/>
              </a:rPr>
              <a:t>The graph effectively communicates the relationship between gender and ST depression. It serves as a crucial tool for analyzing cardiovascular health data, revealing important trends that can inform further research and health strategies. Understanding how ST depression levels differ by gender is vital for developing effective prevention and treatment approaches for heart disease and related conditions.</a:t>
            </a:r>
            <a:endParaRPr kumimoji="0" lang="en-US" altLang="en-US" b="0" i="0" u="none" strike="noStrike" cap="none" normalizeH="0" baseline="0" dirty="0">
              <a:ln>
                <a:noFill/>
              </a:ln>
              <a:solidFill>
                <a:schemeClr val="bg1"/>
              </a:solidFill>
              <a:effectLst/>
              <a:latin typeface="+mn-lt"/>
            </a:endParaRPr>
          </a:p>
        </p:txBody>
      </p:sp>
      <p:pic>
        <p:nvPicPr>
          <p:cNvPr id="4" name="Picture 3">
            <a:extLst>
              <a:ext uri="{FF2B5EF4-FFF2-40B4-BE49-F238E27FC236}">
                <a16:creationId xmlns:a16="http://schemas.microsoft.com/office/drawing/2014/main" id="{F1C0B503-3D44-A76F-65AD-42278B13E265}"/>
              </a:ext>
            </a:extLst>
          </p:cNvPr>
          <p:cNvPicPr>
            <a:picLocks noChangeAspect="1"/>
          </p:cNvPicPr>
          <p:nvPr/>
        </p:nvPicPr>
        <p:blipFill>
          <a:blip r:embed="rId2"/>
          <a:stretch>
            <a:fillRect/>
          </a:stretch>
        </p:blipFill>
        <p:spPr>
          <a:xfrm>
            <a:off x="6095998" y="1681316"/>
            <a:ext cx="6033886" cy="3967316"/>
          </a:xfrm>
          <a:prstGeom prst="rect">
            <a:avLst/>
          </a:prstGeom>
        </p:spPr>
      </p:pic>
      <p:sp>
        <p:nvSpPr>
          <p:cNvPr id="12" name="Rectangle 7">
            <a:extLst>
              <a:ext uri="{FF2B5EF4-FFF2-40B4-BE49-F238E27FC236}">
                <a16:creationId xmlns:a16="http://schemas.microsoft.com/office/drawing/2014/main" id="{B5B6251D-EFCB-F60F-67C1-BCAA6FB4B73D}"/>
              </a:ext>
            </a:extLst>
          </p:cNvPr>
          <p:cNvSpPr>
            <a:spLocks noChangeArrowheads="1"/>
          </p:cNvSpPr>
          <p:nvPr/>
        </p:nvSpPr>
        <p:spPr bwMode="auto">
          <a:xfrm>
            <a:off x="484552" y="3664167"/>
            <a:ext cx="5306648" cy="251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285750">
              <a:lnSpc>
                <a:spcPct val="110000"/>
              </a:lnSpc>
              <a:spcAft>
                <a:spcPts val="800"/>
              </a:spcAft>
            </a:pPr>
            <a:endParaRPr lang="en-US" sz="1500" dirty="0">
              <a:effectLst/>
            </a:endParaRPr>
          </a:p>
        </p:txBody>
      </p:sp>
    </p:spTree>
    <p:extLst>
      <p:ext uri="{BB962C8B-B14F-4D97-AF65-F5344CB8AC3E}">
        <p14:creationId xmlns:p14="http://schemas.microsoft.com/office/powerpoint/2010/main" val="34572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heart with a human heart and a pink background&#10;&#10;Description automatically generated with medium confidence">
            <a:extLst>
              <a:ext uri="{FF2B5EF4-FFF2-40B4-BE49-F238E27FC236}">
                <a16:creationId xmlns:a16="http://schemas.microsoft.com/office/drawing/2014/main" id="{1DF811AC-9B98-6AA0-8178-74BC614D942C}"/>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27303" r="-1" b="16432"/>
          <a:stretch/>
        </p:blipFill>
        <p:spPr>
          <a:xfrm>
            <a:off x="20" y="10"/>
            <a:ext cx="12188930" cy="6857990"/>
          </a:xfrm>
          <a:prstGeom prst="rect">
            <a:avLst/>
          </a:prstGeom>
        </p:spPr>
      </p:pic>
      <p:sp>
        <p:nvSpPr>
          <p:cNvPr id="6" name="Rectangle 5">
            <a:extLst>
              <a:ext uri="{FF2B5EF4-FFF2-40B4-BE49-F238E27FC236}">
                <a16:creationId xmlns:a16="http://schemas.microsoft.com/office/drawing/2014/main" id="{358C9AAA-A7FF-8256-4819-A6B87E387681}"/>
              </a:ext>
            </a:extLst>
          </p:cNvPr>
          <p:cNvSpPr/>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a:ln w="6600">
                  <a:solidFill>
                    <a:schemeClr val="accent2"/>
                  </a:solidFill>
                  <a:prstDash val="solid"/>
                </a:ln>
                <a:solidFill>
                  <a:schemeClr val="bg1"/>
                </a:solidFill>
                <a:effectLst>
                  <a:outerShdw dist="38100" dir="2700000" algn="tl" rotWithShape="0">
                    <a:schemeClr val="accent2"/>
                  </a:outerShdw>
                </a:effectLst>
                <a:latin typeface="+mj-lt"/>
                <a:ea typeface="+mj-ea"/>
                <a:cs typeface="+mj-cs"/>
              </a:rPr>
              <a:t>THANKYOU</a:t>
            </a:r>
            <a:endParaRPr lang="en-US" sz="6600" b="1" cap="none" spc="0">
              <a:ln w="6600">
                <a:solidFill>
                  <a:schemeClr val="accent2"/>
                </a:solidFill>
                <a:prstDash val="solid"/>
              </a:ln>
              <a:solidFill>
                <a:schemeClr val="bg1"/>
              </a:solidFill>
              <a:effectLst>
                <a:outerShdw dist="38100" dir="2700000" algn="tl" rotWithShape="0">
                  <a:schemeClr val="accent2"/>
                </a:outerShdw>
              </a:effectLst>
              <a:latin typeface="+mj-lt"/>
              <a:ea typeface="+mj-ea"/>
              <a:cs typeface="+mj-cs"/>
            </a:endParaRPr>
          </a:p>
        </p:txBody>
      </p:sp>
      <p:sp>
        <p:nvSpPr>
          <p:cNvPr id="2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32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6811A6C-040C-4C5A-8FF3-63EC6CC40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84554" y="397275"/>
            <a:ext cx="5230446" cy="3761257"/>
          </a:xfrm>
        </p:spPr>
        <p:txBody>
          <a:bodyPr anchor="ctr">
            <a:normAutofit/>
          </a:bodyPr>
          <a:lstStyle/>
          <a:p>
            <a:r>
              <a:rPr lang="en-US"/>
              <a:t>PAIRPLOT</a:t>
            </a:r>
            <a:endParaRPr lang="en-IN"/>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351182" y="4846029"/>
            <a:ext cx="5363817" cy="1375512"/>
          </a:xfrm>
        </p:spPr>
        <p:txBody>
          <a:bodyPr anchor="ctr">
            <a:normAutofit/>
          </a:bodyPr>
          <a:lstStyle/>
          <a:p>
            <a:pPr>
              <a:lnSpc>
                <a:spcPct val="110000"/>
              </a:lnSpc>
            </a:pPr>
            <a:r>
              <a:rPr lang="en-IN" sz="1500"/>
              <a:t>Shows pairwise relationships in a dataset. For example, a </a:t>
            </a:r>
            <a:r>
              <a:rPr lang="en-IN" sz="1500" err="1"/>
              <a:t>pairplot</a:t>
            </a:r>
            <a:r>
              <a:rPr lang="en-IN" sz="1500"/>
              <a:t> of 'age', '</a:t>
            </a:r>
            <a:r>
              <a:rPr lang="en-IN" sz="1500" err="1"/>
              <a:t>trestbps</a:t>
            </a:r>
            <a:r>
              <a:rPr lang="en-IN" sz="1500"/>
              <a:t>', '</a:t>
            </a:r>
            <a:r>
              <a:rPr lang="en-IN" sz="1500" err="1"/>
              <a:t>chol</a:t>
            </a:r>
            <a:r>
              <a:rPr lang="en-IN" sz="1500"/>
              <a:t>', '</a:t>
            </a:r>
            <a:r>
              <a:rPr lang="en-IN" sz="1500" err="1"/>
              <a:t>thalach</a:t>
            </a:r>
            <a:r>
              <a:rPr lang="en-IN" sz="1500"/>
              <a:t>', '</a:t>
            </a:r>
            <a:r>
              <a:rPr lang="en-IN" sz="1500" err="1"/>
              <a:t>oldpeak</a:t>
            </a:r>
            <a:r>
              <a:rPr lang="en-IN" sz="1500"/>
              <a:t>', and 'Heart disease' helps visualize correlations and patterns between these variables.</a:t>
            </a:r>
          </a:p>
        </p:txBody>
      </p:sp>
      <p:pic>
        <p:nvPicPr>
          <p:cNvPr id="7" name="Content Placeholder 6">
            <a:extLst>
              <a:ext uri="{FF2B5EF4-FFF2-40B4-BE49-F238E27FC236}">
                <a16:creationId xmlns:a16="http://schemas.microsoft.com/office/drawing/2014/main" id="{713D4A9F-77CE-92A2-7F1F-4CCC44C67C5A}"/>
              </a:ext>
            </a:extLst>
          </p:cNvPr>
          <p:cNvPicPr>
            <a:picLocks noChangeAspect="1"/>
          </p:cNvPicPr>
          <p:nvPr/>
        </p:nvPicPr>
        <p:blipFill>
          <a:blip r:embed="rId2"/>
          <a:srcRect l="7143" r="15524" b="1"/>
          <a:stretch/>
        </p:blipFill>
        <p:spPr>
          <a:xfrm>
            <a:off x="6095999" y="10"/>
            <a:ext cx="6096002" cy="6857990"/>
          </a:xfrm>
          <a:prstGeom prst="rect">
            <a:avLst/>
          </a:prstGeom>
        </p:spPr>
      </p:pic>
    </p:spTree>
    <p:extLst>
      <p:ext uri="{BB962C8B-B14F-4D97-AF65-F5344CB8AC3E}">
        <p14:creationId xmlns:p14="http://schemas.microsoft.com/office/powerpoint/2010/main" val="313553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1F02DD9-8236-1AFF-03D6-8EEB0AD11E34}"/>
              </a:ext>
            </a:extLst>
          </p:cNvPr>
          <p:cNvPicPr>
            <a:picLocks noChangeAspect="1"/>
          </p:cNvPicPr>
          <p:nvPr/>
        </p:nvPicPr>
        <p:blipFill>
          <a:blip r:embed="rId2"/>
          <a:srcRect t="19536" b="15057"/>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36" name="Rectangle 35">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77371" y="871314"/>
            <a:ext cx="4867234" cy="2508616"/>
          </a:xfrm>
        </p:spPr>
        <p:txBody>
          <a:bodyPr anchor="t">
            <a:normAutofit/>
          </a:bodyPr>
          <a:lstStyle/>
          <a:p>
            <a:r>
              <a:rPr lang="en-US">
                <a:solidFill>
                  <a:srgbClr val="FFFFFF"/>
                </a:solidFill>
              </a:rPr>
              <a:t>HEATMAPS</a:t>
            </a:r>
            <a:endParaRPr lang="en-IN" dirty="0">
              <a:solidFill>
                <a:srgbClr val="FFFFFF"/>
              </a:solidFill>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477370" y="3038168"/>
            <a:ext cx="4867234" cy="2245808"/>
          </a:xfrm>
        </p:spPr>
        <p:txBody>
          <a:bodyPr anchor="b">
            <a:noAutofit/>
          </a:bodyPr>
          <a:lstStyle/>
          <a:p>
            <a:pPr>
              <a:lnSpc>
                <a:spcPct val="110000"/>
              </a:lnSpc>
            </a:pPr>
            <a:r>
              <a:rPr lang="en-IN" sz="1800" dirty="0">
                <a:solidFill>
                  <a:srgbClr val="FFFFFF"/>
                </a:solidFill>
              </a:rPr>
              <a:t>Used to show the correlation matrix of different attributes such as 'age', 'sex', 'cp', '</a:t>
            </a:r>
            <a:r>
              <a:rPr lang="en-IN" sz="1800" dirty="0" err="1">
                <a:solidFill>
                  <a:srgbClr val="FFFFFF"/>
                </a:solidFill>
              </a:rPr>
              <a:t>trestbps</a:t>
            </a:r>
            <a:r>
              <a:rPr lang="en-IN" sz="1800" dirty="0">
                <a:solidFill>
                  <a:srgbClr val="FFFFFF"/>
                </a:solidFill>
              </a:rPr>
              <a:t>', '</a:t>
            </a:r>
            <a:r>
              <a:rPr lang="en-IN" sz="1800" dirty="0" err="1">
                <a:solidFill>
                  <a:srgbClr val="FFFFFF"/>
                </a:solidFill>
              </a:rPr>
              <a:t>chol</a:t>
            </a:r>
            <a:r>
              <a:rPr lang="en-IN" sz="1800" dirty="0">
                <a:solidFill>
                  <a:srgbClr val="FFFFFF"/>
                </a:solidFill>
              </a:rPr>
              <a:t>', '</a:t>
            </a:r>
            <a:r>
              <a:rPr lang="en-IN" sz="1800" dirty="0" err="1">
                <a:solidFill>
                  <a:srgbClr val="FFFFFF"/>
                </a:solidFill>
              </a:rPr>
              <a:t>fbs</a:t>
            </a:r>
            <a:r>
              <a:rPr lang="en-IN" sz="1800" dirty="0">
                <a:solidFill>
                  <a:srgbClr val="FFFFFF"/>
                </a:solidFill>
              </a:rPr>
              <a:t>', '</a:t>
            </a:r>
            <a:r>
              <a:rPr lang="en-IN" sz="1800" dirty="0" err="1">
                <a:solidFill>
                  <a:srgbClr val="FFFFFF"/>
                </a:solidFill>
              </a:rPr>
              <a:t>restecg</a:t>
            </a:r>
            <a:r>
              <a:rPr lang="en-IN" sz="1800" dirty="0">
                <a:solidFill>
                  <a:srgbClr val="FFFFFF"/>
                </a:solidFill>
              </a:rPr>
              <a:t>', '</a:t>
            </a:r>
            <a:r>
              <a:rPr lang="en-IN" sz="1800" dirty="0" err="1">
                <a:solidFill>
                  <a:srgbClr val="FFFFFF"/>
                </a:solidFill>
              </a:rPr>
              <a:t>thalach</a:t>
            </a:r>
            <a:r>
              <a:rPr lang="en-IN" sz="1800" dirty="0">
                <a:solidFill>
                  <a:srgbClr val="FFFFFF"/>
                </a:solidFill>
              </a:rPr>
              <a:t>', '</a:t>
            </a:r>
            <a:r>
              <a:rPr lang="en-IN" sz="1800" dirty="0" err="1">
                <a:solidFill>
                  <a:srgbClr val="FFFFFF"/>
                </a:solidFill>
              </a:rPr>
              <a:t>exang</a:t>
            </a:r>
            <a:r>
              <a:rPr lang="en-IN" sz="1800" dirty="0">
                <a:solidFill>
                  <a:srgbClr val="FFFFFF"/>
                </a:solidFill>
              </a:rPr>
              <a:t>', '</a:t>
            </a:r>
            <a:r>
              <a:rPr lang="en-IN" sz="1800" dirty="0" err="1">
                <a:solidFill>
                  <a:srgbClr val="FFFFFF"/>
                </a:solidFill>
              </a:rPr>
              <a:t>oldpeak</a:t>
            </a:r>
            <a:r>
              <a:rPr lang="en-IN" sz="1800" dirty="0">
                <a:solidFill>
                  <a:srgbClr val="FFFFFF"/>
                </a:solidFill>
              </a:rPr>
              <a:t>', 'slope', 'ca', '</a:t>
            </a:r>
            <a:r>
              <a:rPr lang="en-IN" sz="1800" dirty="0" err="1">
                <a:solidFill>
                  <a:srgbClr val="FFFFFF"/>
                </a:solidFill>
              </a:rPr>
              <a:t>thal</a:t>
            </a:r>
            <a:r>
              <a:rPr lang="en-IN" sz="1800" dirty="0">
                <a:solidFill>
                  <a:srgbClr val="FFFFFF"/>
                </a:solidFill>
              </a:rPr>
              <a:t>'. Heatmaps provide a visual representation of the strength and direction of correlations between variables.</a:t>
            </a:r>
          </a:p>
        </p:txBody>
      </p:sp>
    </p:spTree>
    <p:extLst>
      <p:ext uri="{BB962C8B-B14F-4D97-AF65-F5344CB8AC3E}">
        <p14:creationId xmlns:p14="http://schemas.microsoft.com/office/powerpoint/2010/main" val="34310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Slide Background">
            <a:extLst>
              <a:ext uri="{FF2B5EF4-FFF2-40B4-BE49-F238E27FC236}">
                <a16:creationId xmlns:a16="http://schemas.microsoft.com/office/drawing/2014/main" id="{922E0291-99C8-40F9-ADAB-32589A3B5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70B7B3-7B49-E3F8-9A21-AE2CA301A5D6}"/>
              </a:ext>
            </a:extLst>
          </p:cNvPr>
          <p:cNvPicPr>
            <a:picLocks noChangeAspect="1"/>
          </p:cNvPicPr>
          <p:nvPr/>
        </p:nvPicPr>
        <p:blipFill>
          <a:blip r:embed="rId2"/>
          <a:srcRect t="52" b="11713"/>
          <a:stretch/>
        </p:blipFill>
        <p:spPr>
          <a:xfrm>
            <a:off x="20" y="2"/>
            <a:ext cx="12191979" cy="6857998"/>
          </a:xfrm>
          <a:prstGeom prst="rect">
            <a:avLst/>
          </a:prstGeom>
          <a:effectLst>
            <a:outerShdw blurRad="596900" dist="330200" dir="8820000" sx="87000" sy="87000" algn="ctr" rotWithShape="0">
              <a:srgbClr val="000000">
                <a:alpha val="29000"/>
              </a:srgbClr>
            </a:outerShdw>
          </a:effectLst>
        </p:spPr>
      </p:pic>
      <p:sp>
        <p:nvSpPr>
          <p:cNvPr id="36" name="Rectangle 35">
            <a:extLst>
              <a:ext uri="{FF2B5EF4-FFF2-40B4-BE49-F238E27FC236}">
                <a16:creationId xmlns:a16="http://schemas.microsoft.com/office/drawing/2014/main" id="{095830D2-F2AE-4DD8-B586-89B0977916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477371" y="871314"/>
            <a:ext cx="4867234" cy="2508616"/>
          </a:xfrm>
        </p:spPr>
        <p:txBody>
          <a:bodyPr anchor="t">
            <a:normAutofit/>
          </a:bodyPr>
          <a:lstStyle/>
          <a:p>
            <a:pPr>
              <a:lnSpc>
                <a:spcPct val="90000"/>
              </a:lnSpc>
            </a:pPr>
            <a:r>
              <a:rPr lang="en-US" sz="4200">
                <a:solidFill>
                  <a:srgbClr val="FFFFFF"/>
                </a:solidFill>
              </a:rPr>
              <a:t>BOXPLOT</a:t>
            </a:r>
            <a:br>
              <a:rPr lang="en-US" sz="4200">
                <a:solidFill>
                  <a:srgbClr val="FFFFFF"/>
                </a:solidFill>
              </a:rPr>
            </a:br>
            <a:r>
              <a:rPr lang="en-IN" sz="4200" b="1">
                <a:solidFill>
                  <a:srgbClr val="FFFFFF"/>
                </a:solidFill>
                <a:effectLst/>
                <a:latin typeface="Aptos" panose="020B0004020202020204" pitchFamily="34" charset="0"/>
                <a:ea typeface="Aptos" panose="020B0004020202020204" pitchFamily="34" charset="0"/>
                <a:cs typeface="Times New Roman" panose="02020603050405020304" pitchFamily="18" charset="0"/>
              </a:rPr>
              <a:t>(Heart Rate by Resting ECG and Slope)</a:t>
            </a:r>
            <a:endParaRPr lang="en-IN" sz="4200">
              <a:solidFill>
                <a:srgbClr val="FFFFFF"/>
              </a:solidFill>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477370" y="3545918"/>
            <a:ext cx="4867234" cy="2440768"/>
          </a:xfrm>
        </p:spPr>
        <p:txBody>
          <a:bodyPr anchor="b">
            <a:normAutofit fontScale="92500" lnSpcReduction="20000"/>
          </a:bodyPr>
          <a:lstStyle/>
          <a:p>
            <a:pPr marL="228600">
              <a:lnSpc>
                <a:spcPct val="110000"/>
              </a:lnSpc>
              <a:spcAft>
                <a:spcPts val="800"/>
              </a:spcAft>
            </a:pPr>
            <a:r>
              <a:rPr lang="en-IN" sz="1900" b="1"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Description</a:t>
            </a:r>
            <a:r>
              <a:rPr lang="en-IN" sz="19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 A box plot showing the distribution of maximum heart rate achieved (</a:t>
            </a:r>
            <a:r>
              <a:rPr lang="en-IN" sz="1900" kern="100" dirty="0" err="1">
                <a:solidFill>
                  <a:srgbClr val="FFFFFF"/>
                </a:solidFill>
                <a:effectLst/>
                <a:latin typeface="Aptos" panose="020B0004020202020204" pitchFamily="34" charset="0"/>
                <a:ea typeface="Aptos" panose="020B0004020202020204" pitchFamily="34" charset="0"/>
                <a:cs typeface="Times New Roman" panose="02020603050405020304" pitchFamily="18" charset="0"/>
              </a:rPr>
              <a:t>thalach</a:t>
            </a:r>
            <a:r>
              <a:rPr lang="en-IN" sz="19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 across different Resting ECG results (</a:t>
            </a:r>
            <a:r>
              <a:rPr lang="en-IN" sz="1900" kern="100" dirty="0" err="1">
                <a:solidFill>
                  <a:srgbClr val="FFFFFF"/>
                </a:solidFill>
                <a:effectLst/>
                <a:latin typeface="Aptos" panose="020B0004020202020204" pitchFamily="34" charset="0"/>
                <a:ea typeface="Aptos" panose="020B0004020202020204" pitchFamily="34" charset="0"/>
                <a:cs typeface="Times New Roman" panose="02020603050405020304" pitchFamily="18" charset="0"/>
              </a:rPr>
              <a:t>restecg</a:t>
            </a:r>
            <a:r>
              <a:rPr lang="en-IN" sz="19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 with data points </a:t>
            </a:r>
            <a:r>
              <a:rPr lang="en-IN" sz="1900" kern="100" dirty="0" err="1">
                <a:solidFill>
                  <a:srgbClr val="FFFFFF"/>
                </a:solidFill>
                <a:effectLst/>
                <a:latin typeface="Aptos" panose="020B0004020202020204" pitchFamily="34" charset="0"/>
                <a:ea typeface="Aptos" panose="020B0004020202020204" pitchFamily="34" charset="0"/>
                <a:cs typeface="Times New Roman" panose="02020603050405020304" pitchFamily="18" charset="0"/>
              </a:rPr>
              <a:t>colored</a:t>
            </a:r>
            <a:r>
              <a:rPr lang="en-IN" sz="19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 by the slope</a:t>
            </a:r>
          </a:p>
          <a:p>
            <a:pPr marL="228600">
              <a:lnSpc>
                <a:spcPct val="110000"/>
              </a:lnSpc>
              <a:spcAft>
                <a:spcPts val="800"/>
              </a:spcAft>
            </a:pPr>
            <a:r>
              <a:rPr lang="en-IN" sz="1900" b="1"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Usage</a:t>
            </a:r>
            <a:r>
              <a:rPr lang="en-IN" sz="19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 It is useful for comparing the median and spread of heart rate values across different ECG results and slopes</a:t>
            </a:r>
            <a:r>
              <a:rPr lang="en-IN" sz="13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416238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220749" y="397275"/>
            <a:ext cx="2554257" cy="1617199"/>
          </a:xfrm>
        </p:spPr>
        <p:txBody>
          <a:bodyPr anchor="ctr">
            <a:normAutofit/>
          </a:bodyPr>
          <a:lstStyle/>
          <a:p>
            <a:r>
              <a:rPr lang="en-US" sz="2800" b="1" dirty="0" err="1"/>
              <a:t>Swarmplot</a:t>
            </a:r>
            <a:r>
              <a:rPr lang="en-US" sz="2800" b="1" dirty="0"/>
              <a:t> With </a:t>
            </a:r>
            <a:r>
              <a:rPr lang="en-US" sz="2800" b="1" dirty="0" err="1"/>
              <a:t>Violinplot</a:t>
            </a:r>
            <a:endParaRPr lang="en-IN" sz="7200" dirty="0"/>
          </a:p>
        </p:txBody>
      </p:sp>
      <p:grpSp>
        <p:nvGrpSpPr>
          <p:cNvPr id="27" name="Group 26">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28" name="Rectangle 27">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0" y="2283224"/>
            <a:ext cx="3047993" cy="4574776"/>
          </a:xfrm>
        </p:spPr>
        <p:txBody>
          <a:bodyPr anchor="ctr">
            <a:normAutofit/>
          </a:bodyPr>
          <a:lstStyle/>
          <a:p>
            <a:pPr marL="228600">
              <a:lnSpc>
                <a:spcPct val="115000"/>
              </a:lnSpc>
              <a:spcAft>
                <a:spcPts val="800"/>
              </a:spcAft>
            </a:pPr>
            <a:r>
              <a:rPr lang="en-US" sz="2000" dirty="0"/>
              <a:t>Combined to show the distribution of data points for variables like 'sex' and '</a:t>
            </a:r>
            <a:r>
              <a:rPr lang="en-US" sz="2000" dirty="0" err="1"/>
              <a:t>chol</a:t>
            </a:r>
            <a:r>
              <a:rPr lang="en-US" sz="2000" dirty="0"/>
              <a:t>', 'cp' and '</a:t>
            </a:r>
            <a:r>
              <a:rPr lang="en-US" sz="2000" dirty="0" err="1"/>
              <a:t>thalach</a:t>
            </a:r>
            <a:r>
              <a:rPr lang="en-US" sz="2000" dirty="0"/>
              <a:t>', 'slope' and '</a:t>
            </a:r>
            <a:r>
              <a:rPr lang="en-US" sz="2000" dirty="0" err="1"/>
              <a:t>trestbps</a:t>
            </a:r>
            <a:r>
              <a:rPr lang="en-US" sz="2000" dirty="0"/>
              <a:t>'. The </a:t>
            </a:r>
            <a:r>
              <a:rPr lang="en-US" sz="2000" dirty="0" err="1"/>
              <a:t>swarmplot</a:t>
            </a:r>
            <a:r>
              <a:rPr lang="en-US" sz="2000" dirty="0"/>
              <a:t> shows individual data points, while the violin plot adds a KDE estimation.</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227F805-29DD-F4CE-37CE-887E5FD7B845}"/>
              </a:ext>
            </a:extLst>
          </p:cNvPr>
          <p:cNvPicPr>
            <a:picLocks noChangeAspect="1"/>
          </p:cNvPicPr>
          <p:nvPr/>
        </p:nvPicPr>
        <p:blipFill>
          <a:blip r:embed="rId2"/>
          <a:stretch>
            <a:fillRect/>
          </a:stretch>
        </p:blipFill>
        <p:spPr>
          <a:xfrm>
            <a:off x="3047994" y="-28714"/>
            <a:ext cx="3051130" cy="1851048"/>
          </a:xfrm>
          <a:prstGeom prst="rect">
            <a:avLst/>
          </a:prstGeom>
        </p:spPr>
      </p:pic>
      <p:pic>
        <p:nvPicPr>
          <p:cNvPr id="8" name="Picture 7">
            <a:extLst>
              <a:ext uri="{FF2B5EF4-FFF2-40B4-BE49-F238E27FC236}">
                <a16:creationId xmlns:a16="http://schemas.microsoft.com/office/drawing/2014/main" id="{BA1741BB-00FB-3B38-F8AE-28E24823C06B}"/>
              </a:ext>
            </a:extLst>
          </p:cNvPr>
          <p:cNvPicPr>
            <a:picLocks noChangeAspect="1"/>
          </p:cNvPicPr>
          <p:nvPr/>
        </p:nvPicPr>
        <p:blipFill>
          <a:blip r:embed="rId3"/>
          <a:stretch>
            <a:fillRect/>
          </a:stretch>
        </p:blipFill>
        <p:spPr>
          <a:xfrm>
            <a:off x="3125031" y="1822334"/>
            <a:ext cx="3070045" cy="1922794"/>
          </a:xfrm>
          <a:prstGeom prst="rect">
            <a:avLst/>
          </a:prstGeom>
        </p:spPr>
      </p:pic>
      <p:pic>
        <p:nvPicPr>
          <p:cNvPr id="10" name="Picture 9">
            <a:extLst>
              <a:ext uri="{FF2B5EF4-FFF2-40B4-BE49-F238E27FC236}">
                <a16:creationId xmlns:a16="http://schemas.microsoft.com/office/drawing/2014/main" id="{F6855999-5398-4B7E-06E7-A840E69F1AFB}"/>
              </a:ext>
            </a:extLst>
          </p:cNvPr>
          <p:cNvPicPr>
            <a:picLocks noChangeAspect="1"/>
          </p:cNvPicPr>
          <p:nvPr/>
        </p:nvPicPr>
        <p:blipFill>
          <a:blip r:embed="rId4"/>
          <a:stretch>
            <a:fillRect/>
          </a:stretch>
        </p:blipFill>
        <p:spPr>
          <a:xfrm>
            <a:off x="3123169" y="3711304"/>
            <a:ext cx="2895785" cy="1856158"/>
          </a:xfrm>
          <a:prstGeom prst="rect">
            <a:avLst/>
          </a:prstGeom>
        </p:spPr>
      </p:pic>
      <p:pic>
        <p:nvPicPr>
          <p:cNvPr id="12" name="Picture 11">
            <a:extLst>
              <a:ext uri="{FF2B5EF4-FFF2-40B4-BE49-F238E27FC236}">
                <a16:creationId xmlns:a16="http://schemas.microsoft.com/office/drawing/2014/main" id="{7AFAD836-7FA9-B8F2-76DA-B5ACD03C2E64}"/>
              </a:ext>
            </a:extLst>
          </p:cNvPr>
          <p:cNvPicPr>
            <a:picLocks noChangeAspect="1"/>
          </p:cNvPicPr>
          <p:nvPr/>
        </p:nvPicPr>
        <p:blipFill>
          <a:blip r:embed="rId5"/>
          <a:stretch>
            <a:fillRect/>
          </a:stretch>
        </p:blipFill>
        <p:spPr>
          <a:xfrm>
            <a:off x="3115134" y="5567461"/>
            <a:ext cx="2895785" cy="1276181"/>
          </a:xfrm>
          <a:prstGeom prst="rect">
            <a:avLst/>
          </a:prstGeom>
        </p:spPr>
      </p:pic>
      <p:pic>
        <p:nvPicPr>
          <p:cNvPr id="14" name="Picture 13">
            <a:extLst>
              <a:ext uri="{FF2B5EF4-FFF2-40B4-BE49-F238E27FC236}">
                <a16:creationId xmlns:a16="http://schemas.microsoft.com/office/drawing/2014/main" id="{286AC9D5-3C55-E83D-FAE3-DE1A66FC6D6C}"/>
              </a:ext>
            </a:extLst>
          </p:cNvPr>
          <p:cNvPicPr>
            <a:picLocks noChangeAspect="1"/>
          </p:cNvPicPr>
          <p:nvPr/>
        </p:nvPicPr>
        <p:blipFill>
          <a:blip r:embed="rId6"/>
          <a:stretch>
            <a:fillRect/>
          </a:stretch>
        </p:blipFill>
        <p:spPr>
          <a:xfrm>
            <a:off x="6095992" y="-59442"/>
            <a:ext cx="3367358" cy="1922794"/>
          </a:xfrm>
          <a:prstGeom prst="rect">
            <a:avLst/>
          </a:prstGeom>
        </p:spPr>
      </p:pic>
      <p:pic>
        <p:nvPicPr>
          <p:cNvPr id="16" name="Picture 15">
            <a:extLst>
              <a:ext uri="{FF2B5EF4-FFF2-40B4-BE49-F238E27FC236}">
                <a16:creationId xmlns:a16="http://schemas.microsoft.com/office/drawing/2014/main" id="{DDB851F1-573C-D304-2434-7397CDCAA9AD}"/>
              </a:ext>
            </a:extLst>
          </p:cNvPr>
          <p:cNvPicPr>
            <a:picLocks noChangeAspect="1"/>
          </p:cNvPicPr>
          <p:nvPr/>
        </p:nvPicPr>
        <p:blipFill>
          <a:blip r:embed="rId7"/>
          <a:stretch>
            <a:fillRect/>
          </a:stretch>
        </p:blipFill>
        <p:spPr>
          <a:xfrm>
            <a:off x="6169640" y="3741009"/>
            <a:ext cx="3142645" cy="1962939"/>
          </a:xfrm>
          <a:prstGeom prst="rect">
            <a:avLst/>
          </a:prstGeom>
        </p:spPr>
      </p:pic>
      <p:pic>
        <p:nvPicPr>
          <p:cNvPr id="18" name="Picture 17">
            <a:extLst>
              <a:ext uri="{FF2B5EF4-FFF2-40B4-BE49-F238E27FC236}">
                <a16:creationId xmlns:a16="http://schemas.microsoft.com/office/drawing/2014/main" id="{6362D508-A67F-8BAA-B869-D8637E2DC545}"/>
              </a:ext>
            </a:extLst>
          </p:cNvPr>
          <p:cNvPicPr>
            <a:picLocks noChangeAspect="1"/>
          </p:cNvPicPr>
          <p:nvPr/>
        </p:nvPicPr>
        <p:blipFill>
          <a:blip r:embed="rId8"/>
          <a:stretch>
            <a:fillRect/>
          </a:stretch>
        </p:blipFill>
        <p:spPr>
          <a:xfrm>
            <a:off x="6095992" y="1880587"/>
            <a:ext cx="3289942" cy="1805099"/>
          </a:xfrm>
          <a:prstGeom prst="rect">
            <a:avLst/>
          </a:prstGeom>
        </p:spPr>
      </p:pic>
      <p:pic>
        <p:nvPicPr>
          <p:cNvPr id="20" name="Picture 19">
            <a:extLst>
              <a:ext uri="{FF2B5EF4-FFF2-40B4-BE49-F238E27FC236}">
                <a16:creationId xmlns:a16="http://schemas.microsoft.com/office/drawing/2014/main" id="{DE30898F-FD54-249B-C747-286340B80634}"/>
              </a:ext>
            </a:extLst>
          </p:cNvPr>
          <p:cNvPicPr>
            <a:picLocks noChangeAspect="1"/>
          </p:cNvPicPr>
          <p:nvPr/>
        </p:nvPicPr>
        <p:blipFill>
          <a:blip r:embed="rId9"/>
          <a:stretch>
            <a:fillRect/>
          </a:stretch>
        </p:blipFill>
        <p:spPr>
          <a:xfrm>
            <a:off x="9243069" y="3881615"/>
            <a:ext cx="2822255" cy="1922794"/>
          </a:xfrm>
          <a:prstGeom prst="rect">
            <a:avLst/>
          </a:prstGeom>
        </p:spPr>
      </p:pic>
      <p:pic>
        <p:nvPicPr>
          <p:cNvPr id="22" name="Picture 21">
            <a:extLst>
              <a:ext uri="{FF2B5EF4-FFF2-40B4-BE49-F238E27FC236}">
                <a16:creationId xmlns:a16="http://schemas.microsoft.com/office/drawing/2014/main" id="{E1647DFB-13AE-1156-0675-7D0C356D3BFF}"/>
              </a:ext>
            </a:extLst>
          </p:cNvPr>
          <p:cNvPicPr>
            <a:picLocks noChangeAspect="1"/>
          </p:cNvPicPr>
          <p:nvPr/>
        </p:nvPicPr>
        <p:blipFill>
          <a:blip r:embed="rId10"/>
          <a:stretch>
            <a:fillRect/>
          </a:stretch>
        </p:blipFill>
        <p:spPr>
          <a:xfrm>
            <a:off x="9243070" y="1784722"/>
            <a:ext cx="2948930" cy="2096892"/>
          </a:xfrm>
          <a:prstGeom prst="rect">
            <a:avLst/>
          </a:prstGeom>
        </p:spPr>
      </p:pic>
      <p:pic>
        <p:nvPicPr>
          <p:cNvPr id="26" name="Picture 25">
            <a:extLst>
              <a:ext uri="{FF2B5EF4-FFF2-40B4-BE49-F238E27FC236}">
                <a16:creationId xmlns:a16="http://schemas.microsoft.com/office/drawing/2014/main" id="{95A950F8-BD74-E07F-E86A-0796803132F1}"/>
              </a:ext>
            </a:extLst>
          </p:cNvPr>
          <p:cNvPicPr>
            <a:picLocks noChangeAspect="1"/>
          </p:cNvPicPr>
          <p:nvPr/>
        </p:nvPicPr>
        <p:blipFill>
          <a:blip r:embed="rId11"/>
          <a:stretch>
            <a:fillRect/>
          </a:stretch>
        </p:blipFill>
        <p:spPr>
          <a:xfrm>
            <a:off x="9463351" y="-104815"/>
            <a:ext cx="2728650" cy="1941129"/>
          </a:xfrm>
          <a:prstGeom prst="rect">
            <a:avLst/>
          </a:prstGeom>
        </p:spPr>
      </p:pic>
    </p:spTree>
    <p:extLst>
      <p:ext uri="{BB962C8B-B14F-4D97-AF65-F5344CB8AC3E}">
        <p14:creationId xmlns:p14="http://schemas.microsoft.com/office/powerpoint/2010/main" val="68356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146221" y="397275"/>
            <a:ext cx="2628785" cy="3761257"/>
          </a:xfrm>
        </p:spPr>
        <p:txBody>
          <a:bodyPr anchor="ctr">
            <a:normAutofit/>
          </a:bodyPr>
          <a:lstStyle/>
          <a:p>
            <a:r>
              <a:rPr lang="en-US" sz="3200" b="1"/>
              <a:t>Swarmplot With Violinplot</a:t>
            </a:r>
            <a:br>
              <a:rPr lang="en-US" sz="3200" b="1"/>
            </a:br>
            <a:r>
              <a:rPr lang="en-US" sz="3200"/>
              <a:t>(Resting ECG and Heart Rate)</a:t>
            </a:r>
            <a:endParaRPr lang="en-IN" sz="3200"/>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146221" y="4846029"/>
            <a:ext cx="2550597" cy="1478402"/>
          </a:xfrm>
        </p:spPr>
        <p:txBody>
          <a:bodyPr anchor="ctr">
            <a:normAutofit/>
          </a:body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700" b="1" i="0" u="none" strike="noStrike" cap="none" normalizeH="0" baseline="0">
                <a:ln>
                  <a:noFill/>
                </a:ln>
                <a:effectLst/>
                <a:latin typeface="Arial" panose="020B0604020202020204" pitchFamily="34" charset="0"/>
              </a:rPr>
              <a:t>Description</a:t>
            </a:r>
            <a:r>
              <a:rPr kumimoji="0" lang="en-US" altLang="en-US" sz="700" b="0" i="0" u="none" strike="noStrike" cap="none" normalizeH="0" baseline="0">
                <a:ln>
                  <a:noFill/>
                </a:ln>
                <a:effectLst/>
                <a:latin typeface="Arial" panose="020B0604020202020204" pitchFamily="34" charset="0"/>
              </a:rPr>
              <a:t>: This graph combines a swarm plot and a violin plot to display the relationship between the Resting ECG results (</a:t>
            </a:r>
            <a:r>
              <a:rPr kumimoji="0" lang="en-US" altLang="en-US" sz="700" b="0" i="0" u="none" strike="noStrike" cap="none" normalizeH="0" baseline="0">
                <a:ln>
                  <a:noFill/>
                </a:ln>
                <a:effectLst/>
                <a:latin typeface="Arial Unicode MS"/>
              </a:rPr>
              <a:t>restecg</a:t>
            </a:r>
            <a:r>
              <a:rPr kumimoji="0" lang="en-US" altLang="en-US" sz="700" b="0" i="0" u="none" strike="noStrike" cap="none" normalizeH="0" baseline="0">
                <a:ln>
                  <a:noFill/>
                </a:ln>
                <a:effectLst/>
              </a:rPr>
              <a:t>) and the Maximum Heart Rate Achieved (</a:t>
            </a:r>
            <a:r>
              <a:rPr kumimoji="0" lang="en-US" altLang="en-US" sz="700" b="0" i="0" u="none" strike="noStrike" cap="none" normalizeH="0" baseline="0">
                <a:ln>
                  <a:noFill/>
                </a:ln>
                <a:effectLst/>
                <a:latin typeface="Arial Unicode MS"/>
              </a:rPr>
              <a:t>thalach</a:t>
            </a:r>
            <a:r>
              <a:rPr kumimoji="0" lang="en-US" altLang="en-US" sz="700" b="0" i="0" u="none" strike="noStrike" cap="none" normalizeH="0" baseline="0">
                <a:ln>
                  <a:noFill/>
                </a:ln>
                <a:effectLst/>
              </a:rPr>
              <a:t>). The data points are colored by the slope category. </a:t>
            </a:r>
          </a:p>
          <a:p>
            <a:pPr marL="0" marR="0" lvl="0" indent="0" defTabSz="914400" rtl="0" eaLnBrk="0" fontAlgn="base" latinLnBrk="0" hangingPunct="0">
              <a:lnSpc>
                <a:spcPct val="110000"/>
              </a:lnSpc>
              <a:spcBef>
                <a:spcPct val="0"/>
              </a:spcBef>
              <a:spcAft>
                <a:spcPts val="600"/>
              </a:spcAft>
              <a:buClrTx/>
              <a:buSzTx/>
              <a:buFontTx/>
              <a:buNone/>
              <a:tabLst/>
            </a:pPr>
            <a:r>
              <a:rPr lang="en-US" sz="700" b="1"/>
              <a:t>Usage</a:t>
            </a:r>
            <a:r>
              <a:rPr lang="en-US" sz="700"/>
              <a:t>: It helps to visualize the distribution and density of heart rate values across different ECG results and slopes.</a:t>
            </a:r>
            <a:endParaRPr kumimoji="0" lang="en-US" altLang="en-US" sz="700" b="0" i="0" u="none" strike="noStrike" cap="none" normalizeH="0" baseline="0">
              <a:ln>
                <a:noFill/>
              </a:ln>
              <a:effectLst/>
              <a:latin typeface="Arial" panose="020B0604020202020204" pitchFamily="34" charset="0"/>
            </a:endParaRPr>
          </a:p>
        </p:txBody>
      </p:sp>
      <p:pic>
        <p:nvPicPr>
          <p:cNvPr id="22" name="Picture 21">
            <a:extLst>
              <a:ext uri="{FF2B5EF4-FFF2-40B4-BE49-F238E27FC236}">
                <a16:creationId xmlns:a16="http://schemas.microsoft.com/office/drawing/2014/main" id="{E1647DFB-13AE-1156-0675-7D0C356D3BFF}"/>
              </a:ext>
            </a:extLst>
          </p:cNvPr>
          <p:cNvPicPr>
            <a:picLocks noChangeAspect="1"/>
          </p:cNvPicPr>
          <p:nvPr/>
        </p:nvPicPr>
        <p:blipFill>
          <a:blip r:embed="rId2"/>
          <a:srcRect r="5999"/>
          <a:stretch/>
        </p:blipFill>
        <p:spPr>
          <a:xfrm>
            <a:off x="3047998" y="10"/>
            <a:ext cx="9144002" cy="6857990"/>
          </a:xfrm>
          <a:prstGeom prst="rect">
            <a:avLst/>
          </a:prstGeom>
        </p:spPr>
      </p:pic>
    </p:spTree>
    <p:extLst>
      <p:ext uri="{BB962C8B-B14F-4D97-AF65-F5344CB8AC3E}">
        <p14:creationId xmlns:p14="http://schemas.microsoft.com/office/powerpoint/2010/main" val="125411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146221" y="397275"/>
            <a:ext cx="2628785" cy="3761257"/>
          </a:xfrm>
        </p:spPr>
        <p:txBody>
          <a:bodyPr anchor="ctr">
            <a:normAutofit/>
          </a:bodyPr>
          <a:lstStyle/>
          <a:p>
            <a:pPr>
              <a:lnSpc>
                <a:spcPct val="90000"/>
              </a:lnSpc>
            </a:pPr>
            <a:r>
              <a:rPr lang="en-US" sz="3200" b="1"/>
              <a:t>Swarmplot With Violinplot</a:t>
            </a:r>
            <a:br>
              <a:rPr lang="en-US" sz="3200" b="1"/>
            </a:br>
            <a:r>
              <a:rPr lang="en-US" sz="3200"/>
              <a:t>(Exercise-Induced Angina and ST Depression)</a:t>
            </a:r>
            <a:endParaRPr lang="en-IN" sz="3200"/>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0" y="4573946"/>
            <a:ext cx="3047997" cy="2284053"/>
          </a:xfrm>
        </p:spPr>
        <p:txBody>
          <a:bodyPr anchor="ctr">
            <a:normAutofit/>
          </a:bodyPr>
          <a:lstStyle/>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100" b="1" i="0" u="none" strike="noStrike" cap="none" normalizeH="0" baseline="0" dirty="0">
                <a:ln>
                  <a:noFill/>
                </a:ln>
                <a:effectLst/>
                <a:latin typeface="Arial" panose="020B0604020202020204" pitchFamily="34" charset="0"/>
              </a:rPr>
              <a:t>Description</a:t>
            </a:r>
            <a:r>
              <a:rPr kumimoji="0" lang="en-US" altLang="en-US" sz="1100" b="0" i="0" u="none" strike="noStrike" cap="none" normalizeH="0" baseline="0" dirty="0">
                <a:ln>
                  <a:noFill/>
                </a:ln>
                <a:effectLst/>
                <a:latin typeface="Arial" panose="020B0604020202020204" pitchFamily="34" charset="0"/>
              </a:rPr>
              <a:t>: This graph combines a swarm plot and a violin plot to display the relationship between the Resting ECG results (</a:t>
            </a:r>
            <a:r>
              <a:rPr kumimoji="0" lang="en-US" altLang="en-US" sz="1100" b="0" i="0" u="none" strike="noStrike" cap="none" normalizeH="0" baseline="0" dirty="0" err="1">
                <a:ln>
                  <a:noFill/>
                </a:ln>
                <a:effectLst/>
                <a:latin typeface="Arial Unicode MS"/>
              </a:rPr>
              <a:t>restecg</a:t>
            </a:r>
            <a:r>
              <a:rPr kumimoji="0" lang="en-US" altLang="en-US" sz="1100" b="0" i="0" u="none" strike="noStrike" cap="none" normalizeH="0" baseline="0" dirty="0">
                <a:ln>
                  <a:noFill/>
                </a:ln>
                <a:effectLst/>
              </a:rPr>
              <a:t>) and the Maximum Heart Rate Achieved (</a:t>
            </a:r>
            <a:r>
              <a:rPr kumimoji="0" lang="en-US" altLang="en-US" sz="1100" b="0" i="0" u="none" strike="noStrike" cap="none" normalizeH="0" baseline="0" dirty="0" err="1">
                <a:ln>
                  <a:noFill/>
                </a:ln>
                <a:effectLst/>
                <a:latin typeface="Arial Unicode MS"/>
              </a:rPr>
              <a:t>thalach</a:t>
            </a:r>
            <a:r>
              <a:rPr kumimoji="0" lang="en-US" altLang="en-US" sz="1100" b="0" i="0" u="none" strike="noStrike" cap="none" normalizeH="0" baseline="0" dirty="0">
                <a:ln>
                  <a:noFill/>
                </a:ln>
                <a:effectLst/>
              </a:rPr>
              <a:t>). The data points are colored by the slope category. </a:t>
            </a:r>
          </a:p>
          <a:p>
            <a:pPr marL="0" marR="0" lvl="0" indent="0" defTabSz="914400" rtl="0" eaLnBrk="0" fontAlgn="base" latinLnBrk="0" hangingPunct="0">
              <a:lnSpc>
                <a:spcPct val="110000"/>
              </a:lnSpc>
              <a:spcBef>
                <a:spcPct val="0"/>
              </a:spcBef>
              <a:spcAft>
                <a:spcPts val="600"/>
              </a:spcAft>
              <a:buClrTx/>
              <a:buSzTx/>
              <a:buFontTx/>
              <a:buNone/>
              <a:tabLst/>
            </a:pPr>
            <a:r>
              <a:rPr lang="en-US" sz="1100" b="1" dirty="0"/>
              <a:t>Usage</a:t>
            </a:r>
            <a:r>
              <a:rPr lang="en-US" sz="1100" dirty="0"/>
              <a:t>: It helps to visualize the distribution and density of heart rate values across different ECG results and slopes.</a:t>
            </a:r>
            <a:endParaRPr kumimoji="0" lang="en-US" altLang="en-US" sz="1100" b="0" i="0" u="none" strike="noStrike" cap="none" normalizeH="0" baseline="0" dirty="0">
              <a:ln>
                <a:noFill/>
              </a:ln>
              <a:effectLst/>
              <a:latin typeface="Arial" panose="020B0604020202020204" pitchFamily="34" charset="0"/>
            </a:endParaRPr>
          </a:p>
        </p:txBody>
      </p:sp>
      <p:pic>
        <p:nvPicPr>
          <p:cNvPr id="5" name="Picture 4">
            <a:extLst>
              <a:ext uri="{FF2B5EF4-FFF2-40B4-BE49-F238E27FC236}">
                <a16:creationId xmlns:a16="http://schemas.microsoft.com/office/drawing/2014/main" id="{9F2403F3-547B-32BB-9A50-AABF4505340F}"/>
              </a:ext>
            </a:extLst>
          </p:cNvPr>
          <p:cNvPicPr>
            <a:picLocks noChangeAspect="1"/>
          </p:cNvPicPr>
          <p:nvPr/>
        </p:nvPicPr>
        <p:blipFill>
          <a:blip r:embed="rId2"/>
          <a:srcRect/>
          <a:stretch/>
        </p:blipFill>
        <p:spPr>
          <a:xfrm>
            <a:off x="3047998" y="10"/>
            <a:ext cx="9144002" cy="6857990"/>
          </a:xfrm>
          <a:prstGeom prst="rect">
            <a:avLst/>
          </a:prstGeom>
        </p:spPr>
      </p:pic>
    </p:spTree>
    <p:extLst>
      <p:ext uri="{BB962C8B-B14F-4D97-AF65-F5344CB8AC3E}">
        <p14:creationId xmlns:p14="http://schemas.microsoft.com/office/powerpoint/2010/main" val="29650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131DEDA-5C21-43C6-992E-D67346B8A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AF339-EC85-AC95-AE53-ADE3065ED320}"/>
              </a:ext>
            </a:extLst>
          </p:cNvPr>
          <p:cNvSpPr>
            <a:spLocks noGrp="1"/>
          </p:cNvSpPr>
          <p:nvPr>
            <p:ph type="ctrTitle"/>
          </p:nvPr>
        </p:nvSpPr>
        <p:spPr>
          <a:xfrm>
            <a:off x="221016" y="554893"/>
            <a:ext cx="11260667" cy="2547816"/>
          </a:xfrm>
        </p:spPr>
        <p:txBody>
          <a:bodyPr>
            <a:normAutofit/>
          </a:bodyPr>
          <a:lstStyle/>
          <a:p>
            <a:pPr lvl="0" eaLnBrk="0" fontAlgn="base" hangingPunct="0">
              <a:spcAft>
                <a:spcPct val="0"/>
              </a:spcAft>
            </a:pPr>
            <a:r>
              <a:rPr lang="en-US" altLang="en-US" b="1" dirty="0">
                <a:solidFill>
                  <a:schemeClr val="tx1"/>
                </a:solidFill>
                <a:latin typeface="Arial" panose="020B0604020202020204" pitchFamily="34" charset="0"/>
              </a:rPr>
              <a:t>Pie Charts (Distribution of Variables)</a:t>
            </a:r>
            <a:endParaRPr lang="en-US" altLang="en-US" dirty="0">
              <a:solidFill>
                <a:schemeClr val="tx1"/>
              </a:solidFill>
              <a:latin typeface="Arial" panose="020B0604020202020204" pitchFamily="34" charset="0"/>
            </a:endParaRPr>
          </a:p>
        </p:txBody>
      </p:sp>
      <p:sp>
        <p:nvSpPr>
          <p:cNvPr id="3" name="Subtitle 2">
            <a:extLst>
              <a:ext uri="{FF2B5EF4-FFF2-40B4-BE49-F238E27FC236}">
                <a16:creationId xmlns:a16="http://schemas.microsoft.com/office/drawing/2014/main" id="{F575ACC6-7235-1EA7-663A-880127099DF0}"/>
              </a:ext>
            </a:extLst>
          </p:cNvPr>
          <p:cNvSpPr>
            <a:spLocks noGrp="1"/>
          </p:cNvSpPr>
          <p:nvPr>
            <p:ph type="subTitle" idx="1"/>
          </p:nvPr>
        </p:nvSpPr>
        <p:spPr>
          <a:xfrm>
            <a:off x="221016" y="3726525"/>
            <a:ext cx="2664221" cy="2576581"/>
          </a:xfrm>
        </p:spPr>
        <p:txBody>
          <a:bodyPr>
            <a:normAutofit lnSpcReduction="10000"/>
          </a:bodyPr>
          <a:lstStyle/>
          <a:p>
            <a:pPr lvl="0" eaLnBrk="0" fontAlgn="base" hangingPunct="0">
              <a:lnSpc>
                <a:spcPct val="100000"/>
              </a:lnSpc>
              <a:spcBef>
                <a:spcPct val="0"/>
              </a:spcBef>
              <a:spcAft>
                <a:spcPct val="0"/>
              </a:spcAft>
              <a:buFontTx/>
              <a:buChar char="•"/>
            </a:pPr>
            <a:r>
              <a:rPr lang="en-US" altLang="en-US" sz="1600" b="1" dirty="0">
                <a:latin typeface="Arial" panose="020B0604020202020204" pitchFamily="34" charset="0"/>
              </a:rPr>
              <a:t>Description</a:t>
            </a:r>
            <a:r>
              <a:rPr lang="en-US" altLang="en-US" sz="1600" dirty="0">
                <a:latin typeface="Arial" panose="020B0604020202020204" pitchFamily="34" charset="0"/>
              </a:rPr>
              <a:t>: Multiple pie charts display the distribution of different categorical variables </a:t>
            </a:r>
            <a:r>
              <a:rPr lang="en-US" altLang="en-US" sz="1400" dirty="0">
                <a:latin typeface="Arial" panose="020B0604020202020204" pitchFamily="34" charset="0"/>
              </a:rPr>
              <a:t>(</a:t>
            </a:r>
            <a:r>
              <a:rPr lang="en-US" altLang="en-US" sz="1600" dirty="0" err="1">
                <a:latin typeface="Arial Unicode MS"/>
              </a:rPr>
              <a:t>restecg</a:t>
            </a:r>
            <a:r>
              <a:rPr lang="en-US" altLang="en-US" sz="2000" dirty="0"/>
              <a:t>, </a:t>
            </a:r>
            <a:r>
              <a:rPr lang="en-US" altLang="en-US" sz="1600" dirty="0" err="1">
                <a:latin typeface="Arial Unicode MS"/>
              </a:rPr>
              <a:t>thalach</a:t>
            </a:r>
            <a:r>
              <a:rPr lang="en-US" altLang="en-US" sz="2000" dirty="0"/>
              <a:t>, </a:t>
            </a:r>
            <a:r>
              <a:rPr lang="en-US" altLang="en-US" sz="1600" dirty="0">
                <a:latin typeface="Arial Unicode MS"/>
              </a:rPr>
              <a:t>slope</a:t>
            </a:r>
            <a:r>
              <a:rPr lang="en-US" altLang="en-US" sz="2000" dirty="0"/>
              <a:t>)</a:t>
            </a:r>
            <a:r>
              <a:rPr lang="en-US" altLang="en-US" sz="1800" dirty="0"/>
              <a:t>.</a:t>
            </a:r>
            <a:endParaRPr lang="en-US" altLang="en-US" sz="2800" dirty="0">
              <a:latin typeface="Arial" panose="020B0604020202020204" pitchFamily="34" charset="0"/>
            </a:endParaRPr>
          </a:p>
          <a:p>
            <a:pPr lvl="0" eaLnBrk="0" fontAlgn="base" hangingPunct="0">
              <a:lnSpc>
                <a:spcPct val="100000"/>
              </a:lnSpc>
              <a:spcBef>
                <a:spcPct val="0"/>
              </a:spcBef>
              <a:spcAft>
                <a:spcPct val="0"/>
              </a:spcAft>
              <a:buFontTx/>
              <a:buChar char="•"/>
            </a:pPr>
            <a:r>
              <a:rPr lang="en-US" altLang="en-US" sz="1600" b="1" dirty="0">
                <a:latin typeface="Arial" panose="020B0604020202020204" pitchFamily="34" charset="0"/>
              </a:rPr>
              <a:t>Usage</a:t>
            </a:r>
            <a:r>
              <a:rPr lang="en-US" altLang="en-US" sz="1600" dirty="0">
                <a:latin typeface="Arial" panose="020B0604020202020204" pitchFamily="34" charset="0"/>
              </a:rPr>
              <a:t>: These charts provide a visual summary of the proportions of each category within the respective variables.</a:t>
            </a:r>
          </a:p>
        </p:txBody>
      </p:sp>
      <p:pic>
        <p:nvPicPr>
          <p:cNvPr id="9" name="Picture 8">
            <a:extLst>
              <a:ext uri="{FF2B5EF4-FFF2-40B4-BE49-F238E27FC236}">
                <a16:creationId xmlns:a16="http://schemas.microsoft.com/office/drawing/2014/main" id="{AFA18E8C-5119-7F59-D64D-B8430B6119FA}"/>
              </a:ext>
            </a:extLst>
          </p:cNvPr>
          <p:cNvPicPr>
            <a:picLocks noChangeAspect="1"/>
          </p:cNvPicPr>
          <p:nvPr/>
        </p:nvPicPr>
        <p:blipFill>
          <a:blip r:embed="rId2"/>
          <a:srcRect l="6223" r="14452" b="5"/>
          <a:stretch/>
        </p:blipFill>
        <p:spPr>
          <a:xfrm>
            <a:off x="3111843" y="3429000"/>
            <a:ext cx="3030846" cy="3429000"/>
          </a:xfrm>
          <a:prstGeom prst="rect">
            <a:avLst/>
          </a:prstGeom>
        </p:spPr>
      </p:pic>
      <p:pic>
        <p:nvPicPr>
          <p:cNvPr id="13" name="Picture 12">
            <a:extLst>
              <a:ext uri="{FF2B5EF4-FFF2-40B4-BE49-F238E27FC236}">
                <a16:creationId xmlns:a16="http://schemas.microsoft.com/office/drawing/2014/main" id="{28FF5501-5C9C-B80D-CEE2-BB7B58C65BC9}"/>
              </a:ext>
            </a:extLst>
          </p:cNvPr>
          <p:cNvPicPr>
            <a:picLocks noChangeAspect="1"/>
          </p:cNvPicPr>
          <p:nvPr/>
        </p:nvPicPr>
        <p:blipFill>
          <a:blip r:embed="rId3"/>
          <a:srcRect l="7514" r="12270" b="-3"/>
          <a:stretch/>
        </p:blipFill>
        <p:spPr>
          <a:xfrm>
            <a:off x="6136499" y="3429000"/>
            <a:ext cx="3030846" cy="3429000"/>
          </a:xfrm>
          <a:prstGeom prst="rect">
            <a:avLst/>
          </a:prstGeom>
        </p:spPr>
      </p:pic>
      <p:pic>
        <p:nvPicPr>
          <p:cNvPr id="5" name="Picture 4">
            <a:extLst>
              <a:ext uri="{FF2B5EF4-FFF2-40B4-BE49-F238E27FC236}">
                <a16:creationId xmlns:a16="http://schemas.microsoft.com/office/drawing/2014/main" id="{D8266441-4496-5E9F-29A0-2B789BAC8308}"/>
              </a:ext>
            </a:extLst>
          </p:cNvPr>
          <p:cNvPicPr>
            <a:picLocks noChangeAspect="1"/>
          </p:cNvPicPr>
          <p:nvPr/>
        </p:nvPicPr>
        <p:blipFill>
          <a:blip r:embed="rId4"/>
          <a:srcRect l="3041" r="14982" b="4"/>
          <a:stretch/>
        </p:blipFill>
        <p:spPr>
          <a:xfrm>
            <a:off x="9161154" y="3429000"/>
            <a:ext cx="3030846" cy="3429000"/>
          </a:xfrm>
          <a:prstGeom prst="rect">
            <a:avLst/>
          </a:prstGeom>
        </p:spPr>
      </p:pic>
      <p:sp>
        <p:nvSpPr>
          <p:cNvPr id="15" name="Rectangle 1">
            <a:extLst>
              <a:ext uri="{FF2B5EF4-FFF2-40B4-BE49-F238E27FC236}">
                <a16:creationId xmlns:a16="http://schemas.microsoft.com/office/drawing/2014/main" id="{6A732B2A-02C4-7C72-041F-BFAA0B528F7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7668609"/>
      </p:ext>
    </p:extLst>
  </p:cSld>
  <p:clrMapOvr>
    <a:masterClrMapping/>
  </p:clrMapOvr>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1450</Words>
  <Application>Microsoft Office PowerPoint</Application>
  <PresentationFormat>Widescreen</PresentationFormat>
  <Paragraphs>59</Paragraphs>
  <Slides>25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__Inter_d8a5da</vt:lpstr>
      <vt:lpstr>Aptos</vt:lpstr>
      <vt:lpstr>Aptos Display</vt:lpstr>
      <vt:lpstr>Arial</vt:lpstr>
      <vt:lpstr>Arial Unicode MS</vt:lpstr>
      <vt:lpstr>Avenir Next LT Pro</vt:lpstr>
      <vt:lpstr>Bahnschrift</vt:lpstr>
      <vt:lpstr>MatrixVTI</vt:lpstr>
      <vt:lpstr>Office Theme</vt:lpstr>
      <vt:lpstr>Heart Data Analysis</vt:lpstr>
      <vt:lpstr>HISTOGRAM</vt:lpstr>
      <vt:lpstr>PAIRPLOT</vt:lpstr>
      <vt:lpstr>HEATMAPS</vt:lpstr>
      <vt:lpstr>BOXPLOT (Heart Rate by Resting ECG and Slope)</vt:lpstr>
      <vt:lpstr>Swarmplot With Violinplot</vt:lpstr>
      <vt:lpstr>Swarmplot With Violinplot (Resting ECG and Heart Rate)</vt:lpstr>
      <vt:lpstr>Swarmplot With Violinplot (Exercise-Induced Angina and ST Depression)</vt:lpstr>
      <vt:lpstr>Pie Charts (Distribution of Variables)</vt:lpstr>
      <vt:lpstr>Box Plot (Heart Rate by Resting ECG and Slope)</vt:lpstr>
      <vt:lpstr>3D Line Plot (Exercise-Induced Angina, ST Depression, and Fasting Blood Sugar)</vt:lpstr>
      <vt:lpstr>3D Scatter Plot (Chest Pain, Heart Rate, and Fasting Blood Sugar)</vt:lpstr>
      <vt:lpstr>Bar Plot (Exercise-Induced Angina and ST Depression)</vt:lpstr>
      <vt:lpstr>Bar Plot</vt:lpstr>
      <vt:lpstr>Count Plot Showing Heart Disease Based on Age Range</vt:lpstr>
      <vt:lpstr>Count Plot Showing Heart Disease Based on Gender</vt:lpstr>
      <vt:lpstr>Count Plot Showing Heart Disease Based on Chest Pain</vt:lpstr>
      <vt:lpstr>Count Plot Chest Pain Based on Gender Across Different Age Ranges</vt:lpstr>
      <vt:lpstr>Relationship Between Heart Disease and Cholesterol Levels</vt:lpstr>
      <vt:lpstr>Blood Pressure Levels Based on Heart Disease</vt:lpstr>
      <vt:lpstr>Line Plot Showing Blood Pressure Levels in Relation to Age</vt:lpstr>
      <vt:lpstr>Line Plot Showing the Relationship Between Age and Cholesterol Levels</vt:lpstr>
      <vt:lpstr>Age vs. ST Depression</vt:lpstr>
      <vt:lpstr> Graph Showing Gender vs. ST Depression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pskirit7545@gmail.com</dc:creator>
  <cp:lastModifiedBy>pskirit7545</cp:lastModifiedBy>
  <cp:revision>7</cp:revision>
  <dcterms:created xsi:type="dcterms:W3CDTF">2024-07-31T15:53:39Z</dcterms:created>
  <dcterms:modified xsi:type="dcterms:W3CDTF">2024-08-01T13:17:40Z</dcterms:modified>
</cp:coreProperties>
</file>