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69" r:id="rId2"/>
    <p:sldId id="311" r:id="rId3"/>
    <p:sldId id="394" r:id="rId4"/>
    <p:sldId id="395" r:id="rId5"/>
    <p:sldId id="396" r:id="rId6"/>
    <p:sldId id="397" r:id="rId7"/>
    <p:sldId id="371" r:id="rId8"/>
    <p:sldId id="373" r:id="rId9"/>
    <p:sldId id="374" r:id="rId10"/>
    <p:sldId id="378" r:id="rId11"/>
    <p:sldId id="379" r:id="rId12"/>
    <p:sldId id="380" r:id="rId13"/>
    <p:sldId id="381" r:id="rId14"/>
    <p:sldId id="382" r:id="rId15"/>
    <p:sldId id="383" r:id="rId16"/>
    <p:sldId id="384" r:id="rId17"/>
    <p:sldId id="393" r:id="rId18"/>
    <p:sldId id="398" r:id="rId19"/>
    <p:sldId id="399" r:id="rId20"/>
    <p:sldId id="400" r:id="rId21"/>
    <p:sldId id="401" r:id="rId22"/>
    <p:sldId id="402" r:id="rId23"/>
    <p:sldId id="403" r:id="rId24"/>
    <p:sldId id="404" r:id="rId25"/>
    <p:sldId id="405" r:id="rId26"/>
    <p:sldId id="368"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2F99A-7516-47AE-B89C-ED09B95FAA22}" v="16" dt="2018-11-23T07:38:23.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 Suganda Girsang" userId="740a9f6f-684e-4a19-8606-cab5e0090abc" providerId="ADAL" clId="{45F2F99A-7516-47AE-B89C-ED09B95FAA22}"/>
    <pc:docChg chg="undo custSel addSld delSld modSld">
      <pc:chgData name="Abba Suganda Girsang" userId="740a9f6f-684e-4a19-8606-cab5e0090abc" providerId="ADAL" clId="{45F2F99A-7516-47AE-B89C-ED09B95FAA22}" dt="2018-11-23T07:40:21.838" v="117" actId="5793"/>
      <pc:docMkLst>
        <pc:docMk/>
      </pc:docMkLst>
      <pc:sldChg chg="modSp">
        <pc:chgData name="Abba Suganda Girsang" userId="740a9f6f-684e-4a19-8606-cab5e0090abc" providerId="ADAL" clId="{45F2F99A-7516-47AE-B89C-ED09B95FAA22}" dt="2018-11-23T07:40:21.838" v="117" actId="5793"/>
        <pc:sldMkLst>
          <pc:docMk/>
          <pc:sldMk cId="0" sldId="311"/>
        </pc:sldMkLst>
        <pc:spChg chg="mod">
          <ac:chgData name="Abba Suganda Girsang" userId="740a9f6f-684e-4a19-8606-cab5e0090abc" providerId="ADAL" clId="{45F2F99A-7516-47AE-B89C-ED09B95FAA22}" dt="2018-11-23T07:40:21.838" v="117" actId="5793"/>
          <ac:spMkLst>
            <pc:docMk/>
            <pc:sldMk cId="0" sldId="311"/>
            <ac:spMk id="7171" creationId="{00000000-0000-0000-0000-000000000000}"/>
          </ac:spMkLst>
        </pc:spChg>
      </pc:sldChg>
      <pc:sldChg chg="del">
        <pc:chgData name="Abba Suganda Girsang" userId="740a9f6f-684e-4a19-8606-cab5e0090abc" providerId="ADAL" clId="{45F2F99A-7516-47AE-B89C-ED09B95FAA22}" dt="2018-11-23T07:16:33.637" v="14" actId="2696"/>
        <pc:sldMkLst>
          <pc:docMk/>
          <pc:sldMk cId="515315492" sldId="372"/>
        </pc:sldMkLst>
      </pc:sldChg>
      <pc:sldChg chg="del">
        <pc:chgData name="Abba Suganda Girsang" userId="740a9f6f-684e-4a19-8606-cab5e0090abc" providerId="ADAL" clId="{45F2F99A-7516-47AE-B89C-ED09B95FAA22}" dt="2018-11-23T07:16:43.068" v="15" actId="2696"/>
        <pc:sldMkLst>
          <pc:docMk/>
          <pc:sldMk cId="3226471278" sldId="375"/>
        </pc:sldMkLst>
      </pc:sldChg>
      <pc:sldChg chg="del">
        <pc:chgData name="Abba Suganda Girsang" userId="740a9f6f-684e-4a19-8606-cab5e0090abc" providerId="ADAL" clId="{45F2F99A-7516-47AE-B89C-ED09B95FAA22}" dt="2018-11-23T07:16:58.472" v="16" actId="2696"/>
        <pc:sldMkLst>
          <pc:docMk/>
          <pc:sldMk cId="2844302943" sldId="376"/>
        </pc:sldMkLst>
      </pc:sldChg>
      <pc:sldChg chg="del">
        <pc:chgData name="Abba Suganda Girsang" userId="740a9f6f-684e-4a19-8606-cab5e0090abc" providerId="ADAL" clId="{45F2F99A-7516-47AE-B89C-ED09B95FAA22}" dt="2018-11-23T07:16:59.208" v="17" actId="2696"/>
        <pc:sldMkLst>
          <pc:docMk/>
          <pc:sldMk cId="2290646563" sldId="377"/>
        </pc:sldMkLst>
      </pc:sldChg>
      <pc:sldChg chg="add del">
        <pc:chgData name="Abba Suganda Girsang" userId="740a9f6f-684e-4a19-8606-cab5e0090abc" providerId="ADAL" clId="{45F2F99A-7516-47AE-B89C-ED09B95FAA22}" dt="2018-11-23T07:17:05.585" v="19" actId="2696"/>
        <pc:sldMkLst>
          <pc:docMk/>
          <pc:sldMk cId="1151839759" sldId="378"/>
        </pc:sldMkLst>
      </pc:sldChg>
      <pc:sldChg chg="del">
        <pc:chgData name="Abba Suganda Girsang" userId="740a9f6f-684e-4a19-8606-cab5e0090abc" providerId="ADAL" clId="{45F2F99A-7516-47AE-B89C-ED09B95FAA22}" dt="2018-11-23T07:17:19.855" v="20" actId="2696"/>
        <pc:sldMkLst>
          <pc:docMk/>
          <pc:sldMk cId="423532840" sldId="385"/>
        </pc:sldMkLst>
      </pc:sldChg>
      <pc:sldChg chg="del">
        <pc:chgData name="Abba Suganda Girsang" userId="740a9f6f-684e-4a19-8606-cab5e0090abc" providerId="ADAL" clId="{45F2F99A-7516-47AE-B89C-ED09B95FAA22}" dt="2018-11-23T07:17:21.632" v="21" actId="2696"/>
        <pc:sldMkLst>
          <pc:docMk/>
          <pc:sldMk cId="2050608829" sldId="386"/>
        </pc:sldMkLst>
      </pc:sldChg>
      <pc:sldChg chg="del">
        <pc:chgData name="Abba Suganda Girsang" userId="740a9f6f-684e-4a19-8606-cab5e0090abc" providerId="ADAL" clId="{45F2F99A-7516-47AE-B89C-ED09B95FAA22}" dt="2018-11-23T07:17:23.863" v="22" actId="2696"/>
        <pc:sldMkLst>
          <pc:docMk/>
          <pc:sldMk cId="3030356588" sldId="387"/>
        </pc:sldMkLst>
      </pc:sldChg>
      <pc:sldChg chg="del">
        <pc:chgData name="Abba Suganda Girsang" userId="740a9f6f-684e-4a19-8606-cab5e0090abc" providerId="ADAL" clId="{45F2F99A-7516-47AE-B89C-ED09B95FAA22}" dt="2018-11-23T07:17:25.149" v="23" actId="2696"/>
        <pc:sldMkLst>
          <pc:docMk/>
          <pc:sldMk cId="1211894423" sldId="388"/>
        </pc:sldMkLst>
      </pc:sldChg>
      <pc:sldChg chg="del">
        <pc:chgData name="Abba Suganda Girsang" userId="740a9f6f-684e-4a19-8606-cab5e0090abc" providerId="ADAL" clId="{45F2F99A-7516-47AE-B89C-ED09B95FAA22}" dt="2018-11-23T07:17:27.015" v="24" actId="2696"/>
        <pc:sldMkLst>
          <pc:docMk/>
          <pc:sldMk cId="1267813943" sldId="389"/>
        </pc:sldMkLst>
      </pc:sldChg>
      <pc:sldChg chg="del">
        <pc:chgData name="Abba Suganda Girsang" userId="740a9f6f-684e-4a19-8606-cab5e0090abc" providerId="ADAL" clId="{45F2F99A-7516-47AE-B89C-ED09B95FAA22}" dt="2018-11-23T07:17:29.027" v="25" actId="2696"/>
        <pc:sldMkLst>
          <pc:docMk/>
          <pc:sldMk cId="1032157583" sldId="390"/>
        </pc:sldMkLst>
      </pc:sldChg>
      <pc:sldChg chg="del">
        <pc:chgData name="Abba Suganda Girsang" userId="740a9f6f-684e-4a19-8606-cab5e0090abc" providerId="ADAL" clId="{45F2F99A-7516-47AE-B89C-ED09B95FAA22}" dt="2018-11-23T07:17:29.764" v="26" actId="2696"/>
        <pc:sldMkLst>
          <pc:docMk/>
          <pc:sldMk cId="2580339233" sldId="391"/>
        </pc:sldMkLst>
      </pc:sldChg>
      <pc:sldChg chg="del">
        <pc:chgData name="Abba Suganda Girsang" userId="740a9f6f-684e-4a19-8606-cab5e0090abc" providerId="ADAL" clId="{45F2F99A-7516-47AE-B89C-ED09B95FAA22}" dt="2018-11-23T07:17:30.659" v="27" actId="2696"/>
        <pc:sldMkLst>
          <pc:docMk/>
          <pc:sldMk cId="1985306517" sldId="392"/>
        </pc:sldMkLst>
      </pc:sldChg>
      <pc:sldChg chg="del">
        <pc:chgData name="Abba Suganda Girsang" userId="740a9f6f-684e-4a19-8606-cab5e0090abc" providerId="ADAL" clId="{45F2F99A-7516-47AE-B89C-ED09B95FAA22}" dt="2018-11-23T07:24:37.939" v="29" actId="2696"/>
        <pc:sldMkLst>
          <pc:docMk/>
          <pc:sldMk cId="1223182773" sldId="394"/>
        </pc:sldMkLst>
      </pc:sldChg>
      <pc:sldChg chg="modSp add">
        <pc:chgData name="Abba Suganda Girsang" userId="740a9f6f-684e-4a19-8606-cab5e0090abc" providerId="ADAL" clId="{45F2F99A-7516-47AE-B89C-ED09B95FAA22}" dt="2018-11-23T07:25:57.788" v="36" actId="207"/>
        <pc:sldMkLst>
          <pc:docMk/>
          <pc:sldMk cId="3584768982" sldId="394"/>
        </pc:sldMkLst>
        <pc:spChg chg="mod">
          <ac:chgData name="Abba Suganda Girsang" userId="740a9f6f-684e-4a19-8606-cab5e0090abc" providerId="ADAL" clId="{45F2F99A-7516-47AE-B89C-ED09B95FAA22}" dt="2018-11-23T07:25:57.788" v="36" actId="207"/>
          <ac:spMkLst>
            <pc:docMk/>
            <pc:sldMk cId="3584768982" sldId="394"/>
            <ac:spMk id="110594" creationId="{00000000-0000-0000-0000-000000000000}"/>
          </ac:spMkLst>
        </pc:spChg>
      </pc:sldChg>
      <pc:sldChg chg="modSp add">
        <pc:chgData name="Abba Suganda Girsang" userId="740a9f6f-684e-4a19-8606-cab5e0090abc" providerId="ADAL" clId="{45F2F99A-7516-47AE-B89C-ED09B95FAA22}" dt="2018-11-23T07:28:04.483" v="64" actId="6549"/>
        <pc:sldMkLst>
          <pc:docMk/>
          <pc:sldMk cId="1836234272" sldId="395"/>
        </pc:sldMkLst>
        <pc:spChg chg="mod">
          <ac:chgData name="Abba Suganda Girsang" userId="740a9f6f-684e-4a19-8606-cab5e0090abc" providerId="ADAL" clId="{45F2F99A-7516-47AE-B89C-ED09B95FAA22}" dt="2018-11-23T07:27:28.424" v="56" actId="20577"/>
          <ac:spMkLst>
            <pc:docMk/>
            <pc:sldMk cId="1836234272" sldId="395"/>
            <ac:spMk id="111618" creationId="{00000000-0000-0000-0000-000000000000}"/>
          </ac:spMkLst>
        </pc:spChg>
        <pc:spChg chg="mod">
          <ac:chgData name="Abba Suganda Girsang" userId="740a9f6f-684e-4a19-8606-cab5e0090abc" providerId="ADAL" clId="{45F2F99A-7516-47AE-B89C-ED09B95FAA22}" dt="2018-11-23T07:27:22.190" v="45" actId="1076"/>
          <ac:spMkLst>
            <pc:docMk/>
            <pc:sldMk cId="1836234272" sldId="395"/>
            <ac:spMk id="111619" creationId="{00000000-0000-0000-0000-000000000000}"/>
          </ac:spMkLst>
        </pc:spChg>
        <pc:spChg chg="mod">
          <ac:chgData name="Abba Suganda Girsang" userId="740a9f6f-684e-4a19-8606-cab5e0090abc" providerId="ADAL" clId="{45F2F99A-7516-47AE-B89C-ED09B95FAA22}" dt="2018-11-23T07:28:04.483" v="64" actId="6549"/>
          <ac:spMkLst>
            <pc:docMk/>
            <pc:sldMk cId="1836234272" sldId="395"/>
            <ac:spMk id="111620" creationId="{00000000-0000-0000-0000-000000000000}"/>
          </ac:spMkLst>
        </pc:spChg>
      </pc:sldChg>
      <pc:sldChg chg="del">
        <pc:chgData name="Abba Suganda Girsang" userId="740a9f6f-684e-4a19-8606-cab5e0090abc" providerId="ADAL" clId="{45F2F99A-7516-47AE-B89C-ED09B95FAA22}" dt="2018-11-23T07:24:37.937" v="28" actId="2696"/>
        <pc:sldMkLst>
          <pc:docMk/>
          <pc:sldMk cId="1939170593" sldId="395"/>
        </pc:sldMkLst>
      </pc:sldChg>
      <pc:sldChg chg="delSp modSp add">
        <pc:chgData name="Abba Suganda Girsang" userId="740a9f6f-684e-4a19-8606-cab5e0090abc" providerId="ADAL" clId="{45F2F99A-7516-47AE-B89C-ED09B95FAA22}" dt="2018-11-23T07:38:48.648" v="115"/>
        <pc:sldMkLst>
          <pc:docMk/>
          <pc:sldMk cId="4174742105" sldId="396"/>
        </pc:sldMkLst>
        <pc:spChg chg="del mod">
          <ac:chgData name="Abba Suganda Girsang" userId="740a9f6f-684e-4a19-8606-cab5e0090abc" providerId="ADAL" clId="{45F2F99A-7516-47AE-B89C-ED09B95FAA22}" dt="2018-11-23T07:38:48.648" v="115"/>
          <ac:spMkLst>
            <pc:docMk/>
            <pc:sldMk cId="4174742105" sldId="396"/>
            <ac:spMk id="112642" creationId="{00000000-0000-0000-0000-000000000000}"/>
          </ac:spMkLst>
        </pc:spChg>
        <pc:spChg chg="mod">
          <ac:chgData name="Abba Suganda Girsang" userId="740a9f6f-684e-4a19-8606-cab5e0090abc" providerId="ADAL" clId="{45F2F99A-7516-47AE-B89C-ED09B95FAA22}" dt="2018-11-23T07:36:49.938" v="71"/>
          <ac:spMkLst>
            <pc:docMk/>
            <pc:sldMk cId="4174742105" sldId="396"/>
            <ac:spMk id="112643" creationId="{00000000-0000-0000-0000-000000000000}"/>
          </ac:spMkLst>
        </pc:spChg>
        <pc:spChg chg="mod">
          <ac:chgData name="Abba Suganda Girsang" userId="740a9f6f-684e-4a19-8606-cab5e0090abc" providerId="ADAL" clId="{45F2F99A-7516-47AE-B89C-ED09B95FAA22}" dt="2018-11-23T07:38:41.045" v="113" actId="6549"/>
          <ac:spMkLst>
            <pc:docMk/>
            <pc:sldMk cId="4174742105" sldId="396"/>
            <ac:spMk id="112644" creationId="{00000000-0000-0000-0000-000000000000}"/>
          </ac:spMkLst>
        </pc:spChg>
      </pc:sldChg>
      <pc:sldChg chg="del">
        <pc:chgData name="Abba Suganda Girsang" userId="740a9f6f-684e-4a19-8606-cab5e0090abc" providerId="ADAL" clId="{45F2F99A-7516-47AE-B89C-ED09B95FAA22}" dt="2018-11-23T07:36:24.722" v="66" actId="2696"/>
        <pc:sldMkLst>
          <pc:docMk/>
          <pc:sldMk cId="4288109021" sldId="396"/>
        </pc:sldMkLst>
      </pc:sldChg>
      <pc:sldChg chg="del">
        <pc:chgData name="Abba Suganda Girsang" userId="740a9f6f-684e-4a19-8606-cab5e0090abc" providerId="ADAL" clId="{45F2F99A-7516-47AE-B89C-ED09B95FAA22}" dt="2018-11-23T07:36:24.718" v="65" actId="2696"/>
        <pc:sldMkLst>
          <pc:docMk/>
          <pc:sldMk cId="643638040" sldId="397"/>
        </pc:sldMkLst>
      </pc:sldChg>
      <pc:sldChg chg="add">
        <pc:chgData name="Abba Suganda Girsang" userId="740a9f6f-684e-4a19-8606-cab5e0090abc" providerId="ADAL" clId="{45F2F99A-7516-47AE-B89C-ED09B95FAA22}" dt="2018-11-23T07:36:31.286" v="68"/>
        <pc:sldMkLst>
          <pc:docMk/>
          <pc:sldMk cId="2847199495" sldId="397"/>
        </pc:sldMkLst>
      </pc:sldChg>
      <pc:sldChg chg="add del">
        <pc:chgData name="Abba Suganda Girsang" userId="740a9f6f-684e-4a19-8606-cab5e0090abc" providerId="ADAL" clId="{45F2F99A-7516-47AE-B89C-ED09B95FAA22}" dt="2018-11-23T07:24:45.973" v="32" actId="2696"/>
        <pc:sldMkLst>
          <pc:docMk/>
          <pc:sldMk cId="1142308049" sldId="406"/>
        </pc:sldMkLst>
      </pc:sldChg>
      <pc:sldChg chg="add del">
        <pc:chgData name="Abba Suganda Girsang" userId="740a9f6f-684e-4a19-8606-cab5e0090abc" providerId="ADAL" clId="{45F2F99A-7516-47AE-B89C-ED09B95FAA22}" dt="2018-11-23T07:36:33.558" v="69" actId="2696"/>
        <pc:sldMkLst>
          <pc:docMk/>
          <pc:sldMk cId="1574666867" sldId="40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652FA-69A1-423E-AF15-A0ACED55B15B}" type="datetimeFigureOut">
              <a:rPr lang="en-US" smtClean="0"/>
              <a:t>11/23/2018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CBF54-4DC8-481A-9525-9E6CE8759B33}" type="slidenum">
              <a:rPr lang="en-US" smtClean="0"/>
              <a:t>‹#›</a:t>
            </a:fld>
            <a:endParaRPr lang="en-US"/>
          </a:p>
        </p:txBody>
      </p:sp>
    </p:spTree>
    <p:extLst>
      <p:ext uri="{BB962C8B-B14F-4D97-AF65-F5344CB8AC3E}">
        <p14:creationId xmlns:p14="http://schemas.microsoft.com/office/powerpoint/2010/main" val="290017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12807" r="128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2600" y="2416175"/>
            <a:ext cx="7315200" cy="1470025"/>
          </a:xfrm>
        </p:spPr>
        <p:txBody>
          <a:bodyPr/>
          <a:lstStyle/>
          <a:p>
            <a:r>
              <a:rPr lang="en-US"/>
              <a:t>Click to edit Master title style</a:t>
            </a:r>
          </a:p>
        </p:txBody>
      </p:sp>
      <p:sp>
        <p:nvSpPr>
          <p:cNvPr id="3" name="Subtitle 2"/>
          <p:cNvSpPr>
            <a:spLocks noGrp="1"/>
          </p:cNvSpPr>
          <p:nvPr>
            <p:ph type="subTitle" idx="1"/>
          </p:nvPr>
        </p:nvSpPr>
        <p:spPr>
          <a:xfrm>
            <a:off x="16764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1A579EF4-2960-4291-87DE-AB2F36AA2CDB}"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D956D5-D6DA-4D2B-8927-AD39459439BA}" type="slidenum">
              <a:rPr lang="en-US" altLang="en-US"/>
              <a:pPr>
                <a:defRPr/>
              </a:pPr>
              <a:t>‹#›</a:t>
            </a:fld>
            <a:endParaRPr lang="en-US" altLang="en-US"/>
          </a:p>
        </p:txBody>
      </p:sp>
    </p:spTree>
    <p:extLst>
      <p:ext uri="{BB962C8B-B14F-4D97-AF65-F5344CB8AC3E}">
        <p14:creationId xmlns:p14="http://schemas.microsoft.com/office/powerpoint/2010/main" val="213526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46C96E-48F0-4426-B7E9-C7869493EC1E}" type="datetimeFigureOut">
              <a:rPr lang="en-US"/>
              <a:pPr>
                <a:defRPr/>
              </a:pPr>
              <a:t>11/23/2018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97AEEB-7383-4A54-B865-BFF0C70CC789}" type="slidenum">
              <a:rPr lang="en-US" altLang="en-US"/>
              <a:pPr>
                <a:defRPr/>
              </a:pPr>
              <a:t>‹#›</a:t>
            </a:fld>
            <a:endParaRPr lang="en-US" altLang="en-US"/>
          </a:p>
        </p:txBody>
      </p:sp>
    </p:spTree>
    <p:extLst>
      <p:ext uri="{BB962C8B-B14F-4D97-AF65-F5344CB8AC3E}">
        <p14:creationId xmlns:p14="http://schemas.microsoft.com/office/powerpoint/2010/main" val="427683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Background 02.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022475" y="3905250"/>
            <a:ext cx="3095625" cy="2987675"/>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solidFill>
                  <a:srgbClr val="FFFFFF"/>
                </a:solidFill>
                <a:ea typeface="ＭＳ Ｐゴシック" charset="-128"/>
              </a:rPr>
              <a:t>IMAGE(S)</a:t>
            </a:r>
          </a:p>
        </p:txBody>
      </p:sp>
      <p:sp>
        <p:nvSpPr>
          <p:cNvPr id="7" name="Title 6"/>
          <p:cNvSpPr txBox="1">
            <a:spLocks/>
          </p:cNvSpPr>
          <p:nvPr userDrawn="1"/>
        </p:nvSpPr>
        <p:spPr bwMode="auto">
          <a:xfrm>
            <a:off x="5362575" y="3905250"/>
            <a:ext cx="5040313" cy="3097213"/>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GB" sz="2000" baseline="30000">
                <a:latin typeface="Open Sans"/>
              </a:rPr>
              <a:t>Body Copy Open Sans Bold 20pt</a:t>
            </a:r>
          </a:p>
          <a:p>
            <a:pPr eaLnBrk="1" hangingPunct="1">
              <a:defRPr/>
            </a:pPr>
            <a:endParaRPr lang="en-GB" sz="2000" baseline="30000">
              <a:latin typeface="Open Sans"/>
            </a:endParaRPr>
          </a:p>
          <a:p>
            <a:pPr eaLnBrk="1" hangingPunct="1">
              <a:defRPr/>
            </a:pPr>
            <a:r>
              <a:rPr lang="en-GB" sz="2000" baseline="30000">
                <a:latin typeface="Open Sans"/>
              </a:rPr>
              <a:t>Estio molorrorem vernatia dis et ute volupta tiaecatis maion premodi ciderum, nulparuntio eicit doluptatem saerum voluptur soluptatur, ime cusa doloria delestibus, officia aute consequibus, accatur eriossit liquo est, ullest, inistiatem lit odician dandebitis modi destius a de natur, nobis dolut delitat mint, optatqu ossimet expliqu amendipsunt quo bernatio. </a:t>
            </a:r>
          </a:p>
          <a:p>
            <a:pPr eaLnBrk="1" hangingPunct="1">
              <a:defRPr/>
            </a:pPr>
            <a:endParaRPr lang="en-GB" sz="2000" baseline="30000">
              <a:latin typeface="Open Sans"/>
            </a:endParaRPr>
          </a:p>
          <a:p>
            <a:pPr eaLnBrk="1" hangingPunct="1">
              <a:defRPr/>
            </a:pPr>
            <a:r>
              <a:rPr lang="en-GB" sz="2000" baseline="30000">
                <a:latin typeface="Open Sans"/>
              </a:rPr>
              <a:t>Nestiorerio berum ratquatur, sit, temque nis di accabore volliqui resequo quam quam ratiatus quidendae providi corro officiusamus etureped utas doloria si nobit idesti tet exero volendunt aute cor apicae enimusae moluptio voluptus etusa in es et doloreperia.</a:t>
            </a:r>
          </a:p>
        </p:txBody>
      </p:sp>
      <p:sp>
        <p:nvSpPr>
          <p:cNvPr id="8" name="Title 6"/>
          <p:cNvSpPr txBox="1">
            <a:spLocks/>
          </p:cNvSpPr>
          <p:nvPr userDrawn="1"/>
        </p:nvSpPr>
        <p:spPr bwMode="auto">
          <a:xfrm>
            <a:off x="1911350" y="2649538"/>
            <a:ext cx="6632575" cy="887412"/>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70000"/>
              </a:lnSpc>
              <a:defRPr/>
            </a:pPr>
            <a:r>
              <a:rPr lang="en-US" sz="3000" b="1">
                <a:solidFill>
                  <a:srgbClr val="0079B8"/>
                </a:solidFill>
                <a:latin typeface="Open Sans"/>
              </a:rPr>
              <a:t>Slide Title Open Sans Bold 30pt</a:t>
            </a:r>
            <a:br>
              <a:rPr lang="en-US" sz="3000" b="1">
                <a:solidFill>
                  <a:srgbClr val="0079B8"/>
                </a:solidFill>
                <a:latin typeface="Open Sans"/>
              </a:rPr>
            </a:br>
            <a:br>
              <a:rPr lang="en-US" sz="2200" b="1">
                <a:solidFill>
                  <a:srgbClr val="0079B8"/>
                </a:solidFill>
                <a:latin typeface="Open Sans"/>
              </a:rPr>
            </a:br>
            <a:r>
              <a:rPr lang="en-US" sz="2200" b="1">
                <a:solidFill>
                  <a:srgbClr val="0079B8"/>
                </a:solidFill>
                <a:latin typeface="Open Sans"/>
              </a:rPr>
              <a:t>Subtitle Open Sans Bold 22pt</a:t>
            </a: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10"/>
          </p:nvPr>
        </p:nvSpPr>
        <p:spPr/>
        <p:txBody>
          <a:bodyPr/>
          <a:lstStyle>
            <a:lvl1pPr>
              <a:defRPr/>
            </a:lvl1pPr>
          </a:lstStyle>
          <a:p>
            <a:pPr>
              <a:defRPr/>
            </a:pPr>
            <a:fld id="{EEACACDC-1B2E-4848-B6A5-5F9A7DE286E1}" type="datetimeFigureOut">
              <a:rPr lang="en-US"/>
              <a:pPr>
                <a:defRPr/>
              </a:pPr>
              <a:t>11/23/2018</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7FC0CEC1-3EA9-433B-A548-ADEAE04D4C7E}" type="slidenum">
              <a:rPr lang="en-US" altLang="en-US"/>
              <a:pPr>
                <a:defRPr/>
              </a:pPr>
              <a:t>‹#›</a:t>
            </a:fld>
            <a:endParaRPr lang="en-US" altLang="en-US"/>
          </a:p>
        </p:txBody>
      </p:sp>
    </p:spTree>
    <p:extLst>
      <p:ext uri="{BB962C8B-B14F-4D97-AF65-F5344CB8AC3E}">
        <p14:creationId xmlns:p14="http://schemas.microsoft.com/office/powerpoint/2010/main" val="665571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03FF879D-39C0-4848-9259-EF43E5C2530C}" type="datetimeFigureOut">
              <a:rPr lang="en-US"/>
              <a:pPr>
                <a:defRPr/>
              </a:pPr>
              <a:t>11/23/2018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411CCEC-ED3B-4187-81F0-91A623EDF8FB}" type="slidenum">
              <a:rPr lang="en-US" altLang="en-US"/>
              <a:pPr>
                <a:defRPr/>
              </a:pPr>
              <a:t>‹#›</a:t>
            </a:fld>
            <a:endParaRPr lang="en-US" altLang="en-US"/>
          </a:p>
        </p:txBody>
      </p:sp>
    </p:spTree>
    <p:extLst>
      <p:ext uri="{BB962C8B-B14F-4D97-AF65-F5344CB8AC3E}">
        <p14:creationId xmlns:p14="http://schemas.microsoft.com/office/powerpoint/2010/main" val="219735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324600" cy="1143000"/>
          </a:xfrm>
        </p:spPr>
        <p:txBody>
          <a:bodyPr>
            <a:normAutofit/>
          </a:bodyPr>
          <a:lstStyle>
            <a:lvl1pPr>
              <a:defRPr sz="3600" b="1">
                <a:latin typeface="Open Sans"/>
              </a:defRPr>
            </a:lvl1pPr>
          </a:lstStyle>
          <a:p>
            <a:r>
              <a:rPr lang="en-US" dirty="0"/>
              <a:t>Click to edit Master title style</a:t>
            </a:r>
          </a:p>
        </p:txBody>
      </p:sp>
      <p:sp>
        <p:nvSpPr>
          <p:cNvPr id="3" name="Content Placeholder 2"/>
          <p:cNvSpPr>
            <a:spLocks noGrp="1"/>
          </p:cNvSpPr>
          <p:nvPr>
            <p:ph idx="1"/>
          </p:nvPr>
        </p:nvSpPr>
        <p:spPr>
          <a:xfrm>
            <a:off x="685800" y="1676400"/>
            <a:ext cx="8229600" cy="4953000"/>
          </a:xfrm>
        </p:spPr>
        <p:txBody>
          <a:bodyPr>
            <a:normAutofit/>
          </a:bodyPr>
          <a:lstStyle>
            <a:lvl1pPr>
              <a:defRPr sz="2800">
                <a:latin typeface="Open Sans"/>
              </a:defRPr>
            </a:lvl1pPr>
            <a:lvl2pPr>
              <a:defRPr sz="2800">
                <a:latin typeface="Open Sans"/>
              </a:defRPr>
            </a:lvl2pPr>
            <a:lvl3pPr>
              <a:defRPr sz="2800">
                <a:latin typeface="Open Sans"/>
              </a:defRPr>
            </a:lvl3pPr>
            <a:lvl4pPr>
              <a:defRPr sz="2800">
                <a:latin typeface="Open Sans"/>
              </a:defRPr>
            </a:lvl4pPr>
            <a:lvl5pPr>
              <a:defRPr sz="2800">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858000"/>
            <a:ext cx="2133600" cy="365125"/>
          </a:xfrm>
        </p:spPr>
        <p:txBody>
          <a:bodyPr/>
          <a:lstStyle>
            <a:lvl1pPr>
              <a:defRPr/>
            </a:lvl1pPr>
          </a:lstStyle>
          <a:p>
            <a:pPr>
              <a:defRPr/>
            </a:pPr>
            <a:fld id="{645BFD3A-3617-4257-B005-77A431360F5C}" type="datetimeFigureOut">
              <a:rPr lang="en-US"/>
              <a:pPr>
                <a:defRPr/>
              </a:pPr>
              <a:t>11/23/2018</a:t>
            </a:fld>
            <a:endParaRPr lang="en-US"/>
          </a:p>
        </p:txBody>
      </p:sp>
      <p:sp>
        <p:nvSpPr>
          <p:cNvPr id="5" name="Footer Placeholder 4"/>
          <p:cNvSpPr>
            <a:spLocks noGrp="1"/>
          </p:cNvSpPr>
          <p:nvPr>
            <p:ph type="ftr" sz="quarter" idx="11"/>
          </p:nvPr>
        </p:nvSpPr>
        <p:spPr>
          <a:xfrm>
            <a:off x="3429000" y="6858000"/>
            <a:ext cx="28956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162800" y="6858000"/>
            <a:ext cx="2133600" cy="365125"/>
          </a:xfrm>
        </p:spPr>
        <p:txBody>
          <a:bodyPr/>
          <a:lstStyle>
            <a:lvl1pPr>
              <a:defRPr/>
            </a:lvl1pPr>
          </a:lstStyle>
          <a:p>
            <a:pPr>
              <a:defRPr/>
            </a:pPr>
            <a:fld id="{C3A20B3F-40E7-43B3-A3BB-74BB4E03D469}" type="slidenum">
              <a:rPr lang="en-US" altLang="en-US"/>
              <a:pPr>
                <a:defRPr/>
              </a:pPr>
              <a:t>‹#›</a:t>
            </a:fld>
            <a:endParaRPr lang="en-US" altLang="en-US"/>
          </a:p>
        </p:txBody>
      </p:sp>
    </p:spTree>
    <p:extLst>
      <p:ext uri="{BB962C8B-B14F-4D97-AF65-F5344CB8AC3E}">
        <p14:creationId xmlns:p14="http://schemas.microsoft.com/office/powerpoint/2010/main" val="262063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0C09DC-1E8F-43B9-B4D9-7EECFF0B372D}" type="datetimeFigureOut">
              <a:rPr lang="en-US"/>
              <a:pPr>
                <a:defRPr/>
              </a:pPr>
              <a:t>11/23/2018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7AE482-1B2D-4452-A5F7-056106FCC25C}" type="slidenum">
              <a:rPr lang="en-US" altLang="en-US"/>
              <a:pPr>
                <a:defRPr/>
              </a:pPr>
              <a:t>‹#›</a:t>
            </a:fld>
            <a:endParaRPr lang="en-US" altLang="en-US"/>
          </a:p>
        </p:txBody>
      </p:sp>
    </p:spTree>
    <p:extLst>
      <p:ext uri="{BB962C8B-B14F-4D97-AF65-F5344CB8AC3E}">
        <p14:creationId xmlns:p14="http://schemas.microsoft.com/office/powerpoint/2010/main" val="88545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3A353C5-7E2B-44CA-9BE2-F8005D02A25A}"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37F00B-D6EF-45E1-B51E-3C9EBED5B52B}" type="slidenum">
              <a:rPr lang="en-US" altLang="en-US"/>
              <a:pPr>
                <a:defRPr/>
              </a:pPr>
              <a:t>‹#›</a:t>
            </a:fld>
            <a:endParaRPr lang="en-US" altLang="en-US"/>
          </a:p>
        </p:txBody>
      </p:sp>
    </p:spTree>
    <p:extLst>
      <p:ext uri="{BB962C8B-B14F-4D97-AF65-F5344CB8AC3E}">
        <p14:creationId xmlns:p14="http://schemas.microsoft.com/office/powerpoint/2010/main" val="10215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5FFB450-F321-4DF6-A4EC-71A0EA83668B}" type="datetimeFigureOut">
              <a:rPr lang="en-US"/>
              <a:pPr>
                <a:defRPr/>
              </a:pPr>
              <a:t>11/23/2018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2BFA15-B6F4-42A5-B852-A268CE192CA4}" type="slidenum">
              <a:rPr lang="en-US" altLang="en-US"/>
              <a:pPr>
                <a:defRPr/>
              </a:pPr>
              <a:t>‹#›</a:t>
            </a:fld>
            <a:endParaRPr lang="en-US" altLang="en-US"/>
          </a:p>
        </p:txBody>
      </p:sp>
    </p:spTree>
    <p:extLst>
      <p:ext uri="{BB962C8B-B14F-4D97-AF65-F5344CB8AC3E}">
        <p14:creationId xmlns:p14="http://schemas.microsoft.com/office/powerpoint/2010/main" val="23691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800"/>
            <a:ext cx="7010400" cy="11430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02ABB79-2B60-4FCA-B3AF-0F25DEECD77D}" type="datetimeFigureOut">
              <a:rPr lang="en-US"/>
              <a:pPr>
                <a:defRPr/>
              </a:pPr>
              <a:t>11/23/2018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59B1EE4-6F5B-4BBD-8984-FC00EDF1B878}" type="slidenum">
              <a:rPr lang="en-US" altLang="en-US"/>
              <a:pPr>
                <a:defRPr/>
              </a:pPr>
              <a:t>‹#›</a:t>
            </a:fld>
            <a:endParaRPr lang="en-US" altLang="en-US"/>
          </a:p>
        </p:txBody>
      </p:sp>
    </p:spTree>
    <p:extLst>
      <p:ext uri="{BB962C8B-B14F-4D97-AF65-F5344CB8AC3E}">
        <p14:creationId xmlns:p14="http://schemas.microsoft.com/office/powerpoint/2010/main" val="429215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F4652E-2EA0-4D70-882F-346BD4A43474}" type="datetimeFigureOut">
              <a:rPr lang="en-US"/>
              <a:pPr>
                <a:defRPr/>
              </a:pPr>
              <a:t>11/23/2018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419A52-6366-4FFD-911A-B46155FF3534}" type="slidenum">
              <a:rPr lang="en-US" altLang="en-US"/>
              <a:pPr>
                <a:defRPr/>
              </a:pPr>
              <a:t>‹#›</a:t>
            </a:fld>
            <a:endParaRPr lang="en-US" altLang="en-US"/>
          </a:p>
        </p:txBody>
      </p:sp>
    </p:spTree>
    <p:extLst>
      <p:ext uri="{BB962C8B-B14F-4D97-AF65-F5344CB8AC3E}">
        <p14:creationId xmlns:p14="http://schemas.microsoft.com/office/powerpoint/2010/main" val="51162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0C7D7A3-DC03-4C98-AE28-3ED76227DC0A}"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056CF0-1460-4C2F-AC69-5AB8C6EFED03}" type="slidenum">
              <a:rPr lang="en-US" altLang="en-US"/>
              <a:pPr>
                <a:defRPr/>
              </a:pPr>
              <a:t>‹#›</a:t>
            </a:fld>
            <a:endParaRPr lang="en-US" altLang="en-US"/>
          </a:p>
        </p:txBody>
      </p:sp>
    </p:spTree>
    <p:extLst>
      <p:ext uri="{BB962C8B-B14F-4D97-AF65-F5344CB8AC3E}">
        <p14:creationId xmlns:p14="http://schemas.microsoft.com/office/powerpoint/2010/main" val="187272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1189F71-0323-49DB-8E00-6624B1043FC4}" type="datetimeFigureOut">
              <a:rPr lang="en-US"/>
              <a:pPr>
                <a:defRPr/>
              </a:pPr>
              <a:t>11/23/2018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D1024F0-9103-4A3E-938B-F6B8ABF40C0D}" type="slidenum">
              <a:rPr lang="en-US" altLang="en-US"/>
              <a:pPr>
                <a:defRPr/>
              </a:pPr>
              <a:t>‹#›</a:t>
            </a:fld>
            <a:endParaRPr lang="en-US" altLang="en-US"/>
          </a:p>
        </p:txBody>
      </p:sp>
    </p:spTree>
    <p:extLst>
      <p:ext uri="{BB962C8B-B14F-4D97-AF65-F5344CB8AC3E}">
        <p14:creationId xmlns:p14="http://schemas.microsoft.com/office/powerpoint/2010/main" val="239419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5919788"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F48F054-FD59-4956-9264-8235C0E0E3C3}" type="datetimeFigureOut">
              <a:rPr lang="en-US"/>
              <a:pPr>
                <a:defRPr/>
              </a:pPr>
              <a:t>11/23/2018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05268D-3A16-45C5-AABC-C13C40179A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5" r:id="rId11"/>
    <p:sldLayoutId id="214748383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www.amazon.com/Jaap-Schekkerman/e/B00IV6PPZK/ref=dp_byline_cont_book_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ubtitle 2"/>
          <p:cNvSpPr txBox="1">
            <a:spLocks/>
          </p:cNvSpPr>
          <p:nvPr/>
        </p:nvSpPr>
        <p:spPr bwMode="auto">
          <a:xfrm>
            <a:off x="1830701" y="4304966"/>
            <a:ext cx="6831178" cy="1029034"/>
          </a:xfrm>
          <a:prstGeom prst="rect">
            <a:avLst/>
          </a:prstGeom>
          <a:noFill/>
          <a:ln w="9525">
            <a:noFill/>
            <a:miter lim="800000"/>
            <a:headEnd/>
            <a:tailEnd/>
          </a:ln>
        </p:spPr>
        <p:txBody>
          <a:bodyPr lIns="89216" tIns="44609" rIns="89216" bIns="44609"/>
          <a:lstStyle/>
          <a:p>
            <a:pPr algn="ctr" eaLnBrk="1" hangingPunct="1">
              <a:spcBef>
                <a:spcPct val="20000"/>
              </a:spcBef>
              <a:buFont typeface="Arial" panose="020B0604020202020204" pitchFamily="34" charset="0"/>
              <a:buNone/>
            </a:pPr>
            <a:r>
              <a:rPr lang="en-US" altLang="en-US" sz="2000" dirty="0">
                <a:solidFill>
                  <a:schemeClr val="bg1"/>
                </a:solidFill>
                <a:latin typeface="Open Sans" charset="0"/>
              </a:rPr>
              <a:t>Session Enrichment 1</a:t>
            </a:r>
          </a:p>
          <a:p>
            <a:pPr algn="ctr"/>
            <a:r>
              <a:rPr lang="en-US" b="1" dirty="0">
                <a:solidFill>
                  <a:srgbClr val="FFC000"/>
                </a:solidFill>
              </a:rPr>
              <a:t>Solving Traveling Salesman Problem </a:t>
            </a:r>
            <a:endParaRPr lang="en-US" dirty="0">
              <a:solidFill>
                <a:srgbClr val="FFC000"/>
              </a:solidFill>
            </a:endParaRPr>
          </a:p>
        </p:txBody>
      </p:sp>
      <p:sp>
        <p:nvSpPr>
          <p:cNvPr id="5" name="Subtitle 2"/>
          <p:cNvSpPr txBox="1">
            <a:spLocks/>
          </p:cNvSpPr>
          <p:nvPr/>
        </p:nvSpPr>
        <p:spPr bwMode="auto">
          <a:xfrm>
            <a:off x="1704109" y="2893868"/>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en-US" altLang="en-US" b="1" dirty="0">
                <a:solidFill>
                  <a:schemeClr val="bg1"/>
                </a:solidFill>
                <a:latin typeface="Open Sans" charset="0"/>
                <a:ea typeface="ＭＳ Ｐゴシック" panose="020B0600070205080204" pitchFamily="34" charset="-128"/>
              </a:rPr>
              <a:t>Selected Topics in Computational Intelligence I</a:t>
            </a:r>
          </a:p>
        </p:txBody>
      </p:sp>
    </p:spTree>
    <p:extLst>
      <p:ext uri="{BB962C8B-B14F-4D97-AF65-F5344CB8AC3E}">
        <p14:creationId xmlns:p14="http://schemas.microsoft.com/office/powerpoint/2010/main" val="80944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 System-3</a:t>
            </a:r>
          </a:p>
        </p:txBody>
      </p:sp>
      <p:pic>
        <p:nvPicPr>
          <p:cNvPr id="49155" name="Picture 3"/>
          <p:cNvPicPr>
            <a:picLocks noGrp="1" noChangeAspect="1" noChangeArrowheads="1"/>
          </p:cNvPicPr>
          <p:nvPr>
            <p:ph idx="1"/>
          </p:nvPr>
        </p:nvPicPr>
        <p:blipFill>
          <a:blip r:embed="rId2" cstate="print"/>
          <a:srcRect/>
          <a:stretch>
            <a:fillRect/>
          </a:stretch>
        </p:blipFill>
        <p:spPr bwMode="auto">
          <a:xfrm>
            <a:off x="1143000" y="1524001"/>
            <a:ext cx="8001000" cy="4191000"/>
          </a:xfrm>
          <a:prstGeom prst="rect">
            <a:avLst/>
          </a:prstGeom>
          <a:noFill/>
          <a:ln w="9525">
            <a:noFill/>
            <a:miter lim="800000"/>
            <a:headEnd/>
            <a:tailEnd/>
          </a:ln>
          <a:effectLst/>
        </p:spPr>
      </p:pic>
      <p:pic>
        <p:nvPicPr>
          <p:cNvPr id="49156" name="Picture 4"/>
          <p:cNvPicPr>
            <a:picLocks noChangeAspect="1" noChangeArrowheads="1"/>
          </p:cNvPicPr>
          <p:nvPr/>
        </p:nvPicPr>
        <p:blipFill>
          <a:blip r:embed="rId3" cstate="print"/>
          <a:srcRect/>
          <a:stretch>
            <a:fillRect/>
          </a:stretch>
        </p:blipFill>
        <p:spPr bwMode="auto">
          <a:xfrm>
            <a:off x="1143000" y="5715000"/>
            <a:ext cx="8001000" cy="1143000"/>
          </a:xfrm>
          <a:prstGeom prst="rect">
            <a:avLst/>
          </a:prstGeom>
          <a:noFill/>
          <a:ln w="9525">
            <a:noFill/>
            <a:miter lim="800000"/>
            <a:headEnd/>
            <a:tailEnd/>
          </a:ln>
          <a:effectLst/>
        </p:spPr>
      </p:pic>
    </p:spTree>
    <p:extLst>
      <p:ext uri="{BB962C8B-B14F-4D97-AF65-F5344CB8AC3E}">
        <p14:creationId xmlns:p14="http://schemas.microsoft.com/office/powerpoint/2010/main" val="115183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AS-Parameter</a:t>
            </a:r>
          </a:p>
        </p:txBody>
      </p:sp>
      <p:sp>
        <p:nvSpPr>
          <p:cNvPr id="3" name="Content Placeholder 2"/>
          <p:cNvSpPr>
            <a:spLocks noGrp="1"/>
          </p:cNvSpPr>
          <p:nvPr>
            <p:ph idx="1"/>
          </p:nvPr>
        </p:nvSpPr>
        <p:spPr>
          <a:xfrm>
            <a:off x="990600" y="1676400"/>
            <a:ext cx="8153400" cy="5181600"/>
          </a:xfrm>
        </p:spPr>
        <p:txBody>
          <a:bodyPr/>
          <a:lstStyle/>
          <a:p>
            <a:pPr algn="just">
              <a:lnSpc>
                <a:spcPct val="125000"/>
              </a:lnSpc>
              <a:buFont typeface="Wingdings" pitchFamily="2" charset="2"/>
              <a:buChar char="q"/>
            </a:pPr>
            <a:r>
              <a:rPr lang="en-US" sz="2400" dirty="0">
                <a:latin typeface="Arial" pitchFamily="34" charset="0"/>
              </a:rPr>
              <a:t>Trail intensity is given by value of </a:t>
            </a:r>
            <a:r>
              <a:rPr lang="en-US" sz="2400" dirty="0">
                <a:latin typeface="Arial" pitchFamily="34" charset="0"/>
                <a:sym typeface="Symbol" pitchFamily="18" charset="2"/>
              </a:rPr>
              <a:t></a:t>
            </a:r>
            <a:r>
              <a:rPr lang="en-US" sz="2400" baseline="-25000" dirty="0" err="1">
                <a:latin typeface="Arial" pitchFamily="34" charset="0"/>
                <a:sym typeface="Symbol" pitchFamily="18" charset="2"/>
              </a:rPr>
              <a:t>ij</a:t>
            </a:r>
            <a:r>
              <a:rPr lang="en-US" sz="2400" dirty="0">
                <a:latin typeface="Arial" pitchFamily="34" charset="0"/>
                <a:sym typeface="Symbol" pitchFamily="18" charset="2"/>
              </a:rPr>
              <a:t> which indicates the intensity of the pheromone on the trail segment, (</a:t>
            </a:r>
            <a:r>
              <a:rPr lang="en-US" sz="2400" dirty="0" err="1">
                <a:latin typeface="Arial" pitchFamily="34" charset="0"/>
                <a:sym typeface="Symbol" pitchFamily="18" charset="2"/>
              </a:rPr>
              <a:t>ij</a:t>
            </a:r>
            <a:r>
              <a:rPr lang="en-US" sz="2400" dirty="0">
                <a:latin typeface="Arial" pitchFamily="34" charset="0"/>
                <a:sym typeface="Symbol" pitchFamily="18" charset="2"/>
              </a:rPr>
              <a:t>)</a:t>
            </a:r>
          </a:p>
          <a:p>
            <a:pPr algn="just">
              <a:lnSpc>
                <a:spcPct val="125000"/>
              </a:lnSpc>
              <a:buFont typeface="Wingdings" pitchFamily="2" charset="2"/>
              <a:buChar char="q"/>
            </a:pPr>
            <a:r>
              <a:rPr lang="en-US" sz="2400" dirty="0">
                <a:latin typeface="Arial" pitchFamily="34" charset="0"/>
                <a:sym typeface="Symbol" pitchFamily="18" charset="2"/>
              </a:rPr>
              <a:t>Trail visibility is </a:t>
            </a:r>
            <a:r>
              <a:rPr lang="en-US" sz="2400" baseline="-25000" dirty="0" err="1">
                <a:latin typeface="Arial" pitchFamily="34" charset="0"/>
                <a:sym typeface="Symbol" pitchFamily="18" charset="2"/>
              </a:rPr>
              <a:t>ij</a:t>
            </a:r>
            <a:r>
              <a:rPr lang="en-US" sz="2400" dirty="0">
                <a:latin typeface="Arial" pitchFamily="34" charset="0"/>
                <a:sym typeface="Symbol" pitchFamily="18" charset="2"/>
              </a:rPr>
              <a:t> = 1/</a:t>
            </a:r>
            <a:r>
              <a:rPr lang="en-US" sz="2400" dirty="0" err="1">
                <a:latin typeface="Arial" pitchFamily="34" charset="0"/>
                <a:sym typeface="Symbol" pitchFamily="18" charset="2"/>
              </a:rPr>
              <a:t>d</a:t>
            </a:r>
            <a:r>
              <a:rPr lang="en-US" sz="2400" baseline="-25000" dirty="0" err="1">
                <a:latin typeface="Arial" pitchFamily="34" charset="0"/>
                <a:sym typeface="Symbol" pitchFamily="18" charset="2"/>
              </a:rPr>
              <a:t>ij</a:t>
            </a:r>
            <a:r>
              <a:rPr lang="en-US" sz="2400" dirty="0">
                <a:latin typeface="Arial" pitchFamily="34" charset="0"/>
                <a:sym typeface="Symbol" pitchFamily="18" charset="2"/>
              </a:rPr>
              <a:t>     </a:t>
            </a:r>
          </a:p>
          <a:p>
            <a:pPr algn="just">
              <a:lnSpc>
                <a:spcPct val="125000"/>
              </a:lnSpc>
              <a:buFont typeface="Wingdings" pitchFamily="2" charset="2"/>
              <a:buChar char="q"/>
            </a:pPr>
            <a:r>
              <a:rPr lang="en-US" sz="2400" dirty="0">
                <a:latin typeface="Arial" pitchFamily="34" charset="0"/>
                <a:sym typeface="Symbol" pitchFamily="18" charset="2"/>
              </a:rPr>
              <a:t>The importance of the intensity in the probabilistic transition is </a:t>
            </a:r>
          </a:p>
          <a:p>
            <a:pPr algn="just">
              <a:lnSpc>
                <a:spcPct val="125000"/>
              </a:lnSpc>
              <a:buFont typeface="Wingdings" pitchFamily="2" charset="2"/>
              <a:buChar char="q"/>
            </a:pPr>
            <a:r>
              <a:rPr lang="en-US" sz="2400" dirty="0">
                <a:latin typeface="Arial" pitchFamily="34" charset="0"/>
                <a:sym typeface="Symbol" pitchFamily="18" charset="2"/>
              </a:rPr>
              <a:t>The importance of the visibility of the trail segment is  </a:t>
            </a:r>
          </a:p>
          <a:p>
            <a:pPr algn="just">
              <a:lnSpc>
                <a:spcPct val="125000"/>
              </a:lnSpc>
              <a:buFont typeface="Wingdings" pitchFamily="2" charset="2"/>
              <a:buChar char="q"/>
            </a:pPr>
            <a:r>
              <a:rPr lang="en-US" sz="2400" dirty="0">
                <a:latin typeface="Arial" pitchFamily="34" charset="0"/>
                <a:sym typeface="Symbol" pitchFamily="18" charset="2"/>
              </a:rPr>
              <a:t>The trail persistence or evaporation rate is given as </a:t>
            </a:r>
            <a:r>
              <a:rPr lang="en-US" sz="2400" dirty="0">
                <a:latin typeface="Arial" pitchFamily="34" charset="0"/>
              </a:rPr>
              <a:t> </a:t>
            </a:r>
          </a:p>
          <a:p>
            <a:pPr algn="just">
              <a:lnSpc>
                <a:spcPct val="125000"/>
              </a:lnSpc>
              <a:buFont typeface="Wingdings" pitchFamily="2" charset="2"/>
              <a:buChar char="q"/>
            </a:pPr>
            <a:r>
              <a:rPr lang="en-US" sz="2400" dirty="0">
                <a:latin typeface="Arial" pitchFamily="34" charset="0"/>
              </a:rPr>
              <a:t>Q is a constant and the amount of pheromone laid on a trail segment employed by an Ant; this amount may be modified in various manners</a:t>
            </a:r>
          </a:p>
          <a:p>
            <a:endParaRPr lang="en-US" dirty="0"/>
          </a:p>
        </p:txBody>
      </p:sp>
    </p:spTree>
    <p:extLst>
      <p:ext uri="{BB962C8B-B14F-4D97-AF65-F5344CB8AC3E}">
        <p14:creationId xmlns:p14="http://schemas.microsoft.com/office/powerpoint/2010/main" val="94533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0" name="Object 4"/>
          <p:cNvGraphicFramePr>
            <a:graphicFrameLocks noGrp="1" noChangeAspect="1"/>
          </p:cNvGraphicFramePr>
          <p:nvPr>
            <p:ph idx="1"/>
          </p:nvPr>
        </p:nvGraphicFramePr>
        <p:xfrm>
          <a:off x="2171700" y="1676400"/>
          <a:ext cx="6223000" cy="2667000"/>
        </p:xfrm>
        <a:graphic>
          <a:graphicData uri="http://schemas.openxmlformats.org/presentationml/2006/ole">
            <mc:AlternateContent xmlns:mc="http://schemas.openxmlformats.org/markup-compatibility/2006">
              <mc:Choice xmlns:v="urn:schemas-microsoft-com:vml" Requires="v">
                <p:oleObj spid="_x0000_s1026" name="Equation" r:id="rId3" imgW="2666880" imgH="1143000" progId="Equation.3">
                  <p:embed/>
                </p:oleObj>
              </mc:Choice>
              <mc:Fallback>
                <p:oleObj name="Equation" r:id="rId3" imgW="2666880" imgH="1143000" progId="Equation.3">
                  <p:embed/>
                  <p:pic>
                    <p:nvPicPr>
                      <p:cNvPr id="501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1676400"/>
                        <a:ext cx="6223000"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7"/>
          <p:cNvSpPr>
            <a:spLocks noGrp="1"/>
          </p:cNvSpPr>
          <p:nvPr>
            <p:ph type="title"/>
          </p:nvPr>
        </p:nvSpPr>
        <p:spPr/>
        <p:txBody>
          <a:bodyPr/>
          <a:lstStyle/>
          <a:p>
            <a:r>
              <a:rPr lang="en-US" dirty="0"/>
              <a:t>AS-Probabilistic city</a:t>
            </a:r>
          </a:p>
        </p:txBody>
      </p:sp>
      <p:sp>
        <p:nvSpPr>
          <p:cNvPr id="9" name="Content Placeholder 2"/>
          <p:cNvSpPr txBox="1">
            <a:spLocks/>
          </p:cNvSpPr>
          <p:nvPr/>
        </p:nvSpPr>
        <p:spPr bwMode="auto">
          <a:xfrm>
            <a:off x="990600" y="4343400"/>
            <a:ext cx="81534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25000"/>
              </a:lnSpc>
              <a:spcBef>
                <a:spcPct val="20000"/>
              </a:spcBef>
              <a:spcAft>
                <a:spcPct val="0"/>
              </a:spcAft>
              <a:buClr>
                <a:schemeClr val="accent2"/>
              </a:buClr>
              <a:buSzPct val="85000"/>
              <a:buFont typeface="Wingdings" pitchFamily="2" charset="2"/>
              <a:buChar char="q"/>
              <a:tabLst/>
              <a:defRPr/>
            </a:pPr>
            <a:endParaRPr kumimoji="0" lang="en-US" sz="2400" b="0" i="0" u="none" strike="noStrike" kern="0" cap="none" spc="0" normalizeH="0" baseline="0" noProof="0" dirty="0">
              <a:ln>
                <a:noFill/>
              </a:ln>
              <a:solidFill>
                <a:schemeClr val="tx1"/>
              </a:solidFill>
              <a:effectLst/>
              <a:uLnTx/>
              <a:uFillTx/>
              <a:latin typeface="Arial" pitchFamily="34" charset="0"/>
              <a:ea typeface="+mn-ea"/>
              <a:cs typeface="+mn-cs"/>
              <a:sym typeface="Symbol" pitchFamily="18" charset="2"/>
            </a:endParaRPr>
          </a:p>
          <a:p>
            <a:pPr marL="342900" marR="0" lvl="0" indent="-342900" algn="just" defTabSz="914400" rtl="0" eaLnBrk="1" fontAlgn="base" latinLnBrk="0" hangingPunct="1">
              <a:lnSpc>
                <a:spcPct val="125000"/>
              </a:lnSpc>
              <a:spcBef>
                <a:spcPct val="20000"/>
              </a:spcBef>
              <a:spcAft>
                <a:spcPct val="0"/>
              </a:spcAft>
              <a:buClr>
                <a:schemeClr val="accent2"/>
              </a:buClr>
              <a:buSzPct val="85000"/>
              <a:buFont typeface="Wingdings" pitchFamily="2" charset="2"/>
              <a:buChar char="q"/>
              <a:tabLst/>
              <a:defRPr/>
            </a:pPr>
            <a:r>
              <a:rPr kumimoji="0" lang="el-GR" sz="2400" b="0" i="0" u="none" strike="noStrike" kern="0" cap="none" spc="0" normalizeH="0" baseline="0" noProof="0" dirty="0">
                <a:ln>
                  <a:noFill/>
                </a:ln>
                <a:solidFill>
                  <a:schemeClr val="tx1"/>
                </a:solidFill>
                <a:effectLst/>
                <a:uLnTx/>
                <a:uFillTx/>
                <a:latin typeface="Arial" pitchFamily="34" charset="0"/>
                <a:ea typeface="+mn-ea"/>
                <a:cs typeface="+mn-cs"/>
                <a:sym typeface="Symbol" pitchFamily="18" charset="2"/>
              </a:rPr>
              <a:t>α</a:t>
            </a:r>
            <a:r>
              <a:rPr kumimoji="0" lang="en-US" sz="2400" b="0" i="0" u="none" strike="noStrike" kern="0" cap="none" spc="0" normalizeH="0" baseline="0" noProof="0" dirty="0">
                <a:ln>
                  <a:noFill/>
                </a:ln>
                <a:solidFill>
                  <a:schemeClr val="tx1"/>
                </a:solidFill>
                <a:effectLst/>
                <a:uLnTx/>
                <a:uFillTx/>
                <a:latin typeface="Arial" pitchFamily="34" charset="0"/>
                <a:ea typeface="+mn-ea"/>
                <a:cs typeface="+mn-cs"/>
                <a:sym typeface="Symbol" pitchFamily="18" charset="2"/>
              </a:rPr>
              <a:t>= 0</a:t>
            </a:r>
            <a:r>
              <a:rPr kumimoji="0" lang="en-US" sz="2400" b="0" i="0" u="none" strike="noStrike" kern="0" cap="none" spc="0" normalizeH="0" noProof="0" dirty="0">
                <a:ln>
                  <a:noFill/>
                </a:ln>
                <a:solidFill>
                  <a:schemeClr val="tx1"/>
                </a:solidFill>
                <a:effectLst/>
                <a:uLnTx/>
                <a:uFillTx/>
                <a:latin typeface="Arial" pitchFamily="34" charset="0"/>
                <a:ea typeface="+mn-ea"/>
                <a:cs typeface="+mn-cs"/>
                <a:sym typeface="Symbol" pitchFamily="18" charset="2"/>
              </a:rPr>
              <a:t> city is chosen by Greedy (Closest city)</a:t>
            </a:r>
          </a:p>
          <a:p>
            <a:pPr marL="342900" lvl="0" indent="-342900" algn="just">
              <a:lnSpc>
                <a:spcPct val="125000"/>
              </a:lnSpc>
              <a:spcBef>
                <a:spcPct val="20000"/>
              </a:spcBef>
              <a:buClr>
                <a:schemeClr val="accent2"/>
              </a:buClr>
              <a:buSzPct val="85000"/>
              <a:buFont typeface="Wingdings" pitchFamily="2" charset="2"/>
              <a:buChar char="q"/>
            </a:pPr>
            <a:r>
              <a:rPr lang="el-GR" kern="0" dirty="0">
                <a:latin typeface="Arial" pitchFamily="34" charset="0"/>
                <a:sym typeface="Symbol" pitchFamily="18" charset="2"/>
              </a:rPr>
              <a:t>β</a:t>
            </a:r>
            <a:r>
              <a:rPr lang="en-US" kern="0" baseline="0" dirty="0">
                <a:latin typeface="Arial" pitchFamily="34" charset="0"/>
                <a:sym typeface="Symbol" pitchFamily="18" charset="2"/>
              </a:rPr>
              <a:t>=0</a:t>
            </a:r>
            <a:r>
              <a:rPr lang="en-US" kern="0" dirty="0">
                <a:latin typeface="Arial" pitchFamily="34" charset="0"/>
                <a:sym typeface="Symbol" pitchFamily="18" charset="2"/>
              </a:rPr>
              <a:t> city is chosen by pheromone</a:t>
            </a:r>
            <a:r>
              <a:rPr kumimoji="0" lang="en-US" sz="2400" b="0" i="0" u="none" strike="noStrike" kern="0" cap="none" spc="0" normalizeH="0" baseline="0" noProof="0" dirty="0">
                <a:ln>
                  <a:noFill/>
                </a:ln>
                <a:solidFill>
                  <a:schemeClr val="tx1"/>
                </a:solidFill>
                <a:effectLst/>
                <a:uLnTx/>
                <a:uFillTx/>
                <a:latin typeface="Arial" pitchFamily="34" charset="0"/>
                <a:ea typeface="+mn-ea"/>
                <a:cs typeface="+mn-cs"/>
                <a:sym typeface="Symbol" pitchFamily="18" charset="2"/>
              </a:rPr>
              <a:t>     </a:t>
            </a:r>
          </a:p>
          <a:p>
            <a:pPr marL="342900" marR="0" lvl="0" indent="-342900" algn="l" defTabSz="914400" rtl="0" eaLnBrk="1" fontAlgn="base" latinLnBrk="0" hangingPunct="1">
              <a:lnSpc>
                <a:spcPct val="100000"/>
              </a:lnSpc>
              <a:spcBef>
                <a:spcPct val="20000"/>
              </a:spcBef>
              <a:spcAft>
                <a:spcPct val="0"/>
              </a:spcAft>
              <a:buClr>
                <a:schemeClr val="accent2"/>
              </a:buClr>
              <a:buSzPct val="85000"/>
              <a:buFont typeface="Wingdings" pitchFamily="2" charset="2"/>
              <a:buChar char="n"/>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057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p:cTn id="7" dur="500" fill="hold"/>
                                        <p:tgtEl>
                                          <p:spTgt spid="50180"/>
                                        </p:tgtEl>
                                        <p:attrNameLst>
                                          <p:attrName>ppt_w</p:attrName>
                                        </p:attrNameLst>
                                      </p:cBhvr>
                                      <p:tavLst>
                                        <p:tav tm="0">
                                          <p:val>
                                            <p:fltVal val="0"/>
                                          </p:val>
                                        </p:tav>
                                        <p:tav tm="100000">
                                          <p:val>
                                            <p:strVal val="#ppt_w"/>
                                          </p:val>
                                        </p:tav>
                                      </p:tavLst>
                                    </p:anim>
                                    <p:anim calcmode="lin" valueType="num">
                                      <p:cBhvr>
                                        <p:cTn id="8" dur="500" fill="hold"/>
                                        <p:tgtEl>
                                          <p:spTgt spid="501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Pheromone Updating</a:t>
            </a:r>
          </a:p>
        </p:txBody>
      </p:sp>
      <p:sp>
        <p:nvSpPr>
          <p:cNvPr id="3" name="Content Placeholder 2"/>
          <p:cNvSpPr>
            <a:spLocks noGrp="1"/>
          </p:cNvSpPr>
          <p:nvPr>
            <p:ph idx="1"/>
          </p:nvPr>
        </p:nvSpPr>
        <p:spPr>
          <a:xfrm>
            <a:off x="914400" y="1676400"/>
            <a:ext cx="8229600" cy="5181600"/>
          </a:xfrm>
        </p:spPr>
        <p:txBody>
          <a:bodyPr/>
          <a:lstStyle/>
          <a:p>
            <a:r>
              <a:rPr lang="en-US" sz="2800" dirty="0">
                <a:latin typeface="Arial" pitchFamily="34" charset="0"/>
              </a:rPr>
              <a:t>Using the tour length for the k-</a:t>
            </a:r>
            <a:r>
              <a:rPr lang="en-US" sz="2800" dirty="0" err="1">
                <a:latin typeface="Arial" pitchFamily="34" charset="0"/>
              </a:rPr>
              <a:t>th</a:t>
            </a:r>
            <a:r>
              <a:rPr lang="en-US" sz="2800" dirty="0">
                <a:latin typeface="Arial" pitchFamily="34" charset="0"/>
              </a:rPr>
              <a:t> Ant, </a:t>
            </a:r>
            <a:r>
              <a:rPr lang="en-US" sz="2800" dirty="0" err="1">
                <a:latin typeface="Arial" pitchFamily="34" charset="0"/>
              </a:rPr>
              <a:t>L</a:t>
            </a:r>
            <a:r>
              <a:rPr lang="en-US" sz="2800" baseline="-25000" dirty="0" err="1">
                <a:latin typeface="Arial" pitchFamily="34" charset="0"/>
              </a:rPr>
              <a:t>k</a:t>
            </a:r>
            <a:r>
              <a:rPr lang="en-US" sz="2800" dirty="0">
                <a:latin typeface="Arial" pitchFamily="34" charset="0"/>
              </a:rPr>
              <a:t>, the quantity of pheromone added to each edge belonging to the completed tour is given by</a:t>
            </a:r>
          </a:p>
          <a:p>
            <a:endParaRPr lang="en-US" dirty="0">
              <a:latin typeface="Arial" pitchFamily="34" charset="0"/>
            </a:endParaRPr>
          </a:p>
          <a:p>
            <a:endParaRPr lang="en-US" dirty="0">
              <a:latin typeface="Arial" pitchFamily="34" charset="0"/>
            </a:endParaRPr>
          </a:p>
          <a:p>
            <a:endParaRPr lang="en-US" sz="2800" dirty="0">
              <a:latin typeface="Arial" pitchFamily="34" charset="0"/>
            </a:endParaRPr>
          </a:p>
          <a:p>
            <a:r>
              <a:rPr lang="en-US" sz="2800" dirty="0">
                <a:latin typeface="Arial" pitchFamily="34" charset="0"/>
              </a:rPr>
              <a:t>The pheromone decay in each edge of a tour is given by</a:t>
            </a:r>
          </a:p>
          <a:p>
            <a:pPr>
              <a:buNone/>
            </a:pPr>
            <a:endParaRPr lang="en-US" dirty="0">
              <a:latin typeface="Arial" pitchFamily="34" charset="0"/>
            </a:endParaRPr>
          </a:p>
          <a:p>
            <a:endParaRPr lang="en-US" dirty="0">
              <a:latin typeface="Arial" pitchFamily="34" charset="0"/>
            </a:endParaRPr>
          </a:p>
          <a:p>
            <a:endParaRPr lang="en-US" dirty="0"/>
          </a:p>
        </p:txBody>
      </p:sp>
      <p:graphicFrame>
        <p:nvGraphicFramePr>
          <p:cNvPr id="4" name="Object 4"/>
          <p:cNvGraphicFramePr>
            <a:graphicFrameLocks noChangeAspect="1"/>
          </p:cNvGraphicFramePr>
          <p:nvPr/>
        </p:nvGraphicFramePr>
        <p:xfrm>
          <a:off x="1481138" y="3017838"/>
          <a:ext cx="6792912" cy="1736725"/>
        </p:xfrm>
        <a:graphic>
          <a:graphicData uri="http://schemas.openxmlformats.org/presentationml/2006/ole">
            <mc:AlternateContent xmlns:mc="http://schemas.openxmlformats.org/markup-compatibility/2006">
              <mc:Choice xmlns:v="urn:schemas-microsoft-com:vml" Requires="v">
                <p:oleObj spid="_x0000_s2050" name="Equation" r:id="rId3" imgW="2844720" imgH="723600" progId="Equation.3">
                  <p:embed/>
                </p:oleObj>
              </mc:Choice>
              <mc:Fallback>
                <p:oleObj name="Equation" r:id="rId3" imgW="2844720" imgH="7236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3017838"/>
                        <a:ext cx="6792912"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nvGraphicFramePr>
        <p:xfrm>
          <a:off x="1409700" y="5751513"/>
          <a:ext cx="7048500" cy="842962"/>
        </p:xfrm>
        <a:graphic>
          <a:graphicData uri="http://schemas.openxmlformats.org/presentationml/2006/ole">
            <mc:AlternateContent xmlns:mc="http://schemas.openxmlformats.org/markup-compatibility/2006">
              <mc:Choice xmlns:v="urn:schemas-microsoft-com:vml" Requires="v">
                <p:oleObj spid="_x0000_s2051" name="Equation" r:id="rId5" imgW="2209680" imgH="266400" progId="Equation.3">
                  <p:embed/>
                </p:oleObj>
              </mc:Choice>
              <mc:Fallback>
                <p:oleObj name="Equation" r:id="rId5" imgW="2209680" imgH="266400" progId="Equation.3">
                  <p:embed/>
                  <p:pic>
                    <p:nvPicPr>
                      <p:cNvPr id="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700" y="5751513"/>
                        <a:ext cx="704850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536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 Colony System-1</a:t>
            </a:r>
          </a:p>
        </p:txBody>
      </p:sp>
      <p:sp>
        <p:nvSpPr>
          <p:cNvPr id="3" name="Content Placeholder 2"/>
          <p:cNvSpPr>
            <a:spLocks noGrp="1"/>
          </p:cNvSpPr>
          <p:nvPr>
            <p:ph idx="1"/>
          </p:nvPr>
        </p:nvSpPr>
        <p:spPr>
          <a:xfrm>
            <a:off x="1143000" y="1524000"/>
            <a:ext cx="8001000" cy="3810000"/>
          </a:xfrm>
        </p:spPr>
        <p:txBody>
          <a:bodyPr/>
          <a:lstStyle/>
          <a:p>
            <a:r>
              <a:rPr lang="en-US" dirty="0"/>
              <a:t>ACS is developed from AS</a:t>
            </a:r>
          </a:p>
          <a:p>
            <a:r>
              <a:rPr lang="en-US" dirty="0"/>
              <a:t>Three different aspect :</a:t>
            </a:r>
          </a:p>
          <a:p>
            <a:pPr marL="514350" indent="-514350">
              <a:buAutoNum type="arabicPeriod"/>
            </a:pPr>
            <a:r>
              <a:rPr lang="en-US" sz="2800" b="1" dirty="0">
                <a:solidFill>
                  <a:schemeClr val="tx1"/>
                </a:solidFill>
                <a:latin typeface="+mn-lt"/>
                <a:ea typeface="+mn-ea"/>
                <a:cs typeface="+mn-cs"/>
              </a:rPr>
              <a:t>the state transition rule </a:t>
            </a:r>
            <a:r>
              <a:rPr lang="en-US" sz="2800" dirty="0">
                <a:solidFill>
                  <a:schemeClr val="tx1"/>
                </a:solidFill>
                <a:latin typeface="+mn-lt"/>
                <a:ea typeface="+mn-ea"/>
                <a:cs typeface="+mn-cs"/>
              </a:rPr>
              <a:t>provides a direct way to balance between exploration of new edges and  exploitation of </a:t>
            </a:r>
            <a:r>
              <a:rPr lang="en-US" sz="2800" i="1" dirty="0">
                <a:solidFill>
                  <a:schemeClr val="tx1"/>
                </a:solidFill>
                <a:latin typeface="+mn-lt"/>
                <a:ea typeface="+mn-ea"/>
                <a:cs typeface="+mn-cs"/>
              </a:rPr>
              <a:t>a priori and accumulated knowledge about the </a:t>
            </a:r>
            <a:r>
              <a:rPr lang="en-US" sz="2800" dirty="0">
                <a:solidFill>
                  <a:schemeClr val="tx1"/>
                </a:solidFill>
                <a:latin typeface="+mn-lt"/>
                <a:ea typeface="+mn-ea"/>
                <a:cs typeface="+mn-cs"/>
              </a:rPr>
              <a:t>problem.</a:t>
            </a:r>
          </a:p>
          <a:p>
            <a:pPr marL="514350" indent="-514350">
              <a:buNone/>
            </a:pPr>
            <a:r>
              <a:rPr lang="en-US" sz="2800" dirty="0"/>
              <a:t>   if ant positioned on r choose the city s to move  by rule</a:t>
            </a:r>
            <a:endParaRPr lang="en-US" sz="2800" dirty="0">
              <a:solidFill>
                <a:schemeClr val="tx1"/>
              </a:solidFill>
              <a:latin typeface="+mn-lt"/>
              <a:ea typeface="+mn-ea"/>
              <a:cs typeface="+mn-cs"/>
            </a:endParaRPr>
          </a:p>
          <a:p>
            <a:pPr marL="514350" indent="-514350">
              <a:buAutoNum type="arabicPeriod"/>
            </a:pPr>
            <a:endParaRPr lang="en-US" sz="2800" dirty="0"/>
          </a:p>
        </p:txBody>
      </p:sp>
      <p:pic>
        <p:nvPicPr>
          <p:cNvPr id="7" name="Picture 2"/>
          <p:cNvPicPr>
            <a:picLocks noChangeAspect="1" noChangeArrowheads="1"/>
          </p:cNvPicPr>
          <p:nvPr/>
        </p:nvPicPr>
        <p:blipFill>
          <a:blip r:embed="rId2" cstate="print"/>
          <a:srcRect/>
          <a:stretch>
            <a:fillRect/>
          </a:stretch>
        </p:blipFill>
        <p:spPr bwMode="auto">
          <a:xfrm>
            <a:off x="1295400" y="5486400"/>
            <a:ext cx="5181600" cy="1371600"/>
          </a:xfrm>
          <a:prstGeom prst="rect">
            <a:avLst/>
          </a:prstGeom>
          <a:noFill/>
          <a:ln w="9525">
            <a:noFill/>
            <a:miter lim="800000"/>
            <a:headEnd/>
            <a:tailEnd/>
          </a:ln>
          <a:effectLst/>
        </p:spPr>
      </p:pic>
      <p:sp>
        <p:nvSpPr>
          <p:cNvPr id="8" name="Content Placeholder 2"/>
          <p:cNvSpPr txBox="1">
            <a:spLocks/>
          </p:cNvSpPr>
          <p:nvPr/>
        </p:nvSpPr>
        <p:spPr bwMode="auto">
          <a:xfrm>
            <a:off x="6477000" y="5105400"/>
            <a:ext cx="26670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100000"/>
              </a:lnSpc>
              <a:spcBef>
                <a:spcPct val="20000"/>
              </a:spcBef>
              <a:spcAft>
                <a:spcPct val="0"/>
              </a:spcAft>
              <a:buClr>
                <a:schemeClr val="accent2"/>
              </a:buClr>
              <a:buSzPct val="85000"/>
              <a:tabLst/>
              <a:defRPr/>
            </a:pPr>
            <a:r>
              <a:rPr kumimoji="0" lang="en-US" sz="1600" b="0" i="0" u="none" strike="noStrike" kern="0" cap="none" spc="0" normalizeH="0" baseline="0" noProof="0" dirty="0">
                <a:ln>
                  <a:noFill/>
                </a:ln>
                <a:solidFill>
                  <a:schemeClr val="tx1"/>
                </a:solidFill>
                <a:effectLst/>
                <a:uLnTx/>
                <a:uFillTx/>
                <a:latin typeface="+mn-lt"/>
                <a:ea typeface="+mn-ea"/>
                <a:cs typeface="+mn-cs"/>
              </a:rPr>
              <a:t>q= random number  [0..1]</a:t>
            </a:r>
          </a:p>
          <a:p>
            <a:pPr marL="514350" marR="0" lvl="0" indent="-514350" algn="l" defTabSz="914400" rtl="0" eaLnBrk="1" fontAlgn="base" latinLnBrk="0" hangingPunct="1">
              <a:lnSpc>
                <a:spcPct val="100000"/>
              </a:lnSpc>
              <a:spcBef>
                <a:spcPct val="20000"/>
              </a:spcBef>
              <a:spcAft>
                <a:spcPct val="0"/>
              </a:spcAft>
              <a:buClr>
                <a:schemeClr val="accent2"/>
              </a:buClr>
              <a:buSzPct val="85000"/>
              <a:tabLst/>
              <a:defRPr/>
            </a:pPr>
            <a:r>
              <a:rPr kumimoji="0" lang="en-US" sz="1600" b="0" i="0" u="none" strike="noStrike" kern="0" cap="none" spc="0" normalizeH="0" baseline="0" noProof="0" dirty="0" err="1">
                <a:ln>
                  <a:noFill/>
                </a:ln>
                <a:solidFill>
                  <a:schemeClr val="tx1"/>
                </a:solidFill>
                <a:effectLst/>
                <a:uLnTx/>
                <a:uFillTx/>
                <a:latin typeface="+mn-lt"/>
                <a:ea typeface="+mn-ea"/>
                <a:cs typeface="+mn-cs"/>
              </a:rPr>
              <a:t>qo</a:t>
            </a:r>
            <a:r>
              <a:rPr kumimoji="0" lang="en-US" sz="1600" b="0" i="0" u="none" strike="noStrike" kern="0" cap="none" spc="0" normalizeH="0" baseline="0" noProof="0" dirty="0">
                <a:ln>
                  <a:noFill/>
                </a:ln>
                <a:solidFill>
                  <a:schemeClr val="tx1"/>
                </a:solidFill>
                <a:effectLst/>
                <a:uLnTx/>
                <a:uFillTx/>
                <a:latin typeface="+mn-lt"/>
                <a:ea typeface="+mn-ea"/>
                <a:cs typeface="+mn-cs"/>
              </a:rPr>
              <a:t>= 0&lt;</a:t>
            </a:r>
            <a:r>
              <a:rPr kumimoji="0" lang="en-US" sz="1600" b="0" i="0" u="none" strike="noStrike" kern="0" cap="none" spc="0" normalizeH="0" baseline="0" noProof="0" dirty="0" err="1">
                <a:ln>
                  <a:noFill/>
                </a:ln>
                <a:solidFill>
                  <a:schemeClr val="tx1"/>
                </a:solidFill>
                <a:effectLst/>
                <a:uLnTx/>
                <a:uFillTx/>
                <a:latin typeface="+mn-lt"/>
                <a:ea typeface="+mn-ea"/>
                <a:cs typeface="+mn-cs"/>
              </a:rPr>
              <a:t>qo</a:t>
            </a:r>
            <a:r>
              <a:rPr kumimoji="0" lang="en-US" sz="1600" b="0" i="0" u="none" strike="noStrike" kern="0" cap="none" spc="0" normalizeH="0" baseline="0" noProof="0" dirty="0">
                <a:ln>
                  <a:noFill/>
                </a:ln>
                <a:solidFill>
                  <a:schemeClr val="tx1"/>
                </a:solidFill>
                <a:effectLst/>
                <a:uLnTx/>
                <a:uFillTx/>
                <a:latin typeface="+mn-lt"/>
                <a:ea typeface="+mn-ea"/>
                <a:cs typeface="+mn-cs"/>
              </a:rPr>
              <a:t>&lt;1 </a:t>
            </a:r>
            <a:r>
              <a:rPr kumimoji="0" lang="en-US" sz="1600" b="0" i="0" u="none" strike="noStrike" kern="0" cap="none" spc="0" normalizeH="0" baseline="0" noProof="0" dirty="0">
                <a:ln>
                  <a:noFill/>
                </a:ln>
                <a:solidFill>
                  <a:schemeClr val="tx1"/>
                </a:solidFill>
                <a:effectLst/>
                <a:uLnTx/>
                <a:uFillTx/>
                <a:latin typeface="+mn-lt"/>
                <a:ea typeface="+mn-ea"/>
                <a:cs typeface="+mn-cs"/>
                <a:sym typeface="Wingdings" pitchFamily="2" charset="2"/>
              </a:rPr>
              <a:t>user</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accent2"/>
              </a:buClr>
              <a:buSzPct val="85000"/>
              <a:tabLst/>
              <a:defRPr/>
            </a:pPr>
            <a:r>
              <a:rPr kumimoji="0" lang="en-US" sz="1600" b="0" i="0" u="none" strike="noStrike" kern="0" cap="none" spc="0" normalizeH="0" baseline="0" noProof="0" dirty="0">
                <a:ln>
                  <a:noFill/>
                </a:ln>
                <a:solidFill>
                  <a:schemeClr val="tx1"/>
                </a:solidFill>
                <a:effectLst/>
                <a:uLnTx/>
                <a:uFillTx/>
                <a:latin typeface="+mn-lt"/>
                <a:ea typeface="+mn-ea"/>
                <a:cs typeface="+mn-cs"/>
              </a:rPr>
              <a:t>S=  random variable</a:t>
            </a:r>
            <a:r>
              <a:rPr kumimoji="0" lang="en-US" sz="1600" b="0" i="0" u="none" strike="noStrike" kern="0" cap="none" spc="0" normalizeH="0" noProof="0" dirty="0">
                <a:ln>
                  <a:noFill/>
                </a:ln>
                <a:solidFill>
                  <a:schemeClr val="tx1"/>
                </a:solidFill>
                <a:effectLst/>
                <a:uLnTx/>
                <a:uFillTx/>
                <a:latin typeface="+mn-lt"/>
                <a:ea typeface="+mn-ea"/>
                <a:cs typeface="+mn-cs"/>
              </a:rPr>
              <a:t> </a:t>
            </a:r>
            <a:r>
              <a:rPr kumimoji="0" lang="en-US" sz="1600" b="0" i="0" u="none" strike="noStrike" kern="0" cap="none" spc="0" normalizeH="0" baseline="0" noProof="0" dirty="0">
                <a:ln>
                  <a:noFill/>
                </a:ln>
                <a:solidFill>
                  <a:schemeClr val="tx1"/>
                </a:solidFill>
                <a:effectLst/>
                <a:uLnTx/>
                <a:uFillTx/>
                <a:latin typeface="+mn-lt"/>
                <a:ea typeface="+mn-ea"/>
                <a:cs typeface="+mn-cs"/>
              </a:rPr>
              <a:t>according</a:t>
            </a:r>
            <a:r>
              <a:rPr kumimoji="0" lang="en-US" sz="1600" b="0" i="0" u="none" strike="noStrike" kern="0" cap="none" spc="0" normalizeH="0" noProof="0" dirty="0">
                <a:ln>
                  <a:noFill/>
                </a:ln>
                <a:solidFill>
                  <a:schemeClr val="tx1"/>
                </a:solidFill>
                <a:effectLst/>
                <a:uLnTx/>
                <a:uFillTx/>
                <a:latin typeface="+mn-lt"/>
                <a:ea typeface="+mn-ea"/>
                <a:cs typeface="+mn-cs"/>
              </a:rPr>
              <a:t> probability in AS</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accent2"/>
              </a:buClr>
              <a:buSzPct val="85000"/>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74895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772400" cy="1143000"/>
          </a:xfrm>
        </p:spPr>
        <p:txBody>
          <a:bodyPr/>
          <a:lstStyle/>
          <a:p>
            <a:r>
              <a:rPr lang="en-US" sz="3600" dirty="0"/>
              <a:t>ACS-2 Three different AS </a:t>
            </a:r>
            <a:r>
              <a:rPr lang="en-US" sz="3600" dirty="0" err="1"/>
              <a:t>dan</a:t>
            </a:r>
            <a:r>
              <a:rPr lang="en-US" sz="3600" dirty="0"/>
              <a:t> ACS</a:t>
            </a:r>
          </a:p>
        </p:txBody>
      </p:sp>
      <p:sp>
        <p:nvSpPr>
          <p:cNvPr id="3" name="Content Placeholder 2"/>
          <p:cNvSpPr>
            <a:spLocks noGrp="1"/>
          </p:cNvSpPr>
          <p:nvPr>
            <p:ph idx="1"/>
          </p:nvPr>
        </p:nvSpPr>
        <p:spPr>
          <a:xfrm>
            <a:off x="1143000" y="1600200"/>
            <a:ext cx="7772400" cy="5029200"/>
          </a:xfrm>
        </p:spPr>
        <p:txBody>
          <a:bodyPr/>
          <a:lstStyle/>
          <a:p>
            <a:pPr>
              <a:buNone/>
            </a:pPr>
            <a:r>
              <a:rPr lang="en-US" sz="2800" dirty="0"/>
              <a:t>2. Update Global Rule</a:t>
            </a:r>
          </a:p>
          <a:p>
            <a:pPr>
              <a:buNone/>
            </a:pPr>
            <a:r>
              <a:rPr lang="en-US" sz="2800" dirty="0"/>
              <a:t>Only the globally best ant is allowed to deposit pheromone.  Updated is done after all ants have complete their tours</a:t>
            </a:r>
          </a:p>
          <a:p>
            <a:pPr>
              <a:buNone/>
            </a:pPr>
            <a:r>
              <a:rPr lang="en-US" sz="2800" dirty="0"/>
              <a:t>The pheromone is updated by :</a:t>
            </a:r>
          </a:p>
          <a:p>
            <a:pPr>
              <a:buNone/>
            </a:pPr>
            <a:endParaRPr lang="en-US" dirty="0"/>
          </a:p>
          <a:p>
            <a:pPr>
              <a:buNone/>
            </a:pPr>
            <a:endParaRPr lang="en-US" dirty="0"/>
          </a:p>
          <a:p>
            <a:pPr>
              <a:buNone/>
            </a:pPr>
            <a:endParaRPr lang="en-US" dirty="0"/>
          </a:p>
          <a:p>
            <a:pPr>
              <a:buNone/>
            </a:pPr>
            <a:r>
              <a:rPr kumimoji="0" lang="en-US" sz="2000" b="0" i="0" u="none" strike="noStrike" kern="0" cap="none" spc="0" normalizeH="0" baseline="0" noProof="0" dirty="0">
                <a:ln>
                  <a:noFill/>
                </a:ln>
                <a:solidFill>
                  <a:schemeClr val="tx1"/>
                </a:solidFill>
                <a:effectLst/>
                <a:uLnTx/>
                <a:uFillTx/>
                <a:latin typeface="Arial" pitchFamily="34" charset="0"/>
                <a:ea typeface="+mn-ea"/>
                <a:cs typeface="+mn-cs"/>
                <a:sym typeface="Symbol" pitchFamily="18" charset="2"/>
              </a:rPr>
              <a:t>0&lt;</a:t>
            </a:r>
            <a:r>
              <a:rPr kumimoji="0" lang="el-GR" sz="2000" b="0" i="0" u="none" strike="noStrike" kern="0" cap="none" spc="0" normalizeH="0" baseline="0" noProof="0" dirty="0">
                <a:ln>
                  <a:noFill/>
                </a:ln>
                <a:solidFill>
                  <a:schemeClr val="tx1"/>
                </a:solidFill>
                <a:effectLst/>
                <a:uLnTx/>
                <a:uFillTx/>
                <a:latin typeface="Arial" pitchFamily="34" charset="0"/>
                <a:ea typeface="+mn-ea"/>
                <a:cs typeface="+mn-cs"/>
                <a:sym typeface="Symbol" pitchFamily="18" charset="2"/>
              </a:rPr>
              <a:t>α</a:t>
            </a:r>
            <a:r>
              <a:rPr kumimoji="0" lang="en-US" sz="2000" b="0" i="0" u="none" strike="noStrike" kern="0" cap="none" spc="0" normalizeH="0" baseline="0" noProof="0" dirty="0">
                <a:ln>
                  <a:noFill/>
                </a:ln>
                <a:solidFill>
                  <a:schemeClr val="tx1"/>
                </a:solidFill>
                <a:effectLst/>
                <a:uLnTx/>
                <a:uFillTx/>
                <a:latin typeface="Arial" pitchFamily="34" charset="0"/>
                <a:ea typeface="+mn-ea"/>
                <a:cs typeface="+mn-cs"/>
                <a:sym typeface="Symbol" pitchFamily="18" charset="2"/>
              </a:rPr>
              <a:t>&lt;1 is the pheromone decay</a:t>
            </a:r>
          </a:p>
          <a:p>
            <a:pPr>
              <a:buNone/>
            </a:pPr>
            <a:r>
              <a:rPr lang="en-US" sz="2000" dirty="0" err="1">
                <a:latin typeface="Arial" pitchFamily="34" charset="0"/>
                <a:sym typeface="Symbol" pitchFamily="18" charset="2"/>
              </a:rPr>
              <a:t>Lgb</a:t>
            </a:r>
            <a:r>
              <a:rPr lang="en-US" sz="2000" dirty="0">
                <a:latin typeface="Arial" pitchFamily="34" charset="0"/>
                <a:sym typeface="Symbol" pitchFamily="18" charset="2"/>
              </a:rPr>
              <a:t>= is the  length of globally best tour from the beginning of trial</a:t>
            </a:r>
            <a:endParaRPr lang="en-US" sz="2000"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371600" y="4038600"/>
            <a:ext cx="6353175" cy="1524000"/>
          </a:xfrm>
          <a:prstGeom prst="rect">
            <a:avLst/>
          </a:prstGeom>
          <a:noFill/>
          <a:ln w="9525">
            <a:noFill/>
            <a:miter lim="800000"/>
            <a:headEnd/>
            <a:tailEnd/>
          </a:ln>
          <a:effectLst/>
        </p:spPr>
      </p:pic>
    </p:spTree>
    <p:extLst>
      <p:ext uri="{BB962C8B-B14F-4D97-AF65-F5344CB8AC3E}">
        <p14:creationId xmlns:p14="http://schemas.microsoft.com/office/powerpoint/2010/main" val="278340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ACS-3 Three different AS </a:t>
            </a:r>
            <a:r>
              <a:rPr lang="en-US" sz="3600" dirty="0" err="1"/>
              <a:t>dan</a:t>
            </a:r>
            <a:r>
              <a:rPr lang="en-US" sz="3600" dirty="0"/>
              <a:t> ACS</a:t>
            </a:r>
          </a:p>
        </p:txBody>
      </p:sp>
      <p:sp>
        <p:nvSpPr>
          <p:cNvPr id="3" name="Content Placeholder 2"/>
          <p:cNvSpPr>
            <a:spLocks noGrp="1"/>
          </p:cNvSpPr>
          <p:nvPr>
            <p:ph idx="1"/>
          </p:nvPr>
        </p:nvSpPr>
        <p:spPr>
          <a:xfrm>
            <a:off x="1257300" y="1676400"/>
            <a:ext cx="7772400" cy="5410200"/>
          </a:xfrm>
        </p:spPr>
        <p:txBody>
          <a:bodyPr/>
          <a:lstStyle/>
          <a:p>
            <a:pPr>
              <a:buNone/>
            </a:pPr>
            <a:r>
              <a:rPr lang="en-US" dirty="0"/>
              <a:t>3. While building tour, ant visit </a:t>
            </a:r>
            <a:r>
              <a:rPr lang="en-US" dirty="0" err="1"/>
              <a:t>adge</a:t>
            </a:r>
            <a:r>
              <a:rPr lang="en-US" dirty="0"/>
              <a:t> and change their </a:t>
            </a:r>
            <a:r>
              <a:rPr lang="en-US" dirty="0" err="1"/>
              <a:t>pheremone</a:t>
            </a:r>
            <a:r>
              <a:rPr lang="en-US" dirty="0"/>
              <a:t> level by the local updating rule.</a:t>
            </a:r>
          </a:p>
          <a:p>
            <a:pPr>
              <a:buNone/>
            </a:pPr>
            <a:endParaRPr lang="en-US" dirty="0"/>
          </a:p>
          <a:p>
            <a:pPr>
              <a:buNone/>
            </a:pPr>
            <a:endParaRPr lang="en-US" dirty="0"/>
          </a:p>
          <a:p>
            <a:pPr>
              <a:buNone/>
            </a:pPr>
            <a:endParaRPr lang="en-US" sz="2400" dirty="0"/>
          </a:p>
          <a:p>
            <a:pPr>
              <a:buNone/>
            </a:pPr>
            <a:r>
              <a:rPr lang="en-US" sz="2400" dirty="0"/>
              <a:t>The purpose is shuffle the tours, so that the early cities in one ant’s tour may be explored the others ant.</a:t>
            </a:r>
          </a:p>
          <a:p>
            <a:pPr>
              <a:buNone/>
            </a:pPr>
            <a:r>
              <a:rPr lang="en-US" sz="2400" dirty="0"/>
              <a:t>Make the desirability of edge change </a:t>
            </a:r>
            <a:r>
              <a:rPr lang="en-US" sz="2400" dirty="0" err="1"/>
              <a:t>dynmically</a:t>
            </a:r>
            <a:endParaRPr lang="en-US" sz="2400" dirty="0"/>
          </a:p>
          <a:p>
            <a:pPr>
              <a:buNone/>
            </a:pPr>
            <a:r>
              <a:rPr lang="en-US" sz="2400" dirty="0"/>
              <a:t>This is make avoiding from the same tour</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54274" name="Picture 2"/>
          <p:cNvPicPr>
            <a:picLocks noChangeAspect="1" noChangeArrowheads="1"/>
          </p:cNvPicPr>
          <p:nvPr/>
        </p:nvPicPr>
        <p:blipFill>
          <a:blip r:embed="rId2" cstate="print"/>
          <a:srcRect/>
          <a:stretch>
            <a:fillRect/>
          </a:stretch>
        </p:blipFill>
        <p:spPr bwMode="auto">
          <a:xfrm>
            <a:off x="2057400" y="3200400"/>
            <a:ext cx="5715001" cy="1143000"/>
          </a:xfrm>
          <a:prstGeom prst="rect">
            <a:avLst/>
          </a:prstGeom>
          <a:noFill/>
          <a:ln w="9525">
            <a:noFill/>
            <a:miter lim="800000"/>
            <a:headEnd/>
            <a:tailEnd/>
          </a:ln>
          <a:effectLst/>
        </p:spPr>
      </p:pic>
    </p:spTree>
    <p:extLst>
      <p:ext uri="{BB962C8B-B14F-4D97-AF65-F5344CB8AC3E}">
        <p14:creationId xmlns:p14="http://schemas.microsoft.com/office/powerpoint/2010/main" val="74152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32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79400" y="1025525"/>
            <a:ext cx="8001000" cy="2682875"/>
          </a:xfrm>
          <a:prstGeom prst="rect">
            <a:avLst/>
          </a:prstGeom>
          <a:noFill/>
          <a:ln w="12700" cap="sq">
            <a:noFill/>
            <a:miter lim="800000"/>
            <a:headEnd type="none" w="sm" len="sm"/>
            <a:tailEnd type="none" w="sm" len="sm"/>
          </a:ln>
          <a:effectLst/>
        </p:spPr>
        <p:txBody>
          <a:bodyPr>
            <a:spAutoFit/>
          </a:bodyPr>
          <a:lstStyle/>
          <a:p>
            <a:pPr>
              <a:lnSpc>
                <a:spcPct val="105000"/>
              </a:lnSpc>
              <a:spcBef>
                <a:spcPct val="50000"/>
              </a:spcBef>
              <a:defRPr/>
            </a:pPr>
            <a:r>
              <a:rPr lang="en-US" sz="2700" dirty="0">
                <a:effectLst>
                  <a:outerShdw blurRad="38100" dist="38100" dir="2700000" algn="tl">
                    <a:srgbClr val="000000"/>
                  </a:outerShdw>
                </a:effectLst>
              </a:rPr>
              <a:t>The crossover operator in its classical form cannot be   directly applied to the TSP.  A simple exchange of parts between two parents would produce illegal routes     containing duplicates and omissions – some cities would    be visited twice while some others would not be visited  at all:</a:t>
            </a:r>
          </a:p>
        </p:txBody>
      </p:sp>
      <p:sp>
        <p:nvSpPr>
          <p:cNvPr id="114691" name="Rectangle 3"/>
          <p:cNvSpPr>
            <a:spLocks noChangeArrowheads="1"/>
          </p:cNvSpPr>
          <p:nvPr/>
        </p:nvSpPr>
        <p:spPr bwMode="auto">
          <a:xfrm>
            <a:off x="279400" y="296863"/>
            <a:ext cx="7683500" cy="609600"/>
          </a:xfrm>
          <a:prstGeom prst="rect">
            <a:avLst/>
          </a:prstGeom>
          <a:noFill/>
          <a:ln w="12700" cap="sq">
            <a:noFill/>
            <a:miter lim="800000"/>
            <a:headEnd type="none" w="sm" len="sm"/>
            <a:tailEnd type="none" w="sm" len="sm"/>
          </a:ln>
          <a:effectLst/>
        </p:spPr>
        <p:txBody>
          <a:bodyPr wrap="none">
            <a:spAutoFit/>
          </a:bodyPr>
          <a:lstStyle/>
          <a:p>
            <a:pPr>
              <a:spcBef>
                <a:spcPct val="50000"/>
              </a:spcBef>
              <a:defRPr/>
            </a:pPr>
            <a:r>
              <a:rPr lang="en-US" sz="3400" b="1">
                <a:solidFill>
                  <a:srgbClr val="FBFE00"/>
                </a:solidFill>
                <a:effectLst>
                  <a:outerShdw blurRad="38100" dist="38100" dir="2700000" algn="tl">
                    <a:srgbClr val="000000"/>
                  </a:outerShdw>
                </a:effectLst>
              </a:rPr>
              <a:t>How does the crossover operator works?</a:t>
            </a:r>
          </a:p>
        </p:txBody>
      </p:sp>
      <p:pic>
        <p:nvPicPr>
          <p:cNvPr id="13316" name="Picture 5" descr="G:\books\Pe_uk\Powerpoint\Negnevitsky\final\ppt\ch15\wmf\Slide1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3898900"/>
            <a:ext cx="84963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772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1314450" y="298450"/>
            <a:ext cx="6534150" cy="641350"/>
          </a:xfrm>
          <a:prstGeom prst="rect">
            <a:avLst/>
          </a:prstGeom>
          <a:noFill/>
          <a:ln w="12700" cap="sq">
            <a:noFill/>
            <a:miter lim="800000"/>
            <a:headEnd type="none" w="sm" len="sm"/>
            <a:tailEnd type="none" w="sm" len="sm"/>
          </a:ln>
          <a:effectLst/>
        </p:spPr>
        <p:txBody>
          <a:bodyPr wrap="none">
            <a:spAutoFit/>
          </a:bodyPr>
          <a:lstStyle/>
          <a:p>
            <a:pPr>
              <a:defRPr/>
            </a:pPr>
            <a:r>
              <a:rPr lang="en-US" sz="3600" b="1">
                <a:solidFill>
                  <a:srgbClr val="FBFE00"/>
                </a:solidFill>
                <a:effectLst>
                  <a:outerShdw blurRad="38100" dist="38100" dir="2700000" algn="tl">
                    <a:srgbClr val="000000"/>
                  </a:outerShdw>
                </a:effectLst>
              </a:rPr>
              <a:t>Crossover operators for the TSP</a:t>
            </a:r>
          </a:p>
        </p:txBody>
      </p:sp>
      <p:pic>
        <p:nvPicPr>
          <p:cNvPr id="14339" name="Picture 5" descr="G:\books\Pe_uk\Powerpoint\Negnevitsky\final\ppt\ch15\wmf\Slide15-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 y="1158875"/>
            <a:ext cx="86614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5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533400"/>
            <a:ext cx="7391400" cy="914400"/>
          </a:xfrm>
        </p:spPr>
        <p:txBody>
          <a:bodyPr/>
          <a:lstStyle/>
          <a:p>
            <a:r>
              <a:rPr lang="en-US" altLang="en-US" dirty="0"/>
              <a:t>Agenda</a:t>
            </a:r>
            <a:endParaRPr lang="id-ID" altLang="en-US" dirty="0"/>
          </a:p>
        </p:txBody>
      </p:sp>
      <p:sp>
        <p:nvSpPr>
          <p:cNvPr id="7171" name="Content Placeholder 2"/>
          <p:cNvSpPr>
            <a:spLocks noGrp="1"/>
          </p:cNvSpPr>
          <p:nvPr>
            <p:ph idx="1"/>
          </p:nvPr>
        </p:nvSpPr>
        <p:spPr>
          <a:xfrm>
            <a:off x="700088" y="1465263"/>
            <a:ext cx="8229600" cy="3106737"/>
          </a:xfrm>
        </p:spPr>
        <p:txBody>
          <a:bodyPr/>
          <a:lstStyle/>
          <a:p>
            <a:pPr>
              <a:defRPr/>
            </a:pPr>
            <a:r>
              <a:rPr lang="en-US" sz="2400" dirty="0"/>
              <a:t>TSP using ACO</a:t>
            </a:r>
          </a:p>
          <a:p>
            <a:pPr>
              <a:defRPr/>
            </a:pPr>
            <a:r>
              <a:rPr lang="en-US" sz="2400" dirty="0"/>
              <a:t>TSP using GA</a:t>
            </a:r>
          </a:p>
          <a:p>
            <a:pPr marL="0" indent="0">
              <a:buNone/>
              <a:defRPr/>
            </a:pPr>
            <a:endParaRPr lang="en-US" sz="2400" dirty="0"/>
          </a:p>
          <a:p>
            <a:pPr marL="0" indent="0">
              <a:buFont typeface="Arial" panose="020B0604020202020204" pitchFamily="34" charset="0"/>
              <a:buNone/>
              <a:defRPr/>
            </a:pPr>
            <a:endParaRPr lang="id-ID"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254000" y="4191000"/>
            <a:ext cx="7924800" cy="2062103"/>
          </a:xfrm>
          <a:prstGeom prst="rect">
            <a:avLst/>
          </a:prstGeom>
          <a:noFill/>
          <a:ln w="12700" cap="sq">
            <a:noFill/>
            <a:miter lim="800000"/>
            <a:headEnd type="none" w="sm" len="sm"/>
            <a:tailEnd type="none" w="sm" len="sm"/>
          </a:ln>
          <a:effectLst/>
        </p:spPr>
        <p:txBody>
          <a:bodyPr>
            <a:spAutoFit/>
          </a:bodyPr>
          <a:lstStyle/>
          <a:p>
            <a:pPr marL="381000" indent="-381000">
              <a:spcBef>
                <a:spcPct val="50000"/>
              </a:spcBef>
              <a:buClr>
                <a:schemeClr val="tx2"/>
              </a:buClr>
              <a:buFont typeface="Wingdings" pitchFamily="2" charset="2"/>
              <a:buChar char="n"/>
              <a:defRPr/>
            </a:pPr>
            <a:r>
              <a:rPr lang="en-US" sz="3200" dirty="0">
                <a:effectLst>
                  <a:outerShdw blurRad="38100" dist="38100" dir="2700000" algn="tl">
                    <a:srgbClr val="000000"/>
                  </a:outerShdw>
                </a:effectLst>
              </a:rPr>
              <a:t>The </a:t>
            </a:r>
            <a:r>
              <a:rPr lang="en-US" sz="3200" i="1" dirty="0">
                <a:effectLst>
                  <a:outerShdw blurRad="38100" dist="38100" dir="2700000" algn="tl">
                    <a:srgbClr val="000000"/>
                  </a:outerShdw>
                </a:effectLst>
              </a:rPr>
              <a:t>inversion operator </a:t>
            </a:r>
            <a:r>
              <a:rPr lang="en-US" sz="3200" dirty="0">
                <a:effectLst>
                  <a:outerShdw blurRad="38100" dist="38100" dir="2700000" algn="tl">
                    <a:srgbClr val="000000"/>
                  </a:outerShdw>
                </a:effectLst>
              </a:rPr>
              <a:t>selects two random   points along the chromosome string and   reverses the order of the cities between these  points.</a:t>
            </a:r>
          </a:p>
        </p:txBody>
      </p:sp>
      <p:sp>
        <p:nvSpPr>
          <p:cNvPr id="116739" name="Rectangle 3"/>
          <p:cNvSpPr>
            <a:spLocks noChangeArrowheads="1"/>
          </p:cNvSpPr>
          <p:nvPr/>
        </p:nvSpPr>
        <p:spPr bwMode="auto">
          <a:xfrm>
            <a:off x="266700" y="296863"/>
            <a:ext cx="7612063" cy="609600"/>
          </a:xfrm>
          <a:prstGeom prst="rect">
            <a:avLst/>
          </a:prstGeom>
          <a:noFill/>
          <a:ln w="12700" cap="sq">
            <a:noFill/>
            <a:miter lim="800000"/>
            <a:headEnd type="none" w="sm" len="sm"/>
            <a:tailEnd type="none" w="sm" len="sm"/>
          </a:ln>
          <a:effectLst/>
        </p:spPr>
        <p:txBody>
          <a:bodyPr wrap="none">
            <a:spAutoFit/>
          </a:bodyPr>
          <a:lstStyle/>
          <a:p>
            <a:pPr>
              <a:spcBef>
                <a:spcPct val="50000"/>
              </a:spcBef>
              <a:defRPr/>
            </a:pPr>
            <a:r>
              <a:rPr lang="en-US" sz="3400" b="1">
                <a:solidFill>
                  <a:srgbClr val="FBFE00"/>
                </a:solidFill>
                <a:effectLst>
                  <a:outerShdw blurRad="38100" dist="38100" dir="2700000" algn="tl">
                    <a:srgbClr val="000000"/>
                  </a:outerShdw>
                </a:effectLst>
              </a:rPr>
              <a:t>How does the mutation operator works?</a:t>
            </a:r>
          </a:p>
        </p:txBody>
      </p:sp>
      <p:sp>
        <p:nvSpPr>
          <p:cNvPr id="116740" name="Rectangle 4"/>
          <p:cNvSpPr>
            <a:spLocks noChangeArrowheads="1"/>
          </p:cNvSpPr>
          <p:nvPr/>
        </p:nvSpPr>
        <p:spPr bwMode="auto">
          <a:xfrm>
            <a:off x="254000" y="1117600"/>
            <a:ext cx="7924800" cy="1569660"/>
          </a:xfrm>
          <a:prstGeom prst="rect">
            <a:avLst/>
          </a:prstGeom>
          <a:noFill/>
          <a:ln w="12700" cap="sq">
            <a:noFill/>
            <a:miter lim="800000"/>
            <a:headEnd type="none" w="sm" len="sm"/>
            <a:tailEnd type="none" w="sm" len="sm"/>
          </a:ln>
          <a:effectLst/>
        </p:spPr>
        <p:txBody>
          <a:bodyPr>
            <a:spAutoFit/>
          </a:bodyPr>
          <a:lstStyle/>
          <a:p>
            <a:pPr marL="381000" indent="-381000">
              <a:spcBef>
                <a:spcPct val="50000"/>
              </a:spcBef>
              <a:buClr>
                <a:schemeClr val="tx2"/>
              </a:buClr>
              <a:buFont typeface="Wingdings" pitchFamily="2" charset="2"/>
              <a:buChar char="n"/>
              <a:defRPr/>
            </a:pPr>
            <a:r>
              <a:rPr lang="en-US" sz="3200" dirty="0">
                <a:effectLst>
                  <a:outerShdw blurRad="38100" dist="38100" dir="2700000" algn="tl">
                    <a:srgbClr val="000000"/>
                  </a:outerShdw>
                </a:effectLst>
              </a:rPr>
              <a:t>There are two types of mutation operators:    </a:t>
            </a:r>
            <a:r>
              <a:rPr lang="en-US" sz="3200" b="1" i="1" dirty="0">
                <a:effectLst>
                  <a:outerShdw blurRad="38100" dist="38100" dir="2700000" algn="tl">
                    <a:srgbClr val="000000"/>
                  </a:outerShdw>
                </a:effectLst>
              </a:rPr>
              <a:t>reciprocal exchange </a:t>
            </a:r>
            <a:r>
              <a:rPr lang="en-US" sz="3200" dirty="0">
                <a:effectLst>
                  <a:outerShdw blurRad="38100" dist="38100" dir="2700000" algn="tl">
                    <a:srgbClr val="000000"/>
                  </a:outerShdw>
                </a:effectLst>
              </a:rPr>
              <a:t>and </a:t>
            </a:r>
            <a:r>
              <a:rPr lang="en-US" sz="3200" b="1" i="1" dirty="0">
                <a:effectLst>
                  <a:outerShdw blurRad="38100" dist="38100" dir="2700000" algn="tl">
                    <a:srgbClr val="000000"/>
                  </a:outerShdw>
                </a:effectLst>
              </a:rPr>
              <a:t>inversion</a:t>
            </a:r>
            <a:r>
              <a:rPr lang="en-US" sz="3200" dirty="0">
                <a:effectLst>
                  <a:outerShdw blurRad="38100" dist="38100" dir="2700000" algn="tl">
                    <a:srgbClr val="000000"/>
                  </a:outerShdw>
                </a:effectLst>
              </a:rPr>
              <a:t>.</a:t>
            </a:r>
          </a:p>
        </p:txBody>
      </p:sp>
      <p:sp>
        <p:nvSpPr>
          <p:cNvPr id="116741" name="Rectangle 5"/>
          <p:cNvSpPr>
            <a:spLocks noChangeArrowheads="1"/>
          </p:cNvSpPr>
          <p:nvPr/>
        </p:nvSpPr>
        <p:spPr bwMode="auto">
          <a:xfrm>
            <a:off x="254000" y="2612808"/>
            <a:ext cx="7924800" cy="1569660"/>
          </a:xfrm>
          <a:prstGeom prst="rect">
            <a:avLst/>
          </a:prstGeom>
          <a:noFill/>
          <a:ln w="12700" cap="sq">
            <a:noFill/>
            <a:miter lim="800000"/>
            <a:headEnd type="none" w="sm" len="sm"/>
            <a:tailEnd type="none" w="sm" len="sm"/>
          </a:ln>
          <a:effectLst/>
        </p:spPr>
        <p:txBody>
          <a:bodyPr>
            <a:spAutoFit/>
          </a:bodyPr>
          <a:lstStyle/>
          <a:p>
            <a:pPr marL="381000" indent="-381000">
              <a:spcBef>
                <a:spcPct val="50000"/>
              </a:spcBef>
              <a:buClr>
                <a:schemeClr val="tx2"/>
              </a:buClr>
              <a:buFont typeface="Wingdings" pitchFamily="2" charset="2"/>
              <a:buChar char="n"/>
              <a:defRPr/>
            </a:pPr>
            <a:r>
              <a:rPr lang="en-US" sz="3200" dirty="0">
                <a:effectLst>
                  <a:outerShdw blurRad="38100" dist="38100" dir="2700000" algn="tl">
                    <a:srgbClr val="000000"/>
                  </a:outerShdw>
                </a:effectLst>
              </a:rPr>
              <a:t>The </a:t>
            </a:r>
            <a:r>
              <a:rPr lang="en-US" sz="3200" i="1" dirty="0">
                <a:effectLst>
                  <a:outerShdw blurRad="38100" dist="38100" dir="2700000" algn="tl">
                    <a:srgbClr val="000000"/>
                  </a:outerShdw>
                </a:effectLst>
              </a:rPr>
              <a:t>reciprocal exchange operator </a:t>
            </a:r>
            <a:r>
              <a:rPr lang="en-US" sz="3200" dirty="0">
                <a:effectLst>
                  <a:outerShdw blurRad="38100" dist="38100" dir="2700000" algn="tl">
                    <a:srgbClr val="000000"/>
                  </a:outerShdw>
                </a:effectLst>
              </a:rPr>
              <a:t>simply   swaps two randomly selected cities in the   chromosome.</a:t>
            </a:r>
          </a:p>
        </p:txBody>
      </p:sp>
    </p:spTree>
    <p:extLst>
      <p:ext uri="{BB962C8B-B14F-4D97-AF65-F5344CB8AC3E}">
        <p14:creationId xmlns:p14="http://schemas.microsoft.com/office/powerpoint/2010/main" val="18318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1384300" y="292100"/>
            <a:ext cx="6381750" cy="641350"/>
          </a:xfrm>
          <a:prstGeom prst="rect">
            <a:avLst/>
          </a:prstGeom>
          <a:noFill/>
          <a:ln w="12700" cap="sq">
            <a:noFill/>
            <a:miter lim="800000"/>
            <a:headEnd type="none" w="sm" len="sm"/>
            <a:tailEnd type="none" w="sm" len="sm"/>
          </a:ln>
          <a:effectLst/>
        </p:spPr>
        <p:txBody>
          <a:bodyPr wrap="none">
            <a:spAutoFit/>
          </a:bodyPr>
          <a:lstStyle/>
          <a:p>
            <a:pPr>
              <a:defRPr/>
            </a:pPr>
            <a:r>
              <a:rPr lang="en-US" sz="3600" b="1">
                <a:solidFill>
                  <a:srgbClr val="FBFE00"/>
                </a:solidFill>
                <a:effectLst>
                  <a:outerShdw blurRad="38100" dist="38100" dir="2700000" algn="tl">
                    <a:srgbClr val="000000"/>
                  </a:outerShdw>
                </a:effectLst>
              </a:rPr>
              <a:t>Mutation operators for the TSP</a:t>
            </a:r>
          </a:p>
        </p:txBody>
      </p:sp>
      <p:pic>
        <p:nvPicPr>
          <p:cNvPr id="16387" name="Picture 3" descr="G:\books\Pe_uk\Powerpoint\Negnevitsky\final\ppt\ch15\wmf\Slide15-1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308100"/>
            <a:ext cx="8658225"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5317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279400" y="1544638"/>
            <a:ext cx="7924800" cy="2800767"/>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3200" dirty="0">
                <a:effectLst>
                  <a:outerShdw blurRad="38100" dist="38100" dir="2700000" algn="tl">
                    <a:srgbClr val="000000"/>
                  </a:outerShdw>
                </a:effectLst>
              </a:rPr>
              <a:t>The fitness of each individual chromosome is   determined as the reciprocal of the route  length.</a:t>
            </a:r>
          </a:p>
          <a:p>
            <a:pPr>
              <a:spcBef>
                <a:spcPct val="50000"/>
              </a:spcBef>
              <a:defRPr/>
            </a:pPr>
            <a:r>
              <a:rPr lang="en-US" sz="3200" dirty="0">
                <a:effectLst>
                  <a:outerShdw blurRad="38100" dist="38100" dir="2700000" algn="tl">
                    <a:srgbClr val="000000"/>
                  </a:outerShdw>
                </a:effectLst>
              </a:rPr>
              <a:t>In other words, the shorter the route, the fitter  the chromosome.</a:t>
            </a:r>
          </a:p>
        </p:txBody>
      </p:sp>
      <p:sp>
        <p:nvSpPr>
          <p:cNvPr id="118787" name="Rectangle 3"/>
          <p:cNvSpPr>
            <a:spLocks noChangeArrowheads="1"/>
          </p:cNvSpPr>
          <p:nvPr/>
        </p:nvSpPr>
        <p:spPr bwMode="auto">
          <a:xfrm>
            <a:off x="266700" y="292100"/>
            <a:ext cx="7924800" cy="112712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3400" b="1">
                <a:solidFill>
                  <a:srgbClr val="FBFE00"/>
                </a:solidFill>
                <a:effectLst>
                  <a:outerShdw blurRad="38100" dist="38100" dir="2700000" algn="tl">
                    <a:srgbClr val="000000"/>
                  </a:outerShdw>
                </a:effectLst>
              </a:rPr>
              <a:t>How do we define a fitness function in the   TSP?</a:t>
            </a:r>
          </a:p>
        </p:txBody>
      </p:sp>
    </p:spTree>
    <p:extLst>
      <p:ext uri="{BB962C8B-B14F-4D97-AF65-F5344CB8AC3E}">
        <p14:creationId xmlns:p14="http://schemas.microsoft.com/office/powerpoint/2010/main" val="341996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207963" y="304800"/>
            <a:ext cx="8931275" cy="9461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2800" b="1">
                <a:solidFill>
                  <a:srgbClr val="FBFE00"/>
                </a:solidFill>
                <a:effectLst>
                  <a:outerShdw blurRad="38100" dist="38100" dir="2700000" algn="tl">
                    <a:srgbClr val="000000"/>
                  </a:outerShdw>
                </a:effectLst>
              </a:rPr>
              <a:t>Performance graph and the best salesman’s route created  in a population of 20 chromosomes after 100 generations</a:t>
            </a:r>
          </a:p>
        </p:txBody>
      </p:sp>
      <p:grpSp>
        <p:nvGrpSpPr>
          <p:cNvPr id="18435" name="Group 6"/>
          <p:cNvGrpSpPr>
            <a:grpSpLocks/>
          </p:cNvGrpSpPr>
          <p:nvPr/>
        </p:nvGrpSpPr>
        <p:grpSpPr bwMode="auto">
          <a:xfrm>
            <a:off x="0" y="1828800"/>
            <a:ext cx="9056688" cy="4376737"/>
            <a:chOff x="-23" y="835"/>
            <a:chExt cx="5792" cy="2810"/>
          </a:xfrm>
        </p:grpSpPr>
        <p:pic>
          <p:nvPicPr>
            <p:cNvPr id="18436" name="Picture 4" descr="G:\books\Pe_uk\Powerpoint\Negnevitsky\final\ppt\ch15\wmf\Slide15-1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 y="835"/>
              <a:ext cx="5778" cy="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rot="-5400000">
              <a:off x="-174" y="2004"/>
              <a:ext cx="48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300">
                  <a:solidFill>
                    <a:schemeClr val="bg2"/>
                  </a:solidFill>
                  <a:latin typeface="TimesNewRomanPS" pitchFamily="18" charset="0"/>
                </a:rPr>
                <a:t>Distance</a:t>
              </a:r>
            </a:p>
          </p:txBody>
        </p:sp>
      </p:grpSp>
    </p:spTree>
    <p:extLst>
      <p:ext uri="{BB962C8B-B14F-4D97-AF65-F5344CB8AC3E}">
        <p14:creationId xmlns:p14="http://schemas.microsoft.com/office/powerpoint/2010/main" val="2369831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0" descr="C:\WINDOWS\Desktop\Slide15-1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0" y="1495425"/>
            <a:ext cx="9066213"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4" name="Rectangle 2"/>
          <p:cNvSpPr>
            <a:spLocks noChangeArrowheads="1"/>
          </p:cNvSpPr>
          <p:nvPr/>
        </p:nvSpPr>
        <p:spPr bwMode="auto">
          <a:xfrm>
            <a:off x="279400" y="304800"/>
            <a:ext cx="8712200" cy="9461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2800" b="1">
                <a:solidFill>
                  <a:srgbClr val="FBFE00"/>
                </a:solidFill>
                <a:effectLst>
                  <a:outerShdw blurRad="38100" dist="38100" dir="2700000" algn="tl">
                    <a:srgbClr val="000000"/>
                  </a:outerShdw>
                </a:effectLst>
              </a:rPr>
              <a:t>Performance graphs and the best routes created in a   population of 200 chromosomes: mutation rate is 0.001</a:t>
            </a:r>
          </a:p>
        </p:txBody>
      </p:sp>
    </p:spTree>
    <p:extLst>
      <p:ext uri="{BB962C8B-B14F-4D97-AF65-F5344CB8AC3E}">
        <p14:creationId xmlns:p14="http://schemas.microsoft.com/office/powerpoint/2010/main" val="376252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286000" y="304800"/>
            <a:ext cx="6680200" cy="1384995"/>
          </a:xfrm>
          <a:prstGeom prst="rect">
            <a:avLst/>
          </a:prstGeom>
          <a:noFill/>
          <a:ln w="12700" cap="sq">
            <a:noFill/>
            <a:miter lim="800000"/>
            <a:headEnd type="none" w="sm" len="sm"/>
            <a:tailEnd type="none" w="sm" len="sm"/>
          </a:ln>
          <a:effectLst/>
        </p:spPr>
        <p:txBody>
          <a:bodyPr wrap="square">
            <a:spAutoFit/>
          </a:bodyPr>
          <a:lstStyle/>
          <a:p>
            <a:pPr>
              <a:spcBef>
                <a:spcPct val="50000"/>
              </a:spcBef>
              <a:defRPr/>
            </a:pPr>
            <a:r>
              <a:rPr lang="en-US" sz="2800" b="1" dirty="0">
                <a:solidFill>
                  <a:srgbClr val="FBFE00"/>
                </a:solidFill>
                <a:effectLst>
                  <a:outerShdw blurRad="38100" dist="38100" dir="2700000" algn="tl">
                    <a:srgbClr val="000000"/>
                  </a:outerShdw>
                </a:effectLst>
              </a:rPr>
              <a:t>Performance graphs and the best routes created in a population of 200 chromosomes: mutation rate is 0.01</a:t>
            </a:r>
          </a:p>
        </p:txBody>
      </p:sp>
      <p:pic>
        <p:nvPicPr>
          <p:cNvPr id="20483" name="Picture 9" descr="C:\WINDOWS\Desktop\Slide15-1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8" y="1981200"/>
            <a:ext cx="907891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30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References</a:t>
            </a:r>
          </a:p>
        </p:txBody>
      </p:sp>
      <p:sp>
        <p:nvSpPr>
          <p:cNvPr id="38915" name="Content Placeholder 2"/>
          <p:cNvSpPr>
            <a:spLocks noGrp="1"/>
          </p:cNvSpPr>
          <p:nvPr>
            <p:ph idx="1"/>
          </p:nvPr>
        </p:nvSpPr>
        <p:spPr/>
        <p:txBody>
          <a:bodyPr/>
          <a:lstStyle/>
          <a:p>
            <a:r>
              <a:rPr lang="en-US" altLang="en-US"/>
              <a:t>Enterprise Architecture at Work Modelling, Communication and Analysis,: </a:t>
            </a:r>
            <a:r>
              <a:rPr lang="en-US" altLang="en-US" b="1"/>
              <a:t>Lankhorst</a:t>
            </a:r>
            <a:r>
              <a:rPr lang="en-US" altLang="en-US"/>
              <a:t>, Marc</a:t>
            </a:r>
          </a:p>
          <a:p>
            <a:r>
              <a:rPr lang="en-US" altLang="en-US"/>
              <a:t>How to Survive in the Jungle of Enterprise Architecture Frameworks: Creating or Choosing an Enterprise Architecture Framework, </a:t>
            </a:r>
            <a:r>
              <a:rPr lang="en-US" altLang="en-US" u="sng">
                <a:hlinkClick r:id="rId2"/>
              </a:rPr>
              <a:t>Jaap Schekkerman</a:t>
            </a:r>
            <a:endParaRPr lang="en-US" altLang="en-US"/>
          </a:p>
          <a:p>
            <a:r>
              <a:rPr lang="en-US" altLang="en-US"/>
              <a:t>An Introduction to Enterprise Architecture: Third Edition,  Scott A. Bernard,  AuthorHouse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685800" y="798513"/>
            <a:ext cx="7975600" cy="5586145"/>
          </a:xfrm>
          <a:prstGeom prst="rect">
            <a:avLst/>
          </a:prstGeom>
          <a:noFill/>
          <a:ln w="12700" cap="sq">
            <a:noFill/>
            <a:miter lim="800000"/>
            <a:headEnd type="none" w="sm" len="sm"/>
            <a:tailEnd type="none" w="sm" len="sm"/>
          </a:ln>
          <a:effectLst/>
        </p:spPr>
        <p:txBody>
          <a:bodyPr wrap="square">
            <a:spAutoFit/>
          </a:bodyPr>
          <a:lstStyle/>
          <a:p>
            <a:pPr>
              <a:spcBef>
                <a:spcPct val="50000"/>
              </a:spcBef>
              <a:defRPr/>
            </a:pPr>
            <a:r>
              <a:rPr lang="en-US" sz="3300" b="1" dirty="0"/>
              <a:t>The travelling salesman problem</a:t>
            </a:r>
          </a:p>
          <a:p>
            <a:pPr>
              <a:spcBef>
                <a:spcPct val="50000"/>
              </a:spcBef>
              <a:defRPr/>
            </a:pPr>
            <a:r>
              <a:rPr lang="en-US" sz="2700" dirty="0"/>
              <a:t>Suppose, we are going to travel by car in Western           and Central Europe. We want to produce an optimal itinerary for visiting all major cities and returning       home.                                                                               </a:t>
            </a:r>
          </a:p>
          <a:p>
            <a:pPr>
              <a:spcBef>
                <a:spcPct val="50000"/>
              </a:spcBef>
              <a:defRPr/>
            </a:pPr>
            <a:r>
              <a:rPr lang="en-US" sz="2700" dirty="0"/>
              <a:t>This problem is well known as the </a:t>
            </a:r>
            <a:r>
              <a:rPr lang="en-US" sz="2700" b="1" i="1" dirty="0"/>
              <a:t>travelling         salesman problem</a:t>
            </a:r>
            <a:r>
              <a:rPr lang="en-US" sz="2700" dirty="0"/>
              <a:t>. Given a finite number of cities,           </a:t>
            </a:r>
            <a:r>
              <a:rPr lang="en-US" sz="2700" i="1" dirty="0"/>
              <a:t>N</a:t>
            </a:r>
            <a:r>
              <a:rPr lang="en-US" sz="2700" dirty="0"/>
              <a:t>, and the cost of travel (or the distance) between         each pair of cities, we need to find the cheapest way        (or the shortest route) for visiting each city exactly       once and returning to the starting point.</a:t>
            </a:r>
          </a:p>
        </p:txBody>
      </p:sp>
    </p:spTree>
    <p:extLst>
      <p:ext uri="{BB962C8B-B14F-4D97-AF65-F5344CB8AC3E}">
        <p14:creationId xmlns:p14="http://schemas.microsoft.com/office/powerpoint/2010/main" val="358476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838200" y="1889022"/>
            <a:ext cx="7759700" cy="2585323"/>
          </a:xfrm>
          <a:prstGeom prst="rect">
            <a:avLst/>
          </a:prstGeom>
          <a:noFill/>
          <a:ln w="12700" cap="sq">
            <a:noFill/>
            <a:miter lim="800000"/>
            <a:headEnd type="none" w="sm" len="sm"/>
            <a:tailEnd type="none" w="sm" len="sm"/>
          </a:ln>
          <a:effectLst/>
        </p:spPr>
        <p:txBody>
          <a:bodyPr>
            <a:spAutoFit/>
          </a:bodyPr>
          <a:lstStyle/>
          <a:p>
            <a:pPr marL="457200" indent="-457200">
              <a:spcBef>
                <a:spcPts val="0"/>
              </a:spcBef>
              <a:buClr>
                <a:schemeClr val="tx2"/>
              </a:buClr>
              <a:buFont typeface="Arial" panose="020B0604020202020204" pitchFamily="34" charset="0"/>
              <a:buChar char="•"/>
              <a:defRPr/>
            </a:pPr>
            <a:r>
              <a:rPr lang="en-US" sz="2700" dirty="0"/>
              <a:t>arranging routes for school buses to pick up             children in a school district,</a:t>
            </a:r>
          </a:p>
          <a:p>
            <a:pPr marL="457200" indent="-457200">
              <a:spcBef>
                <a:spcPts val="0"/>
              </a:spcBef>
              <a:buClr>
                <a:schemeClr val="tx2"/>
              </a:buClr>
              <a:buFont typeface="Arial" panose="020B0604020202020204" pitchFamily="34" charset="0"/>
              <a:buChar char="•"/>
              <a:defRPr/>
            </a:pPr>
            <a:r>
              <a:rPr lang="en-US" sz="2700" dirty="0"/>
              <a:t>delivering meals to home-bound people,</a:t>
            </a:r>
          </a:p>
          <a:p>
            <a:pPr marL="457200" indent="-457200">
              <a:spcBef>
                <a:spcPts val="0"/>
              </a:spcBef>
              <a:buClr>
                <a:schemeClr val="tx2"/>
              </a:buClr>
              <a:buFont typeface="Arial" panose="020B0604020202020204" pitchFamily="34" charset="0"/>
              <a:buChar char="•"/>
              <a:defRPr/>
            </a:pPr>
            <a:r>
              <a:rPr lang="en-US" sz="2700" dirty="0"/>
              <a:t>scheduling stacker cranes in a warehouse,</a:t>
            </a:r>
          </a:p>
          <a:p>
            <a:pPr marL="457200" indent="-457200">
              <a:spcBef>
                <a:spcPts val="0"/>
              </a:spcBef>
              <a:buClr>
                <a:schemeClr val="tx2"/>
              </a:buClr>
              <a:buFont typeface="Arial" panose="020B0604020202020204" pitchFamily="34" charset="0"/>
              <a:buChar char="•"/>
              <a:defRPr/>
            </a:pPr>
            <a:r>
              <a:rPr lang="en-US" sz="2700" dirty="0"/>
              <a:t>planning truck routes to pick up parcel post and  many others.</a:t>
            </a:r>
          </a:p>
        </p:txBody>
      </p:sp>
      <p:sp>
        <p:nvSpPr>
          <p:cNvPr id="111619" name="Rectangle 3"/>
          <p:cNvSpPr>
            <a:spLocks noChangeArrowheads="1"/>
          </p:cNvSpPr>
          <p:nvPr/>
        </p:nvSpPr>
        <p:spPr bwMode="auto">
          <a:xfrm>
            <a:off x="802105" y="991145"/>
            <a:ext cx="7924800" cy="1003544"/>
          </a:xfrm>
          <a:prstGeom prst="rect">
            <a:avLst/>
          </a:prstGeom>
          <a:noFill/>
          <a:ln w="12700" cap="sq">
            <a:noFill/>
            <a:miter lim="800000"/>
            <a:headEnd type="none" w="sm" len="sm"/>
            <a:tailEnd type="none" w="sm" len="sm"/>
          </a:ln>
          <a:effectLst/>
        </p:spPr>
        <p:txBody>
          <a:bodyPr>
            <a:spAutoFit/>
          </a:bodyPr>
          <a:lstStyle/>
          <a:p>
            <a:pPr>
              <a:lnSpc>
                <a:spcPct val="110000"/>
              </a:lnSpc>
              <a:spcBef>
                <a:spcPct val="50000"/>
              </a:spcBef>
              <a:buClr>
                <a:schemeClr val="tx2"/>
              </a:buClr>
              <a:defRPr/>
            </a:pPr>
            <a:r>
              <a:rPr lang="en-US" sz="2800" dirty="0"/>
              <a:t>The TSP is represented in numerous   transportation and logistics applications such as</a:t>
            </a:r>
          </a:p>
        </p:txBody>
      </p:sp>
      <p:sp>
        <p:nvSpPr>
          <p:cNvPr id="111620" name="Rectangle 4"/>
          <p:cNvSpPr>
            <a:spLocks noChangeArrowheads="1"/>
          </p:cNvSpPr>
          <p:nvPr/>
        </p:nvSpPr>
        <p:spPr bwMode="auto">
          <a:xfrm>
            <a:off x="266700" y="4870450"/>
            <a:ext cx="8077200" cy="873316"/>
          </a:xfrm>
          <a:prstGeom prst="rect">
            <a:avLst/>
          </a:prstGeom>
          <a:noFill/>
          <a:ln w="12700" cap="sq">
            <a:noFill/>
            <a:miter lim="800000"/>
            <a:headEnd type="none" w="sm" len="sm"/>
            <a:tailEnd type="none" w="sm" len="sm"/>
          </a:ln>
          <a:effectLst/>
        </p:spPr>
        <p:txBody>
          <a:bodyPr>
            <a:spAutoFit/>
          </a:bodyPr>
          <a:lstStyle/>
          <a:p>
            <a:pPr>
              <a:lnSpc>
                <a:spcPct val="110000"/>
              </a:lnSpc>
              <a:spcBef>
                <a:spcPct val="50000"/>
              </a:spcBef>
              <a:buClr>
                <a:schemeClr val="tx2"/>
              </a:buClr>
              <a:defRPr/>
            </a:pPr>
            <a:r>
              <a:rPr lang="en-US" sz="2400" dirty="0"/>
              <a:t>A classic example of the TSP is the scheduling of a machine to drill holes in a circuit board.</a:t>
            </a:r>
          </a:p>
        </p:txBody>
      </p:sp>
    </p:spTree>
    <p:extLst>
      <p:ext uri="{BB962C8B-B14F-4D97-AF65-F5344CB8AC3E}">
        <p14:creationId xmlns:p14="http://schemas.microsoft.com/office/powerpoint/2010/main" val="183623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279400" y="292100"/>
            <a:ext cx="8001000" cy="1138773"/>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3400" b="1" dirty="0"/>
              <a:t>How does a genetic algorithm solve the  travelling salesman problem?</a:t>
            </a:r>
          </a:p>
        </p:txBody>
      </p:sp>
      <p:sp>
        <p:nvSpPr>
          <p:cNvPr id="112644" name="Rectangle 4"/>
          <p:cNvSpPr>
            <a:spLocks noChangeArrowheads="1"/>
          </p:cNvSpPr>
          <p:nvPr/>
        </p:nvSpPr>
        <p:spPr bwMode="auto">
          <a:xfrm>
            <a:off x="266700" y="1525588"/>
            <a:ext cx="8420100" cy="5618461"/>
          </a:xfrm>
          <a:prstGeom prst="rect">
            <a:avLst/>
          </a:prstGeom>
          <a:noFill/>
          <a:ln w="12700" cap="sq">
            <a:noFill/>
            <a:miter lim="800000"/>
            <a:headEnd type="none" w="sm" len="sm"/>
            <a:tailEnd type="none" w="sm" len="sm"/>
          </a:ln>
          <a:effectLst/>
        </p:spPr>
        <p:txBody>
          <a:bodyPr wrap="square">
            <a:spAutoFit/>
          </a:bodyPr>
          <a:lstStyle/>
          <a:p>
            <a:pPr marL="457200" indent="-457200">
              <a:buClr>
                <a:schemeClr val="tx2"/>
              </a:buClr>
              <a:buFont typeface="Arial" panose="020B0604020202020204" pitchFamily="34" charset="0"/>
              <a:buChar char="•"/>
              <a:defRPr/>
            </a:pPr>
            <a:r>
              <a:rPr lang="en-US" sz="2700" dirty="0"/>
              <a:t>First, we need to decide how to represent a route of  the salesman. </a:t>
            </a:r>
          </a:p>
          <a:p>
            <a:pPr marL="457200" indent="-457200">
              <a:buClr>
                <a:schemeClr val="tx2"/>
              </a:buClr>
              <a:buFont typeface="Arial" panose="020B0604020202020204" pitchFamily="34" charset="0"/>
              <a:buChar char="•"/>
              <a:defRPr/>
            </a:pPr>
            <a:r>
              <a:rPr lang="en-US" sz="2700" dirty="0"/>
              <a:t>The most natural way of representing   a route is the </a:t>
            </a:r>
            <a:r>
              <a:rPr lang="en-US" sz="2700" b="1" i="1" dirty="0"/>
              <a:t>path representation</a:t>
            </a:r>
            <a:r>
              <a:rPr lang="en-US" sz="2700" i="1" dirty="0"/>
              <a:t>. </a:t>
            </a:r>
          </a:p>
          <a:p>
            <a:pPr marL="457200" indent="-457200">
              <a:buClr>
                <a:schemeClr val="tx2"/>
              </a:buClr>
              <a:buFont typeface="Arial" panose="020B0604020202020204" pitchFamily="34" charset="0"/>
              <a:buChar char="•"/>
              <a:defRPr/>
            </a:pPr>
            <a:r>
              <a:rPr lang="en-US" sz="2700" dirty="0"/>
              <a:t>Each city is  given an alphabetic or numerical name, the route through the cities is represented as a chromosome,   and appropriate genetic operators are used to create new rout</a:t>
            </a:r>
            <a:r>
              <a:rPr lang="en-US" sz="2700" dirty="0">
                <a:effectLst>
                  <a:outerShdw blurRad="38100" dist="38100" dir="2700000" algn="tl">
                    <a:srgbClr val="000000"/>
                  </a:outerShdw>
                </a:effectLst>
              </a:rPr>
              <a:t>es.  </a:t>
            </a:r>
          </a:p>
          <a:p>
            <a:pPr marL="457200" indent="-457200">
              <a:buClr>
                <a:schemeClr val="tx2"/>
              </a:buClr>
              <a:buFont typeface="Arial" panose="020B0604020202020204" pitchFamily="34" charset="0"/>
              <a:buChar char="•"/>
              <a:defRPr/>
            </a:pPr>
            <a:r>
              <a:rPr lang="en-US" sz="2700" dirty="0"/>
              <a:t>Suppose we have nine cities named from 1 to 9. </a:t>
            </a:r>
          </a:p>
          <a:p>
            <a:pPr marL="457200" indent="-457200">
              <a:buClr>
                <a:schemeClr val="tx2"/>
              </a:buClr>
              <a:buFont typeface="Arial" panose="020B0604020202020204" pitchFamily="34" charset="0"/>
              <a:buChar char="•"/>
              <a:defRPr/>
            </a:pPr>
            <a:r>
              <a:rPr lang="en-US" sz="2700" dirty="0"/>
              <a:t>In a chromosome, the order of the integers represents       the order in which the cities will be visited by the salesman.</a:t>
            </a:r>
          </a:p>
          <a:p>
            <a:pPr>
              <a:buClr>
                <a:schemeClr val="tx2"/>
              </a:buClr>
              <a:defRPr/>
            </a:pPr>
            <a:r>
              <a:rPr lang="en-US" sz="2700" dirty="0">
                <a:effectLst>
                  <a:outerShdw blurRad="38100" dist="38100" dir="2700000" algn="tl">
                    <a:srgbClr val="000000"/>
                  </a:outerShdw>
                </a:effectLst>
              </a:rPr>
              <a:t>  </a:t>
            </a:r>
          </a:p>
        </p:txBody>
      </p:sp>
    </p:spTree>
    <p:extLst>
      <p:ext uri="{BB962C8B-B14F-4D97-AF65-F5344CB8AC3E}">
        <p14:creationId xmlns:p14="http://schemas.microsoft.com/office/powerpoint/2010/main" val="417474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ChangeArrowheads="1"/>
          </p:cNvSpPr>
          <p:nvPr/>
        </p:nvSpPr>
        <p:spPr bwMode="auto">
          <a:xfrm>
            <a:off x="279400" y="279400"/>
            <a:ext cx="8559800" cy="671513"/>
          </a:xfrm>
          <a:prstGeom prst="rect">
            <a:avLst/>
          </a:prstGeom>
          <a:noFill/>
          <a:ln w="12700" cap="sq">
            <a:noFill/>
            <a:miter lim="800000"/>
            <a:headEnd type="none" w="sm" len="sm"/>
            <a:tailEnd type="none" w="sm" len="sm"/>
          </a:ln>
          <a:effectLst/>
        </p:spPr>
        <p:txBody>
          <a:bodyPr wrap="square">
            <a:spAutoFit/>
          </a:bodyPr>
          <a:lstStyle/>
          <a:p>
            <a:pPr>
              <a:defRPr/>
            </a:pPr>
            <a:r>
              <a:rPr lang="en-US" sz="3800" b="1" dirty="0">
                <a:effectLst>
                  <a:outerShdw blurRad="38100" dist="38100" dir="2700000" algn="tl">
                    <a:srgbClr val="000000"/>
                  </a:outerShdw>
                </a:effectLst>
              </a:rPr>
              <a:t>An example of the salesman’s route</a:t>
            </a:r>
          </a:p>
        </p:txBody>
      </p:sp>
      <p:pic>
        <p:nvPicPr>
          <p:cNvPr id="12291" name="Picture 5" descr="C:\Documents and Settings\Ambika\Desktop\Slide15-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 y="1066800"/>
            <a:ext cx="6600825"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19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TSP using ACO</a:t>
            </a:r>
          </a:p>
        </p:txBody>
      </p:sp>
      <p:sp>
        <p:nvSpPr>
          <p:cNvPr id="26627" name="Rectangle 3"/>
          <p:cNvSpPr>
            <a:spLocks noGrp="1" noChangeArrowheads="1"/>
          </p:cNvSpPr>
          <p:nvPr>
            <p:ph type="body" idx="1"/>
          </p:nvPr>
        </p:nvSpPr>
        <p:spPr>
          <a:xfrm>
            <a:off x="762000" y="1752600"/>
            <a:ext cx="7772400" cy="4114800"/>
          </a:xfrm>
        </p:spPr>
        <p:txBody>
          <a:bodyPr/>
          <a:lstStyle/>
          <a:p>
            <a:r>
              <a:rPr lang="en-US" dirty="0"/>
              <a:t>First proposed by M. </a:t>
            </a:r>
            <a:r>
              <a:rPr lang="en-US" dirty="0" err="1"/>
              <a:t>Dorigo</a:t>
            </a:r>
            <a:r>
              <a:rPr lang="en-US" dirty="0"/>
              <a:t>, 1992</a:t>
            </a:r>
          </a:p>
          <a:p>
            <a:r>
              <a:rPr lang="en-US" dirty="0"/>
              <a:t>Heuristic optimization method inspired by biological systems</a:t>
            </a:r>
          </a:p>
          <a:p>
            <a:r>
              <a:rPr lang="en-US" dirty="0"/>
              <a:t>Multi-agent approach for solving difficult combinatorial optimization problems </a:t>
            </a:r>
          </a:p>
          <a:p>
            <a:pPr lvl="1"/>
            <a:r>
              <a:rPr lang="en-US" dirty="0"/>
              <a:t>Traveling Salesman, vehicle routing, sequential ordering, graph coloring, routing in communications networks</a:t>
            </a:r>
          </a:p>
        </p:txBody>
      </p:sp>
    </p:spTree>
    <p:extLst>
      <p:ext uri="{BB962C8B-B14F-4D97-AF65-F5344CB8AC3E}">
        <p14:creationId xmlns:p14="http://schemas.microsoft.com/office/powerpoint/2010/main" val="44760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Traveling Salesman Problem(TSP)-1</a:t>
            </a:r>
          </a:p>
        </p:txBody>
      </p:sp>
      <p:sp>
        <p:nvSpPr>
          <p:cNvPr id="3" name="Content Placeholder 2"/>
          <p:cNvSpPr>
            <a:spLocks noGrp="1"/>
          </p:cNvSpPr>
          <p:nvPr>
            <p:ph idx="1"/>
          </p:nvPr>
        </p:nvSpPr>
        <p:spPr>
          <a:xfrm>
            <a:off x="1371600" y="1447800"/>
            <a:ext cx="7772400" cy="3124200"/>
          </a:xfrm>
        </p:spPr>
        <p:txBody>
          <a:bodyPr/>
          <a:lstStyle/>
          <a:p>
            <a:r>
              <a:rPr lang="en-US" sz="2800" dirty="0">
                <a:latin typeface="Arial" pitchFamily="34" charset="0"/>
              </a:rPr>
              <a:t>The TSP requires a salesman to find the shortest route between the given cities and return to the starting city, while keeping in mind that each city can be visited only once</a:t>
            </a:r>
          </a:p>
          <a:p>
            <a:pPr eaLnBrk="0" hangingPunct="0"/>
            <a:r>
              <a:rPr lang="en-US" sz="2800" dirty="0"/>
              <a:t>Goes through every city once and only once</a:t>
            </a:r>
          </a:p>
          <a:p>
            <a:pPr eaLnBrk="0" hangingPunct="0"/>
            <a:r>
              <a:rPr lang="en-US" sz="2800" dirty="0"/>
              <a:t>Minimizes the total distance.</a:t>
            </a:r>
          </a:p>
          <a:p>
            <a:endParaRPr lang="en-US" dirty="0">
              <a:latin typeface="Arial" pitchFamily="34" charset="0"/>
            </a:endParaRPr>
          </a:p>
          <a:p>
            <a:endParaRPr lang="en-US" dirty="0"/>
          </a:p>
        </p:txBody>
      </p:sp>
      <p:pic>
        <p:nvPicPr>
          <p:cNvPr id="4" name="Picture 7" descr="untitled"/>
          <p:cNvPicPr>
            <a:picLocks noChangeAspect="1" noChangeArrowheads="1"/>
          </p:cNvPicPr>
          <p:nvPr/>
        </p:nvPicPr>
        <p:blipFill>
          <a:blip r:embed="rId2" cstate="print"/>
          <a:srcRect/>
          <a:stretch>
            <a:fillRect/>
          </a:stretch>
        </p:blipFill>
        <p:spPr bwMode="auto">
          <a:xfrm>
            <a:off x="1371600" y="4572000"/>
            <a:ext cx="7772400" cy="2286000"/>
          </a:xfrm>
          <a:prstGeom prst="rect">
            <a:avLst/>
          </a:prstGeom>
          <a:noFill/>
          <a:ln w="9525">
            <a:noFill/>
            <a:miter lim="800000"/>
            <a:headEnd/>
            <a:tailEnd/>
          </a:ln>
          <a:effectLst/>
        </p:spPr>
      </p:pic>
    </p:spTree>
    <p:extLst>
      <p:ext uri="{BB962C8B-B14F-4D97-AF65-F5344CB8AC3E}">
        <p14:creationId xmlns:p14="http://schemas.microsoft.com/office/powerpoint/2010/main" val="135167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Traveling Salesman Problem(TSP)-2</a:t>
            </a:r>
          </a:p>
        </p:txBody>
      </p:sp>
      <p:sp>
        <p:nvSpPr>
          <p:cNvPr id="6" name="Content Placeholder 2"/>
          <p:cNvSpPr txBox="1">
            <a:spLocks/>
          </p:cNvSpPr>
          <p:nvPr/>
        </p:nvSpPr>
        <p:spPr bwMode="auto">
          <a:xfrm>
            <a:off x="1371600" y="1676400"/>
            <a:ext cx="77724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Clr>
                <a:schemeClr val="accent2"/>
              </a:buClr>
              <a:buSzPct val="85000"/>
              <a:buFont typeface="Wingdings" pitchFamily="2" charset="2"/>
              <a:buChar char="n"/>
            </a:pPr>
            <a:r>
              <a:rPr lang="en-US" sz="3200" b="1" dirty="0"/>
              <a:t>The TSP was chosen for many reasons </a:t>
            </a:r>
            <a:r>
              <a:rPr kumimoji="0" lang="en-US" sz="3200" b="1" i="0" u="none" strike="noStrike" kern="0" cap="none" spc="0" normalizeH="0" baseline="0" noProof="0" dirty="0">
                <a:ln>
                  <a:noFill/>
                </a:ln>
                <a:solidFill>
                  <a:schemeClr val="tx1"/>
                </a:solidFill>
                <a:effectLst/>
                <a:uLnTx/>
                <a:uFillTx/>
                <a:latin typeface="Arial" pitchFamily="34" charset="0"/>
                <a:ea typeface="+mn-ea"/>
                <a:cs typeface="+mn-cs"/>
              </a:rPr>
              <a:t>:</a:t>
            </a:r>
          </a:p>
          <a:p>
            <a:pPr marL="342900" indent="-342900">
              <a:spcBef>
                <a:spcPct val="20000"/>
              </a:spcBef>
              <a:buClr>
                <a:schemeClr val="accent2"/>
              </a:buClr>
              <a:buSzPct val="85000"/>
            </a:pPr>
            <a:r>
              <a:rPr lang="en-US" sz="3200" dirty="0"/>
              <a:t>1. </a:t>
            </a:r>
            <a:r>
              <a:rPr lang="en-US" sz="2800" dirty="0"/>
              <a:t>It is a problem to which the ant colony metaphor</a:t>
            </a:r>
          </a:p>
          <a:p>
            <a:pPr marL="342900" lvl="0" indent="-342900">
              <a:spcBef>
                <a:spcPct val="20000"/>
              </a:spcBef>
              <a:buClr>
                <a:schemeClr val="accent2"/>
              </a:buClr>
              <a:buSzPct val="85000"/>
            </a:pPr>
            <a:r>
              <a:rPr kumimoji="0" lang="en-US" sz="2800" b="0" i="0" u="none" strike="noStrike" kern="0" cap="none" spc="0" normalizeH="0" baseline="0" noProof="0" dirty="0">
                <a:ln>
                  <a:noFill/>
                </a:ln>
                <a:solidFill>
                  <a:schemeClr val="tx1"/>
                </a:solidFill>
                <a:effectLst/>
                <a:uLnTx/>
                <a:uFillTx/>
                <a:latin typeface="+mn-lt"/>
                <a:ea typeface="+mn-ea"/>
                <a:cs typeface="+mn-cs"/>
              </a:rPr>
              <a:t>2. </a:t>
            </a:r>
            <a:r>
              <a:rPr lang="en-US" sz="2800" dirty="0"/>
              <a:t>It is one of the most studied NP-hard problems in the combinatorial optimization </a:t>
            </a:r>
          </a:p>
          <a:p>
            <a:pPr marL="342900" lvl="0" indent="-342900">
              <a:spcBef>
                <a:spcPct val="20000"/>
              </a:spcBef>
              <a:buClr>
                <a:schemeClr val="accent2"/>
              </a:buClr>
              <a:buSzPct val="85000"/>
            </a:pPr>
            <a:r>
              <a:rPr kumimoji="0" lang="en-US" sz="2800" b="0" i="0" u="none" strike="noStrike" kern="0" cap="none" spc="0" normalizeH="0" baseline="0" noProof="0" dirty="0">
                <a:ln>
                  <a:noFill/>
                </a:ln>
                <a:solidFill>
                  <a:schemeClr val="tx1"/>
                </a:solidFill>
                <a:effectLst/>
                <a:uLnTx/>
                <a:uFillTx/>
                <a:latin typeface="+mn-lt"/>
                <a:ea typeface="+mn-ea"/>
                <a:cs typeface="+mn-cs"/>
              </a:rPr>
              <a:t>3.</a:t>
            </a:r>
            <a:r>
              <a:rPr lang="en-US" sz="2800" dirty="0"/>
              <a:t> it is very easily to explain. So that the algorithm behavior is not obscured  by too many technicalities</a:t>
            </a:r>
            <a:r>
              <a:rPr lang="en-US" sz="2800" dirty="0">
                <a:latin typeface="Times New Roman" pitchFamily="18" charset="0"/>
              </a:rPr>
              <a:t>. </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46040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1048</Words>
  <Application>Microsoft Office PowerPoint</Application>
  <PresentationFormat>On-screen Show (4:3)</PresentationFormat>
  <Paragraphs>113</Paragraphs>
  <Slides>26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ＭＳ Ｐゴシック</vt:lpstr>
      <vt:lpstr>Arial</vt:lpstr>
      <vt:lpstr>Calibri</vt:lpstr>
      <vt:lpstr>Open Sans</vt:lpstr>
      <vt:lpstr>Symbol</vt:lpstr>
      <vt:lpstr>Times New Roman</vt:lpstr>
      <vt:lpstr>TimesNewRomanPS</vt:lpstr>
      <vt:lpstr>Wingdings</vt:lpstr>
      <vt:lpstr>Office Theme</vt:lpstr>
      <vt:lpstr>Equation</vt:lpstr>
      <vt:lpstr>PowerPoint Presentation</vt:lpstr>
      <vt:lpstr>Agenda</vt:lpstr>
      <vt:lpstr>PowerPoint Presentation</vt:lpstr>
      <vt:lpstr>PowerPoint Presentation</vt:lpstr>
      <vt:lpstr>PowerPoint Presentation</vt:lpstr>
      <vt:lpstr>PowerPoint Presentation</vt:lpstr>
      <vt:lpstr>TSP using ACO</vt:lpstr>
      <vt:lpstr>Traveling Salesman Problem(TSP)-1</vt:lpstr>
      <vt:lpstr>Traveling Salesman Problem(TSP)-2</vt:lpstr>
      <vt:lpstr>Ant System-3</vt:lpstr>
      <vt:lpstr>AS-Parameter</vt:lpstr>
      <vt:lpstr>AS-Probabilistic city</vt:lpstr>
      <vt:lpstr>Pheromone Updating</vt:lpstr>
      <vt:lpstr>Ant Colony System-1</vt:lpstr>
      <vt:lpstr>ACS-2 Three different AS dan ACS</vt:lpstr>
      <vt:lpstr>ACS-3 Three different AS dan ACS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yy</dc:creator>
  <cp:lastModifiedBy>Abba Suganda Girsang</cp:lastModifiedBy>
  <cp:revision>109</cp:revision>
  <dcterms:created xsi:type="dcterms:W3CDTF">2014-12-16T09:41:31Z</dcterms:created>
  <dcterms:modified xsi:type="dcterms:W3CDTF">2018-11-23T07:40:30Z</dcterms:modified>
</cp:coreProperties>
</file>