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69"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318"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67159-FD88-4805-BF3F-40C033E76F67}" v="3" dt="2018-11-23T07:46:06.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A6667159-FD88-4805-BF3F-40C033E76F67}"/>
    <pc:docChg chg="addSld delSld modSld sldOrd">
      <pc:chgData name="Abba Suganda Girsang" userId="740a9f6f-684e-4a19-8606-cab5e0090abc" providerId="ADAL" clId="{A6667159-FD88-4805-BF3F-40C033E76F67}" dt="2018-11-23T07:46:09.481" v="4" actId="2696"/>
      <pc:docMkLst>
        <pc:docMk/>
      </pc:docMkLst>
      <pc:sldChg chg="add ord">
        <pc:chgData name="Abba Suganda Girsang" userId="740a9f6f-684e-4a19-8606-cab5e0090abc" providerId="ADAL" clId="{A6667159-FD88-4805-BF3F-40C033E76F67}" dt="2018-11-23T07:46:06.222" v="3"/>
        <pc:sldMkLst>
          <pc:docMk/>
          <pc:sldMk cId="0" sldId="318"/>
        </pc:sldMkLst>
      </pc:sldChg>
      <pc:sldChg chg="del">
        <pc:chgData name="Abba Suganda Girsang" userId="740a9f6f-684e-4a19-8606-cab5e0090abc" providerId="ADAL" clId="{A6667159-FD88-4805-BF3F-40C033E76F67}" dt="2018-11-23T07:45:36.542" v="0" actId="2696"/>
        <pc:sldMkLst>
          <pc:docMk/>
          <pc:sldMk cId="0" sldId="368"/>
        </pc:sldMkLst>
      </pc:sldChg>
      <pc:sldChg chg="add del">
        <pc:chgData name="Abba Suganda Girsang" userId="740a9f6f-684e-4a19-8606-cab5e0090abc" providerId="ADAL" clId="{A6667159-FD88-4805-BF3F-40C033E76F67}" dt="2018-11-23T07:46:09.481" v="4" actId="2696"/>
        <pc:sldMkLst>
          <pc:docMk/>
          <pc:sldMk cId="3958458967" sldId="4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652FA-69A1-423E-AF15-A0ACED55B15B}" type="datetimeFigureOut">
              <a:rPr lang="en-US" smtClean="0"/>
              <a:t>11/23/2018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CBF54-4DC8-481A-9525-9E6CE8759B33}" type="slidenum">
              <a:rPr lang="en-US" smtClean="0"/>
              <a:t>‹#›</a:t>
            </a:fld>
            <a:endParaRPr lang="en-US"/>
          </a:p>
        </p:txBody>
      </p:sp>
    </p:spTree>
    <p:extLst>
      <p:ext uri="{BB962C8B-B14F-4D97-AF65-F5344CB8AC3E}">
        <p14:creationId xmlns:p14="http://schemas.microsoft.com/office/powerpoint/2010/main" val="290017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a:t>Click to edit Master title style</a:t>
            </a:r>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1A579EF4-2960-4291-87DE-AB2F36AA2CDB}"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D956D5-D6DA-4D2B-8927-AD39459439BA}" type="slidenum">
              <a:rPr lang="en-US" altLang="en-US"/>
              <a:pPr>
                <a:defRPr/>
              </a:pPr>
              <a:t>‹#›</a:t>
            </a:fld>
            <a:endParaRPr lang="en-US" altLang="en-US"/>
          </a:p>
        </p:txBody>
      </p:sp>
    </p:spTree>
    <p:extLst>
      <p:ext uri="{BB962C8B-B14F-4D97-AF65-F5344CB8AC3E}">
        <p14:creationId xmlns:p14="http://schemas.microsoft.com/office/powerpoint/2010/main" val="21352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46C96E-48F0-4426-B7E9-C7869493EC1E}"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97AEEB-7383-4A54-B865-BFF0C70CC789}" type="slidenum">
              <a:rPr lang="en-US" altLang="en-US"/>
              <a:pPr>
                <a:defRPr/>
              </a:pPr>
              <a:t>‹#›</a:t>
            </a:fld>
            <a:endParaRPr lang="en-US" altLang="en-US"/>
          </a:p>
        </p:txBody>
      </p:sp>
    </p:spTree>
    <p:extLst>
      <p:ext uri="{BB962C8B-B14F-4D97-AF65-F5344CB8AC3E}">
        <p14:creationId xmlns:p14="http://schemas.microsoft.com/office/powerpoint/2010/main" val="427683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p:cNvSpPr txBox="1">
            <a:spLocks/>
          </p:cNvSpPr>
          <p:nvPr userDrawn="1"/>
        </p:nvSpPr>
        <p:spPr bwMode="auto">
          <a:xfrm>
            <a:off x="5362575" y="3905250"/>
            <a:ext cx="5040313" cy="3097213"/>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a:latin typeface="Open Sans"/>
              </a:rPr>
              <a:t>Body Copy Open Sans Bold 20pt</a:t>
            </a:r>
          </a:p>
          <a:p>
            <a:pPr eaLnBrk="1" hangingPunct="1">
              <a:defRPr/>
            </a:pPr>
            <a:endParaRPr lang="en-GB" sz="2000" baseline="30000">
              <a:latin typeface="Open Sans"/>
            </a:endParaRPr>
          </a:p>
          <a:p>
            <a:pPr eaLnBrk="1" hangingPunct="1">
              <a:defRPr/>
            </a:pPr>
            <a:r>
              <a:rPr lang="en-GB" sz="2000" baseline="3000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a:latin typeface="Open Sans"/>
            </a:endParaRPr>
          </a:p>
          <a:p>
            <a:pPr eaLnBrk="1" hangingPunct="1">
              <a:defRPr/>
            </a:pPr>
            <a:r>
              <a:rPr lang="en-GB" sz="2000" baseline="3000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p:cNvSpPr txBox="1">
            <a:spLocks/>
          </p:cNvSpPr>
          <p:nvPr userDrawn="1"/>
        </p:nvSpPr>
        <p:spPr bwMode="auto">
          <a:xfrm>
            <a:off x="1911350" y="2649538"/>
            <a:ext cx="6632575" cy="887412"/>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a:solidFill>
                  <a:srgbClr val="0079B8"/>
                </a:solidFill>
                <a:latin typeface="Open Sans"/>
              </a:rPr>
              <a:t>Slide Title Open Sans Bold 30pt</a:t>
            </a:r>
            <a:br>
              <a:rPr lang="en-US" sz="3000" b="1">
                <a:solidFill>
                  <a:srgbClr val="0079B8"/>
                </a:solidFill>
                <a:latin typeface="Open Sans"/>
              </a:rPr>
            </a:br>
            <a:br>
              <a:rPr lang="en-US" sz="2200" b="1">
                <a:solidFill>
                  <a:srgbClr val="0079B8"/>
                </a:solidFill>
                <a:latin typeface="Open Sans"/>
              </a:rPr>
            </a:br>
            <a:r>
              <a:rPr lang="en-US" sz="2200" b="1">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10"/>
          </p:nvPr>
        </p:nvSpPr>
        <p:spPr/>
        <p:txBody>
          <a:bodyPr/>
          <a:lstStyle>
            <a:lvl1pPr>
              <a:defRPr/>
            </a:lvl1pPr>
          </a:lstStyle>
          <a:p>
            <a:pPr>
              <a:defRPr/>
            </a:pPr>
            <a:fld id="{EEACACDC-1B2E-4848-B6A5-5F9A7DE286E1}" type="datetimeFigureOut">
              <a:rPr lang="en-US"/>
              <a:pPr>
                <a:defRPr/>
              </a:pPr>
              <a:t>11/23/2018</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7FC0CEC1-3EA9-433B-A548-ADEAE04D4C7E}" type="slidenum">
              <a:rPr lang="en-US" altLang="en-US"/>
              <a:pPr>
                <a:defRPr/>
              </a:pPr>
              <a:t>‹#›</a:t>
            </a:fld>
            <a:endParaRPr lang="en-US" altLang="en-US"/>
          </a:p>
        </p:txBody>
      </p:sp>
    </p:spTree>
    <p:extLst>
      <p:ext uri="{BB962C8B-B14F-4D97-AF65-F5344CB8AC3E}">
        <p14:creationId xmlns:p14="http://schemas.microsoft.com/office/powerpoint/2010/main" val="66557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03FF879D-39C0-4848-9259-EF43E5C2530C}" type="datetimeFigureOut">
              <a:rPr lang="en-US"/>
              <a:pPr>
                <a:defRPr/>
              </a:pPr>
              <a:t>11/23/2018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411CCEC-ED3B-4187-81F0-91A623EDF8FB}" type="slidenum">
              <a:rPr lang="en-US" altLang="en-US"/>
              <a:pPr>
                <a:defRPr/>
              </a:pPr>
              <a:t>‹#›</a:t>
            </a:fld>
            <a:endParaRPr lang="en-US" altLang="en-US"/>
          </a:p>
        </p:txBody>
      </p:sp>
    </p:spTree>
    <p:extLst>
      <p:ext uri="{BB962C8B-B14F-4D97-AF65-F5344CB8AC3E}">
        <p14:creationId xmlns:p14="http://schemas.microsoft.com/office/powerpoint/2010/main" val="2197353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1"/>
            <a:ext cx="7010400" cy="1527175"/>
          </a:xfrm>
        </p:spPr>
        <p:txBody>
          <a:bodyPr/>
          <a:lstStyle/>
          <a:p>
            <a:r>
              <a:rPr lang="en-US"/>
              <a:t>Click to edit Master title style</a:t>
            </a:r>
          </a:p>
        </p:txBody>
      </p:sp>
      <p:sp>
        <p:nvSpPr>
          <p:cNvPr id="3" name="Text Placeholder 2"/>
          <p:cNvSpPr>
            <a:spLocks noGrp="1"/>
          </p:cNvSpPr>
          <p:nvPr>
            <p:ph type="body" sz="half" idx="1"/>
          </p:nvPr>
        </p:nvSpPr>
        <p:spPr>
          <a:xfrm>
            <a:off x="1524001"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5400" y="1905001"/>
            <a:ext cx="3429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5400" y="4038601"/>
            <a:ext cx="3429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2C7207B2-381A-4EB5-8EF2-71D5ACC99521}" type="slidenum">
              <a:rPr lang="en-US" altLang="en-US"/>
              <a:pPr/>
              <a:t>‹#›</a:t>
            </a:fld>
            <a:endParaRPr lang="en-US" altLang="en-US"/>
          </a:p>
        </p:txBody>
      </p:sp>
    </p:spTree>
    <p:extLst>
      <p:ext uri="{BB962C8B-B14F-4D97-AF65-F5344CB8AC3E}">
        <p14:creationId xmlns:p14="http://schemas.microsoft.com/office/powerpoint/2010/main" val="108575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dirty="0"/>
              <a:t>Click to edit Master title style</a:t>
            </a:r>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858000"/>
            <a:ext cx="2133600" cy="365125"/>
          </a:xfrm>
        </p:spPr>
        <p:txBody>
          <a:bodyPr/>
          <a:lstStyle>
            <a:lvl1pPr>
              <a:defRPr/>
            </a:lvl1pPr>
          </a:lstStyle>
          <a:p>
            <a:pPr>
              <a:defRPr/>
            </a:pPr>
            <a:fld id="{645BFD3A-3617-4257-B005-77A431360F5C}" type="datetimeFigureOut">
              <a:rPr lang="en-US"/>
              <a:pPr>
                <a:defRPr/>
              </a:pPr>
              <a:t>11/23/2018</a:t>
            </a:fld>
            <a:endParaRPr lang="en-US"/>
          </a:p>
        </p:txBody>
      </p:sp>
      <p:sp>
        <p:nvSpPr>
          <p:cNvPr id="5" name="Footer Placeholder 4"/>
          <p:cNvSpPr>
            <a:spLocks noGrp="1"/>
          </p:cNvSpPr>
          <p:nvPr>
            <p:ph type="ftr" sz="quarter" idx="11"/>
          </p:nvPr>
        </p:nvSpPr>
        <p:spPr>
          <a:xfrm>
            <a:off x="3429000" y="6858000"/>
            <a:ext cx="28956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162800" y="6858000"/>
            <a:ext cx="2133600" cy="365125"/>
          </a:xfrm>
        </p:spPr>
        <p:txBody>
          <a:bodyPr/>
          <a:lstStyle>
            <a:lvl1pPr>
              <a:defRPr/>
            </a:lvl1pPr>
          </a:lstStyle>
          <a:p>
            <a:pPr>
              <a:defRPr/>
            </a:pPr>
            <a:fld id="{C3A20B3F-40E7-43B3-A3BB-74BB4E03D469}" type="slidenum">
              <a:rPr lang="en-US" altLang="en-US"/>
              <a:pPr>
                <a:defRPr/>
              </a:pPr>
              <a:t>‹#›</a:t>
            </a:fld>
            <a:endParaRPr lang="en-US" altLang="en-US"/>
          </a:p>
        </p:txBody>
      </p:sp>
    </p:spTree>
    <p:extLst>
      <p:ext uri="{BB962C8B-B14F-4D97-AF65-F5344CB8AC3E}">
        <p14:creationId xmlns:p14="http://schemas.microsoft.com/office/powerpoint/2010/main" val="26206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0C09DC-1E8F-43B9-B4D9-7EECFF0B372D}"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7AE482-1B2D-4452-A5F7-056106FCC25C}" type="slidenum">
              <a:rPr lang="en-US" altLang="en-US"/>
              <a:pPr>
                <a:defRPr/>
              </a:pPr>
              <a:t>‹#›</a:t>
            </a:fld>
            <a:endParaRPr lang="en-US" altLang="en-US"/>
          </a:p>
        </p:txBody>
      </p:sp>
    </p:spTree>
    <p:extLst>
      <p:ext uri="{BB962C8B-B14F-4D97-AF65-F5344CB8AC3E}">
        <p14:creationId xmlns:p14="http://schemas.microsoft.com/office/powerpoint/2010/main" val="88545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3A353C5-7E2B-44CA-9BE2-F8005D02A25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37F00B-D6EF-45E1-B51E-3C9EBED5B52B}" type="slidenum">
              <a:rPr lang="en-US" altLang="en-US"/>
              <a:pPr>
                <a:defRPr/>
              </a:pPr>
              <a:t>‹#›</a:t>
            </a:fld>
            <a:endParaRPr lang="en-US" altLang="en-US"/>
          </a:p>
        </p:txBody>
      </p:sp>
    </p:spTree>
    <p:extLst>
      <p:ext uri="{BB962C8B-B14F-4D97-AF65-F5344CB8AC3E}">
        <p14:creationId xmlns:p14="http://schemas.microsoft.com/office/powerpoint/2010/main" val="10215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FFB450-F321-4DF6-A4EC-71A0EA83668B}" type="datetimeFigureOut">
              <a:rPr lang="en-US"/>
              <a:pPr>
                <a:defRPr/>
              </a:pPr>
              <a:t>11/23/2018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2BFA15-B6F4-42A5-B852-A268CE192CA4}" type="slidenum">
              <a:rPr lang="en-US" altLang="en-US"/>
              <a:pPr>
                <a:defRPr/>
              </a:pPr>
              <a:t>‹#›</a:t>
            </a:fld>
            <a:endParaRPr lang="en-US" altLang="en-US"/>
          </a:p>
        </p:txBody>
      </p:sp>
    </p:spTree>
    <p:extLst>
      <p:ext uri="{BB962C8B-B14F-4D97-AF65-F5344CB8AC3E}">
        <p14:creationId xmlns:p14="http://schemas.microsoft.com/office/powerpoint/2010/main" val="23691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2ABB79-2B60-4FCA-B3AF-0F25DEECD77D}" type="datetimeFigureOut">
              <a:rPr lang="en-US"/>
              <a:pPr>
                <a:defRPr/>
              </a:pPr>
              <a:t>11/23/2018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9B1EE4-6F5B-4BBD-8984-FC00EDF1B878}" type="slidenum">
              <a:rPr lang="en-US" altLang="en-US"/>
              <a:pPr>
                <a:defRPr/>
              </a:pPr>
              <a:t>‹#›</a:t>
            </a:fld>
            <a:endParaRPr lang="en-US" altLang="en-US"/>
          </a:p>
        </p:txBody>
      </p:sp>
    </p:spTree>
    <p:extLst>
      <p:ext uri="{BB962C8B-B14F-4D97-AF65-F5344CB8AC3E}">
        <p14:creationId xmlns:p14="http://schemas.microsoft.com/office/powerpoint/2010/main" val="429215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F4652E-2EA0-4D70-882F-346BD4A43474}" type="datetimeFigureOut">
              <a:rPr lang="en-US"/>
              <a:pPr>
                <a:defRPr/>
              </a:pPr>
              <a:t>11/23/2018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419A52-6366-4FFD-911A-B46155FF3534}" type="slidenum">
              <a:rPr lang="en-US" altLang="en-US"/>
              <a:pPr>
                <a:defRPr/>
              </a:pPr>
              <a:t>‹#›</a:t>
            </a:fld>
            <a:endParaRPr lang="en-US" altLang="en-US"/>
          </a:p>
        </p:txBody>
      </p:sp>
    </p:spTree>
    <p:extLst>
      <p:ext uri="{BB962C8B-B14F-4D97-AF65-F5344CB8AC3E}">
        <p14:creationId xmlns:p14="http://schemas.microsoft.com/office/powerpoint/2010/main" val="51162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0C7D7A3-DC03-4C98-AE28-3ED76227DC0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056CF0-1460-4C2F-AC69-5AB8C6EFED03}" type="slidenum">
              <a:rPr lang="en-US" altLang="en-US"/>
              <a:pPr>
                <a:defRPr/>
              </a:pPr>
              <a:t>‹#›</a:t>
            </a:fld>
            <a:endParaRPr lang="en-US" altLang="en-US"/>
          </a:p>
        </p:txBody>
      </p:sp>
    </p:spTree>
    <p:extLst>
      <p:ext uri="{BB962C8B-B14F-4D97-AF65-F5344CB8AC3E}">
        <p14:creationId xmlns:p14="http://schemas.microsoft.com/office/powerpoint/2010/main" val="18727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189F71-0323-49DB-8E00-6624B1043FC4}"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1024F0-9103-4A3E-938B-F6B8ABF40C0D}" type="slidenum">
              <a:rPr lang="en-US" altLang="en-US"/>
              <a:pPr>
                <a:defRPr/>
              </a:pPr>
              <a:t>‹#›</a:t>
            </a:fld>
            <a:endParaRPr lang="en-US" altLang="en-US"/>
          </a:p>
        </p:txBody>
      </p:sp>
    </p:spTree>
    <p:extLst>
      <p:ext uri="{BB962C8B-B14F-4D97-AF65-F5344CB8AC3E}">
        <p14:creationId xmlns:p14="http://schemas.microsoft.com/office/powerpoint/2010/main" val="239419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F48F054-FD59-4956-9264-8235C0E0E3C3}" type="datetimeFigureOut">
              <a:rPr lang="en-US"/>
              <a:pPr>
                <a:defRPr/>
              </a:pPr>
              <a:t>11/23/2018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05268D-3A16-45C5-AABC-C13C40179A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5" r:id="rId11"/>
    <p:sldLayoutId id="2147483836" r:id="rId12"/>
    <p:sldLayoutId id="2147483837"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p:cNvSpPr txBox="1">
            <a:spLocks/>
          </p:cNvSpPr>
          <p:nvPr/>
        </p:nvSpPr>
        <p:spPr bwMode="auto">
          <a:xfrm>
            <a:off x="1830701" y="4304966"/>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Enrichment 1</a:t>
            </a:r>
          </a:p>
          <a:p>
            <a:pPr algn="ctr"/>
            <a:r>
              <a:rPr lang="en-US" b="1" dirty="0">
                <a:solidFill>
                  <a:srgbClr val="FFC000"/>
                </a:solidFill>
              </a:rPr>
              <a:t>Solving Clustering Problem </a:t>
            </a:r>
            <a:endParaRPr lang="en-US" dirty="0">
              <a:solidFill>
                <a:srgbClr val="FFC000"/>
              </a:solidFill>
            </a:endParaRPr>
          </a:p>
        </p:txBody>
      </p:sp>
      <p:sp>
        <p:nvSpPr>
          <p:cNvPr id="5" name="Subtitle 2"/>
          <p:cNvSpPr txBox="1">
            <a:spLocks/>
          </p:cNvSpPr>
          <p:nvPr/>
        </p:nvSpPr>
        <p:spPr bwMode="auto">
          <a:xfrm>
            <a:off x="1704109" y="2893868"/>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n-US" altLang="en-US" b="1" dirty="0">
                <a:solidFill>
                  <a:schemeClr val="bg1"/>
                </a:solidFill>
                <a:latin typeface="Open Sans" charset="0"/>
                <a:ea typeface="ＭＳ Ｐゴシック" panose="020B0600070205080204" pitchFamily="34" charset="-128"/>
              </a:rPr>
              <a:t>Selected Topics in Computational Intelligence I</a:t>
            </a:r>
          </a:p>
        </p:txBody>
      </p:sp>
    </p:spTree>
    <p:extLst>
      <p:ext uri="{BB962C8B-B14F-4D97-AF65-F5344CB8AC3E}">
        <p14:creationId xmlns:p14="http://schemas.microsoft.com/office/powerpoint/2010/main" val="80944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944562"/>
          </a:xfrm>
        </p:spPr>
        <p:txBody>
          <a:bodyPr>
            <a:noAutofit/>
          </a:bodyPr>
          <a:lstStyle/>
          <a:p>
            <a:r>
              <a:rPr lang="en-US" sz="3200" dirty="0"/>
              <a:t>The pheromone concentrations  on current iteration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143000"/>
            <a:ext cx="7391400" cy="4093586"/>
          </a:xfrm>
          <a:prstGeom prst="rect">
            <a:avLst/>
          </a:prstGeom>
          <a:noFill/>
          <a:ln w="9525">
            <a:noFill/>
            <a:miter lim="800000"/>
            <a:headEnd/>
            <a:tailEnd/>
          </a:ln>
        </p:spPr>
      </p:pic>
      <p:sp>
        <p:nvSpPr>
          <p:cNvPr id="5" name="Rectangle 4"/>
          <p:cNvSpPr/>
          <p:nvPr/>
        </p:nvSpPr>
        <p:spPr>
          <a:xfrm>
            <a:off x="533400" y="5562600"/>
            <a:ext cx="7467600" cy="1015663"/>
          </a:xfrm>
          <a:prstGeom prst="rect">
            <a:avLst/>
          </a:prstGeom>
        </p:spPr>
        <p:txBody>
          <a:bodyPr wrap="square">
            <a:spAutoFit/>
          </a:bodyPr>
          <a:lstStyle/>
          <a:p>
            <a:r>
              <a:rPr lang="en-US" sz="2000" b="1" dirty="0"/>
              <a:t>It indicates at current iteration, for sample 1, has the highest probability of belonging to cluster number 2, because </a:t>
            </a:r>
            <a:r>
              <a:rPr lang="el-GR" sz="2000" b="1" dirty="0"/>
              <a:t> τ12 </a:t>
            </a:r>
            <a:r>
              <a:rPr lang="en-US" sz="2000" b="1" dirty="0"/>
              <a:t>(= 0.15274)</a:t>
            </a:r>
            <a:r>
              <a:rPr lang="el-GR" sz="2000" b="1" dirty="0"/>
              <a:t> </a:t>
            </a:r>
            <a:r>
              <a:rPr lang="en-US" sz="2000" b="1" dirty="0"/>
              <a:t>is highest</a:t>
            </a:r>
          </a:p>
        </p:txBody>
      </p:sp>
      <p:sp>
        <p:nvSpPr>
          <p:cNvPr id="7" name="Rectangle 6"/>
          <p:cNvSpPr/>
          <p:nvPr/>
        </p:nvSpPr>
        <p:spPr>
          <a:xfrm>
            <a:off x="533400" y="2819400"/>
            <a:ext cx="7315200" cy="457200"/>
          </a:xfrm>
          <a:prstGeom prst="rect">
            <a:avLst/>
          </a:prstGeom>
          <a:solidFill>
            <a:schemeClr val="accent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63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dirty="0"/>
              <a:t>Normalized pheromone trails</a:t>
            </a:r>
          </a:p>
        </p:txBody>
      </p:sp>
      <p:sp>
        <p:nvSpPr>
          <p:cNvPr id="3" name="Content Placeholder 2"/>
          <p:cNvSpPr>
            <a:spLocks noGrp="1"/>
          </p:cNvSpPr>
          <p:nvPr>
            <p:ph idx="1"/>
          </p:nvPr>
        </p:nvSpPr>
        <p:spPr>
          <a:xfrm>
            <a:off x="381000" y="990600"/>
            <a:ext cx="8229600" cy="914400"/>
          </a:xfrm>
        </p:spPr>
        <p:txBody>
          <a:bodyPr>
            <a:normAutofit/>
          </a:bodyPr>
          <a:lstStyle/>
          <a:p>
            <a:r>
              <a:rPr lang="en-US" sz="2400" dirty="0"/>
              <a:t>0.014576—0.015274– 0.00990</a:t>
            </a:r>
          </a:p>
          <a:p>
            <a:pPr>
              <a:buNone/>
            </a:pPr>
            <a:endParaRPr lang="en-US" sz="2400" dirty="0"/>
          </a:p>
        </p:txBody>
      </p:sp>
      <p:sp>
        <p:nvSpPr>
          <p:cNvPr id="4" name="Down Arrow 3"/>
          <p:cNvSpPr/>
          <p:nvPr/>
        </p:nvSpPr>
        <p:spPr>
          <a:xfrm>
            <a:off x="2590800" y="13716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762000" y="1676400"/>
            <a:ext cx="3810000" cy="53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0.3695—0.3825– 0.2479</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b="6035"/>
          <a:stretch>
            <a:fillRect/>
          </a:stretch>
        </p:blipFill>
        <p:spPr bwMode="auto">
          <a:xfrm>
            <a:off x="838200" y="3200400"/>
            <a:ext cx="6756910" cy="3505199"/>
          </a:xfrm>
          <a:prstGeom prst="rect">
            <a:avLst/>
          </a:prstGeom>
          <a:noFill/>
          <a:ln w="9525">
            <a:noFill/>
            <a:miter lim="800000"/>
            <a:headEnd/>
            <a:tailEnd/>
          </a:ln>
        </p:spPr>
      </p:pic>
      <p:sp>
        <p:nvSpPr>
          <p:cNvPr id="7" name="Down Arrow 6"/>
          <p:cNvSpPr/>
          <p:nvPr/>
        </p:nvSpPr>
        <p:spPr>
          <a:xfrm>
            <a:off x="2667000" y="21336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990600" y="2514600"/>
            <a:ext cx="3810000" cy="53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0.3695—0.7520– 1.0</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49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a solution S </a:t>
            </a:r>
          </a:p>
        </p:txBody>
      </p:sp>
      <p:sp>
        <p:nvSpPr>
          <p:cNvPr id="3" name="Content Placeholder 2"/>
          <p:cNvSpPr>
            <a:spLocks noGrp="1"/>
          </p:cNvSpPr>
          <p:nvPr>
            <p:ph idx="1"/>
          </p:nvPr>
        </p:nvSpPr>
        <p:spPr>
          <a:xfrm>
            <a:off x="457200" y="1600200"/>
            <a:ext cx="8229600" cy="5029200"/>
          </a:xfrm>
        </p:spPr>
        <p:txBody>
          <a:bodyPr>
            <a:normAutofit fontScale="92500"/>
          </a:bodyPr>
          <a:lstStyle/>
          <a:p>
            <a:pPr marL="60325" indent="-60325">
              <a:buNone/>
              <a:tabLst>
                <a:tab pos="60325" algn="l"/>
              </a:tabLst>
            </a:pPr>
            <a:r>
              <a:rPr lang="en-US" dirty="0"/>
              <a:t>the agent/ant select next cluster number for each element S with following role :</a:t>
            </a:r>
          </a:p>
          <a:p>
            <a:pPr marL="514350" indent="-514350">
              <a:buAutoNum type="alphaLcPeriod"/>
            </a:pPr>
            <a:r>
              <a:rPr lang="en-US" dirty="0" err="1"/>
              <a:t>Exploitation</a:t>
            </a:r>
            <a:r>
              <a:rPr lang="en-US" dirty="0" err="1">
                <a:sym typeface="Wingdings" pitchFamily="2" charset="2"/>
              </a:rPr>
              <a:t>chooses</a:t>
            </a:r>
            <a:r>
              <a:rPr lang="en-US" dirty="0">
                <a:sym typeface="Wingdings" pitchFamily="2" charset="2"/>
              </a:rPr>
              <a:t> any one of all cluster with match value random generated with the available pheromone on each clusters.</a:t>
            </a:r>
          </a:p>
          <a:p>
            <a:pPr marL="514350" indent="-514350">
              <a:buAutoNum type="alphaLcPeriod"/>
            </a:pPr>
            <a:r>
              <a:rPr lang="en-US" dirty="0" err="1">
                <a:sym typeface="Wingdings" pitchFamily="2" charset="2"/>
              </a:rPr>
              <a:t>Explorationchooses</a:t>
            </a:r>
            <a:r>
              <a:rPr lang="en-US" dirty="0">
                <a:sym typeface="Wingdings" pitchFamily="2" charset="2"/>
              </a:rPr>
              <a:t> any one of all cluster with a normalized pheromone probability/</a:t>
            </a:r>
            <a:r>
              <a:rPr lang="en-US" dirty="0" err="1">
                <a:sym typeface="Wingdings" pitchFamily="2" charset="2"/>
              </a:rPr>
              <a:t>Roulete</a:t>
            </a:r>
            <a:r>
              <a:rPr lang="en-US" dirty="0">
                <a:sym typeface="Wingdings" pitchFamily="2" charset="2"/>
              </a:rPr>
              <a:t> wheel</a:t>
            </a:r>
          </a:p>
          <a:p>
            <a:pPr marL="514350" indent="-514350">
              <a:buNone/>
            </a:pPr>
            <a:endParaRPr lang="en-US" dirty="0">
              <a:sym typeface="Wingdings" pitchFamily="2" charset="2"/>
            </a:endParaRPr>
          </a:p>
          <a:p>
            <a:pPr marL="514350" indent="-514350">
              <a:buNone/>
            </a:pPr>
            <a:r>
              <a:rPr lang="en-US" dirty="0">
                <a:sym typeface="Wingdings" pitchFamily="2" charset="2"/>
              </a:rPr>
              <a:t>To set to be exploitation or exploration, we defined:</a:t>
            </a:r>
            <a:br>
              <a:rPr lang="en-US" dirty="0">
                <a:sym typeface="Wingdings" pitchFamily="2" charset="2"/>
              </a:rPr>
            </a:br>
            <a:r>
              <a:rPr lang="en-US" sz="3000" dirty="0">
                <a:solidFill>
                  <a:srgbClr val="FF0000"/>
                </a:solidFill>
                <a:sym typeface="Wingdings" pitchFamily="2" charset="2"/>
              </a:rPr>
              <a:t>if  random value generated &lt; q</a:t>
            </a:r>
            <a:r>
              <a:rPr lang="en-US" sz="2200" dirty="0">
                <a:solidFill>
                  <a:srgbClr val="FF0000"/>
                </a:solidFill>
                <a:sym typeface="Wingdings" pitchFamily="2" charset="2"/>
              </a:rPr>
              <a:t>0</a:t>
            </a:r>
            <a:r>
              <a:rPr lang="en-US" sz="3000" dirty="0">
                <a:solidFill>
                  <a:srgbClr val="FF0000"/>
                </a:solidFill>
                <a:sym typeface="Wingdings" pitchFamily="2" charset="2"/>
              </a:rPr>
              <a:t> </a:t>
            </a:r>
            <a:r>
              <a:rPr lang="en-US" sz="3000" dirty="0" err="1">
                <a:solidFill>
                  <a:srgbClr val="FF0000"/>
                </a:solidFill>
                <a:sym typeface="Wingdings" pitchFamily="2" charset="2"/>
              </a:rPr>
              <a:t>wil</a:t>
            </a:r>
            <a:r>
              <a:rPr lang="en-US" sz="3000" dirty="0">
                <a:solidFill>
                  <a:srgbClr val="FF0000"/>
                </a:solidFill>
                <a:sym typeface="Wingdings" pitchFamily="2" charset="2"/>
              </a:rPr>
              <a:t> be exploitation, else exploration</a:t>
            </a:r>
            <a:endParaRPr lang="en-US" sz="2600" dirty="0">
              <a:solidFill>
                <a:srgbClr val="FF0000"/>
              </a:solidFill>
              <a:sym typeface="Wingdings" pitchFamily="2" charset="2"/>
            </a:endParaRPr>
          </a:p>
          <a:p>
            <a:pPr marL="514350" indent="-514350">
              <a:buNone/>
            </a:pPr>
            <a:endParaRPr lang="en-US" dirty="0">
              <a:sym typeface="Wingdings" pitchFamily="2" charset="2"/>
            </a:endParaRPr>
          </a:p>
          <a:p>
            <a:pPr marL="514350" indent="-514350">
              <a:buAutoNum type="alphaLcPeriod"/>
            </a:pPr>
            <a:endParaRPr lang="en-US" dirty="0">
              <a:sym typeface="Wingdings" pitchFamily="2" charset="2"/>
            </a:endParaRPr>
          </a:p>
          <a:p>
            <a:pPr marL="514350" indent="-514350">
              <a:buAutoNum type="alphaLcPeriod"/>
            </a:pPr>
            <a:endParaRPr lang="en-US" dirty="0"/>
          </a:p>
        </p:txBody>
      </p:sp>
    </p:spTree>
    <p:extLst>
      <p:ext uri="{BB962C8B-B14F-4D97-AF65-F5344CB8AC3E}">
        <p14:creationId xmlns:p14="http://schemas.microsoft.com/office/powerpoint/2010/main" val="98330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914400" y="1600200"/>
            <a:ext cx="4727022" cy="1066800"/>
          </a:xfrm>
          <a:prstGeom prst="rect">
            <a:avLst/>
          </a:prstGeom>
          <a:noFill/>
          <a:ln w="9525">
            <a:noFill/>
            <a:miter lim="800000"/>
            <a:headEnd/>
            <a:tailEnd/>
          </a:ln>
        </p:spPr>
      </p:pic>
      <p:sp>
        <p:nvSpPr>
          <p:cNvPr id="5" name="Rectangle 4"/>
          <p:cNvSpPr/>
          <p:nvPr/>
        </p:nvSpPr>
        <p:spPr>
          <a:xfrm>
            <a:off x="1066800" y="3048000"/>
            <a:ext cx="6781800" cy="954107"/>
          </a:xfrm>
          <a:prstGeom prst="rect">
            <a:avLst/>
          </a:prstGeom>
        </p:spPr>
        <p:txBody>
          <a:bodyPr wrap="square">
            <a:spAutoFit/>
          </a:bodyPr>
          <a:lstStyle/>
          <a:p>
            <a:r>
              <a:rPr lang="en-US" sz="2800" dirty="0"/>
              <a:t>where </a:t>
            </a:r>
            <a:r>
              <a:rPr lang="en-US" sz="2800" dirty="0" err="1"/>
              <a:t>pij</a:t>
            </a:r>
            <a:r>
              <a:rPr lang="en-US" sz="2800" dirty="0"/>
              <a:t> is the normalized pheromone probability for element </a:t>
            </a:r>
            <a:r>
              <a:rPr lang="en-US" sz="2800" dirty="0" err="1"/>
              <a:t>i</a:t>
            </a:r>
            <a:r>
              <a:rPr lang="en-US" sz="2800" dirty="0"/>
              <a:t> belongs to cluster j</a:t>
            </a:r>
            <a:r>
              <a:rPr lang="en-US" dirty="0"/>
              <a:t>.</a:t>
            </a:r>
          </a:p>
        </p:txBody>
      </p:sp>
    </p:spTree>
    <p:extLst>
      <p:ext uri="{BB962C8B-B14F-4D97-AF65-F5344CB8AC3E}">
        <p14:creationId xmlns:p14="http://schemas.microsoft.com/office/powerpoint/2010/main" val="122010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 </a:t>
            </a:r>
            <a:r>
              <a:rPr lang="en-US" dirty="0" err="1"/>
              <a:t>q</a:t>
            </a:r>
            <a:r>
              <a:rPr lang="en-US" sz="3600" dirty="0" err="1"/>
              <a:t>o</a:t>
            </a:r>
            <a:r>
              <a:rPr lang="en-US" dirty="0"/>
              <a:t>=0.98</a:t>
            </a:r>
          </a:p>
        </p:txBody>
      </p:sp>
      <p:sp>
        <p:nvSpPr>
          <p:cNvPr id="3" name="Content Placeholder 2"/>
          <p:cNvSpPr>
            <a:spLocks noGrp="1"/>
          </p:cNvSpPr>
          <p:nvPr>
            <p:ph idx="1"/>
          </p:nvPr>
        </p:nvSpPr>
        <p:spPr>
          <a:xfrm>
            <a:off x="457200" y="1295400"/>
            <a:ext cx="8229600" cy="4648200"/>
          </a:xfrm>
        </p:spPr>
        <p:txBody>
          <a:bodyPr>
            <a:normAutofit/>
          </a:bodyPr>
          <a:lstStyle/>
          <a:p>
            <a:r>
              <a:rPr lang="en-US" dirty="0"/>
              <a:t>Generated random for 8 elements</a:t>
            </a:r>
          </a:p>
          <a:p>
            <a:pPr>
              <a:buNone/>
            </a:pPr>
            <a:r>
              <a:rPr lang="en-US" dirty="0">
                <a:solidFill>
                  <a:srgbClr val="FF0000"/>
                </a:solidFill>
              </a:rPr>
              <a:t>1</a:t>
            </a:r>
            <a:r>
              <a:rPr lang="en-US" dirty="0"/>
              <a:t>- 0.693</a:t>
            </a:r>
            <a:r>
              <a:rPr lang="en-US" dirty="0">
                <a:sym typeface="Wingdings" pitchFamily="2" charset="2"/>
              </a:rPr>
              <a:t>exploitationcluster 2</a:t>
            </a:r>
            <a:endParaRPr lang="en-US" dirty="0"/>
          </a:p>
          <a:p>
            <a:pPr>
              <a:buNone/>
            </a:pPr>
            <a:r>
              <a:rPr lang="en-US" dirty="0">
                <a:solidFill>
                  <a:srgbClr val="FF0000"/>
                </a:solidFill>
              </a:rPr>
              <a:t>2</a:t>
            </a:r>
            <a:r>
              <a:rPr lang="en-US" dirty="0"/>
              <a:t>- 0.091</a:t>
            </a:r>
            <a:r>
              <a:rPr lang="en-US" dirty="0">
                <a:sym typeface="Wingdings" pitchFamily="2" charset="2"/>
              </a:rPr>
              <a:t> </a:t>
            </a:r>
            <a:r>
              <a:rPr lang="en-US" dirty="0" err="1">
                <a:sym typeface="Wingdings" pitchFamily="2" charset="2"/>
              </a:rPr>
              <a:t>exploitationcluster</a:t>
            </a:r>
            <a:r>
              <a:rPr lang="en-US" dirty="0">
                <a:sym typeface="Wingdings" pitchFamily="2" charset="2"/>
              </a:rPr>
              <a:t> 1</a:t>
            </a:r>
            <a:endParaRPr lang="en-US" dirty="0"/>
          </a:p>
          <a:p>
            <a:pPr>
              <a:buNone/>
            </a:pPr>
            <a:r>
              <a:rPr lang="en-US" dirty="0">
                <a:solidFill>
                  <a:srgbClr val="FF0000"/>
                </a:solidFill>
              </a:rPr>
              <a:t>3</a:t>
            </a:r>
            <a:r>
              <a:rPr lang="en-US" dirty="0"/>
              <a:t>-0.986</a:t>
            </a:r>
            <a:r>
              <a:rPr lang="en-US" dirty="0">
                <a:sym typeface="Wingdings" pitchFamily="2" charset="2"/>
              </a:rPr>
              <a:t>  </a:t>
            </a:r>
            <a:r>
              <a:rPr lang="en-US" b="1" dirty="0" err="1">
                <a:solidFill>
                  <a:srgbClr val="00B050"/>
                </a:solidFill>
                <a:sym typeface="Wingdings" pitchFamily="2" charset="2"/>
              </a:rPr>
              <a:t>exploration</a:t>
            </a:r>
            <a:r>
              <a:rPr lang="en-US" dirty="0" err="1">
                <a:sym typeface="Wingdings" pitchFamily="2" charset="2"/>
              </a:rPr>
              <a:t>cluster</a:t>
            </a:r>
            <a:r>
              <a:rPr lang="en-US" dirty="0">
                <a:sym typeface="Wingdings" pitchFamily="2" charset="2"/>
              </a:rPr>
              <a:t> 3</a:t>
            </a:r>
          </a:p>
          <a:p>
            <a:pPr>
              <a:buNone/>
            </a:pPr>
            <a:r>
              <a:rPr lang="en-US" dirty="0">
                <a:solidFill>
                  <a:srgbClr val="FF0000"/>
                </a:solidFill>
              </a:rPr>
              <a:t>4</a:t>
            </a:r>
            <a:r>
              <a:rPr lang="en-US" dirty="0"/>
              <a:t>-0.988</a:t>
            </a:r>
            <a:r>
              <a:rPr lang="en-US" dirty="0">
                <a:sym typeface="Wingdings" pitchFamily="2" charset="2"/>
              </a:rPr>
              <a:t>  </a:t>
            </a:r>
            <a:r>
              <a:rPr lang="en-US" b="1" dirty="0" err="1">
                <a:solidFill>
                  <a:srgbClr val="00B050"/>
                </a:solidFill>
                <a:sym typeface="Wingdings" pitchFamily="2" charset="2"/>
              </a:rPr>
              <a:t>exploration</a:t>
            </a:r>
            <a:r>
              <a:rPr lang="en-US" dirty="0" err="1">
                <a:sym typeface="Wingdings" pitchFamily="2" charset="2"/>
              </a:rPr>
              <a:t>cluster</a:t>
            </a:r>
            <a:r>
              <a:rPr lang="en-US" dirty="0">
                <a:sym typeface="Wingdings" pitchFamily="2" charset="2"/>
              </a:rPr>
              <a:t> 2</a:t>
            </a:r>
            <a:endParaRPr lang="en-US" dirty="0"/>
          </a:p>
          <a:p>
            <a:pPr>
              <a:buNone/>
            </a:pPr>
            <a:r>
              <a:rPr lang="en-US" dirty="0">
                <a:solidFill>
                  <a:srgbClr val="FF0000"/>
                </a:solidFill>
              </a:rPr>
              <a:t>5</a:t>
            </a:r>
            <a:r>
              <a:rPr lang="en-US" dirty="0"/>
              <a:t>-0.547</a:t>
            </a:r>
            <a:r>
              <a:rPr lang="en-US" dirty="0">
                <a:sym typeface="Wingdings" pitchFamily="2" charset="2"/>
              </a:rPr>
              <a:t>  </a:t>
            </a:r>
            <a:r>
              <a:rPr lang="en-US" dirty="0" err="1">
                <a:sym typeface="Wingdings" pitchFamily="2" charset="2"/>
              </a:rPr>
              <a:t>exploitationcluster</a:t>
            </a:r>
            <a:r>
              <a:rPr lang="en-US" dirty="0">
                <a:sym typeface="Wingdings" pitchFamily="2" charset="2"/>
              </a:rPr>
              <a:t> 2</a:t>
            </a:r>
            <a:endParaRPr lang="en-US" dirty="0"/>
          </a:p>
          <a:p>
            <a:pPr>
              <a:buNone/>
            </a:pPr>
            <a:r>
              <a:rPr lang="en-US" dirty="0">
                <a:solidFill>
                  <a:srgbClr val="FF0000"/>
                </a:solidFill>
              </a:rPr>
              <a:t>6</a:t>
            </a:r>
            <a:r>
              <a:rPr lang="en-US" dirty="0"/>
              <a:t>-0.967</a:t>
            </a:r>
            <a:r>
              <a:rPr lang="en-US" dirty="0">
                <a:sym typeface="Wingdings" pitchFamily="2" charset="2"/>
              </a:rPr>
              <a:t>  </a:t>
            </a:r>
            <a:r>
              <a:rPr lang="en-US" dirty="0" err="1">
                <a:sym typeface="Wingdings" pitchFamily="2" charset="2"/>
              </a:rPr>
              <a:t>exploitationcluster</a:t>
            </a:r>
            <a:r>
              <a:rPr lang="en-US" dirty="0">
                <a:sym typeface="Wingdings" pitchFamily="2" charset="2"/>
              </a:rPr>
              <a:t> 3</a:t>
            </a:r>
            <a:endParaRPr lang="en-US" dirty="0"/>
          </a:p>
          <a:p>
            <a:pPr>
              <a:buNone/>
            </a:pPr>
            <a:r>
              <a:rPr lang="en-US" dirty="0">
                <a:solidFill>
                  <a:srgbClr val="FF0000"/>
                </a:solidFill>
              </a:rPr>
              <a:t>7</a:t>
            </a:r>
            <a:r>
              <a:rPr lang="en-US" dirty="0"/>
              <a:t>-0.347</a:t>
            </a:r>
            <a:r>
              <a:rPr lang="en-US" dirty="0">
                <a:sym typeface="Wingdings" pitchFamily="2" charset="2"/>
              </a:rPr>
              <a:t>  </a:t>
            </a:r>
            <a:r>
              <a:rPr lang="en-US" dirty="0" err="1">
                <a:sym typeface="Wingdings" pitchFamily="2" charset="2"/>
              </a:rPr>
              <a:t>exploitationcluster</a:t>
            </a:r>
            <a:r>
              <a:rPr lang="en-US" dirty="0">
                <a:sym typeface="Wingdings" pitchFamily="2" charset="2"/>
              </a:rPr>
              <a:t> 2</a:t>
            </a:r>
            <a:endParaRPr lang="en-US" dirty="0"/>
          </a:p>
          <a:p>
            <a:pPr>
              <a:buNone/>
            </a:pPr>
            <a:r>
              <a:rPr lang="en-US" dirty="0">
                <a:solidFill>
                  <a:srgbClr val="FF0000"/>
                </a:solidFill>
              </a:rPr>
              <a:t>8</a:t>
            </a:r>
            <a:r>
              <a:rPr lang="en-US" dirty="0"/>
              <a:t>-0.028</a:t>
            </a:r>
            <a:r>
              <a:rPr lang="en-US" dirty="0">
                <a:sym typeface="Wingdings" pitchFamily="2" charset="2"/>
              </a:rPr>
              <a:t>  </a:t>
            </a:r>
            <a:r>
              <a:rPr lang="en-US" dirty="0" err="1">
                <a:sym typeface="Wingdings" pitchFamily="2" charset="2"/>
              </a:rPr>
              <a:t>exploitationcluster</a:t>
            </a:r>
            <a:r>
              <a:rPr lang="en-US" dirty="0">
                <a:sym typeface="Wingdings" pitchFamily="2" charset="2"/>
              </a:rPr>
              <a:t> 1</a:t>
            </a:r>
          </a:p>
          <a:p>
            <a:pPr>
              <a:buNone/>
            </a:pPr>
            <a:endParaRPr lang="en-US" dirty="0">
              <a:sym typeface="Wingdings" pitchFamily="2" charset="2"/>
            </a:endParaRPr>
          </a:p>
          <a:p>
            <a:pPr>
              <a:buNone/>
            </a:pPr>
            <a:endParaRPr lang="en-US" dirty="0">
              <a:sym typeface="Wingdings" pitchFamily="2" charset="2"/>
            </a:endParaRPr>
          </a:p>
          <a:p>
            <a:pPr>
              <a:buNone/>
            </a:pPr>
            <a:endParaRPr lang="en-US" dirty="0">
              <a:sym typeface="Wingdings" pitchFamily="2" charset="2"/>
            </a:endParaRPr>
          </a:p>
          <a:p>
            <a:pPr>
              <a:buNone/>
            </a:pPr>
            <a:endParaRPr lang="en-US" dirty="0">
              <a:sym typeface="Wingdings" pitchFamily="2" charset="2"/>
            </a:endParaRPr>
          </a:p>
          <a:p>
            <a:pPr>
              <a:buNone/>
            </a:pPr>
            <a:endParaRPr lang="en-US" dirty="0"/>
          </a:p>
          <a:p>
            <a:pPr>
              <a:buNone/>
            </a:pPr>
            <a:endParaRPr lang="en-US" dirty="0"/>
          </a:p>
        </p:txBody>
      </p:sp>
      <p:sp>
        <p:nvSpPr>
          <p:cNvPr id="4" name="Title 1"/>
          <p:cNvSpPr txBox="1">
            <a:spLocks/>
          </p:cNvSpPr>
          <p:nvPr/>
        </p:nvSpPr>
        <p:spPr>
          <a:xfrm>
            <a:off x="228600" y="6019800"/>
            <a:ext cx="8229600" cy="639762"/>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Solution Si=2  1  3  2</a:t>
            </a:r>
            <a:r>
              <a:rPr kumimoji="0" lang="en-US" sz="4400" b="0" i="0" u="none" strike="noStrike" kern="1200" cap="none" spc="0" normalizeH="0" noProof="0" dirty="0">
                <a:ln>
                  <a:noFill/>
                </a:ln>
                <a:solidFill>
                  <a:schemeClr val="tx1"/>
                </a:solidFill>
                <a:effectLst/>
                <a:uLnTx/>
                <a:uFillTx/>
                <a:latin typeface="+mj-lt"/>
                <a:ea typeface="+mj-ea"/>
                <a:cs typeface="+mj-cs"/>
              </a:rPr>
              <a:t>  2  3  2  1</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34753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all ants</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304800" y="1447800"/>
            <a:ext cx="8110756" cy="4724401"/>
          </a:xfrm>
          <a:prstGeom prst="rect">
            <a:avLst/>
          </a:prstGeom>
          <a:noFill/>
          <a:ln w="9525">
            <a:noFill/>
            <a:miter lim="800000"/>
            <a:headEnd/>
            <a:tailEnd/>
          </a:ln>
        </p:spPr>
      </p:pic>
    </p:spTree>
    <p:extLst>
      <p:ext uri="{BB962C8B-B14F-4D97-AF65-F5344CB8AC3E}">
        <p14:creationId xmlns:p14="http://schemas.microsoft.com/office/powerpoint/2010/main" val="408977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Fitness/Objective Function</a:t>
            </a:r>
          </a:p>
        </p:txBody>
      </p:sp>
      <p:sp>
        <p:nvSpPr>
          <p:cNvPr id="3" name="Content Placeholder 2"/>
          <p:cNvSpPr>
            <a:spLocks noGrp="1"/>
          </p:cNvSpPr>
          <p:nvPr>
            <p:ph idx="1"/>
          </p:nvPr>
        </p:nvSpPr>
        <p:spPr>
          <a:xfrm>
            <a:off x="457200" y="1600201"/>
            <a:ext cx="8229600" cy="1981200"/>
          </a:xfrm>
        </p:spPr>
        <p:txBody>
          <a:bodyPr/>
          <a:lstStyle/>
          <a:p>
            <a:r>
              <a:rPr lang="en-US" dirty="0"/>
              <a:t>The objective function is defined as the sum of squared Euclidean distances between each object and the center of belonging cluster.</a:t>
            </a:r>
          </a:p>
        </p:txBody>
      </p:sp>
      <p:pic>
        <p:nvPicPr>
          <p:cNvPr id="6146" name="Picture 2"/>
          <p:cNvPicPr>
            <a:picLocks noChangeAspect="1" noChangeArrowheads="1"/>
          </p:cNvPicPr>
          <p:nvPr/>
        </p:nvPicPr>
        <p:blipFill>
          <a:blip r:embed="rId2" cstate="print"/>
          <a:srcRect/>
          <a:stretch>
            <a:fillRect/>
          </a:stretch>
        </p:blipFill>
        <p:spPr bwMode="auto">
          <a:xfrm>
            <a:off x="1295400" y="3505200"/>
            <a:ext cx="6111779" cy="1066800"/>
          </a:xfrm>
          <a:prstGeom prst="rect">
            <a:avLst/>
          </a:prstGeom>
          <a:noFill/>
          <a:ln w="9525">
            <a:noFill/>
            <a:miter lim="800000"/>
            <a:headEnd/>
            <a:tailEnd/>
          </a:ln>
        </p:spPr>
      </p:pic>
    </p:spTree>
    <p:extLst>
      <p:ext uri="{BB962C8B-B14F-4D97-AF65-F5344CB8AC3E}">
        <p14:creationId xmlns:p14="http://schemas.microsoft.com/office/powerpoint/2010/main" val="244175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t="6452"/>
          <a:stretch>
            <a:fillRect/>
          </a:stretch>
        </p:blipFill>
        <p:spPr bwMode="auto">
          <a:xfrm>
            <a:off x="457200" y="228600"/>
            <a:ext cx="3285357" cy="2209800"/>
          </a:xfrm>
          <a:prstGeom prst="rect">
            <a:avLst/>
          </a:prstGeom>
          <a:noFill/>
          <a:ln w="9525">
            <a:noFill/>
            <a:miter lim="800000"/>
            <a:headEnd/>
            <a:tailEnd/>
          </a:ln>
        </p:spPr>
      </p:pic>
      <p:sp>
        <p:nvSpPr>
          <p:cNvPr id="5" name="Rectangle 4"/>
          <p:cNvSpPr/>
          <p:nvPr/>
        </p:nvSpPr>
        <p:spPr>
          <a:xfrm>
            <a:off x="609600" y="2667000"/>
            <a:ext cx="8077200" cy="3108543"/>
          </a:xfrm>
          <a:prstGeom prst="rect">
            <a:avLst/>
          </a:prstGeom>
        </p:spPr>
        <p:txBody>
          <a:bodyPr wrap="square">
            <a:spAutoFit/>
          </a:bodyPr>
          <a:lstStyle/>
          <a:p>
            <a:r>
              <a:rPr lang="en-US" sz="2800" i="1" dirty="0"/>
              <a:t>xiv</a:t>
            </a:r>
            <a:r>
              <a:rPr lang="en-US" sz="2800" dirty="0"/>
              <a:t>  is a value of </a:t>
            </a:r>
            <a:r>
              <a:rPr lang="en-US" sz="2800" dirty="0" err="1"/>
              <a:t>vth</a:t>
            </a:r>
            <a:r>
              <a:rPr lang="en-US" sz="2800" dirty="0"/>
              <a:t> attribute of </a:t>
            </a:r>
            <a:r>
              <a:rPr lang="en-US" sz="2800" dirty="0" err="1"/>
              <a:t>ith</a:t>
            </a:r>
            <a:r>
              <a:rPr lang="en-US" sz="2800" dirty="0"/>
              <a:t> sample;</a:t>
            </a:r>
          </a:p>
          <a:p>
            <a:r>
              <a:rPr lang="en-US" sz="2800" dirty="0"/>
              <a:t> </a:t>
            </a:r>
            <a:r>
              <a:rPr lang="en-US" sz="2800" i="1" dirty="0"/>
              <a:t>m  </a:t>
            </a:r>
            <a:r>
              <a:rPr lang="en-US" sz="2800" dirty="0"/>
              <a:t>a cluster center  matrix  of  size  K × n; </a:t>
            </a:r>
          </a:p>
          <a:p>
            <a:r>
              <a:rPr lang="en-US" sz="2800" dirty="0"/>
              <a:t> </a:t>
            </a:r>
            <a:r>
              <a:rPr lang="en-US" sz="2800" i="1" dirty="0" err="1"/>
              <a:t>mjv</a:t>
            </a:r>
            <a:r>
              <a:rPr lang="en-US" sz="2800" i="1" dirty="0"/>
              <a:t>  </a:t>
            </a:r>
            <a:r>
              <a:rPr lang="en-US" sz="2800" dirty="0"/>
              <a:t>an  average  of  the  </a:t>
            </a:r>
            <a:r>
              <a:rPr lang="en-US" sz="2800" dirty="0" err="1"/>
              <a:t>vth</a:t>
            </a:r>
            <a:r>
              <a:rPr lang="en-US" sz="2800" dirty="0"/>
              <a:t> attribute values of all samples in the cluster j; </a:t>
            </a:r>
          </a:p>
          <a:p>
            <a:r>
              <a:rPr lang="en-US" sz="2800" i="1" dirty="0"/>
              <a:t>w</a:t>
            </a:r>
            <a:r>
              <a:rPr lang="en-US" sz="2800" dirty="0"/>
              <a:t>  a weight matrix of size N × K; </a:t>
            </a:r>
          </a:p>
          <a:p>
            <a:r>
              <a:rPr lang="en-US" sz="2800" i="1" dirty="0" err="1"/>
              <a:t>wij</a:t>
            </a:r>
            <a:r>
              <a:rPr lang="en-US" sz="2800" dirty="0"/>
              <a:t>  an associated weight of object xi with cluster j</a:t>
            </a:r>
          </a:p>
          <a:p>
            <a:endParaRPr lang="en-US" sz="2800" dirty="0"/>
          </a:p>
        </p:txBody>
      </p:sp>
    </p:spTree>
    <p:extLst>
      <p:ext uri="{BB962C8B-B14F-4D97-AF65-F5344CB8AC3E}">
        <p14:creationId xmlns:p14="http://schemas.microsoft.com/office/powerpoint/2010/main" val="153850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685800"/>
          </a:xfrm>
        </p:spPr>
        <p:txBody>
          <a:bodyPr/>
          <a:lstStyle/>
          <a:p>
            <a:r>
              <a:rPr lang="en-US" dirty="0"/>
              <a:t> </a:t>
            </a:r>
            <a:r>
              <a:rPr lang="en-US" dirty="0" err="1"/>
              <a:t>wij</a:t>
            </a:r>
            <a:r>
              <a:rPr lang="en-US" dirty="0"/>
              <a:t> can be assigned as</a:t>
            </a:r>
          </a:p>
        </p:txBody>
      </p:sp>
      <p:pic>
        <p:nvPicPr>
          <p:cNvPr id="9218" name="Picture 2"/>
          <p:cNvPicPr>
            <a:picLocks noChangeAspect="1" noChangeArrowheads="1"/>
          </p:cNvPicPr>
          <p:nvPr/>
        </p:nvPicPr>
        <p:blipFill>
          <a:blip r:embed="rId2" cstate="print"/>
          <a:srcRect/>
          <a:stretch>
            <a:fillRect/>
          </a:stretch>
        </p:blipFill>
        <p:spPr bwMode="auto">
          <a:xfrm>
            <a:off x="609600" y="2362200"/>
            <a:ext cx="5841996" cy="1523999"/>
          </a:xfrm>
          <a:prstGeom prst="rect">
            <a:avLst/>
          </a:prstGeom>
          <a:noFill/>
          <a:ln w="9525">
            <a:noFill/>
            <a:miter lim="800000"/>
            <a:headEnd/>
            <a:tailEnd/>
          </a:ln>
        </p:spPr>
      </p:pic>
    </p:spTree>
    <p:extLst>
      <p:ext uri="{BB962C8B-B14F-4D97-AF65-F5344CB8AC3E}">
        <p14:creationId xmlns:p14="http://schemas.microsoft.com/office/powerpoint/2010/main" val="200283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304800"/>
            <a:ext cx="8229600" cy="685800"/>
          </a:xfrm>
        </p:spPr>
        <p:txBody>
          <a:bodyPr/>
          <a:lstStyle/>
          <a:p>
            <a:pPr>
              <a:buNone/>
            </a:pPr>
            <a:r>
              <a:rPr lang="en-US" dirty="0"/>
              <a:t>For Solution S1</a:t>
            </a:r>
          </a:p>
        </p:txBody>
      </p:sp>
      <p:sp>
        <p:nvSpPr>
          <p:cNvPr id="8" name="Content Placeholder 5"/>
          <p:cNvSpPr txBox="1">
            <a:spLocks/>
          </p:cNvSpPr>
          <p:nvPr/>
        </p:nvSpPr>
        <p:spPr>
          <a:xfrm>
            <a:off x="228600" y="1752600"/>
            <a:ext cx="8229600" cy="1295400"/>
          </a:xfrm>
          <a:prstGeom prst="rect">
            <a:avLst/>
          </a:prstGeom>
        </p:spPr>
        <p:txBody>
          <a:bodyPr vert="horz" lIns="91440" tIns="45720" rIns="91440" bIns="45720" rtlCol="0">
            <a:normAutofit fontScale="92500" lnSpcReduction="20000"/>
          </a:bodyPr>
          <a:lstStyle/>
          <a:p>
            <a:pPr marL="60325" lvl="0" indent="-60325">
              <a:spcBef>
                <a:spcPct val="20000"/>
              </a:spcBef>
            </a:pPr>
            <a:r>
              <a:rPr lang="pl-PL" sz="3200" dirty="0"/>
              <a:t> w</a:t>
            </a:r>
            <a:r>
              <a:rPr lang="pl-PL" sz="1900" dirty="0"/>
              <a:t>11</a:t>
            </a:r>
            <a:r>
              <a:rPr lang="pl-PL" sz="3200" dirty="0"/>
              <a:t> = 0, w</a:t>
            </a:r>
            <a:r>
              <a:rPr lang="pl-PL" sz="2200" dirty="0"/>
              <a:t>12 </a:t>
            </a:r>
            <a:r>
              <a:rPr lang="pl-PL" sz="3200" dirty="0"/>
              <a:t>= 1, w</a:t>
            </a:r>
            <a:r>
              <a:rPr lang="pl-PL" sz="2200" dirty="0"/>
              <a:t>13</a:t>
            </a:r>
            <a:r>
              <a:rPr lang="pl-PL" sz="3200" dirty="0"/>
              <a:t> = 0.</a:t>
            </a:r>
            <a:br>
              <a:rPr kumimoji="0" lang="en-US" sz="3200" b="0" i="0" u="none" strike="noStrike" kern="1200" cap="none" spc="0" normalizeH="0" baseline="0" noProof="0" dirty="0">
                <a:ln>
                  <a:noFill/>
                </a:ln>
                <a:solidFill>
                  <a:schemeClr val="tx1"/>
                </a:solidFill>
                <a:effectLst/>
                <a:uLnTx/>
                <a:uFillTx/>
                <a:latin typeface="+mn-lt"/>
                <a:ea typeface="+mn-ea"/>
                <a:cs typeface="+mn-cs"/>
              </a:rPr>
            </a:b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So, weight matrix can be given as</a:t>
            </a:r>
          </a:p>
        </p:txBody>
      </p:sp>
      <p:pic>
        <p:nvPicPr>
          <p:cNvPr id="10244" name="Picture 4"/>
          <p:cNvPicPr>
            <a:picLocks noChangeAspect="1" noChangeArrowheads="1"/>
          </p:cNvPicPr>
          <p:nvPr/>
        </p:nvPicPr>
        <p:blipFill>
          <a:blip r:embed="rId2" cstate="print"/>
          <a:srcRect/>
          <a:stretch>
            <a:fillRect/>
          </a:stretch>
        </p:blipFill>
        <p:spPr bwMode="auto">
          <a:xfrm>
            <a:off x="381000" y="3276600"/>
            <a:ext cx="5486400" cy="3327639"/>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304800" y="838200"/>
            <a:ext cx="7291252" cy="838200"/>
          </a:xfrm>
          <a:prstGeom prst="rect">
            <a:avLst/>
          </a:prstGeom>
          <a:noFill/>
          <a:ln w="9525">
            <a:noFill/>
            <a:miter lim="800000"/>
            <a:headEnd/>
            <a:tailEnd/>
          </a:ln>
        </p:spPr>
      </p:pic>
    </p:spTree>
    <p:extLst>
      <p:ext uri="{BB962C8B-B14F-4D97-AF65-F5344CB8AC3E}">
        <p14:creationId xmlns:p14="http://schemas.microsoft.com/office/powerpoint/2010/main" val="257149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ACO for clustering </a:t>
            </a:r>
          </a:p>
          <a:p>
            <a:r>
              <a:rPr lang="en-US" dirty="0"/>
              <a:t>Algorithm ACO</a:t>
            </a:r>
          </a:p>
          <a:p>
            <a:r>
              <a:rPr lang="en-US" dirty="0"/>
              <a:t>Result </a:t>
            </a:r>
          </a:p>
        </p:txBody>
      </p:sp>
    </p:spTree>
    <p:extLst>
      <p:ext uri="{BB962C8B-B14F-4D97-AF65-F5344CB8AC3E}">
        <p14:creationId xmlns:p14="http://schemas.microsoft.com/office/powerpoint/2010/main" val="74727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848600" cy="533400"/>
          </a:xfrm>
        </p:spPr>
        <p:txBody>
          <a:bodyPr>
            <a:noAutofit/>
          </a:bodyPr>
          <a:lstStyle/>
          <a:p>
            <a:r>
              <a:rPr lang="en-US" sz="3200" dirty="0"/>
              <a:t>center of each cluster, </a:t>
            </a:r>
            <a:r>
              <a:rPr lang="en-US" sz="3200" dirty="0" err="1"/>
              <a:t>mj</a:t>
            </a:r>
            <a:r>
              <a:rPr lang="en-US" sz="3200" dirty="0"/>
              <a:t> can be obtained as</a:t>
            </a:r>
          </a:p>
        </p:txBody>
      </p:sp>
      <p:sp>
        <p:nvSpPr>
          <p:cNvPr id="3" name="Content Placeholder 2"/>
          <p:cNvSpPr>
            <a:spLocks noGrp="1"/>
          </p:cNvSpPr>
          <p:nvPr>
            <p:ph idx="1"/>
          </p:nvPr>
        </p:nvSpPr>
        <p:spPr>
          <a:xfrm>
            <a:off x="838200" y="2819400"/>
            <a:ext cx="6781800" cy="914400"/>
          </a:xfrm>
        </p:spPr>
        <p:txBody>
          <a:bodyPr>
            <a:normAutofit fontScale="92500" lnSpcReduction="10000"/>
          </a:bodyPr>
          <a:lstStyle/>
          <a:p>
            <a:pPr>
              <a:buNone/>
            </a:pPr>
            <a:r>
              <a:rPr lang="en-US" dirty="0"/>
              <a:t>Center cluster 1= (1X4.9) + (1X5) /2</a:t>
            </a:r>
          </a:p>
          <a:p>
            <a:pPr>
              <a:buNone/>
            </a:pPr>
            <a:r>
              <a:rPr lang="en-US" dirty="0"/>
              <a:t>			       = 4.95</a:t>
            </a:r>
          </a:p>
          <a:p>
            <a:pPr>
              <a:buNone/>
            </a:pPr>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1066799" y="1143000"/>
            <a:ext cx="6230765" cy="129540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685799" y="3810000"/>
            <a:ext cx="6913419" cy="2514600"/>
          </a:xfrm>
          <a:prstGeom prst="rect">
            <a:avLst/>
          </a:prstGeom>
          <a:noFill/>
          <a:ln w="9525">
            <a:noFill/>
            <a:miter lim="800000"/>
            <a:headEnd/>
            <a:tailEnd/>
          </a:ln>
        </p:spPr>
      </p:pic>
    </p:spTree>
    <p:extLst>
      <p:ext uri="{BB962C8B-B14F-4D97-AF65-F5344CB8AC3E}">
        <p14:creationId xmlns:p14="http://schemas.microsoft.com/office/powerpoint/2010/main" val="150717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search</a:t>
            </a:r>
          </a:p>
        </p:txBody>
      </p:sp>
      <p:sp>
        <p:nvSpPr>
          <p:cNvPr id="3" name="Content Placeholder 2"/>
          <p:cNvSpPr>
            <a:spLocks noGrp="1"/>
          </p:cNvSpPr>
          <p:nvPr>
            <p:ph idx="1"/>
          </p:nvPr>
        </p:nvSpPr>
        <p:spPr/>
        <p:txBody>
          <a:bodyPr>
            <a:normAutofit/>
          </a:bodyPr>
          <a:lstStyle/>
          <a:p>
            <a:r>
              <a:rPr lang="en-US" dirty="0"/>
              <a:t>We conduct local search to improve solution discovered</a:t>
            </a:r>
          </a:p>
          <a:p>
            <a:r>
              <a:rPr lang="en-US" dirty="0"/>
              <a:t>Local search is done only on the appropriate best solution (ex: 20 % best).</a:t>
            </a:r>
          </a:p>
          <a:p>
            <a:r>
              <a:rPr lang="en-US" dirty="0"/>
              <a:t>Changing the clustered number in solution with certain threshold probability, pls.</a:t>
            </a:r>
          </a:p>
          <a:p>
            <a:pPr>
              <a:buNone/>
            </a:pPr>
            <a:r>
              <a:rPr lang="en-US" dirty="0"/>
              <a:t>   </a:t>
            </a:r>
            <a:r>
              <a:rPr lang="en-US" dirty="0" err="1"/>
              <a:t>pls</a:t>
            </a:r>
            <a:r>
              <a:rPr lang="en-US" dirty="0"/>
              <a:t> =0.01.</a:t>
            </a:r>
          </a:p>
          <a:p>
            <a:r>
              <a:rPr lang="en-US" dirty="0"/>
              <a:t>This changing can be accepted only if there is improvement in the fitness.</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370846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Illustrative of local search</a:t>
            </a:r>
          </a:p>
        </p:txBody>
      </p:sp>
      <p:sp>
        <p:nvSpPr>
          <p:cNvPr id="5" name="Content Placeholder 4"/>
          <p:cNvSpPr>
            <a:spLocks noGrp="1"/>
          </p:cNvSpPr>
          <p:nvPr>
            <p:ph idx="1"/>
          </p:nvPr>
        </p:nvSpPr>
        <p:spPr>
          <a:xfrm>
            <a:off x="381000" y="5638800"/>
            <a:ext cx="8229600" cy="715963"/>
          </a:xfrm>
        </p:spPr>
        <p:txBody>
          <a:bodyPr/>
          <a:lstStyle/>
          <a:p>
            <a:r>
              <a:rPr lang="en-US" dirty="0"/>
              <a:t>20 % best = S1 and S2</a:t>
            </a:r>
          </a:p>
        </p:txBody>
      </p:sp>
      <p:pic>
        <p:nvPicPr>
          <p:cNvPr id="6" name="Picture 2"/>
          <p:cNvPicPr>
            <a:picLocks noChangeAspect="1" noChangeArrowheads="1"/>
          </p:cNvPicPr>
          <p:nvPr/>
        </p:nvPicPr>
        <p:blipFill>
          <a:blip r:embed="rId2" cstate="print"/>
          <a:srcRect t="16534"/>
          <a:stretch>
            <a:fillRect/>
          </a:stretch>
        </p:blipFill>
        <p:spPr bwMode="auto">
          <a:xfrm>
            <a:off x="838200" y="1981200"/>
            <a:ext cx="6019800" cy="3424012"/>
          </a:xfrm>
          <a:prstGeom prst="rect">
            <a:avLst/>
          </a:prstGeom>
          <a:noFill/>
          <a:ln w="9525">
            <a:noFill/>
            <a:miter lim="800000"/>
            <a:headEnd/>
            <a:tailEnd/>
          </a:ln>
        </p:spPr>
      </p:pic>
      <p:sp>
        <p:nvSpPr>
          <p:cNvPr id="7" name="Content Placeholder 4"/>
          <p:cNvSpPr txBox="1">
            <a:spLocks/>
          </p:cNvSpPr>
          <p:nvPr/>
        </p:nvSpPr>
        <p:spPr>
          <a:xfrm>
            <a:off x="0" y="1143000"/>
            <a:ext cx="8229600" cy="71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first, we sort based</a:t>
            </a:r>
            <a:r>
              <a:rPr kumimoji="0" lang="en-US" sz="2800" b="0" i="0" u="none" strike="noStrike" kern="1200" cap="none" spc="0" normalizeH="0" noProof="0" dirty="0">
                <a:ln>
                  <a:noFill/>
                </a:ln>
                <a:solidFill>
                  <a:schemeClr val="tx1"/>
                </a:solidFill>
                <a:effectLst/>
                <a:uLnTx/>
                <a:uFillTx/>
                <a:latin typeface="+mn-lt"/>
                <a:ea typeface="+mn-ea"/>
                <a:cs typeface="+mn-cs"/>
              </a:rPr>
              <a:t> on the best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7572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200" dirty="0"/>
          </a:p>
        </p:txBody>
      </p:sp>
      <p:sp>
        <p:nvSpPr>
          <p:cNvPr id="3" name="Content Placeholder 2"/>
          <p:cNvSpPr>
            <a:spLocks noGrp="1"/>
          </p:cNvSpPr>
          <p:nvPr>
            <p:ph idx="1"/>
          </p:nvPr>
        </p:nvSpPr>
        <p:spPr/>
        <p:txBody>
          <a:bodyPr>
            <a:normAutofit/>
          </a:bodyPr>
          <a:lstStyle/>
          <a:p>
            <a:r>
              <a:rPr lang="en-US" dirty="0"/>
              <a:t>For solution 1, we generated 8 random number, say (0.231345,  0.742312,  0.655361,  0.198312,  0.001636,0.1278345,  0.874452,  0.436587)</a:t>
            </a:r>
          </a:p>
          <a:p>
            <a:r>
              <a:rPr lang="en-US" dirty="0"/>
              <a:t>It means that only element 5 (0.001636) &lt; 0.01, so element 5 will swap  with by random probability</a:t>
            </a:r>
          </a:p>
          <a:p>
            <a:r>
              <a:rPr lang="en-US" dirty="0"/>
              <a:t>By the above method, on solution 2, for instance element 7 will be swapped</a:t>
            </a:r>
          </a:p>
          <a:p>
            <a:pPr>
              <a:buNone/>
            </a:pPr>
            <a:endParaRPr lang="en-US" dirty="0"/>
          </a:p>
        </p:txBody>
      </p:sp>
    </p:spTree>
    <p:extLst>
      <p:ext uri="{BB962C8B-B14F-4D97-AF65-F5344CB8AC3E}">
        <p14:creationId xmlns:p14="http://schemas.microsoft.com/office/powerpoint/2010/main" val="153845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S1</a:t>
            </a:r>
            <a:r>
              <a:rPr lang="en-US" dirty="0">
                <a:sym typeface="Wingdings" pitchFamily="2" charset="2"/>
              </a:rPr>
              <a:t>element 5 swapped</a:t>
            </a:r>
            <a:br>
              <a:rPr lang="en-US" dirty="0">
                <a:sym typeface="Wingdings" pitchFamily="2" charset="2"/>
              </a:rPr>
            </a:br>
            <a:r>
              <a:rPr lang="en-US" dirty="0">
                <a:sym typeface="Wingdings" pitchFamily="2" charset="2"/>
              </a:rPr>
              <a:t>S2element 7 swapped</a:t>
            </a:r>
            <a:endParaRPr lang="en-US" dirty="0"/>
          </a:p>
        </p:txBody>
      </p:sp>
      <p:sp>
        <p:nvSpPr>
          <p:cNvPr id="5" name="Content Placeholder 4"/>
          <p:cNvSpPr>
            <a:spLocks noGrp="1"/>
          </p:cNvSpPr>
          <p:nvPr>
            <p:ph idx="1"/>
          </p:nvPr>
        </p:nvSpPr>
        <p:spPr>
          <a:xfrm>
            <a:off x="457200" y="1600201"/>
            <a:ext cx="8229600" cy="609600"/>
          </a:xfrm>
        </p:spPr>
        <p:txBody>
          <a:bodyPr/>
          <a:lstStyle/>
          <a:p>
            <a:r>
              <a:rPr lang="en-US" dirty="0"/>
              <a:t>Before </a:t>
            </a:r>
          </a:p>
        </p:txBody>
      </p:sp>
      <p:pic>
        <p:nvPicPr>
          <p:cNvPr id="6" name="Picture 2"/>
          <p:cNvPicPr>
            <a:picLocks noChangeAspect="1" noChangeArrowheads="1"/>
          </p:cNvPicPr>
          <p:nvPr/>
        </p:nvPicPr>
        <p:blipFill>
          <a:blip r:embed="rId2" cstate="print"/>
          <a:srcRect t="34966" b="52960"/>
          <a:stretch>
            <a:fillRect/>
          </a:stretch>
        </p:blipFill>
        <p:spPr bwMode="auto">
          <a:xfrm>
            <a:off x="533400" y="2209800"/>
            <a:ext cx="7408955" cy="609600"/>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685800" y="3810000"/>
            <a:ext cx="5638799" cy="332717"/>
          </a:xfrm>
          <a:prstGeom prst="rect">
            <a:avLst/>
          </a:prstGeom>
          <a:noFill/>
          <a:ln w="9525">
            <a:noFill/>
            <a:miter lim="800000"/>
            <a:headEnd/>
            <a:tailEnd/>
          </a:ln>
        </p:spPr>
      </p:pic>
      <p:sp>
        <p:nvSpPr>
          <p:cNvPr id="8" name="Content Placeholder 4"/>
          <p:cNvSpPr txBox="1">
            <a:spLocks/>
          </p:cNvSpPr>
          <p:nvPr/>
        </p:nvSpPr>
        <p:spPr>
          <a:xfrm>
            <a:off x="304800" y="32004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After</a:t>
            </a:r>
          </a:p>
        </p:txBody>
      </p:sp>
      <p:pic>
        <p:nvPicPr>
          <p:cNvPr id="13315" name="Picture 3"/>
          <p:cNvPicPr>
            <a:picLocks noChangeAspect="1" noChangeArrowheads="1"/>
          </p:cNvPicPr>
          <p:nvPr/>
        </p:nvPicPr>
        <p:blipFill>
          <a:blip r:embed="rId4" cstate="print"/>
          <a:srcRect/>
          <a:stretch>
            <a:fillRect/>
          </a:stretch>
        </p:blipFill>
        <p:spPr bwMode="auto">
          <a:xfrm>
            <a:off x="781231" y="4512039"/>
            <a:ext cx="5543369" cy="342183"/>
          </a:xfrm>
          <a:prstGeom prst="rect">
            <a:avLst/>
          </a:prstGeom>
          <a:noFill/>
          <a:ln w="9525">
            <a:noFill/>
            <a:miter lim="800000"/>
            <a:headEnd/>
            <a:tailEnd/>
          </a:ln>
        </p:spPr>
      </p:pic>
      <p:sp>
        <p:nvSpPr>
          <p:cNvPr id="10" name="Rectangle 9"/>
          <p:cNvSpPr/>
          <p:nvPr/>
        </p:nvSpPr>
        <p:spPr>
          <a:xfrm>
            <a:off x="3962400" y="2209800"/>
            <a:ext cx="609600" cy="3048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0" y="2514600"/>
            <a:ext cx="609600" cy="3048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3810000"/>
            <a:ext cx="609600" cy="3048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0" y="4572000"/>
            <a:ext cx="609600" cy="3048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p:cNvSpPr txBox="1">
            <a:spLocks/>
          </p:cNvSpPr>
          <p:nvPr/>
        </p:nvSpPr>
        <p:spPr>
          <a:xfrm>
            <a:off x="457200" y="5486400"/>
            <a:ext cx="8382000" cy="685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LS1 and LS2 will</a:t>
            </a:r>
            <a:r>
              <a:rPr kumimoji="0" lang="en-US" sz="2800" b="0" i="0" u="none" strike="noStrike" kern="1200" cap="none" spc="0" normalizeH="0" noProof="0" dirty="0">
                <a:ln>
                  <a:noFill/>
                </a:ln>
                <a:solidFill>
                  <a:schemeClr val="tx1"/>
                </a:solidFill>
                <a:effectLst/>
                <a:uLnTx/>
                <a:uFillTx/>
                <a:latin typeface="+mn-lt"/>
                <a:ea typeface="+mn-ea"/>
                <a:cs typeface="+mn-cs"/>
              </a:rPr>
              <a:t> be accepted if better (less) than S1 and S2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91275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Pheromone update</a:t>
            </a:r>
          </a:p>
        </p:txBody>
      </p:sp>
      <p:sp>
        <p:nvSpPr>
          <p:cNvPr id="3" name="Content Placeholder 2"/>
          <p:cNvSpPr>
            <a:spLocks noGrp="1"/>
          </p:cNvSpPr>
          <p:nvPr>
            <p:ph idx="1"/>
          </p:nvPr>
        </p:nvSpPr>
        <p:spPr>
          <a:xfrm>
            <a:off x="228600" y="3124200"/>
            <a:ext cx="8229600" cy="990600"/>
          </a:xfrm>
        </p:spPr>
        <p:txBody>
          <a:bodyPr>
            <a:noAutofit/>
          </a:bodyPr>
          <a:lstStyle/>
          <a:p>
            <a:r>
              <a:rPr lang="en-US" sz="2400" dirty="0"/>
              <a:t> The trail updating process applied in this algorithm considers best L solutions out of R members discovered by the agents as per the given criterion at iteration level t.</a:t>
            </a:r>
          </a:p>
          <a:p>
            <a:endParaRPr lang="en-US" sz="2400" dirty="0"/>
          </a:p>
          <a:p>
            <a:endParaRPr lang="en-US" sz="2400" dirty="0"/>
          </a:p>
          <a:p>
            <a:endParaRPr lang="en-US" sz="2400" dirty="0"/>
          </a:p>
          <a:p>
            <a:endParaRPr lang="en-US" dirty="0"/>
          </a:p>
          <a:p>
            <a:endParaRPr lang="en-US" sz="2400" dirty="0"/>
          </a:p>
        </p:txBody>
      </p:sp>
      <p:pic>
        <p:nvPicPr>
          <p:cNvPr id="14338" name="Picture 2"/>
          <p:cNvPicPr>
            <a:picLocks noChangeAspect="1" noChangeArrowheads="1"/>
          </p:cNvPicPr>
          <p:nvPr/>
        </p:nvPicPr>
        <p:blipFill>
          <a:blip r:embed="rId2" cstate="print"/>
          <a:srcRect/>
          <a:stretch>
            <a:fillRect/>
          </a:stretch>
        </p:blipFill>
        <p:spPr bwMode="auto">
          <a:xfrm>
            <a:off x="1447800" y="1676400"/>
            <a:ext cx="4333104" cy="1219200"/>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838200" y="4648200"/>
            <a:ext cx="609600" cy="461319"/>
          </a:xfrm>
          <a:prstGeom prst="rect">
            <a:avLst/>
          </a:prstGeom>
          <a:noFill/>
          <a:ln w="9525">
            <a:noFill/>
            <a:miter lim="800000"/>
            <a:headEnd/>
            <a:tailEnd/>
          </a:ln>
        </p:spPr>
      </p:pic>
      <p:sp>
        <p:nvSpPr>
          <p:cNvPr id="7" name="Content Placeholder 2"/>
          <p:cNvSpPr txBox="1">
            <a:spLocks/>
          </p:cNvSpPr>
          <p:nvPr/>
        </p:nvSpPr>
        <p:spPr>
          <a:xfrm>
            <a:off x="457200" y="4800600"/>
            <a:ext cx="8229600" cy="990600"/>
          </a:xfrm>
          <a:prstGeom prst="rect">
            <a:avLst/>
          </a:prstGeom>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70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6000" b="0" i="0" u="none" strike="noStrike" kern="1200" cap="none" spc="0" normalizeH="0" baseline="0" noProof="0" dirty="0">
                <a:ln>
                  <a:noFill/>
                </a:ln>
                <a:solidFill>
                  <a:schemeClr val="tx1"/>
                </a:solidFill>
                <a:effectLst/>
                <a:uLnTx/>
                <a:uFillTx/>
                <a:latin typeface="+mn-lt"/>
                <a:ea typeface="+mn-ea"/>
                <a:cs typeface="+mn-cs"/>
              </a:rPr>
              <a:t>1/Fl , if cluster j is assigned to </a:t>
            </a:r>
            <a:r>
              <a:rPr kumimoji="0" lang="en-US" sz="6000" b="0" i="0" u="none" strike="noStrike" kern="1200" cap="none" spc="0" normalizeH="0" baseline="0" noProof="0" dirty="0" err="1">
                <a:ln>
                  <a:noFill/>
                </a:ln>
                <a:solidFill>
                  <a:schemeClr val="tx1"/>
                </a:solidFill>
                <a:effectLst/>
                <a:uLnTx/>
                <a:uFillTx/>
                <a:latin typeface="+mn-lt"/>
                <a:ea typeface="+mn-ea"/>
                <a:cs typeface="+mn-cs"/>
              </a:rPr>
              <a:t>ith</a:t>
            </a:r>
            <a:r>
              <a:rPr kumimoji="0" lang="en-US" sz="6000" b="0" i="0" u="none" strike="noStrike" kern="1200" cap="none" spc="0" normalizeH="0" baseline="0" noProof="0" dirty="0">
                <a:ln>
                  <a:noFill/>
                </a:ln>
                <a:solidFill>
                  <a:schemeClr val="tx1"/>
                </a:solidFill>
                <a:effectLst/>
                <a:uLnTx/>
                <a:uFillTx/>
                <a:latin typeface="+mn-lt"/>
                <a:ea typeface="+mn-ea"/>
                <a:cs typeface="+mn-cs"/>
              </a:rPr>
              <a:t> element of the              solution constructed by ant l and zero otherwise</a:t>
            </a:r>
            <a:r>
              <a:rPr kumimoji="0" lang="en-US" sz="45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06024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Result</a:t>
            </a:r>
          </a:p>
        </p:txBody>
      </p:sp>
      <p:sp>
        <p:nvSpPr>
          <p:cNvPr id="3" name="Content Placeholder 2"/>
          <p:cNvSpPr>
            <a:spLocks noGrp="1"/>
          </p:cNvSpPr>
          <p:nvPr>
            <p:ph idx="1"/>
          </p:nvPr>
        </p:nvSpPr>
        <p:spPr/>
        <p:txBody>
          <a:bodyPr>
            <a:normAutofit/>
          </a:bodyPr>
          <a:lstStyle/>
          <a:p>
            <a:r>
              <a:rPr lang="en-US" dirty="0"/>
              <a:t>Using the five datasets (two simulated and three chemical datasets) . </a:t>
            </a:r>
          </a:p>
          <a:p>
            <a:r>
              <a:rPr lang="en-US" dirty="0"/>
              <a:t>Comparison result with the other </a:t>
            </a:r>
            <a:r>
              <a:rPr lang="en-US" dirty="0" err="1"/>
              <a:t>algortihm</a:t>
            </a:r>
            <a:r>
              <a:rPr lang="en-US" dirty="0"/>
              <a:t> (GA, SA, TS).</a:t>
            </a:r>
          </a:p>
          <a:p>
            <a:r>
              <a:rPr lang="en-US" dirty="0"/>
              <a:t>Each experiment performs 10 times and at most 1000 iterations.</a:t>
            </a:r>
          </a:p>
          <a:p>
            <a:r>
              <a:rPr lang="en-US" dirty="0"/>
              <a:t>The solution quality is given in terms of the average and worst values of the clustering</a:t>
            </a:r>
          </a:p>
          <a:p>
            <a:r>
              <a:rPr lang="en-US" dirty="0"/>
              <a:t>metric (</a:t>
            </a:r>
            <a:r>
              <a:rPr lang="en-US" dirty="0" err="1"/>
              <a:t>Favg</a:t>
            </a:r>
            <a:r>
              <a:rPr lang="en-US" dirty="0"/>
              <a:t>, </a:t>
            </a:r>
            <a:r>
              <a:rPr lang="en-US" dirty="0" err="1"/>
              <a:t>Fworst</a:t>
            </a:r>
            <a:r>
              <a:rPr lang="en-US" dirty="0"/>
              <a:t>, respectively) </a:t>
            </a:r>
          </a:p>
          <a:p>
            <a:endParaRPr lang="en-US" dirty="0"/>
          </a:p>
          <a:p>
            <a:pPr>
              <a:buNone/>
            </a:pPr>
            <a:endParaRPr lang="en-US" dirty="0"/>
          </a:p>
        </p:txBody>
      </p:sp>
    </p:spTree>
    <p:extLst>
      <p:ext uri="{BB962C8B-B14F-4D97-AF65-F5344CB8AC3E}">
        <p14:creationId xmlns:p14="http://schemas.microsoft.com/office/powerpoint/2010/main" val="992524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04800"/>
            <a:ext cx="5638800" cy="1143000"/>
          </a:xfrm>
        </p:spPr>
        <p:txBody>
          <a:bodyPr>
            <a:normAutofit fontScale="90000"/>
          </a:bodyPr>
          <a:lstStyle/>
          <a:p>
            <a:r>
              <a:rPr lang="en-US" dirty="0"/>
              <a:t>Value parameter of 4 algorithm</a:t>
            </a:r>
          </a:p>
        </p:txBody>
      </p:sp>
      <p:pic>
        <p:nvPicPr>
          <p:cNvPr id="18434" name="Picture 2"/>
          <p:cNvPicPr>
            <a:picLocks noGrp="1" noChangeAspect="1" noChangeArrowheads="1"/>
          </p:cNvPicPr>
          <p:nvPr>
            <p:ph idx="1"/>
          </p:nvPr>
        </p:nvPicPr>
        <p:blipFill>
          <a:blip r:embed="rId2" cstate="print"/>
          <a:srcRect/>
          <a:stretch>
            <a:fillRect/>
          </a:stretch>
        </p:blipFill>
        <p:spPr bwMode="auto">
          <a:xfrm>
            <a:off x="228600" y="838200"/>
            <a:ext cx="4800600" cy="28956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09600" y="4114800"/>
            <a:ext cx="2819400" cy="1841026"/>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5257800" y="2133600"/>
            <a:ext cx="3200400" cy="3886200"/>
          </a:xfrm>
          <a:prstGeom prst="rect">
            <a:avLst/>
          </a:prstGeom>
          <a:noFill/>
          <a:ln w="9525">
            <a:noFill/>
            <a:miter lim="800000"/>
            <a:headEnd/>
            <a:tailEnd/>
          </a:ln>
        </p:spPr>
      </p:pic>
    </p:spTree>
    <p:extLst>
      <p:ext uri="{BB962C8B-B14F-4D97-AF65-F5344CB8AC3E}">
        <p14:creationId xmlns:p14="http://schemas.microsoft.com/office/powerpoint/2010/main" val="260598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1</a:t>
            </a:r>
          </a:p>
        </p:txBody>
      </p:sp>
      <p:sp>
        <p:nvSpPr>
          <p:cNvPr id="3" name="Content Placeholder 2"/>
          <p:cNvSpPr>
            <a:spLocks noGrp="1"/>
          </p:cNvSpPr>
          <p:nvPr>
            <p:ph idx="1"/>
          </p:nvPr>
        </p:nvSpPr>
        <p:spPr>
          <a:xfrm>
            <a:off x="457200" y="1600201"/>
            <a:ext cx="8458200" cy="4419600"/>
          </a:xfrm>
        </p:spPr>
        <p:txBody>
          <a:bodyPr/>
          <a:lstStyle/>
          <a:p>
            <a:r>
              <a:rPr lang="en-US" dirty="0"/>
              <a:t>This dataset is composed of K = 3 clusters with 50 objects in each cluster. </a:t>
            </a:r>
          </a:p>
          <a:p>
            <a:r>
              <a:rPr lang="en-US" dirty="0"/>
              <a:t>The data was generated using mean µ1 = [3,0], µ2 = [0, 3], µ3 = [1.5, 2.5] and variance λ1 = [0.3, 1], λ2 = [1, 0.5], λ3 = [2, 1].</a:t>
            </a:r>
          </a:p>
        </p:txBody>
      </p:sp>
    </p:spTree>
    <p:extLst>
      <p:ext uri="{BB962C8B-B14F-4D97-AF65-F5344CB8AC3E}">
        <p14:creationId xmlns:p14="http://schemas.microsoft.com/office/powerpoint/2010/main" val="252294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563562"/>
          </a:xfrm>
        </p:spPr>
        <p:txBody>
          <a:bodyPr>
            <a:normAutofit fontScale="90000"/>
          </a:bodyPr>
          <a:lstStyle/>
          <a:p>
            <a:r>
              <a:rPr lang="en-US" dirty="0"/>
              <a:t>Dataset 1</a:t>
            </a:r>
          </a:p>
        </p:txBody>
      </p:sp>
      <p:pic>
        <p:nvPicPr>
          <p:cNvPr id="15362" name="Picture 2"/>
          <p:cNvPicPr>
            <a:picLocks noGrp="1" noChangeAspect="1" noChangeArrowheads="1"/>
          </p:cNvPicPr>
          <p:nvPr>
            <p:ph idx="1"/>
          </p:nvPr>
        </p:nvPicPr>
        <p:blipFill>
          <a:blip r:embed="rId2" cstate="print"/>
          <a:srcRect/>
          <a:stretch>
            <a:fillRect/>
          </a:stretch>
        </p:blipFill>
        <p:spPr bwMode="auto">
          <a:xfrm>
            <a:off x="685800" y="457200"/>
            <a:ext cx="7239000" cy="4959439"/>
          </a:xfrm>
          <a:prstGeom prst="rect">
            <a:avLst/>
          </a:prstGeom>
          <a:noFill/>
          <a:ln w="9525">
            <a:noFill/>
            <a:miter lim="800000"/>
            <a:headEnd/>
            <a:tailEnd/>
          </a:ln>
        </p:spPr>
      </p:pic>
      <p:sp>
        <p:nvSpPr>
          <p:cNvPr id="5" name="Rectangle 4"/>
          <p:cNvSpPr/>
          <p:nvPr/>
        </p:nvSpPr>
        <p:spPr>
          <a:xfrm>
            <a:off x="609600" y="5867400"/>
            <a:ext cx="7315200" cy="646331"/>
          </a:xfrm>
          <a:prstGeom prst="rect">
            <a:avLst/>
          </a:prstGeom>
        </p:spPr>
        <p:txBody>
          <a:bodyPr wrap="square">
            <a:spAutoFit/>
          </a:bodyPr>
          <a:lstStyle/>
          <a:p>
            <a:r>
              <a:rPr lang="en-US" dirty="0"/>
              <a:t>The data was generated using mean µ1 = [3,0], µ2 = [0, 3], µ3 = [1.5, 2.5] and variance λ1 = [0.3, 1], λ2 = [1, 0.5], λ3 = [2, 1].</a:t>
            </a:r>
          </a:p>
        </p:txBody>
      </p:sp>
    </p:spTree>
    <p:extLst>
      <p:ext uri="{BB962C8B-B14F-4D97-AF65-F5344CB8AC3E}">
        <p14:creationId xmlns:p14="http://schemas.microsoft.com/office/powerpoint/2010/main" val="196980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 This paper presents ACO  for optimally clustering N objects into K cluster.</a:t>
            </a:r>
          </a:p>
          <a:p>
            <a:r>
              <a:rPr lang="en-US" dirty="0"/>
              <a:t>Clustering aims to discover sensible organization of objects in a given dataset by identifying  and quantifying similarities (dissimilarities) between the objects.</a:t>
            </a:r>
          </a:p>
          <a:p>
            <a:endParaRPr lang="en-US" dirty="0"/>
          </a:p>
        </p:txBody>
      </p:sp>
    </p:spTree>
    <p:extLst>
      <p:ext uri="{BB962C8B-B14F-4D97-AF65-F5344CB8AC3E}">
        <p14:creationId xmlns:p14="http://schemas.microsoft.com/office/powerpoint/2010/main" val="296892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Dataset 1</a:t>
            </a:r>
          </a:p>
        </p:txBody>
      </p:sp>
      <p:sp>
        <p:nvSpPr>
          <p:cNvPr id="5" name="Content Placeholder 4"/>
          <p:cNvSpPr>
            <a:spLocks noGrp="1"/>
          </p:cNvSpPr>
          <p:nvPr>
            <p:ph idx="1"/>
          </p:nvPr>
        </p:nvSpPr>
        <p:spPr>
          <a:xfrm>
            <a:off x="457200" y="4800600"/>
            <a:ext cx="8229600" cy="1325563"/>
          </a:xfrm>
        </p:spPr>
        <p:txBody>
          <a:bodyPr>
            <a:normAutofit fontScale="92500" lnSpcReduction="10000"/>
          </a:bodyPr>
          <a:lstStyle/>
          <a:p>
            <a:r>
              <a:rPr lang="en-US" dirty="0"/>
              <a:t>Optimum value=203</a:t>
            </a:r>
          </a:p>
          <a:p>
            <a:r>
              <a:rPr lang="en-US" dirty="0"/>
              <a:t>Function evaluation=The average number to obtain the best solution.</a:t>
            </a:r>
          </a:p>
        </p:txBody>
      </p:sp>
      <p:pic>
        <p:nvPicPr>
          <p:cNvPr id="6" name="Picture 2"/>
          <p:cNvPicPr>
            <a:picLocks noChangeAspect="1" noChangeArrowheads="1"/>
          </p:cNvPicPr>
          <p:nvPr/>
        </p:nvPicPr>
        <p:blipFill>
          <a:blip r:embed="rId2" cstate="print"/>
          <a:srcRect/>
          <a:stretch>
            <a:fillRect/>
          </a:stretch>
        </p:blipFill>
        <p:spPr bwMode="auto">
          <a:xfrm>
            <a:off x="228600" y="1143000"/>
            <a:ext cx="8491624" cy="2743200"/>
          </a:xfrm>
          <a:prstGeom prst="rect">
            <a:avLst/>
          </a:prstGeom>
          <a:noFill/>
          <a:ln w="9525">
            <a:noFill/>
            <a:miter lim="800000"/>
            <a:headEnd/>
            <a:tailEnd/>
          </a:ln>
        </p:spPr>
      </p:pic>
    </p:spTree>
    <p:extLst>
      <p:ext uri="{BB962C8B-B14F-4D97-AF65-F5344CB8AC3E}">
        <p14:creationId xmlns:p14="http://schemas.microsoft.com/office/powerpoint/2010/main" val="3088021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Dataset 2</a:t>
            </a:r>
          </a:p>
        </p:txBody>
      </p:sp>
      <p:pic>
        <p:nvPicPr>
          <p:cNvPr id="17410" name="Picture 2"/>
          <p:cNvPicPr>
            <a:picLocks noGrp="1" noChangeAspect="1" noChangeArrowheads="1"/>
          </p:cNvPicPr>
          <p:nvPr>
            <p:ph idx="1"/>
          </p:nvPr>
        </p:nvPicPr>
        <p:blipFill>
          <a:blip r:embed="rId2" cstate="print"/>
          <a:srcRect/>
          <a:stretch>
            <a:fillRect/>
          </a:stretch>
        </p:blipFill>
        <p:spPr bwMode="auto">
          <a:xfrm>
            <a:off x="914400" y="685800"/>
            <a:ext cx="5791200" cy="3765268"/>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0" y="4419600"/>
            <a:ext cx="8610600" cy="533400"/>
          </a:xfrm>
          <a:prstGeom prst="rect">
            <a:avLst/>
          </a:prstGeom>
          <a:noFill/>
          <a:ln w="9525">
            <a:noFill/>
            <a:miter lim="800000"/>
            <a:headEnd/>
            <a:tailEnd/>
          </a:ln>
        </p:spPr>
      </p:pic>
      <p:sp>
        <p:nvSpPr>
          <p:cNvPr id="6" name="Rectangle 5"/>
          <p:cNvSpPr/>
          <p:nvPr/>
        </p:nvSpPr>
        <p:spPr>
          <a:xfrm>
            <a:off x="381000" y="5029200"/>
            <a:ext cx="7696200" cy="1631216"/>
          </a:xfrm>
          <a:prstGeom prst="rect">
            <a:avLst/>
          </a:prstGeom>
        </p:spPr>
        <p:txBody>
          <a:bodyPr wrap="square">
            <a:spAutoFit/>
          </a:bodyPr>
          <a:lstStyle/>
          <a:p>
            <a:r>
              <a:rPr lang="en-US" dirty="0"/>
              <a:t> </a:t>
            </a:r>
            <a:r>
              <a:rPr lang="en-US" sz="2000" dirty="0"/>
              <a:t>The dataset represents K = 6 clusters with allocation  of  25  objects  to  each  cluster.  The  data  was simulated using mean values µ1 = [3, 0], µ2 = [0, 3], µ3 = [1.5, 2.5], µ4 = [0.2, 0.1], µ5 = [1.2, 0.8], µ6 =[0.1, 1.1] and variance λ1 = [0.3, 1], λ2 = [1, 0.5], λ3 = [2, 1], λ4 = [0.03, 1], λ5 = [2, 0.5], λ6 = [0.2, 0.4]. </a:t>
            </a:r>
          </a:p>
        </p:txBody>
      </p:sp>
    </p:spTree>
    <p:extLst>
      <p:ext uri="{BB962C8B-B14F-4D97-AF65-F5344CB8AC3E}">
        <p14:creationId xmlns:p14="http://schemas.microsoft.com/office/powerpoint/2010/main" val="223631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dataset 2</a:t>
            </a:r>
          </a:p>
        </p:txBody>
      </p:sp>
      <p:pic>
        <p:nvPicPr>
          <p:cNvPr id="19458" name="Picture 2"/>
          <p:cNvPicPr>
            <a:picLocks noGrp="1" noChangeAspect="1" noChangeArrowheads="1"/>
          </p:cNvPicPr>
          <p:nvPr>
            <p:ph idx="1"/>
          </p:nvPr>
        </p:nvPicPr>
        <p:blipFill>
          <a:blip r:embed="rId2" cstate="print"/>
          <a:srcRect/>
          <a:stretch>
            <a:fillRect/>
          </a:stretch>
        </p:blipFill>
        <p:spPr bwMode="auto">
          <a:xfrm>
            <a:off x="304800" y="2057400"/>
            <a:ext cx="8807484" cy="2209800"/>
          </a:xfrm>
          <a:prstGeom prst="rect">
            <a:avLst/>
          </a:prstGeom>
          <a:noFill/>
          <a:ln w="9525">
            <a:noFill/>
            <a:miter lim="800000"/>
            <a:headEnd/>
            <a:tailEnd/>
          </a:ln>
        </p:spPr>
      </p:pic>
    </p:spTree>
    <p:extLst>
      <p:ext uri="{BB962C8B-B14F-4D97-AF65-F5344CB8AC3E}">
        <p14:creationId xmlns:p14="http://schemas.microsoft.com/office/powerpoint/2010/main" val="77597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Dataset 3=iris dataset. The dataset consists of N = 150 samples of three  iris  flowers  (K = 3) Each object is defined by four attributes, n = 4:</a:t>
            </a:r>
          </a:p>
          <a:p>
            <a:pPr>
              <a:buNone/>
            </a:pPr>
            <a:r>
              <a:rPr lang="en-US" dirty="0"/>
              <a:t> sepal length, sepal width, petal length, and petal width.</a:t>
            </a:r>
          </a:p>
          <a:p>
            <a:r>
              <a:rPr lang="en-US" dirty="0"/>
              <a:t>Dataset 4=wines.</a:t>
            </a:r>
            <a:r>
              <a:rPr lang="zh-TW" altLang="en-US" dirty="0"/>
              <a:t> </a:t>
            </a:r>
            <a:r>
              <a:rPr lang="en-US" altLang="zh-TW" dirty="0"/>
              <a:t>K=3,</a:t>
            </a:r>
            <a:r>
              <a:rPr lang="zh-TW" altLang="en-US" dirty="0"/>
              <a:t> </a:t>
            </a:r>
            <a:r>
              <a:rPr lang="en-US" altLang="zh-TW" dirty="0"/>
              <a:t>N=178,</a:t>
            </a:r>
            <a:r>
              <a:rPr lang="zh-TW" altLang="en-US" dirty="0"/>
              <a:t> </a:t>
            </a:r>
            <a:r>
              <a:rPr lang="en-US" altLang="zh-TW" dirty="0"/>
              <a:t>n=13</a:t>
            </a:r>
          </a:p>
          <a:p>
            <a:r>
              <a:rPr lang="en-US" altLang="zh-TW" dirty="0"/>
              <a:t>Dataset 5=human thyroid diseases, K=3, N=215, n=5</a:t>
            </a:r>
            <a:endParaRPr lang="en-US" dirty="0"/>
          </a:p>
        </p:txBody>
      </p:sp>
    </p:spTree>
    <p:extLst>
      <p:ext uri="{BB962C8B-B14F-4D97-AF65-F5344CB8AC3E}">
        <p14:creationId xmlns:p14="http://schemas.microsoft.com/office/powerpoint/2010/main" val="954306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3</a:t>
            </a:r>
          </a:p>
        </p:txBody>
      </p:sp>
      <p:pic>
        <p:nvPicPr>
          <p:cNvPr id="20482" name="Picture 2"/>
          <p:cNvPicPr>
            <a:picLocks noGrp="1" noChangeAspect="1" noChangeArrowheads="1"/>
          </p:cNvPicPr>
          <p:nvPr>
            <p:ph idx="1"/>
          </p:nvPr>
        </p:nvPicPr>
        <p:blipFill>
          <a:blip r:embed="rId2" cstate="print"/>
          <a:srcRect r="3967"/>
          <a:stretch>
            <a:fillRect/>
          </a:stretch>
        </p:blipFill>
        <p:spPr bwMode="auto">
          <a:xfrm>
            <a:off x="457200" y="1371600"/>
            <a:ext cx="8598310" cy="2514600"/>
          </a:xfrm>
          <a:prstGeom prst="rect">
            <a:avLst/>
          </a:prstGeom>
          <a:noFill/>
          <a:ln w="9525">
            <a:noFill/>
            <a:miter lim="800000"/>
            <a:headEnd/>
            <a:tailEnd/>
          </a:ln>
        </p:spPr>
      </p:pic>
    </p:spTree>
    <p:extLst>
      <p:ext uri="{BB962C8B-B14F-4D97-AF65-F5344CB8AC3E}">
        <p14:creationId xmlns:p14="http://schemas.microsoft.com/office/powerpoint/2010/main" val="3380554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4</a:t>
            </a:r>
          </a:p>
        </p:txBody>
      </p:sp>
      <p:pic>
        <p:nvPicPr>
          <p:cNvPr id="21506" name="Picture 2"/>
          <p:cNvPicPr>
            <a:picLocks noGrp="1" noChangeAspect="1" noChangeArrowheads="1"/>
          </p:cNvPicPr>
          <p:nvPr>
            <p:ph idx="1"/>
          </p:nvPr>
        </p:nvPicPr>
        <p:blipFill>
          <a:blip r:embed="rId2" cstate="print"/>
          <a:srcRect/>
          <a:stretch>
            <a:fillRect/>
          </a:stretch>
        </p:blipFill>
        <p:spPr bwMode="auto">
          <a:xfrm>
            <a:off x="304799" y="1447800"/>
            <a:ext cx="8598961" cy="1905000"/>
          </a:xfrm>
          <a:prstGeom prst="rect">
            <a:avLst/>
          </a:prstGeom>
          <a:noFill/>
          <a:ln w="9525">
            <a:noFill/>
            <a:miter lim="800000"/>
            <a:headEnd/>
            <a:tailEnd/>
          </a:ln>
        </p:spPr>
      </p:pic>
    </p:spTree>
    <p:extLst>
      <p:ext uri="{BB962C8B-B14F-4D97-AF65-F5344CB8AC3E}">
        <p14:creationId xmlns:p14="http://schemas.microsoft.com/office/powerpoint/2010/main" val="850787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5</a:t>
            </a:r>
          </a:p>
        </p:txBody>
      </p:sp>
      <p:pic>
        <p:nvPicPr>
          <p:cNvPr id="22530" name="Picture 2"/>
          <p:cNvPicPr>
            <a:picLocks noGrp="1" noChangeAspect="1" noChangeArrowheads="1"/>
          </p:cNvPicPr>
          <p:nvPr>
            <p:ph idx="1"/>
          </p:nvPr>
        </p:nvPicPr>
        <p:blipFill>
          <a:blip r:embed="rId2" cstate="print"/>
          <a:srcRect/>
          <a:stretch>
            <a:fillRect/>
          </a:stretch>
        </p:blipFill>
        <p:spPr bwMode="auto">
          <a:xfrm>
            <a:off x="228599" y="1524000"/>
            <a:ext cx="8502619" cy="1828800"/>
          </a:xfrm>
          <a:prstGeom prst="rect">
            <a:avLst/>
          </a:prstGeom>
          <a:noFill/>
          <a:ln w="9525">
            <a:noFill/>
            <a:miter lim="800000"/>
            <a:headEnd/>
            <a:tailEnd/>
          </a:ln>
        </p:spPr>
      </p:pic>
    </p:spTree>
    <p:extLst>
      <p:ext uri="{BB962C8B-B14F-4D97-AF65-F5344CB8AC3E}">
        <p14:creationId xmlns:p14="http://schemas.microsoft.com/office/powerpoint/2010/main" val="4150892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97">
                <a:solidFill>
                  <a:schemeClr val="tx1"/>
                </a:solidFill>
                <a:latin typeface="Calibri" panose="020F0502020204030204" pitchFamily="34" charset="0"/>
                <a:ea typeface="ＭＳ Ｐゴシック" panose="020B0600070205080204" pitchFamily="34" charset="-128"/>
              </a:defRPr>
            </a:lvl1pPr>
            <a:lvl2pPr marL="635594" indent="-244459" eaLnBrk="0" hangingPunct="0">
              <a:defRPr sz="1797">
                <a:solidFill>
                  <a:schemeClr val="tx1"/>
                </a:solidFill>
                <a:latin typeface="Calibri" panose="020F0502020204030204" pitchFamily="34" charset="0"/>
                <a:ea typeface="ＭＳ Ｐゴシック" panose="020B0600070205080204" pitchFamily="34" charset="-128"/>
              </a:defRPr>
            </a:lvl2pPr>
            <a:lvl3pPr marL="977837" indent="-195567" eaLnBrk="0" hangingPunct="0">
              <a:defRPr sz="1797">
                <a:solidFill>
                  <a:schemeClr val="tx1"/>
                </a:solidFill>
                <a:latin typeface="Calibri" panose="020F0502020204030204" pitchFamily="34" charset="0"/>
                <a:ea typeface="ＭＳ Ｐゴシック" panose="020B0600070205080204" pitchFamily="34" charset="-128"/>
              </a:defRPr>
            </a:lvl3pPr>
            <a:lvl4pPr marL="1368971" indent="-195567" eaLnBrk="0" hangingPunct="0">
              <a:defRPr sz="1797">
                <a:solidFill>
                  <a:schemeClr val="tx1"/>
                </a:solidFill>
                <a:latin typeface="Calibri" panose="020F0502020204030204" pitchFamily="34" charset="0"/>
                <a:ea typeface="ＭＳ Ｐゴシック" panose="020B0600070205080204" pitchFamily="34" charset="-128"/>
              </a:defRPr>
            </a:lvl4pPr>
            <a:lvl5pPr marL="1760106" indent="-195567" eaLnBrk="0" hangingPunct="0">
              <a:defRPr sz="1797">
                <a:solidFill>
                  <a:schemeClr val="tx1"/>
                </a:solidFill>
                <a:latin typeface="Calibri" panose="020F0502020204030204" pitchFamily="34" charset="0"/>
                <a:ea typeface="ＭＳ Ｐゴシック" panose="020B0600070205080204" pitchFamily="34" charset="-128"/>
              </a:defRPr>
            </a:lvl5pPr>
            <a:lvl6pPr marL="2151240" indent="-195567" defTabSz="445459" eaLnBrk="0" fontAlgn="base" hangingPunct="0">
              <a:spcBef>
                <a:spcPct val="0"/>
              </a:spcBef>
              <a:spcAft>
                <a:spcPct val="0"/>
              </a:spcAft>
              <a:defRPr sz="1797">
                <a:solidFill>
                  <a:schemeClr val="tx1"/>
                </a:solidFill>
                <a:latin typeface="Calibri" panose="020F0502020204030204" pitchFamily="34" charset="0"/>
                <a:ea typeface="ＭＳ Ｐゴシック" panose="020B0600070205080204" pitchFamily="34" charset="-128"/>
              </a:defRPr>
            </a:lvl6pPr>
            <a:lvl7pPr marL="2542375" indent="-195567" defTabSz="445459" eaLnBrk="0" fontAlgn="base" hangingPunct="0">
              <a:spcBef>
                <a:spcPct val="0"/>
              </a:spcBef>
              <a:spcAft>
                <a:spcPct val="0"/>
              </a:spcAft>
              <a:defRPr sz="1797">
                <a:solidFill>
                  <a:schemeClr val="tx1"/>
                </a:solidFill>
                <a:latin typeface="Calibri" panose="020F0502020204030204" pitchFamily="34" charset="0"/>
                <a:ea typeface="ＭＳ Ｐゴシック" panose="020B0600070205080204" pitchFamily="34" charset="-128"/>
              </a:defRPr>
            </a:lvl7pPr>
            <a:lvl8pPr marL="2933510" indent="-195567" defTabSz="445459" eaLnBrk="0" fontAlgn="base" hangingPunct="0">
              <a:spcBef>
                <a:spcPct val="0"/>
              </a:spcBef>
              <a:spcAft>
                <a:spcPct val="0"/>
              </a:spcAft>
              <a:defRPr sz="1797">
                <a:solidFill>
                  <a:schemeClr val="tx1"/>
                </a:solidFill>
                <a:latin typeface="Calibri" panose="020F0502020204030204" pitchFamily="34" charset="0"/>
                <a:ea typeface="ＭＳ Ｐゴシック" panose="020B0600070205080204" pitchFamily="34" charset="-128"/>
              </a:defRPr>
            </a:lvl8pPr>
            <a:lvl9pPr marL="3324644" indent="-195567" defTabSz="445459" eaLnBrk="0" fontAlgn="base" hangingPunct="0">
              <a:spcBef>
                <a:spcPct val="0"/>
              </a:spcBef>
              <a:spcAft>
                <a:spcPct val="0"/>
              </a:spcAft>
              <a:defRPr sz="1797">
                <a:solidFill>
                  <a:schemeClr val="tx1"/>
                </a:solidFill>
                <a:latin typeface="Calibri" panose="020F0502020204030204" pitchFamily="34" charset="0"/>
                <a:ea typeface="ＭＳ Ｐゴシック" panose="020B0600070205080204" pitchFamily="34" charset="-128"/>
              </a:defRPr>
            </a:lvl9pPr>
          </a:lstStyle>
          <a:p>
            <a:pPr eaLnBrk="1" hangingPunct="1"/>
            <a:fld id="{221C591B-378D-45A3-A483-6E035F144161}" type="slidenum">
              <a:rPr lang="en-US" altLang="en-US" sz="1198">
                <a:solidFill>
                  <a:srgbClr val="898989"/>
                </a:solidFill>
              </a:rPr>
              <a:pPr eaLnBrk="1" hangingPunct="1"/>
              <a:t>37</a:t>
            </a:fld>
            <a:endParaRPr lang="en-US" altLang="en-US" sz="1198">
              <a:solidFill>
                <a:srgbClr val="898989"/>
              </a:solidFill>
            </a:endParaRPr>
          </a:p>
        </p:txBody>
      </p:sp>
      <p:sp>
        <p:nvSpPr>
          <p:cNvPr id="17411" name="Rectangle 2"/>
          <p:cNvSpPr txBox="1">
            <a:spLocks noChangeArrowheads="1"/>
          </p:cNvSpPr>
          <p:nvPr/>
        </p:nvSpPr>
        <p:spPr bwMode="auto">
          <a:xfrm>
            <a:off x="1371668" y="194037"/>
            <a:ext cx="7010445" cy="11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16" tIns="44609" rIns="89216" bIns="44609"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080">
                <a:latin typeface="Interstate"/>
              </a:rPr>
              <a:t>References</a:t>
            </a:r>
          </a:p>
        </p:txBody>
      </p:sp>
      <p:sp>
        <p:nvSpPr>
          <p:cNvPr id="11" name="TextBox 10"/>
          <p:cNvSpPr txBox="1"/>
          <p:nvPr/>
        </p:nvSpPr>
        <p:spPr>
          <a:xfrm>
            <a:off x="396561" y="1758553"/>
            <a:ext cx="8289763" cy="2860078"/>
          </a:xfrm>
          <a:prstGeom prst="rect">
            <a:avLst/>
          </a:prstGeom>
          <a:noFill/>
        </p:spPr>
        <p:txBody>
          <a:bodyPr lIns="89216" tIns="44609" rIns="89216" bIns="44609">
            <a:spAutoFit/>
          </a:bodyPr>
          <a:lstStyle/>
          <a:p>
            <a:pPr marL="391135" indent="-391135">
              <a:buFont typeface="+mj-lt"/>
              <a:buAutoNum type="arabicPeriod"/>
            </a:pPr>
            <a:r>
              <a:rPr lang="en-US" u="sng" dirty="0" err="1"/>
              <a:t>Andries</a:t>
            </a:r>
            <a:r>
              <a:rPr lang="en-US" u="sng" dirty="0"/>
              <a:t> P. </a:t>
            </a:r>
            <a:r>
              <a:rPr lang="en-US" u="sng" dirty="0" err="1"/>
              <a:t>Engelbrect</a:t>
            </a:r>
            <a:r>
              <a:rPr lang="en-US" u="sng" dirty="0"/>
              <a:t>. (2007), </a:t>
            </a:r>
            <a:r>
              <a:rPr lang="en-US" b="1" i="1" u="sng" dirty="0"/>
              <a:t>Computational Intelligence An Introduction</a:t>
            </a:r>
            <a:r>
              <a:rPr lang="en-US" u="sng" dirty="0"/>
              <a:t>. 2</a:t>
            </a:r>
            <a:r>
              <a:rPr lang="en-US" u="sng" baseline="30000" dirty="0"/>
              <a:t>nd</a:t>
            </a:r>
            <a:r>
              <a:rPr lang="en-US" u="sng" dirty="0"/>
              <a:t> Ed. John Wiley &amp; Sons. USA. ISBN:  978-0-470-03561-0</a:t>
            </a:r>
            <a:endParaRPr lang="en-US" dirty="0"/>
          </a:p>
          <a:p>
            <a:pPr marL="391135" indent="-391135">
              <a:buFont typeface="+mj-lt"/>
              <a:buAutoNum type="arabicPeriod"/>
            </a:pPr>
            <a:r>
              <a:rPr lang="en-US" dirty="0"/>
              <a:t>James M. Keller, </a:t>
            </a:r>
            <a:r>
              <a:rPr lang="en-US" dirty="0" err="1"/>
              <a:t>Derong</a:t>
            </a:r>
            <a:r>
              <a:rPr lang="en-US" dirty="0"/>
              <a:t> Liu, David B. </a:t>
            </a:r>
            <a:r>
              <a:rPr lang="en-US" dirty="0" err="1"/>
              <a:t>Fogel</a:t>
            </a:r>
            <a:r>
              <a:rPr lang="en-US" dirty="0"/>
              <a:t> (2016). </a:t>
            </a:r>
            <a:r>
              <a:rPr lang="en-US" b="1" i="1" dirty="0"/>
              <a:t>Fundamentals of Computational Intelligence. Neural Networks, Fuzzy Systems and Evolutionary Computation</a:t>
            </a:r>
            <a:r>
              <a:rPr lang="en-US" dirty="0"/>
              <a:t>, Wiley ISBN 978-1-110-21434-2</a:t>
            </a:r>
          </a:p>
          <a:p>
            <a:pPr marL="391135" indent="-391135">
              <a:buFont typeface="+mj-lt"/>
              <a:buAutoNum type="arabicPeriod"/>
            </a:pPr>
            <a:r>
              <a:rPr lang="en-US" dirty="0"/>
              <a:t>Bansal, </a:t>
            </a:r>
            <a:r>
              <a:rPr lang="en-US" dirty="0" err="1"/>
              <a:t>Jagdish</a:t>
            </a:r>
            <a:r>
              <a:rPr lang="en-US" dirty="0"/>
              <a:t> Chand, </a:t>
            </a:r>
            <a:r>
              <a:rPr lang="en-US" dirty="0" err="1"/>
              <a:t>Pramod</a:t>
            </a:r>
            <a:r>
              <a:rPr lang="en-US" dirty="0"/>
              <a:t> Kumar Singh, and Nikhil R. Pal . (2017)  "</a:t>
            </a:r>
            <a:r>
              <a:rPr lang="en-US" b="1" i="1" dirty="0"/>
              <a:t>Evolutionary and Swarm Intelligence Algorithms</a:t>
            </a:r>
            <a:r>
              <a:rPr lang="en-US" dirty="0"/>
              <a:t>", Springer, ISBN 978-3-319-91339-1</a:t>
            </a:r>
          </a:p>
          <a:p>
            <a:pPr marL="391135" indent="-391135">
              <a:buFont typeface="+mj-lt"/>
              <a:buAutoNum type="arabicPeriod"/>
            </a:pPr>
            <a:r>
              <a:rPr lang="en-US" dirty="0"/>
              <a:t>Bernhard, </a:t>
            </a:r>
            <a:r>
              <a:rPr lang="en-US" dirty="0" err="1"/>
              <a:t>Korte</a:t>
            </a:r>
            <a:r>
              <a:rPr lang="en-US" dirty="0"/>
              <a:t>, and J. </a:t>
            </a:r>
            <a:r>
              <a:rPr lang="en-US" dirty="0" err="1"/>
              <a:t>Vygen</a:t>
            </a:r>
            <a:r>
              <a:rPr lang="en-US" dirty="0"/>
              <a:t> (2008), "</a:t>
            </a:r>
            <a:r>
              <a:rPr lang="en-US" b="1" i="1" dirty="0"/>
              <a:t>Combinatorial optimization: Theory and algorithms</a:t>
            </a:r>
            <a:r>
              <a:rPr lang="en-US" dirty="0"/>
              <a:t>." </a:t>
            </a:r>
            <a:r>
              <a:rPr lang="en-US" i="1" dirty="0"/>
              <a:t>Springer, Third </a:t>
            </a:r>
            <a:r>
              <a:rPr lang="en-US" i="1"/>
              <a:t>Edition</a:t>
            </a:r>
            <a:r>
              <a:rPr lang="en-US"/>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Each agent(ant) discovers a possible partition of objects in a given dataset and the level of partitioning is measured  subject to (Euclidean distance) metric.</a:t>
            </a:r>
          </a:p>
          <a:p>
            <a:r>
              <a:rPr lang="en-US" dirty="0"/>
              <a:t>Information associated with an agent about clustering of objects is accumulated in the global information hub (pheromone trail) and is used by the other agents to construct possible clustering solutions and iteratively improve them.</a:t>
            </a:r>
          </a:p>
          <a:p>
            <a:endParaRPr lang="en-US" dirty="0"/>
          </a:p>
        </p:txBody>
      </p:sp>
    </p:spTree>
    <p:extLst>
      <p:ext uri="{BB962C8B-B14F-4D97-AF65-F5344CB8AC3E}">
        <p14:creationId xmlns:p14="http://schemas.microsoft.com/office/powerpoint/2010/main" val="395835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aim is obtain optimal assignment of N objects in </a:t>
            </a:r>
            <a:r>
              <a:rPr lang="en-US" dirty="0" err="1"/>
              <a:t>R</a:t>
            </a:r>
            <a:r>
              <a:rPr lang="en-US" baseline="30000" dirty="0" err="1"/>
              <a:t>n</a:t>
            </a:r>
            <a:r>
              <a:rPr lang="en-US" dirty="0"/>
              <a:t> to one of the K clusters such that the sum of squared Euclidean distance between each object ant the center of belonging cluster is minimized. </a:t>
            </a:r>
          </a:p>
        </p:txBody>
      </p:sp>
    </p:spTree>
    <p:extLst>
      <p:ext uri="{BB962C8B-B14F-4D97-AF65-F5344CB8AC3E}">
        <p14:creationId xmlns:p14="http://schemas.microsoft.com/office/powerpoint/2010/main" val="1282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ACO algorithms for Clustering</a:t>
            </a:r>
          </a:p>
        </p:txBody>
      </p:sp>
      <p:sp>
        <p:nvSpPr>
          <p:cNvPr id="3" name="Content Placeholder 2"/>
          <p:cNvSpPr>
            <a:spLocks noGrp="1"/>
          </p:cNvSpPr>
          <p:nvPr>
            <p:ph idx="1"/>
          </p:nvPr>
        </p:nvSpPr>
        <p:spPr>
          <a:xfrm>
            <a:off x="457200" y="1600200"/>
            <a:ext cx="8229600" cy="2895599"/>
          </a:xfrm>
        </p:spPr>
        <p:txBody>
          <a:bodyPr/>
          <a:lstStyle/>
          <a:p>
            <a:r>
              <a:rPr lang="en-US" dirty="0"/>
              <a:t>An agent starts with an empty solution S of length N where each element of S corresponds to one of test samples.</a:t>
            </a:r>
          </a:p>
          <a:p>
            <a:r>
              <a:rPr lang="en-US" dirty="0"/>
              <a:t>For ex : A solution S1 is represented below, for N=8, and K=3 :</a:t>
            </a:r>
          </a:p>
          <a:p>
            <a:endParaRPr lang="en-US"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4495800"/>
            <a:ext cx="5372100" cy="609600"/>
          </a:xfrm>
          <a:prstGeom prst="rect">
            <a:avLst/>
          </a:prstGeom>
          <a:noFill/>
          <a:ln w="9525">
            <a:noFill/>
            <a:miter lim="800000"/>
            <a:headEnd/>
            <a:tailEnd/>
          </a:ln>
        </p:spPr>
      </p:pic>
      <p:sp>
        <p:nvSpPr>
          <p:cNvPr id="5" name="Content Placeholder 2"/>
          <p:cNvSpPr txBox="1">
            <a:spLocks/>
          </p:cNvSpPr>
          <p:nvPr/>
        </p:nvSpPr>
        <p:spPr>
          <a:xfrm>
            <a:off x="381000" y="5410200"/>
            <a:ext cx="8153400" cy="12954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t>The valued assigned to an element of solution S the cluster number to which the test sample is assigned in 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7502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ACO algorithms for Clustering</a:t>
            </a:r>
          </a:p>
        </p:txBody>
      </p:sp>
      <p:sp>
        <p:nvSpPr>
          <p:cNvPr id="3" name="Content Placeholder 2"/>
          <p:cNvSpPr>
            <a:spLocks noGrp="1"/>
          </p:cNvSpPr>
          <p:nvPr>
            <p:ph idx="1"/>
          </p:nvPr>
        </p:nvSpPr>
        <p:spPr/>
        <p:txBody>
          <a:bodyPr>
            <a:normAutofit/>
          </a:bodyPr>
          <a:lstStyle/>
          <a:p>
            <a:r>
              <a:rPr lang="en-US" dirty="0"/>
              <a:t>At first, the pheromone matrix, τ is initialized</a:t>
            </a:r>
          </a:p>
          <a:p>
            <a:pPr indent="1588">
              <a:buNone/>
            </a:pPr>
            <a:r>
              <a:rPr lang="en-US" dirty="0"/>
              <a:t>to some small value, τ</a:t>
            </a:r>
            <a:r>
              <a:rPr lang="en-US" sz="1800" dirty="0"/>
              <a:t>0</a:t>
            </a:r>
            <a:r>
              <a:rPr lang="en-US" dirty="0"/>
              <a:t>.</a:t>
            </a:r>
          </a:p>
          <a:p>
            <a:r>
              <a:rPr lang="en-US" dirty="0"/>
              <a:t> </a:t>
            </a:r>
            <a:r>
              <a:rPr lang="en-US" dirty="0" err="1">
                <a:solidFill>
                  <a:srgbClr val="FF0000"/>
                </a:solidFill>
              </a:rPr>
              <a:t>τ</a:t>
            </a:r>
            <a:r>
              <a:rPr lang="en-US" sz="2000" dirty="0" err="1">
                <a:solidFill>
                  <a:srgbClr val="FF0000"/>
                </a:solidFill>
              </a:rPr>
              <a:t>ij</a:t>
            </a:r>
            <a:r>
              <a:rPr lang="en-US" dirty="0"/>
              <a:t> at location (</a:t>
            </a:r>
            <a:r>
              <a:rPr lang="en-US" dirty="0" err="1"/>
              <a:t>i</a:t>
            </a:r>
            <a:r>
              <a:rPr lang="en-US" dirty="0"/>
              <a:t>, j) represents the pheromone concentration of </a:t>
            </a:r>
            <a:r>
              <a:rPr lang="en-US" dirty="0">
                <a:solidFill>
                  <a:srgbClr val="FF0000"/>
                </a:solidFill>
              </a:rPr>
              <a:t>sample </a:t>
            </a:r>
            <a:r>
              <a:rPr lang="en-US" dirty="0" err="1">
                <a:solidFill>
                  <a:srgbClr val="FF0000"/>
                </a:solidFill>
              </a:rPr>
              <a:t>i</a:t>
            </a:r>
            <a:r>
              <a:rPr lang="en-US" dirty="0"/>
              <a:t> associated to the </a:t>
            </a:r>
            <a:r>
              <a:rPr lang="en-US" dirty="0">
                <a:solidFill>
                  <a:srgbClr val="FF0000"/>
                </a:solidFill>
              </a:rPr>
              <a:t>cluster j</a:t>
            </a:r>
            <a:r>
              <a:rPr lang="en-US" dirty="0"/>
              <a:t>.</a:t>
            </a:r>
          </a:p>
          <a:p>
            <a:r>
              <a:rPr lang="en-US" dirty="0"/>
              <a:t> For the problem of separating N samples into K clusters the pheromone matrix is of size N × K.</a:t>
            </a:r>
          </a:p>
        </p:txBody>
      </p:sp>
    </p:spTree>
    <p:extLst>
      <p:ext uri="{BB962C8B-B14F-4D97-AF65-F5344CB8AC3E}">
        <p14:creationId xmlns:p14="http://schemas.microsoft.com/office/powerpoint/2010/main" val="237884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ACO algorithm for Clustering </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At iteration level, each ant will develop solution using communication pheromone to obtain near optimal partition of the given N test samples into K groups.</a:t>
            </a:r>
          </a:p>
          <a:p>
            <a:r>
              <a:rPr lang="en-US" dirty="0"/>
              <a:t>After generating a “trial” solution, a local search is improved fitness of these solutions</a:t>
            </a:r>
          </a:p>
          <a:p>
            <a:r>
              <a:rPr lang="en-US" dirty="0"/>
              <a:t>The pheromone matrix is updated depending on the quality solution produced by ants.</a:t>
            </a:r>
          </a:p>
          <a:p>
            <a:r>
              <a:rPr lang="en-US" dirty="0"/>
              <a:t>Ants will improve solution and the above steps are repeated for certain number iterations.</a:t>
            </a:r>
          </a:p>
          <a:p>
            <a:endParaRPr lang="en-US" dirty="0"/>
          </a:p>
          <a:p>
            <a:endParaRPr lang="en-US" dirty="0"/>
          </a:p>
        </p:txBody>
      </p:sp>
    </p:spTree>
    <p:extLst>
      <p:ext uri="{BB962C8B-B14F-4D97-AF65-F5344CB8AC3E}">
        <p14:creationId xmlns:p14="http://schemas.microsoft.com/office/powerpoint/2010/main" val="248946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r>
              <a:rPr lang="en-US" dirty="0"/>
              <a:t>Algorithm by illustrative</a:t>
            </a:r>
          </a:p>
        </p:txBody>
      </p:sp>
      <p:sp>
        <p:nvSpPr>
          <p:cNvPr id="3" name="Content Placeholder 2"/>
          <p:cNvSpPr>
            <a:spLocks noGrp="1"/>
          </p:cNvSpPr>
          <p:nvPr>
            <p:ph idx="1"/>
          </p:nvPr>
        </p:nvSpPr>
        <p:spPr>
          <a:xfrm>
            <a:off x="457200" y="1143000"/>
            <a:ext cx="8229600" cy="2286000"/>
          </a:xfrm>
        </p:spPr>
        <p:txBody>
          <a:bodyPr>
            <a:normAutofit/>
          </a:bodyPr>
          <a:lstStyle/>
          <a:p>
            <a:r>
              <a:rPr lang="en-US" dirty="0"/>
              <a:t>Let us consider one illustration.</a:t>
            </a:r>
          </a:p>
          <a:p>
            <a:r>
              <a:rPr lang="en-US" dirty="0"/>
              <a:t>A dataset containing N=8 test samples defined by n=4 attributes, clustered into K=3 and R=10 agents (ants) .</a:t>
            </a:r>
          </a:p>
          <a:p>
            <a:endParaRPr lang="en-US" dirty="0"/>
          </a:p>
        </p:txBody>
      </p:sp>
      <p:pic>
        <p:nvPicPr>
          <p:cNvPr id="2052" name="Picture 4"/>
          <p:cNvPicPr>
            <a:picLocks noChangeAspect="1" noChangeArrowheads="1"/>
          </p:cNvPicPr>
          <p:nvPr/>
        </p:nvPicPr>
        <p:blipFill>
          <a:blip r:embed="rId2" cstate="print"/>
          <a:srcRect b="6667"/>
          <a:stretch>
            <a:fillRect/>
          </a:stretch>
        </p:blipFill>
        <p:spPr bwMode="auto">
          <a:xfrm>
            <a:off x="1523999" y="3200400"/>
            <a:ext cx="5925457" cy="3505200"/>
          </a:xfrm>
          <a:prstGeom prst="rect">
            <a:avLst/>
          </a:prstGeom>
          <a:noFill/>
          <a:ln w="9525">
            <a:noFill/>
            <a:miter lim="800000"/>
            <a:headEnd/>
            <a:tailEnd/>
          </a:ln>
        </p:spPr>
      </p:pic>
    </p:spTree>
    <p:extLst>
      <p:ext uri="{BB962C8B-B14F-4D97-AF65-F5344CB8AC3E}">
        <p14:creationId xmlns:p14="http://schemas.microsoft.com/office/powerpoint/2010/main" val="245699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1483</Words>
  <Application>Microsoft Office PowerPoint</Application>
  <PresentationFormat>On-screen Show (4:3)</PresentationFormat>
  <Paragraphs>133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PMingLiU</vt:lpstr>
      <vt:lpstr>Arial</vt:lpstr>
      <vt:lpstr>Calibri</vt:lpstr>
      <vt:lpstr>Interstate</vt:lpstr>
      <vt:lpstr>Open Sans</vt:lpstr>
      <vt:lpstr>Wingdings</vt:lpstr>
      <vt:lpstr>Office Theme</vt:lpstr>
      <vt:lpstr>PowerPoint Presentation</vt:lpstr>
      <vt:lpstr>Agenda</vt:lpstr>
      <vt:lpstr>Introduction</vt:lpstr>
      <vt:lpstr>Introduction</vt:lpstr>
      <vt:lpstr>Introduction</vt:lpstr>
      <vt:lpstr>ACO algorithms for Clustering</vt:lpstr>
      <vt:lpstr>ACO algorithms for Clustering</vt:lpstr>
      <vt:lpstr>ACO algorithm for Clustering </vt:lpstr>
      <vt:lpstr>Algorithm by illustrative</vt:lpstr>
      <vt:lpstr>The pheromone concentrations  on current iteration</vt:lpstr>
      <vt:lpstr>Normalized pheromone trails</vt:lpstr>
      <vt:lpstr>Generate a solution S </vt:lpstr>
      <vt:lpstr>exploration</vt:lpstr>
      <vt:lpstr>Example qo=0.98</vt:lpstr>
      <vt:lpstr>Solution all ants</vt:lpstr>
      <vt:lpstr>Fitness/Objective Function</vt:lpstr>
      <vt:lpstr>PowerPoint Presentation</vt:lpstr>
      <vt:lpstr>PowerPoint Presentation</vt:lpstr>
      <vt:lpstr>PowerPoint Presentation</vt:lpstr>
      <vt:lpstr>center of each cluster, mj can be obtained as</vt:lpstr>
      <vt:lpstr>Local search</vt:lpstr>
      <vt:lpstr>Illustrative of local search</vt:lpstr>
      <vt:lpstr>PowerPoint Presentation</vt:lpstr>
      <vt:lpstr>S1element 5 swapped S2element 7 swapped</vt:lpstr>
      <vt:lpstr>Pheromone update</vt:lpstr>
      <vt:lpstr>Experiment Result</vt:lpstr>
      <vt:lpstr>Value parameter of 4 algorithm</vt:lpstr>
      <vt:lpstr>Dataset 1</vt:lpstr>
      <vt:lpstr>Dataset 1</vt:lpstr>
      <vt:lpstr>Result Dataset 1</vt:lpstr>
      <vt:lpstr>Dataset 2</vt:lpstr>
      <vt:lpstr>Result dataset 2</vt:lpstr>
      <vt:lpstr>PowerPoint Presentation</vt:lpstr>
      <vt:lpstr>Dataset 3</vt:lpstr>
      <vt:lpstr>Dataset 4</vt:lpstr>
      <vt:lpstr>Dataset 5</vt:lpstr>
      <vt:lpstr>PowerPoint Presentation</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Abba Suganda Girsang</cp:lastModifiedBy>
  <cp:revision>111</cp:revision>
  <dcterms:created xsi:type="dcterms:W3CDTF">2014-12-16T09:41:31Z</dcterms:created>
  <dcterms:modified xsi:type="dcterms:W3CDTF">2018-11-23T07:46:11Z</dcterms:modified>
</cp:coreProperties>
</file>