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7" r:id="rId28"/>
    <p:sldId id="348" r:id="rId29"/>
    <p:sldId id="261" r:id="rId30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81B98-1D81-43C9-BCE8-D9A0C2E3D67D}" v="1" dt="2018-11-23T08:00:45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585" autoAdjust="0"/>
  </p:normalViewPr>
  <p:slideViewPr>
    <p:cSldViewPr snapToGrid="0" snapToObjects="1">
      <p:cViewPr varScale="1">
        <p:scale>
          <a:sx n="73" d="100"/>
          <a:sy n="73" d="100"/>
        </p:scale>
        <p:origin x="96" y="54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7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 Suganda Girsang" userId="740a9f6f-684e-4a19-8606-cab5e0090abc" providerId="ADAL" clId="{F8E81B98-1D81-43C9-BCE8-D9A0C2E3D67D}"/>
    <pc:docChg chg="modSld">
      <pc:chgData name="Abba Suganda Girsang" userId="740a9f6f-684e-4a19-8606-cab5e0090abc" providerId="ADAL" clId="{F8E81B98-1D81-43C9-BCE8-D9A0C2E3D67D}" dt="2018-11-23T08:01:34.515" v="60" actId="1076"/>
      <pc:docMkLst>
        <pc:docMk/>
      </pc:docMkLst>
      <pc:sldChg chg="modSp">
        <pc:chgData name="Abba Suganda Girsang" userId="740a9f6f-684e-4a19-8606-cab5e0090abc" providerId="ADAL" clId="{F8E81B98-1D81-43C9-BCE8-D9A0C2E3D67D}" dt="2018-11-23T08:01:34.515" v="60" actId="1076"/>
        <pc:sldMkLst>
          <pc:docMk/>
          <pc:sldMk cId="0" sldId="256"/>
        </pc:sldMkLst>
        <pc:spChg chg="mod">
          <ac:chgData name="Abba Suganda Girsang" userId="740a9f6f-684e-4a19-8606-cab5e0090abc" providerId="ADAL" clId="{F8E81B98-1D81-43C9-BCE8-D9A0C2E3D67D}" dt="2018-11-23T07:56:59.149" v="1" actId="20577"/>
          <ac:spMkLst>
            <pc:docMk/>
            <pc:sldMk cId="0" sldId="256"/>
            <ac:spMk id="3075" creationId="{66384096-7812-4D99-8471-A4D40EE1AF17}"/>
          </ac:spMkLst>
        </pc:spChg>
        <pc:spChg chg="mod">
          <ac:chgData name="Abba Suganda Girsang" userId="740a9f6f-684e-4a19-8606-cab5e0090abc" providerId="ADAL" clId="{F8E81B98-1D81-43C9-BCE8-D9A0C2E3D67D}" dt="2018-11-23T08:01:34.515" v="60" actId="1076"/>
          <ac:spMkLst>
            <pc:docMk/>
            <pc:sldMk cId="0" sldId="256"/>
            <ac:spMk id="3076" creationId="{4269E853-5781-43BE-8726-2DBB7F3969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75F2-87F4-45E2-8F0E-8526C176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3F0D-4758-4689-B9F8-143C7A99FDE2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5747-CF06-437F-9F76-54ABEF13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2A779-D18C-4734-9E1F-8BB825B5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2E7F9-2A69-4F5B-893E-20F6ECB49F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2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CB05-B262-4957-A033-D9EFB7E8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0D50E-0CDF-4CF6-8CA5-61D12A4C7D0B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271D-9A14-4A6C-A390-706C7506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E2D1-2E14-4E4E-8469-3ECAA620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D3542-3406-4A5E-9608-D3712B123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1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9525-51CD-4B9D-AC33-E8AE7D1D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19608-4B22-4A54-98A6-7EA053AC52A8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DBAB-F4F3-477E-B473-C1C55BAC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7674-FE72-4AC6-A801-C9E452E5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FC0F0-3C6F-492A-B959-D5756FE62F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81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440" y="210080"/>
            <a:ext cx="8194622" cy="16841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81440" y="2100792"/>
            <a:ext cx="4008239" cy="453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67823" y="2100792"/>
            <a:ext cx="4008239" cy="218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67823" y="4453679"/>
            <a:ext cx="4008239" cy="218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2400503-4DFF-405B-A6D4-1948E18B18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2788D4-4F1C-4EDE-8755-B0FD57B80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9CB0547-1A3C-4298-9E6F-D307DFDB6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F0DF3-E473-46E6-BD0C-75020F99CA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60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3514-6B49-4F52-972C-E1DEF5E4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885BA-0650-41E1-AD5D-207EF9722853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1CCE-F15B-4643-8A6B-7485D23A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134E-817F-43B4-B820-7D5B058A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41BA1-E933-4094-8417-905C6E98D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24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BE07-0338-4ACA-B71A-F1E2A341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5D5B-9902-4624-AC31-7D40AA2CFFD9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C813-6F89-4599-89A4-1B6F3BA1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12FA-0870-4F65-B80C-8ABC046C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407E0-91CA-4633-A354-E529D7C6F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32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CF34FB-40CD-4819-BE68-A5682CBD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561F-0231-4DE5-BCB6-EC6EA88BFEC9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B37733-6884-4295-90E7-175E14BA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6BA70A-9EB5-4AE8-9857-07AE3397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0AEBF-7D63-47B9-94ED-8408A1586B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23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89DBAD3-EF4C-41F9-8AA0-72F26ADB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7E65C-93F0-4DE7-ABD1-EC49489DCD18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FDA15EC-BF39-458E-8F24-7149449E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19AD5D-B356-420F-A696-023E7CAD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46E28-FB33-471C-AB9B-9E4B6B0177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3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2F69AA6-4318-45BD-B801-7322A4C5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1F24-F357-4121-B6D8-00B29B3761BE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7C1C42-E512-410F-90D5-F74ACAE0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5F8ABC-A7A7-45B4-82B9-C2FC3751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59491-0EAC-4A77-9DD1-3D1C6B463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7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9C88009-7BE0-418B-9891-29EC01CB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C3F7-E950-41EB-96F8-D607AA0A1616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D8F6CE1-A3B7-43ED-81B2-0F3F298F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6155CF-7417-4E20-AFF2-36B40D05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371E6-0F47-4F8A-A8B5-3A60CF114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26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5CF5C0-63C6-4A5F-B0DC-A135C43E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B38F0-2F5E-45B4-AE3A-A5DB7DB7EABC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CB8E1C-851A-447F-A016-C0DCA43F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A64810-C904-4EA8-9865-168AA36E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56F0C-5FD4-450B-8A2D-A0549C9D0A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36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8D2F48-641B-4F64-A626-95D685C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31B90-0FEA-43BB-AA09-46BE81F21A67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8248DF-B227-4AD5-8684-73F33D2F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62E7CD-1B92-4574-9803-AC367A6B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0C9A3-E9E7-4183-AF3E-91D8FDBDB3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98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95DC799-7AD9-41B0-A5C0-6E648265A7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CF43F51-DD32-4598-A982-A1306F2869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DD04-4DBE-4386-92CF-2774EBAF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C053116-2CDC-4E8B-8455-F3DD502F53BB}" type="datetime1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EA28-E0E7-4BF8-BD08-E2CEE820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8B8D-B99B-4477-96B9-62B15E11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B34448E0-A63C-4BF5-A7E3-B7B1EBCFCC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id="{15CF2F95-5C60-4920-8716-93EA41D3D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Subtitle 2">
            <a:extLst>
              <a:ext uri="{FF2B5EF4-FFF2-40B4-BE49-F238E27FC236}">
                <a16:creationId xmlns:a16="http://schemas.microsoft.com/office/drawing/2014/main" id="{66384096-7812-4D99-8471-A4D40EE1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Open Sans" charset="0"/>
                <a:ea typeface="ＭＳ Ｐゴシック" panose="020B0600070205080204" pitchFamily="34" charset="-128"/>
              </a:rPr>
              <a:t>Selected Topics in Computational Intelligence I</a:t>
            </a:r>
          </a:p>
        </p:txBody>
      </p:sp>
      <p:sp>
        <p:nvSpPr>
          <p:cNvPr id="3076" name="Subtitle 2">
            <a:extLst>
              <a:ext uri="{FF2B5EF4-FFF2-40B4-BE49-F238E27FC236}">
                <a16:creationId xmlns:a16="http://schemas.microsoft.com/office/drawing/2014/main" id="{4269E853-5781-43BE-8726-2DBB7F3969D1}"/>
              </a:ext>
            </a:extLst>
          </p:cNvPr>
          <p:cNvSpPr txBox="1">
            <a:spLocks/>
          </p:cNvSpPr>
          <p:nvPr/>
        </p:nvSpPr>
        <p:spPr bwMode="auto">
          <a:xfrm>
            <a:off x="2199051" y="4909866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1"/>
                </a:solidFill>
                <a:latin typeface="Open Sans" charset="0"/>
              </a:rPr>
              <a:t>Session Enrichment 3 –Guest Lecture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400" b="1" dirty="0" err="1">
                <a:solidFill>
                  <a:srgbClr val="FFC000"/>
                </a:solidFill>
              </a:rPr>
              <a:t>Articial</a:t>
            </a:r>
            <a:r>
              <a:rPr lang="en-US" sz="2400" b="1" dirty="0">
                <a:solidFill>
                  <a:srgbClr val="FFC000"/>
                </a:solidFill>
              </a:rPr>
              <a:t> Immune System </a:t>
            </a:r>
            <a:endParaRPr lang="en-US" sz="2400" dirty="0">
              <a:solidFill>
                <a:srgbClr val="FFC000"/>
              </a:solidFill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400" dirty="0">
              <a:solidFill>
                <a:schemeClr val="bg1"/>
              </a:solidFill>
              <a:latin typeface="Open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2DBC097F-D25F-4760-8709-1C91D75D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An antigen must be recognized as 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foreign (</a:t>
            </a:r>
            <a:r>
              <a:rPr lang="en-US" altLang="en-US" sz="3200" i="1">
                <a:solidFill>
                  <a:srgbClr val="FF0000"/>
                </a:solidFill>
                <a:ea typeface="ＭＳ Ｐゴシック" panose="020B0600070205080204" pitchFamily="34" charset="-128"/>
              </a:rPr>
              <a:t>non-self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).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Every cell has a huge variety of antigens in its surface membrane. </a:t>
            </a:r>
          </a:p>
          <a:p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Antibodies are chemical proteins</a:t>
            </a:r>
            <a:r>
              <a:rPr lang="en-US" altLang="en-US" sz="3200">
                <a:ea typeface="ＭＳ Ｐゴシック" panose="020B0600070205080204" pitchFamily="34" charset="-128"/>
              </a:rPr>
              <a:t>. In contradiction to antigens, antibodies form part of </a:t>
            </a:r>
            <a:r>
              <a:rPr lang="en-US" altLang="en-US" sz="3200" i="1">
                <a:ea typeface="ＭＳ Ｐゴシック" panose="020B0600070205080204" pitchFamily="34" charset="-128"/>
              </a:rPr>
              <a:t>self </a:t>
            </a:r>
            <a:r>
              <a:rPr lang="en-US" altLang="en-US" sz="3200">
                <a:ea typeface="ＭＳ Ｐゴシック" panose="020B0600070205080204" pitchFamily="34" charset="-128"/>
              </a:rPr>
              <a:t>and are produced when lymphocytes come into contact with antigen (</a:t>
            </a:r>
            <a:r>
              <a:rPr lang="en-US" altLang="en-US" sz="3200" i="1">
                <a:ea typeface="ＭＳ Ｐゴシック" panose="020B0600070205080204" pitchFamily="34" charset="-128"/>
              </a:rPr>
              <a:t>nonself</a:t>
            </a:r>
            <a:r>
              <a:rPr lang="en-US" altLang="en-US" sz="3200">
                <a:ea typeface="ＭＳ Ｐゴシック" panose="020B0600070205080204" pitchFamily="34" charset="-128"/>
              </a:rPr>
              <a:t>).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An </a:t>
            </a: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</a:rPr>
              <a:t>antibody has a Y-shape </a:t>
            </a:r>
            <a:r>
              <a:rPr lang="en-US" altLang="en-US" sz="3200">
                <a:ea typeface="ＭＳ Ｐゴシック" panose="020B0600070205080204" pitchFamily="34" charset="-128"/>
              </a:rPr>
              <a:t>(as shown Figure). Both arms of the Y consist of two identical heavy and two identical light chains.</a:t>
            </a:r>
          </a:p>
        </p:txBody>
      </p:sp>
      <p:sp>
        <p:nvSpPr>
          <p:cNvPr id="12291" name="Date Placeholder 3">
            <a:extLst>
              <a:ext uri="{FF2B5EF4-FFF2-40B4-BE49-F238E27FC236}">
                <a16:creationId xmlns:a16="http://schemas.microsoft.com/office/drawing/2014/main" id="{7B5DE329-8D65-4DAA-B174-3133D42A12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AED3D783-3550-44C6-B470-A9EA1E40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654CE-5E49-47A7-B2AA-B72BEE4DE2C3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2293" name="Title 1">
            <a:extLst>
              <a:ext uri="{FF2B5EF4-FFF2-40B4-BE49-F238E27FC236}">
                <a16:creationId xmlns:a16="http://schemas.microsoft.com/office/drawing/2014/main" id="{B2DBFE2D-90F5-4A9B-B7DE-2E8363A8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Concept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DB8F4C1-4ADC-425F-9FE7-6AFD8799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Immunity Types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43A167C-A83E-41DD-AD4A-8FCFB1AA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>
                <a:ea typeface="ＭＳ Ｐゴシック" panose="020B0600070205080204" pitchFamily="34" charset="-128"/>
              </a:rPr>
              <a:t>Active naturally-obtained immunity: </a:t>
            </a:r>
            <a:r>
              <a:rPr lang="en-US" altLang="en-US" sz="2800">
                <a:ea typeface="ＭＳ Ｐゴシック" panose="020B0600070205080204" pitchFamily="34" charset="-128"/>
              </a:rPr>
              <a:t>Due to memory-cells, active naturally obtained immunity is more or less permanent. </a:t>
            </a:r>
          </a:p>
          <a:p>
            <a:r>
              <a:rPr lang="en-US" altLang="en-US" sz="2800" b="1">
                <a:ea typeface="ＭＳ Ｐゴシック" panose="020B0600070205080204" pitchFamily="34" charset="-128"/>
              </a:rPr>
              <a:t>Passive naturally-obtained immunity: </a:t>
            </a:r>
            <a:r>
              <a:rPr lang="en-US" altLang="en-US" sz="2800">
                <a:ea typeface="ＭＳ Ｐゴシック" panose="020B0600070205080204" pitchFamily="34" charset="-128"/>
              </a:rPr>
              <a:t>Passive naturally-obtained immunity is short-lived since antibodies are continuously broken down without creation of new antibodies. </a:t>
            </a:r>
          </a:p>
          <a:p>
            <a:r>
              <a:rPr lang="en-US" altLang="en-US" sz="2800" b="1">
                <a:ea typeface="ＭＳ Ｐゴシック" panose="020B0600070205080204" pitchFamily="34" charset="-128"/>
              </a:rPr>
              <a:t>Active artificially-obtained immunity: </a:t>
            </a:r>
            <a:r>
              <a:rPr lang="en-US" altLang="en-US" sz="2800">
                <a:ea typeface="ＭＳ Ｐゴシック" panose="020B0600070205080204" pitchFamily="34" charset="-128"/>
              </a:rPr>
              <a:t>Active artificially-obtained immunity develops when dead organisms or weakened organisms are therapeutically applied.</a:t>
            </a:r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56911FDC-C59A-4B0A-9FBE-B1690CF568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EFADCF9F-B3CC-4B87-A9E6-9D46E90E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17F352-EE4C-4105-99CE-2819589796A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6ABF429-3396-4ED5-8117-2DAA8F27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Network Theory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A968461-CB57-4F62-959C-3612EA73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network theory was first introduced by Jerne, and states that B-Cells are interconnected to form a network of cells.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When a B-Cell in the network responds to a foreign cell, the activated B-Cell stimulates all the other B-Cells to which it is connected in the network.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Thus, a lymphocyte is not only stimulated by an antigen, but can also be stimulated or suppressed by neighboring lymphocytes, i.e. when a lymphocyte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reacts to the stimulation of an antigen</a:t>
            </a:r>
            <a:r>
              <a:rPr lang="en-US" altLang="en-US" sz="2800">
                <a:ea typeface="ＭＳ Ｐゴシック" panose="020B0600070205080204" pitchFamily="34" charset="-128"/>
              </a:rPr>
              <a:t>, then secretion of antibodies.</a:t>
            </a:r>
          </a:p>
        </p:txBody>
      </p:sp>
      <p:sp>
        <p:nvSpPr>
          <p:cNvPr id="14340" name="Date Placeholder 3">
            <a:extLst>
              <a:ext uri="{FF2B5EF4-FFF2-40B4-BE49-F238E27FC236}">
                <a16:creationId xmlns:a16="http://schemas.microsoft.com/office/drawing/2014/main" id="{39AC4181-717E-41EC-9FCC-7C02AF4D86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83AA52F9-8BB0-4D2E-812A-DA696C71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B76982-A2DD-400B-9285-856E32EAED2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DC7BCEC-90A0-4874-A9D9-C90E1ED6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Danger Theory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D57436B-2CFA-461D-900E-23F90BA9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main idea of the danger </a:t>
            </a:r>
            <a:r>
              <a:rPr lang="en-US" altLang="en-US" i="1">
                <a:ea typeface="ＭＳ Ｐゴシック" panose="020B0600070205080204" pitchFamily="34" charset="-128"/>
              </a:rPr>
              <a:t>theory </a:t>
            </a:r>
            <a:r>
              <a:rPr lang="en-US" altLang="en-US">
                <a:ea typeface="ＭＳ Ｐゴシック" panose="020B0600070205080204" pitchFamily="34" charset="-128"/>
              </a:rPr>
              <a:t>is that the immune system distinguishes between what is dangerous and nondangerous in the body. </a:t>
            </a:r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CA424904-6276-4BE7-A280-B7D03065CF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F5AEC5B4-1234-4E9B-8DF2-027B9E7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10044E-8D4C-48DA-B187-1E6E32441C97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6FDDC4C-D190-440C-A5CD-00763CCE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Co-Stimulation of T-Cell </a:t>
            </a:r>
            <a:br>
              <a:rPr lang="en-US" altLang="en-US" sz="4400">
                <a:ea typeface="ＭＳ Ｐゴシック" panose="020B0600070205080204" pitchFamily="34" charset="-128"/>
              </a:rPr>
            </a:br>
            <a:r>
              <a:rPr lang="en-US" altLang="en-US" sz="4400">
                <a:ea typeface="ＭＳ Ｐゴシック" panose="020B0600070205080204" pitchFamily="34" charset="-128"/>
              </a:rPr>
              <a:t>by an APC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2989AE6-1AD5-4667-AE2A-520C11F1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795463"/>
            <a:ext cx="4632325" cy="3879850"/>
          </a:xfrm>
        </p:spPr>
        <p:txBody>
          <a:bodyPr/>
          <a:lstStyle/>
          <a:p>
            <a:r>
              <a:rPr lang="en-US" altLang="en-US" sz="2300">
                <a:ea typeface="ＭＳ Ｐゴシック" panose="020B0600070205080204" pitchFamily="34" charset="-128"/>
              </a:rPr>
              <a:t>Although cell death is common within the body, the immune system only reacts to those cell deaths that are not normal programmed cell death (apoptosis), i.e. nonapoptotic or necrotic deaths. </a:t>
            </a:r>
          </a:p>
          <a:p>
            <a:r>
              <a:rPr lang="en-US" altLang="en-US" sz="2300">
                <a:ea typeface="ＭＳ Ｐゴシック" panose="020B0600070205080204" pitchFamily="34" charset="-128"/>
              </a:rPr>
              <a:t>When a cell is infected by a virus, the cell itself will send out a stress signal (known as signal 0) of necrotic death to activate the antigen presenting cells (APCs)</a:t>
            </a:r>
          </a:p>
        </p:txBody>
      </p:sp>
      <p:sp>
        <p:nvSpPr>
          <p:cNvPr id="16388" name="Date Placeholder 3">
            <a:extLst>
              <a:ext uri="{FF2B5EF4-FFF2-40B4-BE49-F238E27FC236}">
                <a16:creationId xmlns:a16="http://schemas.microsoft.com/office/drawing/2014/main" id="{8E90EF27-5D4F-4CCA-BDBB-B1FF514503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E8D1FD51-60E1-4C49-A851-18A3CF23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95B687-EB1F-47E7-9042-BD8B10461AC8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7FD36B7C-0C07-4077-864A-67152D4B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931988"/>
            <a:ext cx="56229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E7FDD0E-E6EA-4289-883B-2E9A653B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EF5F-7EDF-4746-9904-45B7BB89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200" dirty="0"/>
              <a:t>Capabilities of the NIS within each theory, are summarized below:</a:t>
            </a:r>
          </a:p>
          <a:p>
            <a:pPr>
              <a:defRPr/>
            </a:pPr>
            <a:r>
              <a:rPr lang="en-US" sz="3200" dirty="0"/>
              <a:t>The NIS only needs to know the structure of </a:t>
            </a:r>
            <a:r>
              <a:rPr lang="en-US" sz="3200" i="1" dirty="0"/>
              <a:t>self</a:t>
            </a:r>
            <a:r>
              <a:rPr lang="en-US" sz="3200" dirty="0"/>
              <a:t>/normal cells.  The NIS can distinguish between </a:t>
            </a:r>
            <a:r>
              <a:rPr lang="en-US" sz="3200" i="1" dirty="0"/>
              <a:t>self </a:t>
            </a:r>
            <a:r>
              <a:rPr lang="en-US" sz="3200" dirty="0"/>
              <a:t>and </a:t>
            </a:r>
            <a:r>
              <a:rPr lang="en-US" sz="3200" i="1" dirty="0"/>
              <a:t>foreign</a:t>
            </a:r>
            <a:r>
              <a:rPr lang="en-US" sz="3200" dirty="0"/>
              <a:t>/</a:t>
            </a:r>
            <a:r>
              <a:rPr lang="en-US" sz="3200" i="1" dirty="0"/>
              <a:t>non-self </a:t>
            </a:r>
            <a:r>
              <a:rPr lang="en-US" sz="3200" dirty="0"/>
              <a:t>cells.</a:t>
            </a:r>
          </a:p>
          <a:p>
            <a:pPr>
              <a:defRPr/>
            </a:pPr>
            <a:r>
              <a:rPr lang="en-US" sz="3200" dirty="0"/>
              <a:t>A </a:t>
            </a:r>
            <a:r>
              <a:rPr lang="en-US" sz="3200" i="1" dirty="0"/>
              <a:t>foreign </a:t>
            </a:r>
            <a:r>
              <a:rPr lang="en-US" sz="3200" dirty="0"/>
              <a:t>cell can be sensed as </a:t>
            </a:r>
            <a:r>
              <a:rPr lang="en-US" sz="3200" i="1" dirty="0"/>
              <a:t>dangerous </a:t>
            </a:r>
            <a:r>
              <a:rPr lang="en-US" sz="3200" dirty="0"/>
              <a:t>or </a:t>
            </a:r>
            <a:r>
              <a:rPr lang="en-US" sz="3200" i="1" dirty="0"/>
              <a:t>non-dangerous</a:t>
            </a:r>
            <a:r>
              <a:rPr lang="en-US" sz="3200" dirty="0"/>
              <a:t>.</a:t>
            </a:r>
          </a:p>
          <a:p>
            <a:pPr>
              <a:defRPr/>
            </a:pPr>
            <a:r>
              <a:rPr lang="en-US" sz="3200" dirty="0"/>
              <a:t>Lymphocytes are cloned and mutated to learn and adapt to the structure of the encountered </a:t>
            </a:r>
            <a:r>
              <a:rPr lang="en-US" sz="3200" i="1" dirty="0"/>
              <a:t>foreign </a:t>
            </a:r>
            <a:r>
              <a:rPr lang="en-US" sz="3200" dirty="0"/>
              <a:t>cells.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3200" dirty="0"/>
          </a:p>
        </p:txBody>
      </p:sp>
      <p:sp>
        <p:nvSpPr>
          <p:cNvPr id="17412" name="Date Placeholder 3">
            <a:extLst>
              <a:ext uri="{FF2B5EF4-FFF2-40B4-BE49-F238E27FC236}">
                <a16:creationId xmlns:a16="http://schemas.microsoft.com/office/drawing/2014/main" id="{BAB9D4DD-C9D3-411F-B771-684A87B6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517A2E77-D450-495D-A63B-D17828EA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D667EF-2E70-42FC-A111-8459AB34762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73232B9-2E01-496A-8AE6-7EA2E723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Artificial Immune System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9A4D-5FAA-4F8C-BA1A-77D7D293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To model an AIS, there are a few basic concepts that must be considered: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800" dirty="0"/>
              <a:t>There are </a:t>
            </a:r>
            <a:r>
              <a:rPr lang="en-US" sz="2800" dirty="0">
                <a:solidFill>
                  <a:srgbClr val="FF0000"/>
                </a:solidFill>
              </a:rPr>
              <a:t>trained detectors (artificial lymphocytes) </a:t>
            </a:r>
            <a:r>
              <a:rPr lang="en-US" sz="2800" dirty="0"/>
              <a:t>that detect non-self patterns with a certain affinity.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800" dirty="0"/>
              <a:t>The artificial immune system may need a good repository of self patterns or self and non-self patterns to train the artificial lymphocytes (ALCs) to be self tolerant.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800" dirty="0"/>
              <a:t>The affinity between an ALC and a pattern needs to be measured. The measured affinity indicates to what degree an ALC detects a pattern.</a:t>
            </a:r>
          </a:p>
        </p:txBody>
      </p:sp>
      <p:sp>
        <p:nvSpPr>
          <p:cNvPr id="18436" name="Date Placeholder 3">
            <a:extLst>
              <a:ext uri="{FF2B5EF4-FFF2-40B4-BE49-F238E27FC236}">
                <a16:creationId xmlns:a16="http://schemas.microsoft.com/office/drawing/2014/main" id="{041F3355-A432-4AC0-947F-C2333FA834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3F15FF3E-527F-490B-8C6E-8BEEC770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D76498-2CCA-4C79-A89D-CAF6D75C2AF1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40D8F10-BFBB-4CFD-8AC3-82C7AB48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AIS Algorithm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EA61276-2AD2-4872-AEEB-B87ED416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60" name="Date Placeholder 3">
            <a:extLst>
              <a:ext uri="{FF2B5EF4-FFF2-40B4-BE49-F238E27FC236}">
                <a16:creationId xmlns:a16="http://schemas.microsoft.com/office/drawing/2014/main" id="{AC580941-9B98-4025-B73F-08B9A35894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152C228F-8A9A-4003-8D1D-895894D2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4CE92C-DA79-404D-9E16-858A31348090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5527CB0A-C883-4F1F-8469-53F3487A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2352675"/>
            <a:ext cx="7815262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2690608-E9FF-4E7A-B757-702F8A7E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84138"/>
            <a:ext cx="9620250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Selection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C4239CC-32F8-4C75-A246-DF92490B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process of deleting self-reactive lymphocytes is termed clonal deletion and is carried out via a mechanism called negative selection that operates on lymphocytes during their maturation.</a:t>
            </a:r>
          </a:p>
        </p:txBody>
      </p:sp>
      <p:sp>
        <p:nvSpPr>
          <p:cNvPr id="20484" name="Date Placeholder 3">
            <a:extLst>
              <a:ext uri="{FF2B5EF4-FFF2-40B4-BE49-F238E27FC236}">
                <a16:creationId xmlns:a16="http://schemas.microsoft.com/office/drawing/2014/main" id="{1A23A872-D1F6-485C-82E2-4909816C87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2A39C4A5-CE7E-4E30-96D1-751965C8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8B0E42-9B5E-4157-8E20-5C43337697D4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FA5B9B2-D79B-4D66-992A-851C3CDD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252413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Selection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54F1C2B-D986-416F-91E3-14208C6D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Date Placeholder 3">
            <a:extLst>
              <a:ext uri="{FF2B5EF4-FFF2-40B4-BE49-F238E27FC236}">
                <a16:creationId xmlns:a16="http://schemas.microsoft.com/office/drawing/2014/main" id="{9DF4989A-9CFF-491D-910E-1A9D60E6B1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43237B54-F66E-4E38-ABF3-EB88137B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7051D3-48EE-4DC8-B553-8BD8E5E4391D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1510" name="Picture 2">
            <a:extLst>
              <a:ext uri="{FF2B5EF4-FFF2-40B4-BE49-F238E27FC236}">
                <a16:creationId xmlns:a16="http://schemas.microsoft.com/office/drawing/2014/main" id="{327C6B2E-8CCE-461A-AEB3-567D556A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49438"/>
            <a:ext cx="74358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7553631-AA3D-4E6F-9660-E787ABFD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DEBBB1A-E0B3-4DFB-8C11-78A85344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Nature Immune Systems</a:t>
            </a:r>
          </a:p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Antigen</a:t>
            </a:r>
          </a:p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lympochyte</a:t>
            </a:r>
          </a:p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Artificial Immune Systems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00" name="Date Placeholder 3">
            <a:extLst>
              <a:ext uri="{FF2B5EF4-FFF2-40B4-BE49-F238E27FC236}">
                <a16:creationId xmlns:a16="http://schemas.microsoft.com/office/drawing/2014/main" id="{76DAC1AA-0CA4-4F05-8867-6DFB69396F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A0EB7617-5676-4231-B7EA-CF98CB60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7056FA-3FB8-4538-8B7C-A604305E6E0A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5FCE3B3-890E-4914-B9C7-3CB8A738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Clonal Selection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607BF05-CE22-4CD8-B8D2-F8104E85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According to Burnet's 1959 clonal selection theory, the immune system repertoire undergoes a selection mechanism during the lifetime of the individual. The theory states that on binding with a suitable antigen, activation of lymphocytes occurs.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The process of deleting self-reactive lymphocytes is termed clonal deletion and is carried out via a mechanism called negative selection that operates on lymphocytes during their maturation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E2821241-B2BA-4137-8A96-3B989202FE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4403AF59-F5BF-41CD-A845-F7BFBC7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FCAC9A-CAC9-4C95-8C2B-E1191F4CEAB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AB85637-0D0C-4192-808A-1D189DFB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ClonalG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6CA96A3-75AC-492E-99A2-7946D983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</a:t>
            </a:r>
            <a:r>
              <a:rPr lang="en-US" altLang="en-US" sz="2800" i="1">
                <a:ea typeface="ＭＳ Ｐゴシック" panose="020B0600070205080204" pitchFamily="34" charset="-128"/>
              </a:rPr>
              <a:t>selection </a:t>
            </a:r>
            <a:r>
              <a:rPr lang="en-US" altLang="en-US" sz="2800">
                <a:ea typeface="ＭＳ Ｐゴシック" panose="020B0600070205080204" pitchFamily="34" charset="-128"/>
              </a:rPr>
              <a:t>of a lymphocyte by a detected antigen for clonal proliferation, inspired the modeling of CLONALG. De Castro and Von Zuben  presented CLONALG as an algorithm that performs machine-learning and pattern recognition tasks. All patterns are presented as binary strings.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The affinity between an ALC and a non-self pattern is measured as the Hamming distance between the ALC and the non-self pattern. The Hamming distance gives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an indication of the similarity between two patterns, i.e. a lower Hamming distance between an ALC and a non-self pattern implies a stronger affinity.</a:t>
            </a:r>
          </a:p>
        </p:txBody>
      </p:sp>
      <p:sp>
        <p:nvSpPr>
          <p:cNvPr id="23556" name="Date Placeholder 3">
            <a:extLst>
              <a:ext uri="{FF2B5EF4-FFF2-40B4-BE49-F238E27FC236}">
                <a16:creationId xmlns:a16="http://schemas.microsoft.com/office/drawing/2014/main" id="{F32B27CB-854F-40A3-8E8E-16DC13C7CC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2AAB1330-8729-4CE9-955C-46F4D5BE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CDEC176-A384-4AFE-9640-72428F2043C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D2356BB-0EB3-432F-B95E-FFBD082E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7938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Intrusion Detection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D3A0136-027E-44BD-9756-5ACC753D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The basic function of an intrusion detection system (IDS) is to monitor incoming traffic at a specific host connected to a network. 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The IDS creates a profile of </a:t>
            </a:r>
            <a:r>
              <a:rPr lang="en-US" altLang="en-US" sz="3200" i="1">
                <a:ea typeface="ＭＳ Ｐゴシック" panose="020B0600070205080204" pitchFamily="34" charset="-128"/>
              </a:rPr>
              <a:t>normal </a:t>
            </a:r>
            <a:r>
              <a:rPr lang="en-US" altLang="en-US" sz="3200">
                <a:ea typeface="ＭＳ Ｐゴシック" panose="020B0600070205080204" pitchFamily="34" charset="-128"/>
              </a:rPr>
              <a:t>user traffic and signals an alarm of intrusion for any detected </a:t>
            </a:r>
            <a:r>
              <a:rPr lang="en-US" altLang="en-US" sz="3200" i="1">
                <a:ea typeface="ＭＳ Ｐゴシック" panose="020B0600070205080204" pitchFamily="34" charset="-128"/>
              </a:rPr>
              <a:t>abnormal </a:t>
            </a:r>
            <a:r>
              <a:rPr lang="en-US" altLang="en-US" sz="3200">
                <a:ea typeface="ＭＳ Ｐゴシック" panose="020B0600070205080204" pitchFamily="34" charset="-128"/>
              </a:rPr>
              <a:t>traffic, i.e. traffic not forming part of the </a:t>
            </a:r>
            <a:r>
              <a:rPr lang="en-US" altLang="en-US" sz="3200" i="1">
                <a:ea typeface="ＭＳ Ｐゴシック" panose="020B0600070205080204" pitchFamily="34" charset="-128"/>
              </a:rPr>
              <a:t>normal </a:t>
            </a:r>
            <a:r>
              <a:rPr lang="en-US" altLang="en-US" sz="3200">
                <a:ea typeface="ＭＳ Ｐゴシック" panose="020B0600070205080204" pitchFamily="34" charset="-128"/>
              </a:rPr>
              <a:t>profile. A problem to this solution of profile creation, is that the </a:t>
            </a:r>
            <a:r>
              <a:rPr lang="en-US" altLang="en-US" sz="3200" i="1">
                <a:ea typeface="ＭＳ Ｐゴシック" panose="020B0600070205080204" pitchFamily="34" charset="-128"/>
              </a:rPr>
              <a:t>normal </a:t>
            </a:r>
            <a:r>
              <a:rPr lang="en-US" altLang="en-US" sz="3200">
                <a:ea typeface="ＭＳ Ｐゴシック" panose="020B0600070205080204" pitchFamily="34" charset="-128"/>
              </a:rPr>
              <a:t>traffic changes through time. Thus, the profile gets outdated.</a:t>
            </a:r>
          </a:p>
        </p:txBody>
      </p:sp>
      <p:sp>
        <p:nvSpPr>
          <p:cNvPr id="24580" name="Date Placeholder 3">
            <a:extLst>
              <a:ext uri="{FF2B5EF4-FFF2-40B4-BE49-F238E27FC236}">
                <a16:creationId xmlns:a16="http://schemas.microsoft.com/office/drawing/2014/main" id="{DB8BD7A1-2E60-4115-B139-4DD3282405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AA558009-4467-4C66-82AC-9D5307E1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21026-A4B9-4E3E-9FE4-AD9ED77B0526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C8EECC1-6344-47A9-AE2E-67F7EFD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84138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A60E499-AC80-4C89-A57F-081A50A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After the system has been initialized, the program begins a tiny simulation with six input patterns. 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The first input is detected by 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lymphocyte </a:t>
            </a:r>
            <a:r>
              <a:rPr lang="en-US" altLang="en-US" sz="3200">
                <a:ea typeface="ＭＳ Ｐゴシック" panose="020B0600070205080204" pitchFamily="34" charset="-128"/>
              </a:rPr>
              <a:t>1, but because each lymphocyte has 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an activation threshold</a:t>
            </a:r>
            <a:r>
              <a:rPr lang="en-US" altLang="en-US" sz="3200">
                <a:ea typeface="ＭＳ Ｐゴシック" panose="020B0600070205080204" pitchFamily="34" charset="-128"/>
              </a:rPr>
              <a:t>, the lymphocyte doesn’t trigger an alarm. 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At 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time t = 3, lymphocyte 1 detects another suspicious </a:t>
            </a:r>
            <a:r>
              <a:rPr lang="en-US" altLang="en-US" sz="3200">
                <a:ea typeface="ＭＳ Ｐゴシック" panose="020B0600070205080204" pitchFamily="34" charset="-128"/>
              </a:rPr>
              <a:t>input but, again, is not yet over the threshold. But at time t = 5, lymphocyte 1 detects a third suspicious input packet and a simulated alert is triggered.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 Harmful items are proteins called antigens.</a:t>
            </a:r>
          </a:p>
        </p:txBody>
      </p:sp>
      <p:sp>
        <p:nvSpPr>
          <p:cNvPr id="25604" name="Date Placeholder 3">
            <a:extLst>
              <a:ext uri="{FF2B5EF4-FFF2-40B4-BE49-F238E27FC236}">
                <a16:creationId xmlns:a16="http://schemas.microsoft.com/office/drawing/2014/main" id="{4AE56C49-7250-4A1E-8599-565681664F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FAC4F221-DA99-400E-A44F-EE6D8A76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616321-6E90-4CDE-B856-CE151EDD0B3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F1E9869-839D-409A-AFC1-64AF2EAF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B0FDE98-96E7-4B62-B859-BB6B0ECF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antigens are colored red and have sharp corners. The </a:t>
            </a:r>
            <a:r>
              <a:rPr lang="en-US" altLang="en-US" sz="2800">
                <a:solidFill>
                  <a:srgbClr val="00B050"/>
                </a:solidFill>
                <a:ea typeface="ＭＳ Ｐゴシック" panose="020B0600070205080204" pitchFamily="34" charset="-128"/>
              </a:rPr>
              <a:t>human body also contains many non-harmful antigens called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self-antigens</a:t>
            </a:r>
            <a:r>
              <a:rPr lang="en-US" altLang="en-US" sz="2800">
                <a:solidFill>
                  <a:srgbClr val="00B050"/>
                </a:solidFill>
                <a:ea typeface="ＭＳ Ｐゴシック" panose="020B0600070205080204" pitchFamily="34" charset="-128"/>
              </a:rPr>
              <a:t>, or self-items</a:t>
            </a:r>
            <a:r>
              <a:rPr lang="en-US" altLang="en-US" sz="2800">
                <a:ea typeface="ＭＳ Ｐゴシック" panose="020B0600070205080204" pitchFamily="34" charset="-128"/>
              </a:rPr>
              <a:t>. These are naturally occurring proteins and  are colored green and have rounded sides.</a:t>
            </a:r>
          </a:p>
        </p:txBody>
      </p:sp>
      <p:sp>
        <p:nvSpPr>
          <p:cNvPr id="26628" name="Date Placeholder 3">
            <a:extLst>
              <a:ext uri="{FF2B5EF4-FFF2-40B4-BE49-F238E27FC236}">
                <a16:creationId xmlns:a16="http://schemas.microsoft.com/office/drawing/2014/main" id="{AB5316BE-D170-4D9E-B6A7-7FEEAEAD01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D4BF8C1F-66A1-421F-A0FC-8AB94C56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ACD59E-88B9-41AD-A1BF-5F5EABB84532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6630" name="Picture 2" descr="Key Elements of a Simplified Immune System">
            <a:extLst>
              <a:ext uri="{FF2B5EF4-FFF2-40B4-BE49-F238E27FC236}">
                <a16:creationId xmlns:a16="http://schemas.microsoft.com/office/drawing/2014/main" id="{D58A580F-14D1-4C8C-8B90-8DC56295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3735388"/>
            <a:ext cx="61229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9C7F924-C333-438A-8807-12B86B3C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B706272B-C519-4863-97EA-FA652A63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Antigens are detected by lymphocytes. Each lymphocyte has several antibodies, which can be thought of as detectors. Each antibody is specific to a particular antigen.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Typically, because antibody-antigen matching is only approximate, a lymphocyte will not trigger a reaction when a single antibody detects a single antigen.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Only after several antibodies detect their corresponding antigens will a lymphocyte become stimulated and trigger some sort of defensive reaction.</a:t>
            </a:r>
          </a:p>
        </p:txBody>
      </p:sp>
      <p:sp>
        <p:nvSpPr>
          <p:cNvPr id="27652" name="Date Placeholder 3">
            <a:extLst>
              <a:ext uri="{FF2B5EF4-FFF2-40B4-BE49-F238E27FC236}">
                <a16:creationId xmlns:a16="http://schemas.microsoft.com/office/drawing/2014/main" id="{D2EB0063-2E50-446A-9C95-E1C3DC059D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29A58BAE-7BBE-40F1-94FF-7CA28FB8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0B14A5-02A4-4615-936F-A95A4202193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475D796-0EC5-47BE-9760-A91EB013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F8F0532-8190-4D1D-9440-C5639B9F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Real antibodies are generated by the immune system in the thymus, but any antibodies that detect self-items are destroyed before being released into the blood stream, a process called apoptosis.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In terms of an intrusion-detection system, antigens correspond to TCP/IP network packets whose contents contain some sort of harmful data, such as a computer virus. Self-antigens correspond to normal, non-harmful network packets. </a:t>
            </a:r>
          </a:p>
        </p:txBody>
      </p:sp>
      <p:sp>
        <p:nvSpPr>
          <p:cNvPr id="28676" name="Date Placeholder 3">
            <a:extLst>
              <a:ext uri="{FF2B5EF4-FFF2-40B4-BE49-F238E27FC236}">
                <a16:creationId xmlns:a16="http://schemas.microsoft.com/office/drawing/2014/main" id="{983FBD56-8A7C-4AC7-9D42-24E5141689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21EC2237-88E5-4BFF-88F2-EA358AF5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460C55-4F7F-4915-AF0D-B9B5C4B046C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9AAF0A9-528E-4768-8315-55F817C5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AIS 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0035-A5C4-451A-BBB0-C24C140F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AIS intrusion detection works in the opposite way by maintaining a set of input patterns that are known to be non-harmful and then triggering an alert when an unknown pattern is detected. </a:t>
            </a:r>
          </a:p>
          <a:p>
            <a:pPr>
              <a:defRPr/>
            </a:pPr>
            <a:r>
              <a:rPr lang="en-US" sz="3200" dirty="0"/>
              <a:t>This allows AIS intrusion-detection systems—in principle, at least—to detect new viruses.</a:t>
            </a:r>
          </a:p>
          <a:p>
            <a:pPr>
              <a:defRPr/>
            </a:pPr>
            <a:r>
              <a:rPr lang="en-US" sz="3200" dirty="0"/>
              <a:t>A real AIS intrusion-detection system would collect many thousands of normal input patterns over the course of days or weeks.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3200" dirty="0"/>
          </a:p>
        </p:txBody>
      </p:sp>
      <p:sp>
        <p:nvSpPr>
          <p:cNvPr id="29700" name="Date Placeholder 3">
            <a:extLst>
              <a:ext uri="{FF2B5EF4-FFF2-40B4-BE49-F238E27FC236}">
                <a16:creationId xmlns:a16="http://schemas.microsoft.com/office/drawing/2014/main" id="{A91B9D14-B761-4965-A212-879BC1C16C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3918BCB5-DCBC-4C30-9159-5E1FD835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678A58-F72B-4495-B036-F805473B56FD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1C591B-378D-45A3-A483-6E035F144161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7411" name="Rectangle 2"/>
          <p:cNvSpPr txBox="1">
            <a:spLocks noChangeArrowheads="1"/>
          </p:cNvSpPr>
          <p:nvPr/>
        </p:nvSpPr>
        <p:spPr bwMode="auto">
          <a:xfrm>
            <a:off x="1603375" y="0"/>
            <a:ext cx="81946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>
                <a:latin typeface="Interstate"/>
              </a:rPr>
              <a:t>References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550" y="1828800"/>
            <a:ext cx="9690100" cy="3336960"/>
          </a:xfrm>
          <a:prstGeom prst="rect">
            <a:avLst/>
          </a:prstGeom>
          <a:noFill/>
        </p:spPr>
        <p:txBody>
          <a:bodyPr lIns="104287" tIns="52144" rIns="104287" bIns="52144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u="sng" dirty="0" err="1"/>
              <a:t>Andries</a:t>
            </a:r>
            <a:r>
              <a:rPr lang="en-US" u="sng" dirty="0"/>
              <a:t> P. </a:t>
            </a:r>
            <a:r>
              <a:rPr lang="en-US" u="sng" dirty="0" err="1"/>
              <a:t>Engelbrect</a:t>
            </a:r>
            <a:r>
              <a:rPr lang="en-US" u="sng" dirty="0"/>
              <a:t>. (2007), </a:t>
            </a:r>
            <a:r>
              <a:rPr lang="en-US" b="1" i="1" u="sng" dirty="0"/>
              <a:t>Computational Intelligence An Introduction</a:t>
            </a:r>
            <a:r>
              <a:rPr lang="en-US" u="sng" dirty="0"/>
              <a:t>. 2</a:t>
            </a:r>
            <a:r>
              <a:rPr lang="en-US" u="sng" baseline="30000" dirty="0"/>
              <a:t>nd</a:t>
            </a:r>
            <a:r>
              <a:rPr lang="en-US" u="sng" dirty="0"/>
              <a:t> Ed. John Wiley &amp; Sons. USA. ISBN:  978-0-470-03561-0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James M. Keller, </a:t>
            </a:r>
            <a:r>
              <a:rPr lang="en-US" dirty="0" err="1"/>
              <a:t>Derong</a:t>
            </a:r>
            <a:r>
              <a:rPr lang="en-US" dirty="0"/>
              <a:t> Liu, David B. </a:t>
            </a:r>
            <a:r>
              <a:rPr lang="en-US" dirty="0" err="1"/>
              <a:t>Fogel</a:t>
            </a:r>
            <a:r>
              <a:rPr lang="en-US" dirty="0"/>
              <a:t> (2016). </a:t>
            </a:r>
            <a:r>
              <a:rPr lang="en-US" b="1" i="1" dirty="0"/>
              <a:t>Fundamentals of Computational Intelligence. Neural Networks, Fuzzy Systems and Evolutionary Computation</a:t>
            </a:r>
            <a:r>
              <a:rPr lang="en-US" dirty="0"/>
              <a:t>, Wiley ISBN 978-1-110-21434-2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Bansal, </a:t>
            </a:r>
            <a:r>
              <a:rPr lang="en-US" dirty="0" err="1"/>
              <a:t>Jagdish</a:t>
            </a:r>
            <a:r>
              <a:rPr lang="en-US" dirty="0"/>
              <a:t> Chand, </a:t>
            </a:r>
            <a:r>
              <a:rPr lang="en-US" dirty="0" err="1"/>
              <a:t>Pramod</a:t>
            </a:r>
            <a:r>
              <a:rPr lang="en-US" dirty="0"/>
              <a:t> Kumar Singh, and Nikhil R. Pal . (2017)  "</a:t>
            </a:r>
            <a:r>
              <a:rPr lang="en-US" b="1" i="1" dirty="0"/>
              <a:t>Evolutionary and Swarm Intelligence Algorithms</a:t>
            </a:r>
            <a:r>
              <a:rPr lang="en-US" dirty="0"/>
              <a:t>", Springer, ISBN 978-3-319-91339-1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Bernhard, </a:t>
            </a:r>
            <a:r>
              <a:rPr lang="en-US" dirty="0" err="1"/>
              <a:t>Korte</a:t>
            </a:r>
            <a:r>
              <a:rPr lang="en-US" dirty="0"/>
              <a:t>, and J. </a:t>
            </a:r>
            <a:r>
              <a:rPr lang="en-US" dirty="0" err="1"/>
              <a:t>Vygen</a:t>
            </a:r>
            <a:r>
              <a:rPr lang="en-US" dirty="0"/>
              <a:t> (2008), "</a:t>
            </a:r>
            <a:r>
              <a:rPr lang="en-US" b="1" i="1" dirty="0"/>
              <a:t>Combinatorial optimization: Theory and algorithms</a:t>
            </a:r>
            <a:r>
              <a:rPr lang="en-US" dirty="0"/>
              <a:t>." </a:t>
            </a:r>
            <a:r>
              <a:rPr lang="en-US" i="1" dirty="0"/>
              <a:t>Springer, Third </a:t>
            </a:r>
            <a:r>
              <a:rPr lang="en-US" i="1"/>
              <a:t>Edition</a:t>
            </a:r>
            <a:r>
              <a:rPr lang="en-US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extLst>
              <a:ext uri="{FF2B5EF4-FFF2-40B4-BE49-F238E27FC236}">
                <a16:creationId xmlns:a16="http://schemas.microsoft.com/office/drawing/2014/main" id="{6BBEAA86-00C4-48E5-8A36-28AF89E1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Subtitle 2">
            <a:extLst>
              <a:ext uri="{FF2B5EF4-FFF2-40B4-BE49-F238E27FC236}">
                <a16:creationId xmlns:a16="http://schemas.microsoft.com/office/drawing/2014/main" id="{2E3B8445-3464-4932-8ED9-B999DFCE163C}"/>
              </a:ext>
            </a:extLst>
          </p:cNvPr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>
                <a:solidFill>
                  <a:schemeClr val="bg1"/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F2AC8FD-8005-4F93-8301-F35EF17C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Nature Immune Systems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8D8156E3-A4E6-4755-917F-E3ECE12C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The natural immune system </a:t>
            </a:r>
            <a:r>
              <a:rPr lang="en-US" altLang="en-US" sz="3200">
                <a:ea typeface="ＭＳ Ｐゴシック" panose="020B0600070205080204" pitchFamily="34" charset="-128"/>
              </a:rPr>
              <a:t>(NIS) has an amazing pattern matching ability, used to distinguish between </a:t>
            </a:r>
            <a:r>
              <a:rPr lang="en-US" altLang="en-US" sz="3200">
                <a:solidFill>
                  <a:srgbClr val="0070C0"/>
                </a:solidFill>
                <a:ea typeface="ＭＳ Ｐゴシック" panose="020B0600070205080204" pitchFamily="34" charset="-128"/>
              </a:rPr>
              <a:t>foreign cells entering the body </a:t>
            </a:r>
            <a:r>
              <a:rPr lang="en-US" altLang="en-US" sz="3200">
                <a:ea typeface="ＭＳ Ｐゴシック" panose="020B0600070205080204" pitchFamily="34" charset="-128"/>
              </a:rPr>
              <a:t>(referred to as</a:t>
            </a:r>
            <a:r>
              <a:rPr lang="en-US" altLang="en-US" sz="320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i="1">
                <a:solidFill>
                  <a:srgbClr val="FF0000"/>
                </a:solidFill>
                <a:ea typeface="ＭＳ Ｐゴシック" panose="020B0600070205080204" pitchFamily="34" charset="-128"/>
              </a:rPr>
              <a:t>non-self, </a:t>
            </a:r>
            <a:r>
              <a:rPr lang="en-US" altLang="en-US" sz="3200" i="1">
                <a:ea typeface="ＭＳ Ｐゴシック" panose="020B0600070205080204" pitchFamily="34" charset="-128"/>
              </a:rPr>
              <a:t>or</a:t>
            </a:r>
            <a:r>
              <a:rPr lang="en-US" altLang="en-US" sz="3200" i="1">
                <a:solidFill>
                  <a:srgbClr val="FF0000"/>
                </a:solidFill>
                <a:ea typeface="ＭＳ Ｐゴシック" panose="020B0600070205080204" pitchFamily="34" charset="-128"/>
              </a:rPr>
              <a:t> antigen) </a:t>
            </a:r>
            <a:r>
              <a:rPr lang="en-US" altLang="en-US" sz="3200">
                <a:ea typeface="ＭＳ Ｐゴシック" panose="020B0600070205080204" pitchFamily="34" charset="-128"/>
              </a:rPr>
              <a:t>and the </a:t>
            </a:r>
            <a:r>
              <a:rPr lang="en-US" altLang="en-US" sz="3200">
                <a:solidFill>
                  <a:srgbClr val="00B050"/>
                </a:solidFill>
                <a:ea typeface="ＭＳ Ｐゴシック" panose="020B0600070205080204" pitchFamily="34" charset="-128"/>
              </a:rPr>
              <a:t>cells belonging to the body </a:t>
            </a:r>
            <a:r>
              <a:rPr lang="en-US" altLang="en-US" sz="3200">
                <a:ea typeface="ＭＳ Ｐゴシック" panose="020B0600070205080204" pitchFamily="34" charset="-128"/>
              </a:rPr>
              <a:t>(referred to as </a:t>
            </a:r>
            <a:r>
              <a:rPr lang="en-US" altLang="en-US" sz="3200" i="1">
                <a:solidFill>
                  <a:srgbClr val="00B050"/>
                </a:solidFill>
                <a:ea typeface="ＭＳ Ｐゴシック" panose="020B0600070205080204" pitchFamily="34" charset="-128"/>
              </a:rPr>
              <a:t>self</a:t>
            </a:r>
            <a:r>
              <a:rPr lang="en-US" altLang="en-US" sz="3200" i="1">
                <a:ea typeface="ＭＳ Ｐゴシック" panose="020B0600070205080204" pitchFamily="34" charset="-128"/>
              </a:rPr>
              <a:t>). </a:t>
            </a:r>
          </a:p>
          <a:p>
            <a:r>
              <a:rPr lang="en-US" altLang="en-US" sz="3200" i="1">
                <a:ea typeface="ＭＳ Ｐゴシック" panose="020B0600070205080204" pitchFamily="34" charset="-128"/>
              </a:rPr>
              <a:t>As the NIS encounters antigen,</a:t>
            </a:r>
            <a:r>
              <a:rPr lang="en-US" altLang="en-US" sz="3200">
                <a:ea typeface="ＭＳ Ｐゴシック" panose="020B0600070205080204" pitchFamily="34" charset="-128"/>
              </a:rPr>
              <a:t> the adaptive nature of the NIS is exhibited, with the NIS memorizing the structure of these antigen for faster future response the antigen.</a:t>
            </a:r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C95B4BF6-746B-4244-A5A9-3DDBDEA558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C4D2FD28-B43F-43E5-8A15-D48567C4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A1ACB3-7BFD-4F54-873F-8776B4269DB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2597611-2E20-4417-A45A-6D71D04B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84138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Artificial Immune Systems 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DEA89DC-295F-4995-A4B6-B9595F88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An artificial immune system (AIS) </a:t>
            </a:r>
            <a:r>
              <a:rPr lang="en-US" altLang="en-US" sz="3200">
                <a:ea typeface="ＭＳ Ｐゴシック" panose="020B0600070205080204" pitchFamily="34" charset="-128"/>
              </a:rPr>
              <a:t>models the natural immune system’s ability to detect cells foreign to the body. 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The result is a new computational paradigm with 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powerful pattern recognition abilities</a:t>
            </a:r>
            <a:r>
              <a:rPr lang="en-US" altLang="en-US" sz="3200">
                <a:ea typeface="ＭＳ Ｐゴシック" panose="020B0600070205080204" pitchFamily="34" charset="-128"/>
              </a:rPr>
              <a:t>, mainly applied to anomaly detection.</a:t>
            </a:r>
          </a:p>
          <a:p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6148" name="Date Placeholder 3">
            <a:extLst>
              <a:ext uri="{FF2B5EF4-FFF2-40B4-BE49-F238E27FC236}">
                <a16:creationId xmlns:a16="http://schemas.microsoft.com/office/drawing/2014/main" id="{E235E3FE-E6B4-4E45-A164-1DE1C2D206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63E2F51B-1028-4369-991B-9742A42F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641120-F75B-4639-A790-CD715D149F9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4323FAC-54B8-4B6E-949F-D2B85C0A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Concept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E4988F0-77C1-49A5-BF0B-208ECA63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classical view of the immune system is that the immune system distinguishes between what is normal </a:t>
            </a:r>
            <a:r>
              <a:rPr lang="en-US" altLang="en-US" sz="2800">
                <a:solidFill>
                  <a:srgbClr val="00B05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800" i="1">
                <a:solidFill>
                  <a:srgbClr val="00B050"/>
                </a:solidFill>
                <a:ea typeface="ＭＳ Ｐゴシック" panose="020B0600070205080204" pitchFamily="34" charset="-128"/>
              </a:rPr>
              <a:t>self</a:t>
            </a:r>
            <a:r>
              <a:rPr lang="en-US" altLang="en-US" sz="2800">
                <a:solidFill>
                  <a:srgbClr val="00B050"/>
                </a:solidFill>
                <a:ea typeface="ＭＳ Ｐゴシック" panose="020B0600070205080204" pitchFamily="34" charset="-128"/>
              </a:rPr>
              <a:t>) and foreign (</a:t>
            </a:r>
            <a:r>
              <a:rPr lang="en-US" altLang="en-US" sz="2800" i="1">
                <a:solidFill>
                  <a:srgbClr val="00B050"/>
                </a:solidFill>
                <a:ea typeface="ＭＳ Ｐゴシック" panose="020B0600070205080204" pitchFamily="34" charset="-128"/>
              </a:rPr>
              <a:t>non-self </a:t>
            </a:r>
            <a:r>
              <a:rPr lang="en-US" altLang="en-US" sz="2800">
                <a:solidFill>
                  <a:srgbClr val="00B050"/>
                </a:solidFill>
                <a:ea typeface="ＭＳ Ｐゴシック" panose="020B0600070205080204" pitchFamily="34" charset="-128"/>
              </a:rPr>
              <a:t>or antigen) </a:t>
            </a:r>
            <a:r>
              <a:rPr lang="en-US" altLang="en-US" sz="2800">
                <a:ea typeface="ＭＳ Ｐゴシック" panose="020B0600070205080204" pitchFamily="34" charset="-128"/>
              </a:rPr>
              <a:t>in the body.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The recognition of antigens leads to the creation of specialized activated cells, which inactivate or destroy these antigens.  The natural immune system mostly consists of </a:t>
            </a:r>
            <a:r>
              <a:rPr lang="en-US" altLang="en-US" sz="2800" b="1">
                <a:ea typeface="ＭＳ Ｐゴシック" panose="020B0600070205080204" pitchFamily="34" charset="-128"/>
              </a:rPr>
              <a:t>lymphocytes </a:t>
            </a:r>
            <a:r>
              <a:rPr lang="en-US" altLang="en-US" sz="2800">
                <a:ea typeface="ＭＳ Ｐゴシック" panose="020B0600070205080204" pitchFamily="34" charset="-128"/>
              </a:rPr>
              <a:t>and lymphoid organs.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Antigens are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material that can trigger immune response</a:t>
            </a:r>
            <a:r>
              <a:rPr lang="en-US" altLang="en-US" sz="2800">
                <a:ea typeface="ＭＳ Ｐゴシック" panose="020B0600070205080204" pitchFamily="34" charset="-128"/>
              </a:rPr>
              <a:t>. An immune response is the body’s reaction to antigens so that the antigens are eliminated to prevent  damage to the body.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Antigens can be either bacteria, fungi, parasites and/or viruses.</a:t>
            </a:r>
          </a:p>
        </p:txBody>
      </p:sp>
      <p:sp>
        <p:nvSpPr>
          <p:cNvPr id="7172" name="Date Placeholder 3">
            <a:extLst>
              <a:ext uri="{FF2B5EF4-FFF2-40B4-BE49-F238E27FC236}">
                <a16:creationId xmlns:a16="http://schemas.microsoft.com/office/drawing/2014/main" id="{6F7297EB-B530-4C3B-BAF5-916ECEF6C8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8F43A18C-FEE1-48F4-9839-0A6CC0E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F7A300-5579-4FC0-B396-0D6AE32A86C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FFAB264-0298-4F3F-9B1C-3A5A242C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Antigen-Antibody complex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9262BE5-6D15-4957-9F88-10674016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All cells in the body are created in the </a:t>
            </a:r>
            <a:r>
              <a:rPr lang="en-US" altLang="en-US" sz="2800">
                <a:solidFill>
                  <a:srgbClr val="7030A0"/>
                </a:solidFill>
                <a:ea typeface="ＭＳ Ｐゴシック" panose="020B0600070205080204" pitchFamily="34" charset="-128"/>
              </a:rPr>
              <a:t>bone marrow</a:t>
            </a:r>
            <a:r>
              <a:rPr lang="en-US" altLang="en-US" sz="280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white cells known as phagocytes. Phagocytes include monocytes, macrophages and neutrophils.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Macrophages are versatile cells that secrete powerful chemicals and play an important role in T-Cell activation.</a:t>
            </a:r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5DFC6195-E4F1-44C9-8426-7B2A1309AA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7033AD3C-2F8D-438B-A3FE-EDA870C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8D5BDE-E70E-4DFC-92CB-17446839AE11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8198" name="Picture 2">
            <a:extLst>
              <a:ext uri="{FF2B5EF4-FFF2-40B4-BE49-F238E27FC236}">
                <a16:creationId xmlns:a16="http://schemas.microsoft.com/office/drawing/2014/main" id="{E4B23A5F-89EE-4C66-BB69-5B1AEE396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4448175"/>
            <a:ext cx="4611687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2F0162C4-8DEE-4E8E-B6DA-E5D95D04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 </a:t>
            </a:r>
            <a:r>
              <a:rPr lang="en-US" altLang="en-US" sz="2800" b="1">
                <a:ea typeface="ＭＳ Ｐゴシック" panose="020B0600070205080204" pitchFamily="34" charset="-128"/>
              </a:rPr>
              <a:t>lymphocyte</a:t>
            </a:r>
            <a:r>
              <a:rPr lang="en-US" altLang="en-US" sz="2800">
                <a:ea typeface="ＭＳ Ｐゴシック" panose="020B0600070205080204" pitchFamily="34" charset="-128"/>
              </a:rPr>
              <a:t> is white blood cell in a our  immune system. The three major types of lymphocyte are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T cells, B cells and natural killer </a:t>
            </a:r>
            <a:r>
              <a:rPr lang="en-US" altLang="en-US" sz="2800">
                <a:ea typeface="ＭＳ Ｐゴシック" panose="020B0600070205080204" pitchFamily="34" charset="-128"/>
              </a:rPr>
              <a:t>(NK) cells. Lymphocytes can be identified by their large nucleus.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 cells (thymus cells) and B cells (bursa-derived cells) are the major cellular components of the adaptive immune response</a:t>
            </a:r>
          </a:p>
        </p:txBody>
      </p:sp>
      <p:sp>
        <p:nvSpPr>
          <p:cNvPr id="9219" name="Date Placeholder 3">
            <a:extLst>
              <a:ext uri="{FF2B5EF4-FFF2-40B4-BE49-F238E27FC236}">
                <a16:creationId xmlns:a16="http://schemas.microsoft.com/office/drawing/2014/main" id="{C24D440B-5EC6-40BB-96FB-AA20281CB8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581980D6-8736-4EE3-8A6C-985810E8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A7BE7F-8C52-4A3B-A638-39473B267AE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9221" name="AutoShape 2" descr="data:image/jpeg;base64,/9j/4AAQSkZJRgABAQAAAQABAAD/2wCEAAkGBxQSEhUUExQWFhQVFBQVFhcUFBQXFxgWFRQWFxYXFBUYHCggGBolHBQUITEhJSkrLi4uFx8zODMsNygtLisBCgoKDg0OGhAQGywkICQsLywsLCwsLCwsLCwvLCwsLCwsLCwsLCwsLCwsLCwsLCwsLCwsLCwsLCwsLCwsLCwsLP/AABEIALwBDAMBIgACEQEDEQH/xAAbAAABBQEBAAAAAAAAAAAAAAAGAAECBAUDB//EADsQAAEDAgQEBAMGBQQDAQAAAAEAAgMEEQUSITEGQVFxEyJhgTKRoSNCUmKxwQcUctHhM4Lw8RUWQyT/xAAaAQACAwEBAAAAAAAAAAAAAAAAAgEDBAUG/8QAJhEAAgICAgEEAwEBAQAAAAAAAAECEQMhBBIxExQiQTJRYQVxFf/aAAwDAQACEQMRAD8A9fSTgJ7JjSMEpZA1pcdgLkqVlkcTylsFvxG3shK2TFW0gar61079duQGwC5PoSBdSw14DlrYhVNLUN7OpXWlErcL1GWcDk4EHvyv9VZrsHq/5wyskHgmO2U7/wBNv3XDhykLpg7k3zH9kbAJ4ZHB2jDyZ9clo80fjcsTpJJXHR+RsYd5QDzP4l6LTG7WnqAfoFQn4fgdIJCwE+uv0WrbSys5GSE0uq/6U5ckZJURSASIKcFZ7Khk9kya6mgHSUS5PdBJJJMFJQQRIQpxQwiUHk4foiwqtXUTZm5XDseilNLyWYp9JWB1DUho6rjWzZjpzWtPw1IDo5rvaxXWi4cde8hAF9hrdTo6D5GPzZ14SpbBzyN9B7f9ogypoog0BoFgNl0AUWc3Jkc5ORzyoaxfCC1xfGCQTcgbj/CKSFGyE6YQyOLtAMah1rXKaloXyusAe5Rs6nad2g+yfw7dFNo0e6deCrT04Y0NHILopyGwJJsBzWFU8QtBsxt/U81BXGMp+DaspgLAg4j18zPcH9luU07XtzNNx/zdF0E4yj5R1AUrJwErqCmyCZZdVj8bdgXdtvmuEXEbSdWEe90FyxTatI3AqOMUPjRFo+LcKzS1DZBmabhdwpTEtxZ5m+MsNiLfqu1LG+Q2aC4nkvQJ6CN+rmAlTpaVjNGtA7BTaNXvdeCrg2G+Cyx+J2rv7LRtopNClZIzDKbbtlHEKtsTMx9h1PRB1diksh1cQL7DQLV4vms5o5Bt/mVm4flJGZN4Rv42JKPdopx4hLGbhzr9CdPqizBcWEzbGweNwOnULGxuKMZch7qlgLi2dluZyn3Qx8kI5IdkqDe6QUAkVJholdPdc0kE0dAVIFQunagUq4riIhbfcn4R19T6IQq8WleTd5t0Gg7K7xPITMRyAsFXw/DHSkAe5Ow/yiqN2DHCMO8h6XFZmbOPvqinBsSEw6PHxD9wsvFaKOFlufXmVQ4eltO22l7gqHX0LlhDJByiqDUqQCYBOlOcNZM/0UkyAsiwdUnNUkxQSDXFFUbiMbWue6z6DDDINF24kbaa/VoP7K7gVU0CxTvR0YXHCnEz6vCXMFwlgFUWS5T8LtCD15FbtdOMpQ1TMzTNtzePpqpWyU3OD7BwAnsE6eyro5oAU9KXmwVqowlzRsu+Cyhp1W3WztLVKZ1cmSUZpJaBWiqjC/MNhuOoRvC64BGxF/mgfECMyMsLv4TL/hCllHLSpSLSkFhYjxEyN2VozEetgu2E462Y5SMruWtweyijK8M+vajZCSQTqClmDxPRF7Q8bt37IWj0K9GcFk1mBxvNx5T6bJ001TNnH5PRdWBmJVQaC5xAaBcuOgA6k8lp8M0F3iT7rdjyJPRVOP8ABGR4bWOuSRA8jkOSK6Rv2EbWkNPhMy6XAOQWJbz7I8aRZl5Pb4xO4UkH/wDtEpwwzZW/zYcKUst5RVeJ4WUt/Dm17KVPiNZUVdZSxywx/wAsae0j4DKXeNG4lpbnbYZo3HNcnUC3NFmVyC5Jq87ZxXWHDmYmfAEQAc+nEby4tD8rnNnL9Hcw3Lb1V7GMbqf52op4pI42xRU8jC+DxHEyl4cPjbp5UWSnekF1XXRxAGRwaHPZGCeb5DZje5OitArxfiTH6ipiySFolgr6ZhDLiO+dro3t5gEEaehW5RcTVVNUGKeVsjTA+dpyFtmxmz2m7j10d6bJbG9NsK+J6Q5hINjYH0K50OJeG3TcXWSOJao0ZxB5gMAa18lJ4bs7InEXIqM3meGm9sgB6810lw+SqqZ46SRkMdOWMdJJEZs8r2CTKxge0Na1rmakn4uVk1prZZDPFR6zRCtqXSOzHU99BbkAtjhjDzm8U7NuQepWfDQPgq6aKoc1zKiOQAxgtAqI/NluTezo7kD8jlkfxArJ5qDEvDcxlNA9kLB4eYyeGPtwHZhlGdzADrbw3C2txFk5uVFx6wPUguU87WC7iAEMYzjEuHU4dUzwyyyzNiieYv5eJucf/QZ3GzQ17iQbnZC9LxMZqyKnfVQVTZBKWPp2+HkdHY2ewPfcOB0N+ShGXHFSdMNJuI/wsuPzGys0GOMlOUjK7voVUfgfluDqsB7dfUaj2U0jbHBimvj5PQEznAanTuseoxnJCw2u8j2uhuqrJJdyT6cvkooox8aU/wCIKsUo2TtADhmHwkEEoZnw+aH4mmw5jUKj4bge3da+EY3I1wbIczDpr6+qanRpWOeJfF2jPD3uNhclEeA4SWHO8a8h07rbbE0agAdgF0UX+jNl5UprqiITrFxbHRF5WAOdzN9Ah9/Ec99HW9AFFMWHGnJWhT074zYgg/8AOaY1JR1LE12jgCuLaCMahgv2TNxZdHm62gVwvCnSuu4ENG5PPstXiSv8NoY3dw+QC3QEJcYRkPDuRb+iFtiQyetlXbwU6HDPFF1UqYDE/oQdFq4LiQjvdZmLVfiPJ6qFs6Ccu7TWg0wOrMkQJ3Gh9lfusThm4g7klapkUUcnJH5ujoXLm5yy6vHIWaF4v0Gp+myjTYxFIbNeL9DoU1ErE/NHHi7DXVVHUU7CA6WIsBdfKCSN7dlSwVuItextQKQQtaGkxGXPo2wtm05BEBKzOIsfhoYvHqHFrMzW3DS43d6DX1QDSWwebhebF3ZXAwsZHWSM/DVZXwMLu7ATY/gBWxg2DvhrayocWllSabIBe48Fkgdm0/OPktLDqKGFgbDGyNm9o2hoN9b6blWwgOoEs4Pm/wDC/wDjs0fjZCzNd2S+fN0vt6LArKiZ+K1jomxuPhUwtI5zdAZAMpaCvVw2xBQVW0LYp3uygPdYOdzc0XygnoLlFF3HgnMz2cDvfFbxGGeSsgqZnEFrS2NzfIwanRrbC++qt8QcME1bJiWmIU00LhrmJlcCLellqQVxClW1ecWv9UqNCwyUv4CmFYJPIwUD5Gfy7miN8gDvFfE0ghmXZriABmv10RfVUM1JPPPTuhMdQWOkinL2ZZGNyZ43sDr3aGgtI+6NVDhimvNm5NB+fJccXqTLKRfyg2A/dTRTPCp5eqejM4zx29Fc2NREWTRvY0taZonXa1rS4usb5bX1BKvwYLHU4U6gEmWV8R8R5br4z3Z3uIFr3eTey5HAGvcJXNaXNHlJFy2+9idtgq7mmNwINiDofXv7KKHfEhK+rNjHMLqKmmPj+DHPDIyaF0RdK0PYDq4PaNHBzhYbA7rH4eqJhJ9s2Fjdvs3Oc4nrq0AD0R1SSeLECfvDUfqhKvwh8bjYEt5EbW/ZSlZVxuqbjILJKpuQ68kHjVxt6rpSwyv0APyNvqt3DsFDAS8guIsPS6mq8l0XDBe7sxK6NxDQN/RW6LBXncho+ZTl/huOcatVbEuIHAWiFjzKkduclUAhkghiYRYDTmdSghh8SoDWc3AC3JUZqh7zqST1P/NFqcMObHMXv3DTYep6qYpkrG8UG27YR4xj4hPhs1cBYnpoh2txOZ3/ANDbfRZVbMfFJduT+q6VkpsCNUj06LMXHjGPjZfoCHGzvZXXwN9PksCGexv+61Gsc4XsT2UJNlstHoiRSTXUHnxKlidA2ZuV3LUHoVdUXKUNHTtATV8PTNJy+boR+6fD+HHk3l0HTqjB+iyp8bgaSDIL+lyrO1mxZ8klSLzQGgACwAsEN8V4qWWiboXC7j0HILapsRjl+B4PXr8kIcWA+O6/MNI7c1MPIYo/NJmZDCTsu1RSubYla+ARssS4gEfoq2N1rXXa03HVKnbN/b5UbPDWJGVpa74m216hBf8AEZv8/iVFhoNo2k1E9ultAR/S0j/etvheQMkc9xs1sbnOOmgGvPssf+EMLqqorsTeLeO/w4QbXDG6n6CNvs5I/Jz+Sqn1R6eB7eg+imGp2BdMqYpbI2Vavw1sw10I2I/fqrzWqYalsTu09ArJgMoOgDuxsnh4fkPxWaO90U31t6KSbuy33eSqK1FRtiblaP8APqgvEWGORwItqSOyPLrOxXChMN7OGx/Y+ihNfYYM3Sdv7MCDFhltzWVVEvdf1Wr/AOuSNOwPqCuMpy6DS3zRVHShODb6BJgcRbAwHor4K8+qMamabZiANlr4XxNchstv6h+6ijDk401cgpJSTXWZW4i5odduo2Pp1PQKYxcnSM8YuTpEMcmhtZ5GbYa2Ou10HTDM6wa0621vv2QnxJxo6V7o4GtdkdczSa7H7o6Dqsev4kqWuDRP4o3Lo22J01F/RdnD/ny67N2JdFQT4rjbIvJI45iSPDhAuR1ceSpU3F8Mb2kQu8LMQ8ueCdRba2yw8TwVwgZUAOYCHOkB1fY2s431IWLBWhzvOBa1mkC5vy7rfi4uJxHct0z1GRgP3gQ674zyy9D6hc35gbH/ALVvAsFtSQskZ5mtOa52L9bd9tFs4NQxiUMcS9lsvnH3vylcbPhhbaZYs3VFfhrBjM7M4WaDcnr2R+yINAAGgShgawBrQAB0XQLBKVnMzZnklbHSWfLi8TTbNc+i701cx/wuv6c0pU4SW6LCi5STOQQgJ4uxV2fwWmzR8VuZ6IeZSOOtlq8SQls7r9cw9QVKirgBaytk6o7OBJY1RjmN7DcXuNb8/miCVv8AOU4cB9tFvb711Wxeua5thuVe4MgLWSPOgNgPbdF/aFzfj2+wYDiLj6HT6LlK8NBcdmtc42F9ALnT2RpijqRzrSPYH9b2P0U6HBIAQ9vnA1Fzcaeg3TtJbF9xo8zx/iSIYO6SneTLWvNO1o0eA0jxG2GuxA/3tXqPCOBijpIacD4Ixm03edX/AFJ+S8Zrf4c4hDiDnUcQdDHMZYHyOYI2uNnA5L7tIAvbXIF63wLgVXTCZ9bVGolne12UX8OLKDpHfa9+VhoFTeznSm5SthQxqmGp2hdLKBWxmtUrJBOoEGsknSQBwigykm51XVSsooAozyuEchLQLXy2N7i2/oUDRVhB11XoksYcCDzFvmvOcRpTFIWnkf8ApMlaOhwZRtpmoymin01a/obWPYrDxGiMLspVplVYf2CrV075XD+yEbVGUX50HWDVBdTMcT93X2QnxXLJLTVBYTcxkNA37fJE5pTFSWBsWxntfc3QzSA2Dw4W+JxHmy6XIA2WrjJL5fowYqbbPG57Mh8vldJYOb6WU8ApZDKBcsbF55HdG9vVFGNcJtnLqimfluSXRyA6G+paf2SqaAUdJL43+pPkY1rHZrdSXc916D3EZR+Pll1WNRcQy1tU3w42tY9xA8QkgAjmOwWkcHpKSdri1rCCRd58rnHm3kLIa4OzMmfKT/8AngbeU+huGhvrcKXEeKGplbM1gMTbhjJeY5myR4vn0jpJDeT0yjpHuAcXDI4k+U6H81/ktCngILBY+R4Ic5wsbrzP+F2IyeNPG5x8DJmy7ta4mwt06L1ahp2hwaAT5hpe4bZczkxeOTiyty1bCUJ0yS5JzQGp6NzthdcnBzCTs4fMInw0hjVh4qbvJA3TLZ2IZHKbVaCfCanxImu57HuFbIWfw/EWwi/Mk+xWkoOXkpSdGXjOFCdu9nD4Ta/zQrPwxMDoL+t9Pkj0hc3JlNpUPizzhpADUYM2nb4lS+zb2DG6ue78IQvj/FLXvAkf4bY7hkERJDfzSEfE705KfHfEEjnPINzq2McomjQuH5ivOIYW7uudfNb69yeq73D4SSU5+TUlKe5BfHxVE11vOAerb2PVEeGYlmANNLmJGoaC23TuV5a+OxDge9+V9hdXKWoyedoLTyyOIdffQ+y1z46ktFnU9twHiFxdknAuLDPtY8syMmLw7hriP+Zd4UhtL91x0zflPqvXuGK3xYATe7btN97jquHzuP6b7JUZM8K2jXCkmsnXPMokkkkAJJNdcZ6hrPicB3QCVndRKoNxiEm2cK811xcaoJcWvKHVDEsLZN8W45q+khOgUnF2gTk4aLT8TcvMqm6pjhPkbnd1PwjsFs8Q1Goj1tubKpT4aCL2T2dLFKUoXN6OVJxI4+WVoLToSPXqFwNO2KzdQ0aMtsQ7VcMQpQ06IjwSESU7Q8X1P/ArMc+gZVHGu0UDldE6RoDAWj4iSLnN26IC/iFh8jWxSs/02FzHnUkF1tSOQtcL2I4YWny66e4VCuwnOMpF2uJzNI0cOhW7BylCSYqyRl9ngcMZaZIo3l7XtsbHK0m/lJC5SYc4RPOYHw7Zmg31Olx1Xqs38N4y4mCWSG5uWZWvb7XOyuYH/DyGGUySXmfe7czQ1jSPyg6ldJ/6GGKtef0N3jRHgnB/Apoi9lpJAHvNtcx2uPQAI4w2nsS4+x7qUVGTYk21vYfoVea2y4OfO5tsy5ctrqhJJ1G6zGdAsHvAtlPyU6LB3yG8l2t39UTpAp+xplyZVSQo2AAAck6SV0hlEqWMN+wk1tdjhe9uSuqpizC6F4G5abJofkiY+UeGcX4e6OKGTKQ1weDbnoLBwQvK+wBbuW2N/wBAF6NjVGZoyx7tQ24ttmHIrzavzB9iOVrDe4XrsDconTixjqA0AWGumhv6ppWggG1rf83TxU7pLAXB5+qm5nkMfQ6dVcOdaVzbhzSA6/PfTnovY/4fYl4hDgRle3b1HNeKQyZXBwFiLj+olex/w6wlzSw6WjYM39TtbLB/oKPouyrN+Ds9JSTJ15g5okxKdRKAKOL13hMuNzoELNjfK65JJOq1+Kr/AGf+75qtgUoB1TrSs6HHXXH2S2VqvDXNGoKngmIuY8MJu1xt2K3MUqG5ChekbmlaB+If5R5LIv1Mb7B2nsmSSHLBziSMh7XciLfJVYK0hqKKiBrxlcLhZTuHm30cQOlh+qZNM24eRBR6yMKzpnhrRcn6d0YUFMI2BvQfVRoqFkQs0e5391ZQ3fgpz5vU19CISypKQSlBzyDopAJJICxwErJBIoAZUqqmc43BsLK6khEp0DNZxC7aMAD11VVuPyg6kH2TYLTMkNnFLF8I8PVpu2/umVM6ihhjLo0bWF422XQizunI9lrhecBxBFtCNV6BQTZ42O6tCUy8rAsbteCymcErpEoMgDcQYWWTPeGnK5t2u5NPO6FsYwllRGMzftbf6jdNtgeq9gc2+hQ7i/DAeCYiGE7jkf7Lp8fm9aUvr7NMM2qZ47Pw1VRsGTK8H8B83uSqDMGqXkt8I67Zi39br1yLheYAiwva176ankF1peC3BwLpRlHRut+66P8A6UEttMvedfsAcG4dtlzEGUXs0DY9+a9d4eoDDFZ1g51ibde/NSwrBI4NWi7zu925WkuTzOY8+l4M2XN20IKSp1OIRx/E4A9OahT4rE82DhfodFhKukqui/dRTXToFKuI0glZlOnMHoUIT0kkTiHXt9EcqJCZSrTL8OeWPQDBr5NAHHsiHBMI8Pzv+K1gOgWw1oHJSQ2vobJyZTVLQkkkkpmEkksvEsaZCcurndBy7oGjFydI1LpIYj4qudWaf1a/otvD8QZKLtOvMHcIoeeGcFbRdCZNdLMgqHSuuUkwaLnQAXKH67icD/Tbf1O3siiyGKU38QkJToKi4skBGZoIRRhte2ZuZvuOimh8mCePbLqSi51tUG4hjzy85DZvL+6BceF5Hoz4piD0Vw4k4ix1WxV8ONOrHW9CqzOGXX1eE3VebOj7nE9sxooTI+zRuj2liyMa3oAFWw3DWRDyi56lXglf8MXIz+o9eB7JkklBmElZJJACTAJJIAcrJxyvLGhrfid9B1WqhPEJbzvvyIA7KUX8eHeezOyXN7X73umfGRqUQ0DBnCq8Qlt9FNo6Ky/PpRd4bri9rmONy3Y+hWnV1jIhd5sPr8kOcKDzvPIN1/ZZ9XUGaUuJ56dAOSKMr46nmaXg33cSx8muPsrlDiscvwnXodCsNuE3asyogMZ0NjyKGh/bY5Ko+Q+BTrOwarMsQcd9j3C0EpglHq6HSSSQKV66fIxzug07oDcS91zqSb+6OcUhL4ntG5ageF2VwJTLwdDg1v8AZedhWUXKhDMYZA4ddey1a3FmOZ69FhsaZXgDmbKVs0xblB90HjXXAKi4pmNsAOgA+S5VLzlPWxt31UJHJS2C2P4mZHmNp8rTY25uHX0TUWHBwBdzWFBLZ2vXmt1mKANCl60dZY+sEolXF6JrdlZ4LlIkc25ILbnposzEKwvP9uSJeFaAsYXuFi7QdkfWxORLripmvibyIXn8pXn7COa9EqY87HN6ghec1NK9riCNuqmKtFXDklaPTLJwmunVZzx06jdPdAUJOo3T3QFDpkrqpiVX4bHO6aDuglRt0hqzEY4vidr03KoDiSK+zh62Qy9znuudSfddH0LgL2TUdCPEgl8nsNaWrbILtcCh/iOkyv8AEAu12/oVjUlS6F+Ye4voUbxSNljBtcOGyFplUoPBJSXgE4sRc3ZVqicv35lE0vD8ROl235Bd6XCY49QLnqVPxRb7qC2ls4YHQlkTr6F429kLw3Y7XqQUfFY+L4KJPMywdzB2KE78lWHPU25fZI4izLuEPYpVB502VlmAzdAPdd6Pht1/tCAOgOpUKKX2Xxnix7TL/CsZERPV1x8lthcomgCw0A0XUJWc7JLtJsdMldJAo1lh4tgWclzLAncHYnut1RJUp0PCbg7QGswGUm1repIstSighpDd7xnP07BLibEjGMjDYkXJG4HIBC0FOZCfqmuzfCM80bm6QdQYnE/4Xg9/8qwSgmXDXNbfTZd8GxlzHBj9WnTXceqXrRXLi0ri7Fi/D7s2aMXaSTYbhUYcDmJ+E+6OykrO9kR5M0qMXCeHWx+Z/mdvbl79VvBqZqmEjdmec3J2x1xkga43LQSu11FKVoV090xTXQyaJXT3UCU6AocOSJUSmaUBRO6x+JgTEPR1ytW6rYnGHRPv+H9E0fI8NSTBnDXAbogiyuab2QfC83HZXX1bgNColpnTyY+6TsrYiAHGyJ+HDeAehIQbM8m5RxgrQIY7cxf3Usq5f4JGgkkkoOcJUsUxIQNuRcnYdf7BXOaCeI5S6ZwPLQdrIRdgxqc6YpuIpjs4AegXag4kkaR4nmb8j7LHYPL7LnIVB1Hx8bVUelRSBwBGoOoK6hyxeGHEwN9CR7aLXug4849ZNE7pXXIlMTqgijtmUSo3TOU0FAvxVF5mv2uLa9QueCPaN+aIq+EPjObugyTyu0TPaOhx5dodWEldK3KhCo+IrvJITzSwqEPkYHfiREvjH04sN6ST7JhJ+6Cbqq/HIQbZr9tv8rO4rncHNYDZtibD02Q8Gj6qEvsy4eOprsz0KlqmPF2kEfp3VgIFwCYiZoB3IBRtdQZ82L05UTJTXTJIoqP/2Q==">
            <a:extLst>
              <a:ext uri="{FF2B5EF4-FFF2-40B4-BE49-F238E27FC236}">
                <a16:creationId xmlns:a16="http://schemas.microsoft.com/office/drawing/2014/main" id="{EB85B5E8-EDB7-49BE-94A3-713FABEC0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563" y="-158750"/>
            <a:ext cx="355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AutoShape 4" descr="data:image/jpeg;base64,/9j/4AAQSkZJRgABAQAAAQABAAD/2wCEAAkGBxQSEhUUExQWFhQVFBQVFhcUFBQXFxgWFRQWFxYXFBUYHCggGBolHBQUITEhJSkrLi4uFx8zODMsNygtLisBCgoKDg0OGhAQGywkICQsLywsLCwsLCwsLCwvLCwsLCwsLCwsLCwsLCwsLCwsLCwsLCwsLCwsLCwsLCwsLCwsLP/AABEIALwBDAMBIgACEQEDEQH/xAAbAAABBQEBAAAAAAAAAAAAAAAGAAECBAUDB//EADsQAAEDAgQEBAMGBQQDAQAAAAEAAgMEEQUSITEGQVFxEyJhgTKRoSNCUmKxwQcUctHhM4Lw8RUWQyT/xAAaAQACAwEBAAAAAAAAAAAAAAAAAgEDBAUG/8QAJhEAAgICAgEEAwEBAQAAAAAAAAECEQMhBBIxExQiQTJRYQVxFf/aAAwDAQACEQMRAD8A9fSTgJ7JjSMEpZA1pcdgLkqVlkcTylsFvxG3shK2TFW0gar61079duQGwC5PoSBdSw14DlrYhVNLUN7OpXWlErcL1GWcDk4EHvyv9VZrsHq/5wyskHgmO2U7/wBNv3XDhykLpg7k3zH9kbAJ4ZHB2jDyZ9clo80fjcsTpJJXHR+RsYd5QDzP4l6LTG7WnqAfoFQn4fgdIJCwE+uv0WrbSys5GSE0uq/6U5ckZJURSASIKcFZ7Khk9kya6mgHSUS5PdBJJJMFJQQRIQpxQwiUHk4foiwqtXUTZm5XDseilNLyWYp9JWB1DUho6rjWzZjpzWtPw1IDo5rvaxXWi4cde8hAF9hrdTo6D5GPzZ14SpbBzyN9B7f9ogypoog0BoFgNl0AUWc3Jkc5ORzyoaxfCC1xfGCQTcgbj/CKSFGyE6YQyOLtAMah1rXKaloXyusAe5Rs6nad2g+yfw7dFNo0e6deCrT04Y0NHILopyGwJJsBzWFU8QtBsxt/U81BXGMp+DaspgLAg4j18zPcH9luU07XtzNNx/zdF0E4yj5R1AUrJwErqCmyCZZdVj8bdgXdtvmuEXEbSdWEe90FyxTatI3AqOMUPjRFo+LcKzS1DZBmabhdwpTEtxZ5m+MsNiLfqu1LG+Q2aC4nkvQJ6CN+rmAlTpaVjNGtA7BTaNXvdeCrg2G+Cyx+J2rv7LRtopNClZIzDKbbtlHEKtsTMx9h1PRB1diksh1cQL7DQLV4vms5o5Bt/mVm4flJGZN4Rv42JKPdopx4hLGbhzr9CdPqizBcWEzbGweNwOnULGxuKMZch7qlgLi2dluZyn3Qx8kI5IdkqDe6QUAkVJholdPdc0kE0dAVIFQunagUq4riIhbfcn4R19T6IQq8WleTd5t0Gg7K7xPITMRyAsFXw/DHSkAe5Ow/yiqN2DHCMO8h6XFZmbOPvqinBsSEw6PHxD9wsvFaKOFlufXmVQ4eltO22l7gqHX0LlhDJByiqDUqQCYBOlOcNZM/0UkyAsiwdUnNUkxQSDXFFUbiMbWue6z6DDDINF24kbaa/VoP7K7gVU0CxTvR0YXHCnEz6vCXMFwlgFUWS5T8LtCD15FbtdOMpQ1TMzTNtzePpqpWyU3OD7BwAnsE6eyro5oAU9KXmwVqowlzRsu+Cyhp1W3WztLVKZ1cmSUZpJaBWiqjC/MNhuOoRvC64BGxF/mgfECMyMsLv4TL/hCllHLSpSLSkFhYjxEyN2VozEetgu2E462Y5SMruWtweyijK8M+vajZCSQTqClmDxPRF7Q8bt37IWj0K9GcFk1mBxvNx5T6bJ001TNnH5PRdWBmJVQaC5xAaBcuOgA6k8lp8M0F3iT7rdjyJPRVOP8ABGR4bWOuSRA8jkOSK6Rv2EbWkNPhMy6XAOQWJbz7I8aRZl5Pb4xO4UkH/wDtEpwwzZW/zYcKUst5RVeJ4WUt/Dm17KVPiNZUVdZSxywx/wAsae0j4DKXeNG4lpbnbYZo3HNcnUC3NFmVyC5Jq87ZxXWHDmYmfAEQAc+nEby4tD8rnNnL9Hcw3Lb1V7GMbqf52op4pI42xRU8jC+DxHEyl4cPjbp5UWSnekF1XXRxAGRwaHPZGCeb5DZje5OitArxfiTH6ipiySFolgr6ZhDLiO+dro3t5gEEaehW5RcTVVNUGKeVsjTA+dpyFtmxmz2m7j10d6bJbG9NsK+J6Q5hINjYH0K50OJeG3TcXWSOJao0ZxB5gMAa18lJ4bs7InEXIqM3meGm9sgB6810lw+SqqZ46SRkMdOWMdJJEZs8r2CTKxge0Na1rmakn4uVk1prZZDPFR6zRCtqXSOzHU99BbkAtjhjDzm8U7NuQepWfDQPgq6aKoc1zKiOQAxgtAqI/NluTezo7kD8jlkfxArJ5qDEvDcxlNA9kLB4eYyeGPtwHZhlGdzADrbw3C2txFk5uVFx6wPUguU87WC7iAEMYzjEuHU4dUzwyyyzNiieYv5eJucf/QZ3GzQ17iQbnZC9LxMZqyKnfVQVTZBKWPp2+HkdHY2ewPfcOB0N+ShGXHFSdMNJuI/wsuPzGys0GOMlOUjK7voVUfgfluDqsB7dfUaj2U0jbHBimvj5PQEznAanTuseoxnJCw2u8j2uhuqrJJdyT6cvkooox8aU/wCIKsUo2TtADhmHwkEEoZnw+aH4mmw5jUKj4bge3da+EY3I1wbIczDpr6+qanRpWOeJfF2jPD3uNhclEeA4SWHO8a8h07rbbE0agAdgF0UX+jNl5UprqiITrFxbHRF5WAOdzN9Ah9/Ec99HW9AFFMWHGnJWhT074zYgg/8AOaY1JR1LE12jgCuLaCMahgv2TNxZdHm62gVwvCnSuu4ENG5PPstXiSv8NoY3dw+QC3QEJcYRkPDuRb+iFtiQyetlXbwU6HDPFF1UqYDE/oQdFq4LiQjvdZmLVfiPJ6qFs6Ccu7TWg0wOrMkQJ3Gh9lfusThm4g7klapkUUcnJH5ujoXLm5yy6vHIWaF4v0Gp+myjTYxFIbNeL9DoU1ErE/NHHi7DXVVHUU7CA6WIsBdfKCSN7dlSwVuItextQKQQtaGkxGXPo2wtm05BEBKzOIsfhoYvHqHFrMzW3DS43d6DX1QDSWwebhebF3ZXAwsZHWSM/DVZXwMLu7ATY/gBWxg2DvhrayocWllSabIBe48Fkgdm0/OPktLDqKGFgbDGyNm9o2hoN9b6blWwgOoEs4Pm/wDC/wDjs0fjZCzNd2S+fN0vt6LArKiZ+K1jomxuPhUwtI5zdAZAMpaCvVw2xBQVW0LYp3uygPdYOdzc0XygnoLlFF3HgnMz2cDvfFbxGGeSsgqZnEFrS2NzfIwanRrbC++qt8QcME1bJiWmIU00LhrmJlcCLellqQVxClW1ecWv9UqNCwyUv4CmFYJPIwUD5Gfy7miN8gDvFfE0ghmXZriABmv10RfVUM1JPPPTuhMdQWOkinL2ZZGNyZ43sDr3aGgtI+6NVDhimvNm5NB+fJccXqTLKRfyg2A/dTRTPCp5eqejM4zx29Fc2NREWTRvY0taZonXa1rS4usb5bX1BKvwYLHU4U6gEmWV8R8R5br4z3Z3uIFr3eTey5HAGvcJXNaXNHlJFy2+9idtgq7mmNwINiDofXv7KKHfEhK+rNjHMLqKmmPj+DHPDIyaF0RdK0PYDq4PaNHBzhYbA7rH4eqJhJ9s2Fjdvs3Oc4nrq0AD0R1SSeLECfvDUfqhKvwh8bjYEt5EbW/ZSlZVxuqbjILJKpuQ68kHjVxt6rpSwyv0APyNvqt3DsFDAS8guIsPS6mq8l0XDBe7sxK6NxDQN/RW6LBXncho+ZTl/huOcatVbEuIHAWiFjzKkduclUAhkghiYRYDTmdSghh8SoDWc3AC3JUZqh7zqST1P/NFqcMObHMXv3DTYep6qYpkrG8UG27YR4xj4hPhs1cBYnpoh2txOZ3/ANDbfRZVbMfFJduT+q6VkpsCNUj06LMXHjGPjZfoCHGzvZXXwN9PksCGexv+61Gsc4XsT2UJNlstHoiRSTXUHnxKlidA2ZuV3LUHoVdUXKUNHTtATV8PTNJy+boR+6fD+HHk3l0HTqjB+iyp8bgaSDIL+lyrO1mxZ8klSLzQGgACwAsEN8V4qWWiboXC7j0HILapsRjl+B4PXr8kIcWA+O6/MNI7c1MPIYo/NJmZDCTsu1RSubYla+ARssS4gEfoq2N1rXXa03HVKnbN/b5UbPDWJGVpa74m216hBf8AEZv8/iVFhoNo2k1E9ultAR/S0j/etvheQMkc9xs1sbnOOmgGvPssf+EMLqqorsTeLeO/w4QbXDG6n6CNvs5I/Jz+Sqn1R6eB7eg+imGp2BdMqYpbI2Vavw1sw10I2I/fqrzWqYalsTu09ArJgMoOgDuxsnh4fkPxWaO90U31t6KSbuy33eSqK1FRtiblaP8APqgvEWGORwItqSOyPLrOxXChMN7OGx/Y+ihNfYYM3Sdv7MCDFhltzWVVEvdf1Wr/AOuSNOwPqCuMpy6DS3zRVHShODb6BJgcRbAwHor4K8+qMamabZiANlr4XxNchstv6h+6ijDk401cgpJSTXWZW4i5odduo2Pp1PQKYxcnSM8YuTpEMcmhtZ5GbYa2Ou10HTDM6wa0621vv2QnxJxo6V7o4GtdkdczSa7H7o6Dqsev4kqWuDRP4o3Lo22J01F/RdnD/ny67N2JdFQT4rjbIvJI45iSPDhAuR1ceSpU3F8Mb2kQu8LMQ8ueCdRba2yw8TwVwgZUAOYCHOkB1fY2s431IWLBWhzvOBa1mkC5vy7rfi4uJxHct0z1GRgP3gQ674zyy9D6hc35gbH/ALVvAsFtSQskZ5mtOa52L9bd9tFs4NQxiUMcS9lsvnH3vylcbPhhbaZYs3VFfhrBjM7M4WaDcnr2R+yINAAGgShgawBrQAB0XQLBKVnMzZnklbHSWfLi8TTbNc+i701cx/wuv6c0pU4SW6LCi5STOQQgJ4uxV2fwWmzR8VuZ6IeZSOOtlq8SQls7r9cw9QVKirgBaytk6o7OBJY1RjmN7DcXuNb8/miCVv8AOU4cB9tFvb711Wxeua5thuVe4MgLWSPOgNgPbdF/aFzfj2+wYDiLj6HT6LlK8NBcdmtc42F9ALnT2RpijqRzrSPYH9b2P0U6HBIAQ9vnA1Fzcaeg3TtJbF9xo8zx/iSIYO6SneTLWvNO1o0eA0jxG2GuxA/3tXqPCOBijpIacD4Ixm03edX/AFJ+S8Zrf4c4hDiDnUcQdDHMZYHyOYI2uNnA5L7tIAvbXIF63wLgVXTCZ9bVGolne12UX8OLKDpHfa9+VhoFTeznSm5SthQxqmGp2hdLKBWxmtUrJBOoEGsknSQBwigykm51XVSsooAozyuEchLQLXy2N7i2/oUDRVhB11XoksYcCDzFvmvOcRpTFIWnkf8ApMlaOhwZRtpmoymin01a/obWPYrDxGiMLspVplVYf2CrV075XD+yEbVGUX50HWDVBdTMcT93X2QnxXLJLTVBYTcxkNA37fJE5pTFSWBsWxntfc3QzSA2Dw4W+JxHmy6XIA2WrjJL5fowYqbbPG57Mh8vldJYOb6WU8ApZDKBcsbF55HdG9vVFGNcJtnLqimfluSXRyA6G+paf2SqaAUdJL43+pPkY1rHZrdSXc916D3EZR+Pll1WNRcQy1tU3w42tY9xA8QkgAjmOwWkcHpKSdri1rCCRd58rnHm3kLIa4OzMmfKT/8AngbeU+huGhvrcKXEeKGplbM1gMTbhjJeY5myR4vn0jpJDeT0yjpHuAcXDI4k+U6H81/ktCngILBY+R4Ic5wsbrzP+F2IyeNPG5x8DJmy7ta4mwt06L1ahp2hwaAT5hpe4bZczkxeOTiyty1bCUJ0yS5JzQGp6NzthdcnBzCTs4fMInw0hjVh4qbvJA3TLZ2IZHKbVaCfCanxImu57HuFbIWfw/EWwi/Mk+xWkoOXkpSdGXjOFCdu9nD4Ta/zQrPwxMDoL+t9Pkj0hc3JlNpUPizzhpADUYM2nb4lS+zb2DG6ue78IQvj/FLXvAkf4bY7hkERJDfzSEfE705KfHfEEjnPINzq2McomjQuH5ivOIYW7uudfNb69yeq73D4SSU5+TUlKe5BfHxVE11vOAerb2PVEeGYlmANNLmJGoaC23TuV5a+OxDge9+V9hdXKWoyedoLTyyOIdffQ+y1z46ktFnU9twHiFxdknAuLDPtY8syMmLw7hriP+Zd4UhtL91x0zflPqvXuGK3xYATe7btN97jquHzuP6b7JUZM8K2jXCkmsnXPMokkkkAJJNdcZ6hrPicB3QCVndRKoNxiEm2cK811xcaoJcWvKHVDEsLZN8W45q+khOgUnF2gTk4aLT8TcvMqm6pjhPkbnd1PwjsFs8Q1Goj1tubKpT4aCL2T2dLFKUoXN6OVJxI4+WVoLToSPXqFwNO2KzdQ0aMtsQ7VcMQpQ06IjwSESU7Q8X1P/ArMc+gZVHGu0UDldE6RoDAWj4iSLnN26IC/iFh8jWxSs/02FzHnUkF1tSOQtcL2I4YWny66e4VCuwnOMpF2uJzNI0cOhW7BylCSYqyRl9ngcMZaZIo3l7XtsbHK0m/lJC5SYc4RPOYHw7Zmg31Olx1Xqs38N4y4mCWSG5uWZWvb7XOyuYH/DyGGUySXmfe7czQ1jSPyg6ldJ/6GGKtef0N3jRHgnB/Apoi9lpJAHvNtcx2uPQAI4w2nsS4+x7qUVGTYk21vYfoVea2y4OfO5tsy5ctrqhJJ1G6zGdAsHvAtlPyU6LB3yG8l2t39UTpAp+xplyZVSQo2AAAck6SV0hlEqWMN+wk1tdjhe9uSuqpizC6F4G5abJofkiY+UeGcX4e6OKGTKQ1weDbnoLBwQvK+wBbuW2N/wBAF6NjVGZoyx7tQ24ttmHIrzavzB9iOVrDe4XrsDconTixjqA0AWGumhv6ppWggG1rf83TxU7pLAXB5+qm5nkMfQ6dVcOdaVzbhzSA6/PfTnovY/4fYl4hDgRle3b1HNeKQyZXBwFiLj+olex/w6wlzSw6WjYM39TtbLB/oKPouyrN+Ds9JSTJ15g5okxKdRKAKOL13hMuNzoELNjfK65JJOq1+Kr/AGf+75qtgUoB1TrSs6HHXXH2S2VqvDXNGoKngmIuY8MJu1xt2K3MUqG5ChekbmlaB+If5R5LIv1Mb7B2nsmSSHLBziSMh7XciLfJVYK0hqKKiBrxlcLhZTuHm30cQOlh+qZNM24eRBR6yMKzpnhrRcn6d0YUFMI2BvQfVRoqFkQs0e5391ZQ3fgpz5vU19CISypKQSlBzyDopAJJICxwErJBIoAZUqqmc43BsLK6khEp0DNZxC7aMAD11VVuPyg6kH2TYLTMkNnFLF8I8PVpu2/umVM6ihhjLo0bWF422XQizunI9lrhecBxBFtCNV6BQTZ42O6tCUy8rAsbteCymcErpEoMgDcQYWWTPeGnK5t2u5NPO6FsYwllRGMzftbf6jdNtgeq9gc2+hQ7i/DAeCYiGE7jkf7Lp8fm9aUvr7NMM2qZ47Pw1VRsGTK8H8B83uSqDMGqXkt8I67Zi39br1yLheYAiwva176ankF1peC3BwLpRlHRut+66P8A6UEttMvedfsAcG4dtlzEGUXs0DY9+a9d4eoDDFZ1g51ibde/NSwrBI4NWi7zu925WkuTzOY8+l4M2XN20IKSp1OIRx/E4A9OahT4rE82DhfodFhKukqui/dRTXToFKuI0glZlOnMHoUIT0kkTiHXt9EcqJCZSrTL8OeWPQDBr5NAHHsiHBMI8Pzv+K1gOgWw1oHJSQ2vobJyZTVLQkkkkpmEkksvEsaZCcurndBy7oGjFydI1LpIYj4qudWaf1a/otvD8QZKLtOvMHcIoeeGcFbRdCZNdLMgqHSuuUkwaLnQAXKH67icD/Tbf1O3siiyGKU38QkJToKi4skBGZoIRRhte2ZuZvuOimh8mCePbLqSi51tUG4hjzy85DZvL+6BceF5Hoz4piD0Vw4k4ix1WxV8ONOrHW9CqzOGXX1eE3VebOj7nE9sxooTI+zRuj2liyMa3oAFWw3DWRDyi56lXglf8MXIz+o9eB7JkklBmElZJJACTAJJIAcrJxyvLGhrfid9B1WqhPEJbzvvyIA7KUX8eHeezOyXN7X73umfGRqUQ0DBnCq8Qlt9FNo6Ky/PpRd4bri9rmONy3Y+hWnV1jIhd5sPr8kOcKDzvPIN1/ZZ9XUGaUuJ56dAOSKMr46nmaXg33cSx8muPsrlDiscvwnXodCsNuE3asyogMZ0NjyKGh/bY5Ko+Q+BTrOwarMsQcd9j3C0EpglHq6HSSSQKV66fIxzug07oDcS91zqSb+6OcUhL4ntG5ageF2VwJTLwdDg1v8AZedhWUXKhDMYZA4ddey1a3FmOZ69FhsaZXgDmbKVs0xblB90HjXXAKi4pmNsAOgA+S5VLzlPWxt31UJHJS2C2P4mZHmNp8rTY25uHX0TUWHBwBdzWFBLZ2vXmt1mKANCl60dZY+sEolXF6JrdlZ4LlIkc25ILbnposzEKwvP9uSJeFaAsYXuFi7QdkfWxORLripmvibyIXn8pXn7COa9EqY87HN6ghec1NK9riCNuqmKtFXDklaPTLJwmunVZzx06jdPdAUJOo3T3QFDpkrqpiVX4bHO6aDuglRt0hqzEY4vidr03KoDiSK+zh62Qy9znuudSfddH0LgL2TUdCPEgl8nsNaWrbILtcCh/iOkyv8AEAu12/oVjUlS6F+Ye4voUbxSNljBtcOGyFplUoPBJSXgE4sRc3ZVqicv35lE0vD8ROl235Bd6XCY49QLnqVPxRb7qC2ls4YHQlkTr6F429kLw3Y7XqQUfFY+L4KJPMywdzB2KE78lWHPU25fZI4izLuEPYpVB502VlmAzdAPdd6Pht1/tCAOgOpUKKX2Xxnix7TL/CsZERPV1x8lthcomgCw0A0XUJWc7JLtJsdMldJAo1lh4tgWclzLAncHYnut1RJUp0PCbg7QGswGUm1repIstSighpDd7xnP07BLibEjGMjDYkXJG4HIBC0FOZCfqmuzfCM80bm6QdQYnE/4Xg9/8qwSgmXDXNbfTZd8GxlzHBj9WnTXceqXrRXLi0ri7Fi/D7s2aMXaSTYbhUYcDmJ+E+6OykrO9kR5M0qMXCeHWx+Z/mdvbl79VvBqZqmEjdmec3J2x1xkga43LQSu11FKVoV090xTXQyaJXT3UCU6AocOSJUSmaUBRO6x+JgTEPR1ytW6rYnGHRPv+H9E0fI8NSTBnDXAbogiyuab2QfC83HZXX1bgNColpnTyY+6TsrYiAHGyJ+HDeAehIQbM8m5RxgrQIY7cxf3Usq5f4JGgkkkoOcJUsUxIQNuRcnYdf7BXOaCeI5S6ZwPLQdrIRdgxqc6YpuIpjs4AegXag4kkaR4nmb8j7LHYPL7LnIVB1Hx8bVUelRSBwBGoOoK6hyxeGHEwN9CR7aLXug4849ZNE7pXXIlMTqgijtmUSo3TOU0FAvxVF5mv2uLa9QueCPaN+aIq+EPjObugyTyu0TPaOhx5dodWEldK3KhCo+IrvJITzSwqEPkYHfiREvjH04sN6ST7JhJ+6Cbqq/HIQbZr9tv8rO4rncHNYDZtibD02Q8Gj6qEvsy4eOprsz0KlqmPF2kEfp3VgIFwCYiZoB3IBRtdQZ82L05UTJTXTJIoqP/2Q==">
            <a:extLst>
              <a:ext uri="{FF2B5EF4-FFF2-40B4-BE49-F238E27FC236}">
                <a16:creationId xmlns:a16="http://schemas.microsoft.com/office/drawing/2014/main" id="{D8521BA2-C52C-4B72-80A6-8F9AEA37B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363" y="9525"/>
            <a:ext cx="355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223" name="Picture 5">
            <a:extLst>
              <a:ext uri="{FF2B5EF4-FFF2-40B4-BE49-F238E27FC236}">
                <a16:creationId xmlns:a16="http://schemas.microsoft.com/office/drawing/2014/main" id="{33FA2E97-E044-49CB-B697-D9CDAEC3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3" y="4511675"/>
            <a:ext cx="366395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itle 1">
            <a:extLst>
              <a:ext uri="{FF2B5EF4-FFF2-40B4-BE49-F238E27FC236}">
                <a16:creationId xmlns:a16="http://schemas.microsoft.com/office/drawing/2014/main" id="{A351BC2D-2A6C-4BD5-9A5F-FD76DC22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Lymphocytes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18758363-FB40-4C2D-B995-3184B2FB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300">
                <a:ea typeface="ＭＳ Ｐゴシック" panose="020B0600070205080204" pitchFamily="34" charset="-128"/>
              </a:rPr>
              <a:t>Both T-Cells and B-Cells secrete lymphokines and macrophages secrete monokines. Monokines and lymphokines are known as cytokines and their function is to encourage cell growth, promote cell activation or destroy target cells.</a:t>
            </a:r>
          </a:p>
          <a:p>
            <a:r>
              <a:rPr lang="en-US" altLang="en-US" sz="2300">
                <a:ea typeface="ＭＳ Ｐゴシック" panose="020B0600070205080204" pitchFamily="34" charset="-128"/>
              </a:rPr>
              <a:t>When a B-Cell’s receptor matches an antigen, the antigen is partitioned into peptides.</a:t>
            </a:r>
          </a:p>
        </p:txBody>
      </p:sp>
      <p:sp>
        <p:nvSpPr>
          <p:cNvPr id="10243" name="Date Placeholder 3">
            <a:extLst>
              <a:ext uri="{FF2B5EF4-FFF2-40B4-BE49-F238E27FC236}">
                <a16:creationId xmlns:a16="http://schemas.microsoft.com/office/drawing/2014/main" id="{3932982D-2B85-49B5-B133-7A572DED34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0AFBE428-EB99-4AAF-8190-04B197C3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64F038-245C-4433-9B90-B87C91215A42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0245" name="Title 1">
            <a:extLst>
              <a:ext uri="{FF2B5EF4-FFF2-40B4-BE49-F238E27FC236}">
                <a16:creationId xmlns:a16="http://schemas.microsoft.com/office/drawing/2014/main" id="{2FD1A2E9-59B0-448D-A2E0-C6761AF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Lifecycle of Lymphocytes</a:t>
            </a:r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1ADF2615-6E82-411C-89F1-1F526E83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3697288"/>
            <a:ext cx="5246688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FBE92B1-7355-440C-8AD4-9A3E5F75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DC96A26-E3A5-459F-9BF8-A64DA221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When a B-Cell’s receptor matches an antigen, the antigen is partitioned into peptides . The peptides are then brought to the surface of the B-Cell by an MHC-molecule of Type II. Macrophages also break down antigen and the broken down antigen is brought to the surface of the macrophage.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The HTC binds to the MHC-molecule on the surface of the B-Cell or macrophage and proliferates or suppresses the B-Cell response to the partitioned cell, by secreting lymphokines.</a:t>
            </a:r>
          </a:p>
        </p:txBody>
      </p:sp>
      <p:sp>
        <p:nvSpPr>
          <p:cNvPr id="11268" name="Date Placeholder 3">
            <a:extLst>
              <a:ext uri="{FF2B5EF4-FFF2-40B4-BE49-F238E27FC236}">
                <a16:creationId xmlns:a16="http://schemas.microsoft.com/office/drawing/2014/main" id="{262C06DD-6C20-443B-8FA6-EE497B6F07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5DE865FF-268D-4FB1-90E5-3C129E14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ABE958-879A-4788-9199-0C0FCB7BCF8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1817</Words>
  <Application>Microsoft Office PowerPoint</Application>
  <PresentationFormat>Custom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ＭＳ Ｐゴシック</vt:lpstr>
      <vt:lpstr>Arial</vt:lpstr>
      <vt:lpstr>Open Sans</vt:lpstr>
      <vt:lpstr>Interstate</vt:lpstr>
      <vt:lpstr>Edwardian Script ITC</vt:lpstr>
      <vt:lpstr>Office Theme</vt:lpstr>
      <vt:lpstr>PowerPoint Presentation</vt:lpstr>
      <vt:lpstr>Agenda</vt:lpstr>
      <vt:lpstr>Nature Immune Systems</vt:lpstr>
      <vt:lpstr>Artificial Immune Systems </vt:lpstr>
      <vt:lpstr>Concept</vt:lpstr>
      <vt:lpstr>Antigen-Antibody complex</vt:lpstr>
      <vt:lpstr>Lymphocytes</vt:lpstr>
      <vt:lpstr>Lifecycle of Lymphocytes</vt:lpstr>
      <vt:lpstr>PowerPoint Presentation</vt:lpstr>
      <vt:lpstr>Concept</vt:lpstr>
      <vt:lpstr>Immunity Types</vt:lpstr>
      <vt:lpstr>The Network Theory</vt:lpstr>
      <vt:lpstr>The Danger Theory</vt:lpstr>
      <vt:lpstr>Co-Stimulation of T-Cell  by an APC</vt:lpstr>
      <vt:lpstr>PowerPoint Presentation</vt:lpstr>
      <vt:lpstr>Artificial Immune System Algorithm</vt:lpstr>
      <vt:lpstr>AIS Algorithm</vt:lpstr>
      <vt:lpstr>Negative Selection</vt:lpstr>
      <vt:lpstr>Negative Selection</vt:lpstr>
      <vt:lpstr>Clonal Selection</vt:lpstr>
      <vt:lpstr>ClonalG</vt:lpstr>
      <vt:lpstr>Intrusion Detection</vt:lpstr>
      <vt:lpstr>example</vt:lpstr>
      <vt:lpstr>PowerPoint Presentation</vt:lpstr>
      <vt:lpstr>PowerPoint Presentation</vt:lpstr>
      <vt:lpstr>PowerPoint Presentation</vt:lpstr>
      <vt:lpstr>AIS Intrusion Detection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Abba Suganda Girsang</cp:lastModifiedBy>
  <cp:revision>46</cp:revision>
  <dcterms:created xsi:type="dcterms:W3CDTF">2014-08-28T03:04:31Z</dcterms:created>
  <dcterms:modified xsi:type="dcterms:W3CDTF">2018-11-23T08:01:43Z</dcterms:modified>
</cp:coreProperties>
</file>