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19" r:id="rId3"/>
    <p:sldId id="320" r:id="rId4"/>
    <p:sldId id="321" r:id="rId5"/>
    <p:sldId id="322" r:id="rId6"/>
    <p:sldId id="325" r:id="rId7"/>
    <p:sldId id="326" r:id="rId8"/>
    <p:sldId id="327" r:id="rId9"/>
    <p:sldId id="328" r:id="rId10"/>
    <p:sldId id="329" r:id="rId11"/>
    <p:sldId id="330" r:id="rId12"/>
    <p:sldId id="331" r:id="rId13"/>
    <p:sldId id="332" r:id="rId14"/>
    <p:sldId id="333" r:id="rId15"/>
    <p:sldId id="334" r:id="rId16"/>
    <p:sldId id="335" r:id="rId17"/>
    <p:sldId id="342" r:id="rId18"/>
    <p:sldId id="343" r:id="rId19"/>
    <p:sldId id="344" r:id="rId20"/>
    <p:sldId id="345" r:id="rId21"/>
    <p:sldId id="346" r:id="rId22"/>
    <p:sldId id="347" r:id="rId23"/>
    <p:sldId id="348" r:id="rId24"/>
    <p:sldId id="349" r:id="rId25"/>
    <p:sldId id="318" r:id="rId26"/>
    <p:sldId id="261" r:id="rId27"/>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585" autoAdjust="0"/>
  </p:normalViewPr>
  <p:slideViewPr>
    <p:cSldViewPr snapToGrid="0" snapToObjects="1">
      <p:cViewPr varScale="1">
        <p:scale>
          <a:sx n="73" d="100"/>
          <a:sy n="73" d="100"/>
        </p:scale>
        <p:origin x="96" y="54"/>
      </p:cViewPr>
      <p:guideLst>
        <p:guide orient="horz" pos="2382"/>
        <p:guide pos="3367"/>
      </p:guideLst>
    </p:cSldViewPr>
  </p:slideViewPr>
  <p:outlineViewPr>
    <p:cViewPr>
      <p:scale>
        <a:sx n="33" d="100"/>
        <a:sy n="33" d="100"/>
      </p:scale>
      <p:origin x="0" y="780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CFD8CD-5CA1-4E8F-8D79-39203498ABF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EE063BC0-1BFD-42BB-B6D9-CB479E601F8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974D5F3-3BC8-4E06-AA9E-D9911A746AC9}" type="datetimeFigureOut">
              <a:rPr lang="en-US"/>
              <a:pPr>
                <a:defRPr/>
              </a:pPr>
              <a:t>11/23/2018</a:t>
            </a:fld>
            <a:endParaRPr lang="en-US"/>
          </a:p>
        </p:txBody>
      </p:sp>
      <p:sp>
        <p:nvSpPr>
          <p:cNvPr id="4" name="Slide Image Placeholder 3">
            <a:extLst>
              <a:ext uri="{FF2B5EF4-FFF2-40B4-BE49-F238E27FC236}">
                <a16:creationId xmlns:a16="http://schemas.microsoft.com/office/drawing/2014/main" id="{543E2FE1-8F6D-420C-A7DD-FA9B0D88AEF1}"/>
              </a:ext>
            </a:extLst>
          </p:cNvPr>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76F126D-E7A0-493B-93EF-ABFA4C7D8D8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8129D75-2697-4991-A949-61294DD0C44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F836F497-63AF-4356-9BA8-598EEB8BD7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901C69-E98F-47BB-B59F-368D552CCB2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DCF128B-5A5D-4E2E-9257-37BA6FC222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6DC193C0-EFD9-4849-9110-0D29E646B3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Sources:</a:t>
            </a:r>
          </a:p>
          <a:p>
            <a:r>
              <a:rPr lang="en-US" altLang="en-US"/>
              <a:t>Haykin, S. (2009). Neural Networks and Learning Machines, 3rd ed. Pearson. ISBN: 978-0-13-129376-2</a:t>
            </a:r>
          </a:p>
        </p:txBody>
      </p:sp>
      <p:sp>
        <p:nvSpPr>
          <p:cNvPr id="30724" name="Slide Number Placeholder 3">
            <a:extLst>
              <a:ext uri="{FF2B5EF4-FFF2-40B4-BE49-F238E27FC236}">
                <a16:creationId xmlns:a16="http://schemas.microsoft.com/office/drawing/2014/main" id="{41E63973-B971-4CA6-BA0D-F7725D9EA2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09DB0B1-C01E-44AC-AD44-3BDCEB54A2C7}" type="slidenum">
              <a:rPr lang="en-US" altLang="en-US" sz="1200"/>
              <a:pPr eaLnBrk="1" hangingPunct="1"/>
              <a:t>8</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E1B23A4-950B-4D3E-AEEA-D4B389743C00}"/>
              </a:ext>
            </a:extLst>
          </p:cNvPr>
          <p:cNvSpPr>
            <a:spLocks noGrp="1"/>
          </p:cNvSpPr>
          <p:nvPr>
            <p:ph type="dt" sz="half" idx="10"/>
          </p:nvPr>
        </p:nvSpPr>
        <p:spPr/>
        <p:txBody>
          <a:bodyPr/>
          <a:lstStyle>
            <a:lvl1pPr>
              <a:defRPr/>
            </a:lvl1pPr>
          </a:lstStyle>
          <a:p>
            <a:pPr>
              <a:defRPr/>
            </a:pPr>
            <a:fld id="{FFD0D270-DB8E-41BA-864F-DC7787BCC92D}" type="datetime1">
              <a:rPr lang="en-US"/>
              <a:pPr>
                <a:defRPr/>
              </a:pPr>
              <a:t>11/23/2018</a:t>
            </a:fld>
            <a:endParaRPr lang="en-US"/>
          </a:p>
        </p:txBody>
      </p:sp>
      <p:sp>
        <p:nvSpPr>
          <p:cNvPr id="5" name="Footer Placeholder 4">
            <a:extLst>
              <a:ext uri="{FF2B5EF4-FFF2-40B4-BE49-F238E27FC236}">
                <a16:creationId xmlns:a16="http://schemas.microsoft.com/office/drawing/2014/main" id="{C67E1658-6F56-47CE-9BB0-2C840677A56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97899B7-0730-4316-B0C9-2DEA0D673ED3}"/>
              </a:ext>
            </a:extLst>
          </p:cNvPr>
          <p:cNvSpPr>
            <a:spLocks noGrp="1"/>
          </p:cNvSpPr>
          <p:nvPr>
            <p:ph type="sldNum" sz="quarter" idx="12"/>
          </p:nvPr>
        </p:nvSpPr>
        <p:spPr/>
        <p:txBody>
          <a:bodyPr/>
          <a:lstStyle>
            <a:lvl1pPr>
              <a:defRPr/>
            </a:lvl1pPr>
          </a:lstStyle>
          <a:p>
            <a:fld id="{52B2EFD7-E144-4893-A284-4AC8A3E56D71}" type="slidenum">
              <a:rPr lang="en-US" altLang="en-US"/>
              <a:pPr/>
              <a:t>‹#›</a:t>
            </a:fld>
            <a:endParaRPr lang="en-US" altLang="en-US"/>
          </a:p>
        </p:txBody>
      </p:sp>
    </p:spTree>
    <p:extLst>
      <p:ext uri="{BB962C8B-B14F-4D97-AF65-F5344CB8AC3E}">
        <p14:creationId xmlns:p14="http://schemas.microsoft.com/office/powerpoint/2010/main" val="293282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A29B8-B998-44CA-97BA-583F67C9496C}"/>
              </a:ext>
            </a:extLst>
          </p:cNvPr>
          <p:cNvSpPr>
            <a:spLocks noGrp="1"/>
          </p:cNvSpPr>
          <p:nvPr>
            <p:ph type="dt" sz="half" idx="10"/>
          </p:nvPr>
        </p:nvSpPr>
        <p:spPr/>
        <p:txBody>
          <a:bodyPr/>
          <a:lstStyle>
            <a:lvl1pPr>
              <a:defRPr/>
            </a:lvl1pPr>
          </a:lstStyle>
          <a:p>
            <a:pPr>
              <a:defRPr/>
            </a:pPr>
            <a:fld id="{3C25534D-5743-406F-B926-9779365BB38E}" type="datetime1">
              <a:rPr lang="en-US"/>
              <a:pPr>
                <a:defRPr/>
              </a:pPr>
              <a:t>11/23/2018</a:t>
            </a:fld>
            <a:endParaRPr lang="en-US"/>
          </a:p>
        </p:txBody>
      </p:sp>
      <p:sp>
        <p:nvSpPr>
          <p:cNvPr id="5" name="Footer Placeholder 4">
            <a:extLst>
              <a:ext uri="{FF2B5EF4-FFF2-40B4-BE49-F238E27FC236}">
                <a16:creationId xmlns:a16="http://schemas.microsoft.com/office/drawing/2014/main" id="{62A7A2B3-868F-42E0-BDF4-741849DFA46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DD14146-E944-4B38-80D1-85319C2A80DA}"/>
              </a:ext>
            </a:extLst>
          </p:cNvPr>
          <p:cNvSpPr>
            <a:spLocks noGrp="1"/>
          </p:cNvSpPr>
          <p:nvPr>
            <p:ph type="sldNum" sz="quarter" idx="12"/>
          </p:nvPr>
        </p:nvSpPr>
        <p:spPr/>
        <p:txBody>
          <a:bodyPr/>
          <a:lstStyle>
            <a:lvl1pPr>
              <a:defRPr/>
            </a:lvl1pPr>
          </a:lstStyle>
          <a:p>
            <a:fld id="{4571DEDF-A522-481E-B797-441B22D81325}" type="slidenum">
              <a:rPr lang="en-US" altLang="en-US"/>
              <a:pPr/>
              <a:t>‹#›</a:t>
            </a:fld>
            <a:endParaRPr lang="en-US" altLang="en-US"/>
          </a:p>
        </p:txBody>
      </p:sp>
    </p:spTree>
    <p:extLst>
      <p:ext uri="{BB962C8B-B14F-4D97-AF65-F5344CB8AC3E}">
        <p14:creationId xmlns:p14="http://schemas.microsoft.com/office/powerpoint/2010/main" val="321657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FD5AF-5F90-4C79-94F4-FE68894D3341}"/>
              </a:ext>
            </a:extLst>
          </p:cNvPr>
          <p:cNvSpPr>
            <a:spLocks noGrp="1"/>
          </p:cNvSpPr>
          <p:nvPr>
            <p:ph type="dt" sz="half" idx="10"/>
          </p:nvPr>
        </p:nvSpPr>
        <p:spPr/>
        <p:txBody>
          <a:bodyPr/>
          <a:lstStyle>
            <a:lvl1pPr>
              <a:defRPr/>
            </a:lvl1pPr>
          </a:lstStyle>
          <a:p>
            <a:pPr>
              <a:defRPr/>
            </a:pPr>
            <a:fld id="{9D42C631-3B9C-4037-A727-CB9CA0D79662}" type="datetime1">
              <a:rPr lang="en-US"/>
              <a:pPr>
                <a:defRPr/>
              </a:pPr>
              <a:t>11/23/2018</a:t>
            </a:fld>
            <a:endParaRPr lang="en-US"/>
          </a:p>
        </p:txBody>
      </p:sp>
      <p:sp>
        <p:nvSpPr>
          <p:cNvPr id="5" name="Footer Placeholder 4">
            <a:extLst>
              <a:ext uri="{FF2B5EF4-FFF2-40B4-BE49-F238E27FC236}">
                <a16:creationId xmlns:a16="http://schemas.microsoft.com/office/drawing/2014/main" id="{D98AB654-17B1-476A-812A-E3F9098E93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A27E10D-F6D2-4808-AB18-EA408D6A675C}"/>
              </a:ext>
            </a:extLst>
          </p:cNvPr>
          <p:cNvSpPr>
            <a:spLocks noGrp="1"/>
          </p:cNvSpPr>
          <p:nvPr>
            <p:ph type="sldNum" sz="quarter" idx="12"/>
          </p:nvPr>
        </p:nvSpPr>
        <p:spPr/>
        <p:txBody>
          <a:bodyPr/>
          <a:lstStyle>
            <a:lvl1pPr>
              <a:defRPr/>
            </a:lvl1pPr>
          </a:lstStyle>
          <a:p>
            <a:fld id="{6750CE14-DF47-4E04-843E-6F94061D0245}" type="slidenum">
              <a:rPr lang="en-US" altLang="en-US"/>
              <a:pPr/>
              <a:t>‹#›</a:t>
            </a:fld>
            <a:endParaRPr lang="en-US" altLang="en-US"/>
          </a:p>
        </p:txBody>
      </p:sp>
    </p:spTree>
    <p:extLst>
      <p:ext uri="{BB962C8B-B14F-4D97-AF65-F5344CB8AC3E}">
        <p14:creationId xmlns:p14="http://schemas.microsoft.com/office/powerpoint/2010/main" val="179124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440" y="210080"/>
            <a:ext cx="8194622" cy="1684135"/>
          </a:xfrm>
        </p:spPr>
        <p:txBody>
          <a:bodyPr/>
          <a:lstStyle/>
          <a:p>
            <a:r>
              <a:rPr lang="en-US"/>
              <a:t>Click to edit Master title style</a:t>
            </a:r>
          </a:p>
        </p:txBody>
      </p:sp>
      <p:sp>
        <p:nvSpPr>
          <p:cNvPr id="3" name="Text Placeholder 2"/>
          <p:cNvSpPr>
            <a:spLocks noGrp="1"/>
          </p:cNvSpPr>
          <p:nvPr>
            <p:ph type="body" sz="half" idx="1"/>
          </p:nvPr>
        </p:nvSpPr>
        <p:spPr>
          <a:xfrm>
            <a:off x="1781440" y="2100792"/>
            <a:ext cx="4008239" cy="4537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67823" y="2100792"/>
            <a:ext cx="4008239" cy="21848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67823" y="4453679"/>
            <a:ext cx="4008239" cy="21848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C3105851-A93C-4A08-8911-F300B125511D}"/>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B34F16C6-B658-4706-90FE-2E5CC700FD82}"/>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B8C986B4-51C2-40DB-A2D5-0AEF8FC4AC33}"/>
              </a:ext>
            </a:extLst>
          </p:cNvPr>
          <p:cNvSpPr>
            <a:spLocks noGrp="1" noChangeArrowheads="1"/>
          </p:cNvSpPr>
          <p:nvPr>
            <p:ph type="sldNum" sz="quarter" idx="12"/>
          </p:nvPr>
        </p:nvSpPr>
        <p:spPr/>
        <p:txBody>
          <a:bodyPr/>
          <a:lstStyle>
            <a:lvl1pPr>
              <a:defRPr/>
            </a:lvl1pPr>
          </a:lstStyle>
          <a:p>
            <a:fld id="{DE39E536-EC0F-4C41-94DF-37EDFEF7C380}" type="slidenum">
              <a:rPr lang="en-US" altLang="en-US"/>
              <a:pPr/>
              <a:t>‹#›</a:t>
            </a:fld>
            <a:endParaRPr lang="en-US" altLang="en-US"/>
          </a:p>
        </p:txBody>
      </p:sp>
    </p:spTree>
    <p:extLst>
      <p:ext uri="{BB962C8B-B14F-4D97-AF65-F5344CB8AC3E}">
        <p14:creationId xmlns:p14="http://schemas.microsoft.com/office/powerpoint/2010/main" val="10736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46ED9-A0E3-43AB-80B9-A817BD2A5AD9}"/>
              </a:ext>
            </a:extLst>
          </p:cNvPr>
          <p:cNvSpPr>
            <a:spLocks noGrp="1"/>
          </p:cNvSpPr>
          <p:nvPr>
            <p:ph type="dt" sz="half" idx="10"/>
          </p:nvPr>
        </p:nvSpPr>
        <p:spPr/>
        <p:txBody>
          <a:bodyPr/>
          <a:lstStyle>
            <a:lvl1pPr>
              <a:defRPr/>
            </a:lvl1pPr>
          </a:lstStyle>
          <a:p>
            <a:pPr>
              <a:defRPr/>
            </a:pPr>
            <a:fld id="{EFC94106-DF50-403D-ABFF-01DE81B215B9}" type="datetime1">
              <a:rPr lang="en-US"/>
              <a:pPr>
                <a:defRPr/>
              </a:pPr>
              <a:t>11/23/2018</a:t>
            </a:fld>
            <a:endParaRPr lang="en-US"/>
          </a:p>
        </p:txBody>
      </p:sp>
      <p:sp>
        <p:nvSpPr>
          <p:cNvPr id="5" name="Footer Placeholder 4">
            <a:extLst>
              <a:ext uri="{FF2B5EF4-FFF2-40B4-BE49-F238E27FC236}">
                <a16:creationId xmlns:a16="http://schemas.microsoft.com/office/drawing/2014/main" id="{4A3E6A58-1DD1-427F-ABF2-7057F4E7C1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4F7B5C1-B666-42A7-95EC-B0713FF10FAB}"/>
              </a:ext>
            </a:extLst>
          </p:cNvPr>
          <p:cNvSpPr>
            <a:spLocks noGrp="1"/>
          </p:cNvSpPr>
          <p:nvPr>
            <p:ph type="sldNum" sz="quarter" idx="12"/>
          </p:nvPr>
        </p:nvSpPr>
        <p:spPr/>
        <p:txBody>
          <a:bodyPr/>
          <a:lstStyle>
            <a:lvl1pPr>
              <a:defRPr/>
            </a:lvl1pPr>
          </a:lstStyle>
          <a:p>
            <a:fld id="{C4EC62F5-3F6E-44E5-9B20-73674B842183}" type="slidenum">
              <a:rPr lang="en-US" altLang="en-US"/>
              <a:pPr/>
              <a:t>‹#›</a:t>
            </a:fld>
            <a:endParaRPr lang="en-US" altLang="en-US"/>
          </a:p>
        </p:txBody>
      </p:sp>
    </p:spTree>
    <p:extLst>
      <p:ext uri="{BB962C8B-B14F-4D97-AF65-F5344CB8AC3E}">
        <p14:creationId xmlns:p14="http://schemas.microsoft.com/office/powerpoint/2010/main" val="352739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4C68B0-F86A-4EF3-840E-8E819C07ADDA}"/>
              </a:ext>
            </a:extLst>
          </p:cNvPr>
          <p:cNvSpPr>
            <a:spLocks noGrp="1"/>
          </p:cNvSpPr>
          <p:nvPr>
            <p:ph type="dt" sz="half" idx="10"/>
          </p:nvPr>
        </p:nvSpPr>
        <p:spPr/>
        <p:txBody>
          <a:bodyPr/>
          <a:lstStyle>
            <a:lvl1pPr>
              <a:defRPr/>
            </a:lvl1pPr>
          </a:lstStyle>
          <a:p>
            <a:pPr>
              <a:defRPr/>
            </a:pPr>
            <a:fld id="{56401FB7-449D-4751-A3B3-AE5FCFE34D9B}" type="datetime1">
              <a:rPr lang="en-US"/>
              <a:pPr>
                <a:defRPr/>
              </a:pPr>
              <a:t>11/23/2018</a:t>
            </a:fld>
            <a:endParaRPr lang="en-US"/>
          </a:p>
        </p:txBody>
      </p:sp>
      <p:sp>
        <p:nvSpPr>
          <p:cNvPr id="5" name="Footer Placeholder 4">
            <a:extLst>
              <a:ext uri="{FF2B5EF4-FFF2-40B4-BE49-F238E27FC236}">
                <a16:creationId xmlns:a16="http://schemas.microsoft.com/office/drawing/2014/main" id="{38F76DC6-8C74-4B0F-BABC-0299692562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542B15-FFA6-4BA1-A550-94B7DDF86AD7}"/>
              </a:ext>
            </a:extLst>
          </p:cNvPr>
          <p:cNvSpPr>
            <a:spLocks noGrp="1"/>
          </p:cNvSpPr>
          <p:nvPr>
            <p:ph type="sldNum" sz="quarter" idx="12"/>
          </p:nvPr>
        </p:nvSpPr>
        <p:spPr/>
        <p:txBody>
          <a:bodyPr/>
          <a:lstStyle>
            <a:lvl1pPr>
              <a:defRPr/>
            </a:lvl1pPr>
          </a:lstStyle>
          <a:p>
            <a:fld id="{7FC6EE28-B2A6-4469-85CB-8D56C724D5C6}" type="slidenum">
              <a:rPr lang="en-US" altLang="en-US"/>
              <a:pPr/>
              <a:t>‹#›</a:t>
            </a:fld>
            <a:endParaRPr lang="en-US" altLang="en-US"/>
          </a:p>
        </p:txBody>
      </p:sp>
    </p:spTree>
    <p:extLst>
      <p:ext uri="{BB962C8B-B14F-4D97-AF65-F5344CB8AC3E}">
        <p14:creationId xmlns:p14="http://schemas.microsoft.com/office/powerpoint/2010/main" val="326058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7BE83BF-73BC-42D8-8F03-83E3FB09D62A}"/>
              </a:ext>
            </a:extLst>
          </p:cNvPr>
          <p:cNvSpPr>
            <a:spLocks noGrp="1"/>
          </p:cNvSpPr>
          <p:nvPr>
            <p:ph type="dt" sz="half" idx="10"/>
          </p:nvPr>
        </p:nvSpPr>
        <p:spPr/>
        <p:txBody>
          <a:bodyPr/>
          <a:lstStyle>
            <a:lvl1pPr>
              <a:defRPr/>
            </a:lvl1pPr>
          </a:lstStyle>
          <a:p>
            <a:pPr>
              <a:defRPr/>
            </a:pPr>
            <a:fld id="{E33D468B-0E04-4859-8BB8-444D2776B8A7}" type="datetime1">
              <a:rPr lang="en-US"/>
              <a:pPr>
                <a:defRPr/>
              </a:pPr>
              <a:t>11/23/2018</a:t>
            </a:fld>
            <a:endParaRPr lang="en-US"/>
          </a:p>
        </p:txBody>
      </p:sp>
      <p:sp>
        <p:nvSpPr>
          <p:cNvPr id="6" name="Footer Placeholder 4">
            <a:extLst>
              <a:ext uri="{FF2B5EF4-FFF2-40B4-BE49-F238E27FC236}">
                <a16:creationId xmlns:a16="http://schemas.microsoft.com/office/drawing/2014/main" id="{435BFC7F-64D8-465F-90CC-160AFB37A4F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41B8207-7E80-4A1F-A0DF-93DFD9AA9CC4}"/>
              </a:ext>
            </a:extLst>
          </p:cNvPr>
          <p:cNvSpPr>
            <a:spLocks noGrp="1"/>
          </p:cNvSpPr>
          <p:nvPr>
            <p:ph type="sldNum" sz="quarter" idx="12"/>
          </p:nvPr>
        </p:nvSpPr>
        <p:spPr/>
        <p:txBody>
          <a:bodyPr/>
          <a:lstStyle>
            <a:lvl1pPr>
              <a:defRPr/>
            </a:lvl1pPr>
          </a:lstStyle>
          <a:p>
            <a:fld id="{D9AA473B-FF8E-4CE6-95C2-A5D616C1B3A1}" type="slidenum">
              <a:rPr lang="en-US" altLang="en-US"/>
              <a:pPr/>
              <a:t>‹#›</a:t>
            </a:fld>
            <a:endParaRPr lang="en-US" altLang="en-US"/>
          </a:p>
        </p:txBody>
      </p:sp>
    </p:spTree>
    <p:extLst>
      <p:ext uri="{BB962C8B-B14F-4D97-AF65-F5344CB8AC3E}">
        <p14:creationId xmlns:p14="http://schemas.microsoft.com/office/powerpoint/2010/main" val="183194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A03CA21-F59A-4A87-AF36-CD9FBD8EBF6C}"/>
              </a:ext>
            </a:extLst>
          </p:cNvPr>
          <p:cNvSpPr>
            <a:spLocks noGrp="1"/>
          </p:cNvSpPr>
          <p:nvPr>
            <p:ph type="dt" sz="half" idx="10"/>
          </p:nvPr>
        </p:nvSpPr>
        <p:spPr/>
        <p:txBody>
          <a:bodyPr/>
          <a:lstStyle>
            <a:lvl1pPr>
              <a:defRPr/>
            </a:lvl1pPr>
          </a:lstStyle>
          <a:p>
            <a:pPr>
              <a:defRPr/>
            </a:pPr>
            <a:fld id="{1737C079-1BC2-4FD2-A6CD-32B8C9D873CC}" type="datetime1">
              <a:rPr lang="en-US"/>
              <a:pPr>
                <a:defRPr/>
              </a:pPr>
              <a:t>11/23/2018</a:t>
            </a:fld>
            <a:endParaRPr lang="en-US"/>
          </a:p>
        </p:txBody>
      </p:sp>
      <p:sp>
        <p:nvSpPr>
          <p:cNvPr id="8" name="Footer Placeholder 4">
            <a:extLst>
              <a:ext uri="{FF2B5EF4-FFF2-40B4-BE49-F238E27FC236}">
                <a16:creationId xmlns:a16="http://schemas.microsoft.com/office/drawing/2014/main" id="{9F1C9595-B7DD-4779-B7B5-7D6E90FE467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1281500-EE14-4CD3-B045-4A0ABF82D635}"/>
              </a:ext>
            </a:extLst>
          </p:cNvPr>
          <p:cNvSpPr>
            <a:spLocks noGrp="1"/>
          </p:cNvSpPr>
          <p:nvPr>
            <p:ph type="sldNum" sz="quarter" idx="12"/>
          </p:nvPr>
        </p:nvSpPr>
        <p:spPr/>
        <p:txBody>
          <a:bodyPr/>
          <a:lstStyle>
            <a:lvl1pPr>
              <a:defRPr/>
            </a:lvl1pPr>
          </a:lstStyle>
          <a:p>
            <a:fld id="{0B07E98E-CB04-419F-95D5-64AECF1963A5}" type="slidenum">
              <a:rPr lang="en-US" altLang="en-US"/>
              <a:pPr/>
              <a:t>‹#›</a:t>
            </a:fld>
            <a:endParaRPr lang="en-US" altLang="en-US"/>
          </a:p>
        </p:txBody>
      </p:sp>
    </p:spTree>
    <p:extLst>
      <p:ext uri="{BB962C8B-B14F-4D97-AF65-F5344CB8AC3E}">
        <p14:creationId xmlns:p14="http://schemas.microsoft.com/office/powerpoint/2010/main" val="304933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36F8E1D-CD54-46F2-B20C-BF13485CCE87}"/>
              </a:ext>
            </a:extLst>
          </p:cNvPr>
          <p:cNvSpPr>
            <a:spLocks noGrp="1"/>
          </p:cNvSpPr>
          <p:nvPr>
            <p:ph type="dt" sz="half" idx="10"/>
          </p:nvPr>
        </p:nvSpPr>
        <p:spPr/>
        <p:txBody>
          <a:bodyPr/>
          <a:lstStyle>
            <a:lvl1pPr>
              <a:defRPr/>
            </a:lvl1pPr>
          </a:lstStyle>
          <a:p>
            <a:pPr>
              <a:defRPr/>
            </a:pPr>
            <a:fld id="{5F3BC5F0-F353-42DA-A8B7-BE9A2B083466}" type="datetime1">
              <a:rPr lang="en-US"/>
              <a:pPr>
                <a:defRPr/>
              </a:pPr>
              <a:t>11/23/2018</a:t>
            </a:fld>
            <a:endParaRPr lang="en-US"/>
          </a:p>
        </p:txBody>
      </p:sp>
      <p:sp>
        <p:nvSpPr>
          <p:cNvPr id="4" name="Footer Placeholder 4">
            <a:extLst>
              <a:ext uri="{FF2B5EF4-FFF2-40B4-BE49-F238E27FC236}">
                <a16:creationId xmlns:a16="http://schemas.microsoft.com/office/drawing/2014/main" id="{51B7DF9D-3717-48BE-A363-F69F79DA983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63F3C2D-FA71-43F8-8DFC-E4730F4DABED}"/>
              </a:ext>
            </a:extLst>
          </p:cNvPr>
          <p:cNvSpPr>
            <a:spLocks noGrp="1"/>
          </p:cNvSpPr>
          <p:nvPr>
            <p:ph type="sldNum" sz="quarter" idx="12"/>
          </p:nvPr>
        </p:nvSpPr>
        <p:spPr/>
        <p:txBody>
          <a:bodyPr/>
          <a:lstStyle>
            <a:lvl1pPr>
              <a:defRPr/>
            </a:lvl1pPr>
          </a:lstStyle>
          <a:p>
            <a:fld id="{4C20B001-26CC-4A10-82B3-F67EFB693635}" type="slidenum">
              <a:rPr lang="en-US" altLang="en-US"/>
              <a:pPr/>
              <a:t>‹#›</a:t>
            </a:fld>
            <a:endParaRPr lang="en-US" altLang="en-US"/>
          </a:p>
        </p:txBody>
      </p:sp>
    </p:spTree>
    <p:extLst>
      <p:ext uri="{BB962C8B-B14F-4D97-AF65-F5344CB8AC3E}">
        <p14:creationId xmlns:p14="http://schemas.microsoft.com/office/powerpoint/2010/main" val="270701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B8C247E-0EA0-4649-A566-7E7363D02CFC}"/>
              </a:ext>
            </a:extLst>
          </p:cNvPr>
          <p:cNvSpPr>
            <a:spLocks noGrp="1"/>
          </p:cNvSpPr>
          <p:nvPr>
            <p:ph type="dt" sz="half" idx="10"/>
          </p:nvPr>
        </p:nvSpPr>
        <p:spPr/>
        <p:txBody>
          <a:bodyPr/>
          <a:lstStyle>
            <a:lvl1pPr>
              <a:defRPr/>
            </a:lvl1pPr>
          </a:lstStyle>
          <a:p>
            <a:pPr>
              <a:defRPr/>
            </a:pPr>
            <a:fld id="{01FD3EB3-42B4-477E-8DCA-1937DE71A54B}" type="datetime1">
              <a:rPr lang="en-US"/>
              <a:pPr>
                <a:defRPr/>
              </a:pPr>
              <a:t>11/23/2018</a:t>
            </a:fld>
            <a:endParaRPr lang="en-US"/>
          </a:p>
        </p:txBody>
      </p:sp>
      <p:sp>
        <p:nvSpPr>
          <p:cNvPr id="3" name="Footer Placeholder 4">
            <a:extLst>
              <a:ext uri="{FF2B5EF4-FFF2-40B4-BE49-F238E27FC236}">
                <a16:creationId xmlns:a16="http://schemas.microsoft.com/office/drawing/2014/main" id="{2A0CEA9C-D0F0-412E-A9B3-0028838624C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4169B76-B050-40AF-A002-C59204D233BB}"/>
              </a:ext>
            </a:extLst>
          </p:cNvPr>
          <p:cNvSpPr>
            <a:spLocks noGrp="1"/>
          </p:cNvSpPr>
          <p:nvPr>
            <p:ph type="sldNum" sz="quarter" idx="12"/>
          </p:nvPr>
        </p:nvSpPr>
        <p:spPr/>
        <p:txBody>
          <a:bodyPr/>
          <a:lstStyle>
            <a:lvl1pPr>
              <a:defRPr/>
            </a:lvl1pPr>
          </a:lstStyle>
          <a:p>
            <a:fld id="{2CB1E2A0-8E39-456E-94B5-4D5D9FC0A03E}" type="slidenum">
              <a:rPr lang="en-US" altLang="en-US"/>
              <a:pPr/>
              <a:t>‹#›</a:t>
            </a:fld>
            <a:endParaRPr lang="en-US" altLang="en-US"/>
          </a:p>
        </p:txBody>
      </p:sp>
    </p:spTree>
    <p:extLst>
      <p:ext uri="{BB962C8B-B14F-4D97-AF65-F5344CB8AC3E}">
        <p14:creationId xmlns:p14="http://schemas.microsoft.com/office/powerpoint/2010/main" val="43464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F8E27BD-6993-4C80-9036-31586749FB75}"/>
              </a:ext>
            </a:extLst>
          </p:cNvPr>
          <p:cNvSpPr>
            <a:spLocks noGrp="1"/>
          </p:cNvSpPr>
          <p:nvPr>
            <p:ph type="dt" sz="half" idx="10"/>
          </p:nvPr>
        </p:nvSpPr>
        <p:spPr/>
        <p:txBody>
          <a:bodyPr/>
          <a:lstStyle>
            <a:lvl1pPr>
              <a:defRPr/>
            </a:lvl1pPr>
          </a:lstStyle>
          <a:p>
            <a:pPr>
              <a:defRPr/>
            </a:pPr>
            <a:fld id="{281EDA0E-4154-47E0-82C3-32AF6641FDB0}" type="datetime1">
              <a:rPr lang="en-US"/>
              <a:pPr>
                <a:defRPr/>
              </a:pPr>
              <a:t>11/23/2018</a:t>
            </a:fld>
            <a:endParaRPr lang="en-US"/>
          </a:p>
        </p:txBody>
      </p:sp>
      <p:sp>
        <p:nvSpPr>
          <p:cNvPr id="6" name="Footer Placeholder 4">
            <a:extLst>
              <a:ext uri="{FF2B5EF4-FFF2-40B4-BE49-F238E27FC236}">
                <a16:creationId xmlns:a16="http://schemas.microsoft.com/office/drawing/2014/main" id="{9B51695E-C5E1-44A3-8105-AB24E0F5281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24F85A1-00C2-4CB0-8843-25C5870AB1D3}"/>
              </a:ext>
            </a:extLst>
          </p:cNvPr>
          <p:cNvSpPr>
            <a:spLocks noGrp="1"/>
          </p:cNvSpPr>
          <p:nvPr>
            <p:ph type="sldNum" sz="quarter" idx="12"/>
          </p:nvPr>
        </p:nvSpPr>
        <p:spPr/>
        <p:txBody>
          <a:bodyPr/>
          <a:lstStyle>
            <a:lvl1pPr>
              <a:defRPr/>
            </a:lvl1pPr>
          </a:lstStyle>
          <a:p>
            <a:fld id="{11CBACBF-7E6A-41A6-BC24-75F675F66D60}" type="slidenum">
              <a:rPr lang="en-US" altLang="en-US"/>
              <a:pPr/>
              <a:t>‹#›</a:t>
            </a:fld>
            <a:endParaRPr lang="en-US" altLang="en-US"/>
          </a:p>
        </p:txBody>
      </p:sp>
    </p:spTree>
    <p:extLst>
      <p:ext uri="{BB962C8B-B14F-4D97-AF65-F5344CB8AC3E}">
        <p14:creationId xmlns:p14="http://schemas.microsoft.com/office/powerpoint/2010/main" val="428784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483CFBE-C581-4207-BFBA-D667735935AB}"/>
              </a:ext>
            </a:extLst>
          </p:cNvPr>
          <p:cNvSpPr>
            <a:spLocks noGrp="1"/>
          </p:cNvSpPr>
          <p:nvPr>
            <p:ph type="dt" sz="half" idx="10"/>
          </p:nvPr>
        </p:nvSpPr>
        <p:spPr/>
        <p:txBody>
          <a:bodyPr/>
          <a:lstStyle>
            <a:lvl1pPr>
              <a:defRPr/>
            </a:lvl1pPr>
          </a:lstStyle>
          <a:p>
            <a:pPr>
              <a:defRPr/>
            </a:pPr>
            <a:fld id="{958449DC-4A12-4B80-92F8-5BFE5FE2A812}" type="datetime1">
              <a:rPr lang="en-US"/>
              <a:pPr>
                <a:defRPr/>
              </a:pPr>
              <a:t>11/23/2018</a:t>
            </a:fld>
            <a:endParaRPr lang="en-US"/>
          </a:p>
        </p:txBody>
      </p:sp>
      <p:sp>
        <p:nvSpPr>
          <p:cNvPr id="6" name="Footer Placeholder 4">
            <a:extLst>
              <a:ext uri="{FF2B5EF4-FFF2-40B4-BE49-F238E27FC236}">
                <a16:creationId xmlns:a16="http://schemas.microsoft.com/office/drawing/2014/main" id="{F9BE69AB-ACE0-45B9-8C2A-89CC9243CC9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851ED37-3C19-4593-8F18-6FA0AFF23774}"/>
              </a:ext>
            </a:extLst>
          </p:cNvPr>
          <p:cNvSpPr>
            <a:spLocks noGrp="1"/>
          </p:cNvSpPr>
          <p:nvPr>
            <p:ph type="sldNum" sz="quarter" idx="12"/>
          </p:nvPr>
        </p:nvSpPr>
        <p:spPr/>
        <p:txBody>
          <a:bodyPr/>
          <a:lstStyle>
            <a:lvl1pPr>
              <a:defRPr/>
            </a:lvl1pPr>
          </a:lstStyle>
          <a:p>
            <a:fld id="{27435F32-62D4-423C-9407-F5D881A0A6FA}" type="slidenum">
              <a:rPr lang="en-US" altLang="en-US"/>
              <a:pPr/>
              <a:t>‹#›</a:t>
            </a:fld>
            <a:endParaRPr lang="en-US" altLang="en-US"/>
          </a:p>
        </p:txBody>
      </p:sp>
    </p:spTree>
    <p:extLst>
      <p:ext uri="{BB962C8B-B14F-4D97-AF65-F5344CB8AC3E}">
        <p14:creationId xmlns:p14="http://schemas.microsoft.com/office/powerpoint/2010/main" val="274396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36F3DFC-6E06-44CE-9142-0FC578CA4DEA}"/>
              </a:ext>
            </a:extLst>
          </p:cNvPr>
          <p:cNvSpPr>
            <a:spLocks noGrp="1"/>
          </p:cNvSpPr>
          <p:nvPr>
            <p:ph type="title"/>
          </p:nvPr>
        </p:nvSpPr>
        <p:spPr bwMode="auto">
          <a:xfrm>
            <a:off x="534988" y="303213"/>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FD5A4FC-8360-4558-A871-9C6E5549E7F2}"/>
              </a:ext>
            </a:extLst>
          </p:cNvPr>
          <p:cNvSpPr>
            <a:spLocks noGrp="1"/>
          </p:cNvSpPr>
          <p:nvPr>
            <p:ph type="body" idx="1"/>
          </p:nvPr>
        </p:nvSpPr>
        <p:spPr bwMode="auto">
          <a:xfrm>
            <a:off x="534988" y="1765300"/>
            <a:ext cx="96186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64B3C6C-DBF0-4507-ADD5-E018E7B4EC3A}"/>
              </a:ext>
            </a:extLst>
          </p:cNvPr>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latin typeface="Calibri" charset="0"/>
                <a:ea typeface="ＭＳ Ｐゴシック" charset="-128"/>
              </a:defRPr>
            </a:lvl1pPr>
          </a:lstStyle>
          <a:p>
            <a:pPr>
              <a:defRPr/>
            </a:pPr>
            <a:fld id="{BFF77A97-6DC4-4718-9EAE-584EB5DBE94A}" type="datetime1">
              <a:rPr lang="en-US"/>
              <a:pPr>
                <a:defRPr/>
              </a:pPr>
              <a:t>11/23/2018</a:t>
            </a:fld>
            <a:endParaRPr lang="en-US"/>
          </a:p>
        </p:txBody>
      </p:sp>
      <p:sp>
        <p:nvSpPr>
          <p:cNvPr id="5" name="Footer Placeholder 4">
            <a:extLst>
              <a:ext uri="{FF2B5EF4-FFF2-40B4-BE49-F238E27FC236}">
                <a16:creationId xmlns:a16="http://schemas.microsoft.com/office/drawing/2014/main" id="{44A41B51-1498-4317-918F-2A06F3C5232A}"/>
              </a:ext>
            </a:extLst>
          </p:cNvPr>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latin typeface="Calibri" charset="0"/>
                <a:ea typeface="ＭＳ Ｐゴシック" charset="-128"/>
              </a:defRPr>
            </a:lvl1pPr>
          </a:lstStyle>
          <a:p>
            <a:pPr>
              <a:defRPr/>
            </a:pPr>
            <a:endParaRPr lang="en-US"/>
          </a:p>
        </p:txBody>
      </p:sp>
      <p:sp>
        <p:nvSpPr>
          <p:cNvPr id="6" name="Slide Number Placeholder 5">
            <a:extLst>
              <a:ext uri="{FF2B5EF4-FFF2-40B4-BE49-F238E27FC236}">
                <a16:creationId xmlns:a16="http://schemas.microsoft.com/office/drawing/2014/main" id="{003486DB-2BD1-4DC0-86F3-5727030A1941}"/>
              </a:ext>
            </a:extLst>
          </p:cNvPr>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B64DB4F8-0809-4344-A98D-C1907BA041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ctr" defTabSz="520700" rtl="0" eaLnBrk="0" fontAlgn="base" hangingPunct="0">
        <a:spcBef>
          <a:spcPct val="0"/>
        </a:spcBef>
        <a:spcAft>
          <a:spcPct val="0"/>
        </a:spcAft>
        <a:defRPr sz="5000"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ai-junkie.com/ann/som/som1.html"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a:extLst>
              <a:ext uri="{FF2B5EF4-FFF2-40B4-BE49-F238E27FC236}">
                <a16:creationId xmlns:a16="http://schemas.microsoft.com/office/drawing/2014/main" id="{D73BABBE-52E3-4E60-AA73-73923560F2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Subtitle 2">
            <a:extLst>
              <a:ext uri="{FF2B5EF4-FFF2-40B4-BE49-F238E27FC236}">
                <a16:creationId xmlns:a16="http://schemas.microsoft.com/office/drawing/2014/main" id="{69938BE8-15BE-4E86-9B03-58CF0D09B4E5}"/>
              </a:ext>
            </a:extLst>
          </p:cNvPr>
          <p:cNvSpPr>
            <a:spLocks noGrp="1"/>
          </p:cNvSpPr>
          <p:nvPr>
            <p:ph type="subTitle" idx="1"/>
          </p:nvPr>
        </p:nvSpPr>
        <p:spPr>
          <a:xfrm>
            <a:off x="2643188" y="3605213"/>
            <a:ext cx="7481887" cy="1200150"/>
          </a:xfrm>
        </p:spPr>
        <p:txBody>
          <a:bodyPr/>
          <a:lstStyle/>
          <a:p>
            <a:pPr eaLnBrk="1" hangingPunct="1"/>
            <a:r>
              <a:rPr lang="en-US" altLang="en-US" sz="3200" b="1">
                <a:solidFill>
                  <a:schemeClr val="bg1"/>
                </a:solidFill>
                <a:latin typeface="Open Sans" charset="0"/>
                <a:ea typeface="ＭＳ Ｐゴシック" panose="020B0600070205080204" pitchFamily="34" charset="-128"/>
              </a:rPr>
              <a:t>Selected Topics in Computational Intelligence I</a:t>
            </a:r>
          </a:p>
        </p:txBody>
      </p:sp>
      <p:sp>
        <p:nvSpPr>
          <p:cNvPr id="3076" name="Subtitle 2">
            <a:extLst>
              <a:ext uri="{FF2B5EF4-FFF2-40B4-BE49-F238E27FC236}">
                <a16:creationId xmlns:a16="http://schemas.microsoft.com/office/drawing/2014/main" id="{D619CE81-0CE1-4782-B777-7E1A06D5EA5D}"/>
              </a:ext>
            </a:extLst>
          </p:cNvPr>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2400">
                <a:solidFill>
                  <a:schemeClr val="bg1"/>
                </a:solidFill>
                <a:latin typeface="Open Sans" charset="0"/>
              </a:rPr>
              <a:t>Session Enrichment 4 </a:t>
            </a:r>
          </a:p>
          <a:p>
            <a:pPr algn="ctr" eaLnBrk="1" hangingPunct="1">
              <a:spcBef>
                <a:spcPct val="20000"/>
              </a:spcBef>
              <a:buFont typeface="Arial" panose="020B0604020202020204" pitchFamily="34" charset="0"/>
              <a:buNone/>
            </a:pPr>
            <a:r>
              <a:rPr lang="en-US" altLang="en-US" sz="2400" b="1" dirty="0">
                <a:solidFill>
                  <a:srgbClr val="FFFF00"/>
                </a:solidFill>
                <a:latin typeface="Open Sans" charset="0"/>
              </a:rPr>
              <a:t>Unsupervised Neural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62402D5-3974-4FEB-BC7E-8A520004A149}"/>
              </a:ext>
            </a:extLst>
          </p:cNvPr>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example</a:t>
            </a:r>
          </a:p>
        </p:txBody>
      </p:sp>
      <p:sp>
        <p:nvSpPr>
          <p:cNvPr id="3" name="Content Placeholder 2">
            <a:extLst>
              <a:ext uri="{FF2B5EF4-FFF2-40B4-BE49-F238E27FC236}">
                <a16:creationId xmlns:a16="http://schemas.microsoft.com/office/drawing/2014/main" id="{3BE63756-9293-442B-9429-E674CBDBAF6D}"/>
              </a:ext>
            </a:extLst>
          </p:cNvPr>
          <p:cNvSpPr>
            <a:spLocks noGrp="1"/>
          </p:cNvSpPr>
          <p:nvPr>
            <p:ph idx="1"/>
          </p:nvPr>
        </p:nvSpPr>
        <p:spPr/>
        <p:txBody>
          <a:bodyPr/>
          <a:lstStyle/>
          <a:p>
            <a:pPr>
              <a:defRPr/>
            </a:pPr>
            <a:r>
              <a:rPr lang="en-US" sz="2800" dirty="0"/>
              <a:t>The SOM only contains an input neuron layer and an output neuron layer.</a:t>
            </a:r>
          </a:p>
          <a:p>
            <a:pPr>
              <a:defRPr/>
            </a:pPr>
            <a:r>
              <a:rPr lang="en-US" sz="2800" dirty="0"/>
              <a:t>Input neuron 1 (i1) =0.5</a:t>
            </a:r>
          </a:p>
          <a:p>
            <a:pPr>
              <a:defRPr/>
            </a:pPr>
            <a:r>
              <a:rPr lang="en-US" sz="2800" dirty="0"/>
              <a:t>Input neuron 2 (i2) =0.75</a:t>
            </a:r>
          </a:p>
          <a:p>
            <a:pPr marL="0" indent="0">
              <a:buFont typeface="Arial" panose="020B0604020202020204" pitchFamily="34" charset="0"/>
              <a:buNone/>
              <a:defRPr/>
            </a:pPr>
            <a:endParaRPr lang="en-US" sz="2800" dirty="0"/>
          </a:p>
          <a:p>
            <a:pPr>
              <a:defRPr/>
            </a:pPr>
            <a:r>
              <a:rPr lang="en-US" sz="2800" dirty="0"/>
              <a:t>Weight i1-&gt;01 =0.1</a:t>
            </a:r>
          </a:p>
          <a:p>
            <a:pPr>
              <a:defRPr/>
            </a:pPr>
            <a:r>
              <a:rPr lang="en-US" sz="2800" dirty="0"/>
              <a:t>Weight i2-&gt;01 = 0.2</a:t>
            </a:r>
          </a:p>
          <a:p>
            <a:pPr>
              <a:defRPr/>
            </a:pPr>
            <a:r>
              <a:rPr lang="en-US" sz="2800" dirty="0"/>
              <a:t>Weight i1-&gt;02=0.3</a:t>
            </a:r>
          </a:p>
          <a:p>
            <a:pPr>
              <a:defRPr/>
            </a:pPr>
            <a:r>
              <a:rPr lang="en-US" sz="2800" dirty="0"/>
              <a:t>Weight i2-&gt;02=0.4</a:t>
            </a:r>
          </a:p>
          <a:p>
            <a:pPr marL="0" indent="0">
              <a:buFont typeface="Arial" panose="020B0604020202020204" pitchFamily="34" charset="0"/>
              <a:buNone/>
              <a:defRPr/>
            </a:pPr>
            <a:endParaRPr lang="en-US" sz="2800" dirty="0"/>
          </a:p>
        </p:txBody>
      </p:sp>
      <p:sp>
        <p:nvSpPr>
          <p:cNvPr id="12292" name="Date Placeholder 3">
            <a:extLst>
              <a:ext uri="{FF2B5EF4-FFF2-40B4-BE49-F238E27FC236}">
                <a16:creationId xmlns:a16="http://schemas.microsoft.com/office/drawing/2014/main" id="{6E876DE8-0BDA-4119-B5EB-16DBA0F1030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2293" name="Slide Number Placeholder 4">
            <a:extLst>
              <a:ext uri="{FF2B5EF4-FFF2-40B4-BE49-F238E27FC236}">
                <a16:creationId xmlns:a16="http://schemas.microsoft.com/office/drawing/2014/main" id="{43AC15A3-0430-4FDE-BCBB-D5B2E93E74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A2D56EF-62FE-491E-9CD4-10F3036D3E9C}" type="slidenum">
              <a:rPr lang="en-US" altLang="en-US" sz="1400">
                <a:solidFill>
                  <a:srgbClr val="898989"/>
                </a:solidFill>
              </a:rPr>
              <a:pPr eaLnBrk="1" hangingPunct="1"/>
              <a:t>10</a:t>
            </a:fld>
            <a:endParaRPr lang="en-US" altLang="en-US" sz="1400">
              <a:solidFill>
                <a:srgbClr val="898989"/>
              </a:solidFill>
            </a:endParaRPr>
          </a:p>
        </p:txBody>
      </p:sp>
      <p:pic>
        <p:nvPicPr>
          <p:cNvPr id="12294" name="Picture 3">
            <a:extLst>
              <a:ext uri="{FF2B5EF4-FFF2-40B4-BE49-F238E27FC236}">
                <a16:creationId xmlns:a16="http://schemas.microsoft.com/office/drawing/2014/main" id="{7B904C0A-3439-47E7-9F53-B9A46DCB6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2771775"/>
            <a:ext cx="3636962"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0C1EBEA-30E8-43B3-8D67-E2A60D645E9E}"/>
              </a:ext>
            </a:extLst>
          </p:cNvPr>
          <p:cNvSpPr>
            <a:spLocks noGrp="1"/>
          </p:cNvSpPr>
          <p:nvPr>
            <p:ph type="title"/>
          </p:nvPr>
        </p:nvSpPr>
        <p:spPr>
          <a:xfrm>
            <a:off x="446088" y="168275"/>
            <a:ext cx="9618662" cy="1260475"/>
          </a:xfrm>
        </p:spPr>
        <p:txBody>
          <a:bodyPr/>
          <a:lstStyle/>
          <a:p>
            <a:r>
              <a:rPr lang="en-US" altLang="en-US">
                <a:ea typeface="ＭＳ Ｐゴシック" panose="020B0600070205080204" pitchFamily="34" charset="-128"/>
              </a:rPr>
              <a:t>Normalization</a:t>
            </a:r>
          </a:p>
        </p:txBody>
      </p:sp>
      <p:sp>
        <p:nvSpPr>
          <p:cNvPr id="3" name="Content Placeholder 2">
            <a:extLst>
              <a:ext uri="{FF2B5EF4-FFF2-40B4-BE49-F238E27FC236}">
                <a16:creationId xmlns:a16="http://schemas.microsoft.com/office/drawing/2014/main" id="{07DE63F2-1EA4-4C8B-98C5-D6C1C4C5B481}"/>
              </a:ext>
            </a:extLst>
          </p:cNvPr>
          <p:cNvSpPr>
            <a:spLocks noGrp="1"/>
          </p:cNvSpPr>
          <p:nvPr>
            <p:ph idx="1"/>
          </p:nvPr>
        </p:nvSpPr>
        <p:spPr/>
        <p:txBody>
          <a:bodyPr/>
          <a:lstStyle/>
          <a:p>
            <a:pPr>
              <a:defRPr/>
            </a:pPr>
            <a:r>
              <a:rPr lang="en-US" sz="3200" dirty="0"/>
              <a:t>Input to SOM must be between -1 and 1</a:t>
            </a:r>
          </a:p>
          <a:p>
            <a:pPr>
              <a:defRPr/>
            </a:pPr>
            <a:r>
              <a:rPr lang="en-US" sz="3200" dirty="0"/>
              <a:t>Input for SOM is generally normalized using </a:t>
            </a:r>
            <a:r>
              <a:rPr lang="en-US" sz="3200" dirty="0">
                <a:solidFill>
                  <a:srgbClr val="FF0000"/>
                </a:solidFill>
              </a:rPr>
              <a:t>multiplicative normalization </a:t>
            </a:r>
            <a:r>
              <a:rPr lang="en-US" sz="3200" dirty="0"/>
              <a:t>(simpler)</a:t>
            </a:r>
            <a:r>
              <a:rPr lang="en-US" sz="3200" dirty="0">
                <a:solidFill>
                  <a:srgbClr val="FF0000"/>
                </a:solidFill>
              </a:rPr>
              <a:t> </a:t>
            </a:r>
            <a:r>
              <a:rPr lang="en-US" sz="3200" dirty="0"/>
              <a:t>and </a:t>
            </a:r>
            <a:r>
              <a:rPr lang="en-US" sz="3200" dirty="0">
                <a:solidFill>
                  <a:srgbClr val="FF0000"/>
                </a:solidFill>
              </a:rPr>
              <a:t>x-</a:t>
            </a:r>
            <a:r>
              <a:rPr lang="en-US" sz="3200" dirty="0" err="1">
                <a:solidFill>
                  <a:srgbClr val="FF0000"/>
                </a:solidFill>
              </a:rPr>
              <a:t>azis</a:t>
            </a:r>
            <a:r>
              <a:rPr lang="en-US" sz="3200" dirty="0">
                <a:solidFill>
                  <a:srgbClr val="FF0000"/>
                </a:solidFill>
              </a:rPr>
              <a:t> normalization</a:t>
            </a:r>
          </a:p>
          <a:p>
            <a:pPr>
              <a:defRPr/>
            </a:pPr>
            <a:endParaRPr lang="en-US" sz="3200" dirty="0">
              <a:solidFill>
                <a:srgbClr val="FF0000"/>
              </a:solidFill>
            </a:endParaRPr>
          </a:p>
          <a:p>
            <a:pPr marL="0" indent="0">
              <a:buFont typeface="Arial" panose="020B0604020202020204" pitchFamily="34" charset="0"/>
              <a:buNone/>
              <a:defRPr/>
            </a:pPr>
            <a:r>
              <a:rPr lang="en-US" sz="3200" dirty="0">
                <a:solidFill>
                  <a:srgbClr val="00B050"/>
                </a:solidFill>
              </a:rPr>
              <a:t>Multiplicative Normalization </a:t>
            </a:r>
          </a:p>
          <a:p>
            <a:pPr marL="0" indent="0">
              <a:buFont typeface="Arial" panose="020B0604020202020204" pitchFamily="34" charset="0"/>
              <a:buNone/>
              <a:defRPr/>
            </a:pPr>
            <a:endParaRPr lang="en-US" sz="3200" dirty="0"/>
          </a:p>
          <a:p>
            <a:pPr marL="0" indent="0">
              <a:buFont typeface="Arial" panose="020B0604020202020204" pitchFamily="34" charset="0"/>
              <a:buNone/>
              <a:defRPr/>
            </a:pPr>
            <a:r>
              <a:rPr lang="en-US" sz="3200" dirty="0"/>
              <a:t>1.0/</a:t>
            </a:r>
            <a:r>
              <a:rPr lang="en-US" sz="3200" dirty="0" err="1"/>
              <a:t>Math.sqrt</a:t>
            </a:r>
            <a:r>
              <a:rPr lang="en-US" sz="3200" dirty="0"/>
              <a:t> ((0.5*0.5) + (0.75*0.75))  produces Normalization factor of 1.1094</a:t>
            </a:r>
          </a:p>
          <a:p>
            <a:pPr marL="0" indent="0">
              <a:buFont typeface="Arial" panose="020B0604020202020204" pitchFamily="34" charset="0"/>
              <a:buNone/>
              <a:defRPr/>
            </a:pPr>
            <a:endParaRPr lang="en-US" sz="3200" dirty="0">
              <a:solidFill>
                <a:srgbClr val="FF0000"/>
              </a:solidFill>
            </a:endParaRPr>
          </a:p>
          <a:p>
            <a:pPr marL="0" indent="0">
              <a:buFont typeface="Arial" panose="020B0604020202020204" pitchFamily="34" charset="0"/>
              <a:buNone/>
              <a:defRPr/>
            </a:pPr>
            <a:endParaRPr lang="en-US" sz="3200" dirty="0"/>
          </a:p>
        </p:txBody>
      </p:sp>
      <p:sp>
        <p:nvSpPr>
          <p:cNvPr id="13316" name="Date Placeholder 3">
            <a:extLst>
              <a:ext uri="{FF2B5EF4-FFF2-40B4-BE49-F238E27FC236}">
                <a16:creationId xmlns:a16="http://schemas.microsoft.com/office/drawing/2014/main" id="{E0FA4999-7C33-42C5-AD68-1A854D84D1B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3317" name="Slide Number Placeholder 4">
            <a:extLst>
              <a:ext uri="{FF2B5EF4-FFF2-40B4-BE49-F238E27FC236}">
                <a16:creationId xmlns:a16="http://schemas.microsoft.com/office/drawing/2014/main" id="{41819D95-0DA5-461A-937F-CAB829B8C2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36FA3E0-5324-443B-B5D8-B7CA96F08EFE}" type="slidenum">
              <a:rPr lang="en-US" altLang="en-US" sz="1400">
                <a:solidFill>
                  <a:srgbClr val="898989"/>
                </a:solidFill>
              </a:rPr>
              <a:pPr eaLnBrk="1" hangingPunct="1"/>
              <a:t>11</a:t>
            </a:fld>
            <a:endParaRPr lang="en-US" altLang="en-US" sz="1400">
              <a:solidFill>
                <a:srgbClr val="898989"/>
              </a:solidFill>
            </a:endParaRPr>
          </a:p>
        </p:txBody>
      </p:sp>
      <p:sp>
        <p:nvSpPr>
          <p:cNvPr id="6" name="Rectangle 5">
            <a:extLst>
              <a:ext uri="{FF2B5EF4-FFF2-40B4-BE49-F238E27FC236}">
                <a16:creationId xmlns:a16="http://schemas.microsoft.com/office/drawing/2014/main" id="{1ECFE7A7-FC33-4B63-8776-C27D9F75B583}"/>
              </a:ext>
            </a:extLst>
          </p:cNvPr>
          <p:cNvSpPr>
            <a:spLocks noRot="1" noChangeAspect="1" noMove="1" noResize="1" noEditPoints="1" noAdjustHandles="1" noChangeArrowheads="1" noChangeShapeType="1" noTextEdit="1"/>
          </p:cNvSpPr>
          <p:nvPr/>
        </p:nvSpPr>
        <p:spPr>
          <a:xfrm>
            <a:off x="5522463" y="3445299"/>
            <a:ext cx="3741023" cy="1643035"/>
          </a:xfrm>
          <a:prstGeom prst="rect">
            <a:avLst/>
          </a:prstGeom>
          <a:blipFill rotWithShape="1">
            <a:blip r:embed="rId2"/>
            <a:stretch>
              <a:fillRect/>
            </a:stretch>
          </a:blipFill>
        </p:spPr>
        <p:txBody>
          <a:bodyPr/>
          <a:lstStyle/>
          <a:p>
            <a:pPr>
              <a:defRPr/>
            </a:pPr>
            <a:r>
              <a:rPr lang="en-US">
                <a:no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5CC3FC9-8052-43CE-8D6C-56D0DD42C846}"/>
              </a:ext>
            </a:extLst>
          </p:cNvPr>
          <p:cNvSpPr>
            <a:spLocks noGrp="1"/>
          </p:cNvSpPr>
          <p:nvPr>
            <p:ph type="title"/>
          </p:nvPr>
        </p:nvSpPr>
        <p:spPr>
          <a:xfrm>
            <a:off x="623888" y="168275"/>
            <a:ext cx="9618662" cy="1260475"/>
          </a:xfrm>
        </p:spPr>
        <p:txBody>
          <a:bodyPr/>
          <a:lstStyle/>
          <a:p>
            <a:r>
              <a:rPr lang="en-US" altLang="en-US">
                <a:ea typeface="ＭＳ Ｐゴシック" panose="020B0600070205080204" pitchFamily="34" charset="-128"/>
              </a:rPr>
              <a:t>Calculating SOM output</a:t>
            </a:r>
          </a:p>
        </p:txBody>
      </p:sp>
      <p:sp>
        <p:nvSpPr>
          <p:cNvPr id="3" name="Content Placeholder 2">
            <a:extLst>
              <a:ext uri="{FF2B5EF4-FFF2-40B4-BE49-F238E27FC236}">
                <a16:creationId xmlns:a16="http://schemas.microsoft.com/office/drawing/2014/main" id="{BB9AA326-A604-4767-9271-3E75549294CD}"/>
              </a:ext>
            </a:extLst>
          </p:cNvPr>
          <p:cNvSpPr>
            <a:spLocks noGrp="1"/>
          </p:cNvSpPr>
          <p:nvPr>
            <p:ph idx="1"/>
          </p:nvPr>
        </p:nvSpPr>
        <p:spPr/>
        <p:txBody>
          <a:bodyPr/>
          <a:lstStyle/>
          <a:p>
            <a:pPr marL="0" indent="0">
              <a:buFont typeface="Arial" panose="020B0604020202020204" pitchFamily="34" charset="0"/>
              <a:buNone/>
              <a:defRPr/>
            </a:pPr>
            <a:r>
              <a:rPr lang="en-US" sz="2800" dirty="0"/>
              <a:t>    [</a:t>
            </a:r>
            <a:r>
              <a:rPr lang="en-US" sz="2800" b="1" dirty="0"/>
              <a:t>0.5    0.75]*[0.1   0.2] = (0.5*0.75) + (0.1 * 0.2)=0.395</a:t>
            </a:r>
          </a:p>
          <a:p>
            <a:pPr>
              <a:defRPr/>
            </a:pPr>
            <a:r>
              <a:rPr lang="en-US" sz="2800" dirty="0"/>
              <a:t>Multiply dot product of 0.395 by the normalization factor of </a:t>
            </a:r>
            <a:r>
              <a:rPr lang="en-US" sz="2800" dirty="0">
                <a:solidFill>
                  <a:srgbClr val="FF0000"/>
                </a:solidFill>
              </a:rPr>
              <a:t>1.1094.</a:t>
            </a:r>
          </a:p>
          <a:p>
            <a:pPr>
              <a:defRPr/>
            </a:pPr>
            <a:r>
              <a:rPr lang="en-US" sz="2800" dirty="0"/>
              <a:t>Output  </a:t>
            </a:r>
            <a:r>
              <a:rPr lang="en-US" sz="2800" b="1" dirty="0"/>
              <a:t> 0.438213 </a:t>
            </a:r>
            <a:r>
              <a:rPr lang="en-US" sz="2800" dirty="0"/>
              <a:t>must be mapped to a bipolar number</a:t>
            </a:r>
          </a:p>
          <a:p>
            <a:pPr>
              <a:defRPr/>
            </a:pPr>
            <a:r>
              <a:rPr lang="en-US" sz="2800" dirty="0"/>
              <a:t>In the bipolar systems, the binary zero maps to -1 and the binary one remains a 1.</a:t>
            </a:r>
          </a:p>
          <a:p>
            <a:pPr>
              <a:defRPr/>
            </a:pPr>
            <a:r>
              <a:rPr lang="en-US" sz="2800" dirty="0"/>
              <a:t>For the output of 0.438213, the result is a final output of </a:t>
            </a:r>
            <a:r>
              <a:rPr lang="en-US" sz="2800" dirty="0">
                <a:solidFill>
                  <a:srgbClr val="FF0000"/>
                </a:solidFill>
              </a:rPr>
              <a:t>-0.123574</a:t>
            </a:r>
          </a:p>
          <a:p>
            <a:pPr>
              <a:defRPr/>
            </a:pPr>
            <a:r>
              <a:rPr lang="en-US" sz="2800" dirty="0"/>
              <a:t>The value </a:t>
            </a:r>
            <a:r>
              <a:rPr lang="en-US" sz="2800" dirty="0">
                <a:solidFill>
                  <a:srgbClr val="FF0000"/>
                </a:solidFill>
              </a:rPr>
              <a:t>-0.123574 </a:t>
            </a:r>
            <a:r>
              <a:rPr lang="en-US" sz="2800" dirty="0"/>
              <a:t>is the output of the first neuron, this value will be compared with the outputs of the other neuron.</a:t>
            </a:r>
          </a:p>
        </p:txBody>
      </p:sp>
      <p:sp>
        <p:nvSpPr>
          <p:cNvPr id="14340" name="Date Placeholder 3">
            <a:extLst>
              <a:ext uri="{FF2B5EF4-FFF2-40B4-BE49-F238E27FC236}">
                <a16:creationId xmlns:a16="http://schemas.microsoft.com/office/drawing/2014/main" id="{E0E74508-9E8E-42EE-877E-88792246240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4341" name="Slide Number Placeholder 4">
            <a:extLst>
              <a:ext uri="{FF2B5EF4-FFF2-40B4-BE49-F238E27FC236}">
                <a16:creationId xmlns:a16="http://schemas.microsoft.com/office/drawing/2014/main" id="{B585E385-55F4-436E-97D6-112B348FB2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E1BBDFE0-453B-4305-83B2-91763A84D66A}" type="slidenum">
              <a:rPr lang="en-US" altLang="en-US" sz="1400">
                <a:solidFill>
                  <a:srgbClr val="898989"/>
                </a:solidFill>
              </a:rPr>
              <a:pPr eaLnBrk="1" hangingPunct="1"/>
              <a:t>12</a:t>
            </a:fld>
            <a:endParaRPr lang="en-US" altLang="en-US" sz="14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24E359A-D0E3-4F33-95A9-8D7685604D3E}"/>
              </a:ext>
            </a:extLst>
          </p:cNvPr>
          <p:cNvSpPr>
            <a:spLocks noGrp="1"/>
          </p:cNvSpPr>
          <p:nvPr>
            <p:ph type="title"/>
          </p:nvPr>
        </p:nvSpPr>
        <p:spPr>
          <a:xfrm>
            <a:off x="534988" y="7938"/>
            <a:ext cx="9618662" cy="1260475"/>
          </a:xfrm>
        </p:spPr>
        <p:txBody>
          <a:bodyPr/>
          <a:lstStyle/>
          <a:p>
            <a:r>
              <a:rPr lang="en-US" altLang="en-US">
                <a:ea typeface="ＭＳ Ｐゴシック" panose="020B0600070205080204" pitchFamily="34" charset="-128"/>
              </a:rPr>
              <a:t>Choosing the winner</a:t>
            </a:r>
          </a:p>
        </p:txBody>
      </p:sp>
      <p:sp>
        <p:nvSpPr>
          <p:cNvPr id="3" name="Content Placeholder 2">
            <a:extLst>
              <a:ext uri="{FF2B5EF4-FFF2-40B4-BE49-F238E27FC236}">
                <a16:creationId xmlns:a16="http://schemas.microsoft.com/office/drawing/2014/main" id="{6FB1993E-7CB8-4678-A944-3D1EBAA24C6B}"/>
              </a:ext>
            </a:extLst>
          </p:cNvPr>
          <p:cNvSpPr>
            <a:spLocks noGrp="1"/>
          </p:cNvSpPr>
          <p:nvPr>
            <p:ph idx="1"/>
          </p:nvPr>
        </p:nvSpPr>
        <p:spPr/>
        <p:txBody>
          <a:bodyPr/>
          <a:lstStyle/>
          <a:p>
            <a:pPr>
              <a:defRPr/>
            </a:pPr>
            <a:r>
              <a:rPr lang="en-US" sz="3200" dirty="0"/>
              <a:t>The same normalization factor is used to calculate the second output neuron. </a:t>
            </a:r>
          </a:p>
          <a:p>
            <a:pPr>
              <a:defRPr/>
            </a:pPr>
            <a:r>
              <a:rPr lang="en-US" sz="3200" dirty="0"/>
              <a:t>The first neuron </a:t>
            </a:r>
            <a:r>
              <a:rPr lang="en-US" sz="3200" dirty="0">
                <a:solidFill>
                  <a:srgbClr val="FF0000"/>
                </a:solidFill>
              </a:rPr>
              <a:t>-0.123574 </a:t>
            </a:r>
            <a:r>
              <a:rPr lang="en-US" sz="3200" dirty="0"/>
              <a:t>and the second neuron </a:t>
            </a:r>
          </a:p>
          <a:p>
            <a:pPr marL="0" indent="0">
              <a:buFont typeface="Arial" panose="020B0604020202020204" pitchFamily="34" charset="0"/>
              <a:buNone/>
              <a:defRPr/>
            </a:pPr>
            <a:r>
              <a:rPr lang="en-US" sz="3200" dirty="0"/>
              <a:t>     </a:t>
            </a:r>
            <a:r>
              <a:rPr lang="en-US" sz="3200" dirty="0">
                <a:solidFill>
                  <a:srgbClr val="FF0000"/>
                </a:solidFill>
              </a:rPr>
              <a:t>-0.9068104</a:t>
            </a:r>
            <a:r>
              <a:rPr lang="en-US" sz="3200" dirty="0"/>
              <a:t>. </a:t>
            </a:r>
          </a:p>
          <a:p>
            <a:pPr>
              <a:defRPr/>
            </a:pPr>
            <a:r>
              <a:rPr lang="en-US" sz="3200" dirty="0"/>
              <a:t>To choose the winning neuron, we select the neuron that produces the largest output value</a:t>
            </a:r>
          </a:p>
          <a:p>
            <a:pPr>
              <a:defRPr/>
            </a:pPr>
            <a:r>
              <a:rPr lang="en-US" sz="3200" dirty="0"/>
              <a:t>The </a:t>
            </a:r>
            <a:r>
              <a:rPr lang="en-US" sz="3200" dirty="0">
                <a:solidFill>
                  <a:srgbClr val="00B050"/>
                </a:solidFill>
              </a:rPr>
              <a:t>winning neuron </a:t>
            </a:r>
            <a:r>
              <a:rPr lang="en-US" sz="3200" dirty="0"/>
              <a:t>is the second output neuron </a:t>
            </a:r>
          </a:p>
          <a:p>
            <a:pPr marL="0" indent="0">
              <a:buFont typeface="Arial" panose="020B0604020202020204" pitchFamily="34" charset="0"/>
              <a:buNone/>
              <a:defRPr/>
            </a:pPr>
            <a:r>
              <a:rPr lang="en-US" sz="3200" dirty="0"/>
              <a:t>     -0.9068104</a:t>
            </a:r>
          </a:p>
          <a:p>
            <a:pPr>
              <a:defRPr/>
            </a:pPr>
            <a:endParaRPr lang="en-US" dirty="0"/>
          </a:p>
        </p:txBody>
      </p:sp>
      <p:sp>
        <p:nvSpPr>
          <p:cNvPr id="15364" name="Date Placeholder 3">
            <a:extLst>
              <a:ext uri="{FF2B5EF4-FFF2-40B4-BE49-F238E27FC236}">
                <a16:creationId xmlns:a16="http://schemas.microsoft.com/office/drawing/2014/main" id="{02A1C47F-410B-4632-BDD7-3AD47368610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5365" name="Slide Number Placeholder 4">
            <a:extLst>
              <a:ext uri="{FF2B5EF4-FFF2-40B4-BE49-F238E27FC236}">
                <a16:creationId xmlns:a16="http://schemas.microsoft.com/office/drawing/2014/main" id="{348EC115-D34B-4A78-AACA-E2AA988241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DC11F63-56E4-456D-8F4E-3F6B5ED93341}" type="slidenum">
              <a:rPr lang="en-US" altLang="en-US" sz="1400">
                <a:solidFill>
                  <a:srgbClr val="898989"/>
                </a:solidFill>
              </a:rPr>
              <a:pPr eaLnBrk="1" hangingPunct="1"/>
              <a:t>13</a:t>
            </a:fld>
            <a:endParaRPr lang="en-US" altLang="en-US" sz="14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CBC6DE1-241B-401B-95A3-2DC33B0D5DB6}"/>
              </a:ext>
            </a:extLst>
          </p:cNvPr>
          <p:cNvSpPr>
            <a:spLocks noGrp="1"/>
          </p:cNvSpPr>
          <p:nvPr>
            <p:ph type="title"/>
          </p:nvPr>
        </p:nvSpPr>
        <p:spPr>
          <a:xfrm>
            <a:off x="623888" y="0"/>
            <a:ext cx="9618662" cy="1260475"/>
          </a:xfrm>
        </p:spPr>
        <p:txBody>
          <a:bodyPr/>
          <a:lstStyle/>
          <a:p>
            <a:r>
              <a:rPr lang="en-US" altLang="en-US">
                <a:ea typeface="ＭＳ Ｐゴシック" panose="020B0600070205080204" pitchFamily="34" charset="-128"/>
              </a:rPr>
              <a:t>How SOM Learns</a:t>
            </a:r>
          </a:p>
        </p:txBody>
      </p:sp>
      <p:sp>
        <p:nvSpPr>
          <p:cNvPr id="16387" name="Content Placeholder 2">
            <a:extLst>
              <a:ext uri="{FF2B5EF4-FFF2-40B4-BE49-F238E27FC236}">
                <a16:creationId xmlns:a16="http://schemas.microsoft.com/office/drawing/2014/main" id="{CE6A039E-155F-4845-976E-22307E4804A7}"/>
              </a:ext>
            </a:extLst>
          </p:cNvPr>
          <p:cNvSpPr>
            <a:spLocks noGrp="1"/>
          </p:cNvSpPr>
          <p:nvPr>
            <p:ph idx="1"/>
          </p:nvPr>
        </p:nvSpPr>
        <p:spPr/>
        <p:txBody>
          <a:bodyPr/>
          <a:lstStyle/>
          <a:p>
            <a:r>
              <a:rPr lang="en-US" altLang="en-US">
                <a:ea typeface="ＭＳ Ｐゴシック" panose="020B0600070205080204" pitchFamily="34" charset="-128"/>
              </a:rPr>
              <a:t>The training process of the SOM is </a:t>
            </a:r>
            <a:r>
              <a:rPr lang="en-US" altLang="en-US">
                <a:solidFill>
                  <a:srgbClr val="FF0000"/>
                </a:solidFill>
                <a:ea typeface="ＭＳ Ｐゴシック" panose="020B0600070205080204" pitchFamily="34" charset="-128"/>
              </a:rPr>
              <a:t>competitive</a:t>
            </a:r>
            <a:r>
              <a:rPr lang="en-US" altLang="en-US">
                <a:ea typeface="ＭＳ Ｐゴシック" panose="020B0600070205080204" pitchFamily="34" charset="-128"/>
              </a:rPr>
              <a:t>. For each training set, one neuron will “WIN”. This winning neuron will have its weight adjusted so that it will react even more strongly to the input the next time it sees it.</a:t>
            </a:r>
          </a:p>
          <a:p>
            <a:r>
              <a:rPr lang="en-US" altLang="en-US">
                <a:ea typeface="ＭＳ Ｐゴシック" panose="020B0600070205080204" pitchFamily="34" charset="-128"/>
              </a:rPr>
              <a:t>As different neurons win for different patterns, their ability to recognize that particular pattern will increase.</a:t>
            </a:r>
          </a:p>
        </p:txBody>
      </p:sp>
      <p:sp>
        <p:nvSpPr>
          <p:cNvPr id="16388" name="Date Placeholder 3">
            <a:extLst>
              <a:ext uri="{FF2B5EF4-FFF2-40B4-BE49-F238E27FC236}">
                <a16:creationId xmlns:a16="http://schemas.microsoft.com/office/drawing/2014/main" id="{A0F50F39-94E7-4D0C-AD3C-E9FD04D70CC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6389" name="Slide Number Placeholder 4">
            <a:extLst>
              <a:ext uri="{FF2B5EF4-FFF2-40B4-BE49-F238E27FC236}">
                <a16:creationId xmlns:a16="http://schemas.microsoft.com/office/drawing/2014/main" id="{019BD973-F9E2-4F15-B460-19FF8C1764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F263BCA-DA7B-49D3-80A6-6B7486E6728A}" type="slidenum">
              <a:rPr lang="en-US" altLang="en-US" sz="1400">
                <a:solidFill>
                  <a:srgbClr val="898989"/>
                </a:solidFill>
              </a:rPr>
              <a:pPr eaLnBrk="1" hangingPunct="1"/>
              <a:t>14</a:t>
            </a:fld>
            <a:endParaRPr lang="en-US" altLang="en-US" sz="14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900C3D7-803F-4D97-93E7-8225A6939CAC}"/>
              </a:ext>
            </a:extLst>
          </p:cNvPr>
          <p:cNvSpPr>
            <a:spLocks noGrp="1"/>
          </p:cNvSpPr>
          <p:nvPr>
            <p:ph type="title"/>
          </p:nvPr>
        </p:nvSpPr>
        <p:spPr>
          <a:xfrm>
            <a:off x="579438" y="0"/>
            <a:ext cx="9618662" cy="1260475"/>
          </a:xfrm>
        </p:spPr>
        <p:txBody>
          <a:bodyPr/>
          <a:lstStyle/>
          <a:p>
            <a:r>
              <a:rPr lang="en-US" altLang="en-US">
                <a:ea typeface="ＭＳ Ｐゴシック" panose="020B0600070205080204" pitchFamily="34" charset="-128"/>
              </a:rPr>
              <a:t>Result</a:t>
            </a:r>
          </a:p>
        </p:txBody>
      </p:sp>
      <p:sp>
        <p:nvSpPr>
          <p:cNvPr id="17411" name="Content Placeholder 2">
            <a:extLst>
              <a:ext uri="{FF2B5EF4-FFF2-40B4-BE49-F238E27FC236}">
                <a16:creationId xmlns:a16="http://schemas.microsoft.com/office/drawing/2014/main" id="{93C19BD8-71BC-49C8-B89C-F718AC8E6AC2}"/>
              </a:ext>
            </a:extLst>
          </p:cNvPr>
          <p:cNvSpPr>
            <a:spLocks noGrp="1"/>
          </p:cNvSpPr>
          <p:nvPr>
            <p:ph idx="1"/>
          </p:nvPr>
        </p:nvSpPr>
        <p:spPr>
          <a:xfrm>
            <a:off x="534988" y="1512888"/>
            <a:ext cx="9618662" cy="3879850"/>
          </a:xfrm>
        </p:spPr>
        <p:txBody>
          <a:bodyPr/>
          <a:lstStyle/>
          <a:p>
            <a:r>
              <a:rPr lang="en-US" altLang="en-US">
                <a:ea typeface="ＭＳ Ｐゴシック" panose="020B0600070205080204" pitchFamily="34" charset="-128"/>
              </a:rPr>
              <a:t>The program contains two input neurons and seven output neurons.</a:t>
            </a:r>
          </a:p>
        </p:txBody>
      </p:sp>
      <p:sp>
        <p:nvSpPr>
          <p:cNvPr id="17412" name="Date Placeholder 3">
            <a:extLst>
              <a:ext uri="{FF2B5EF4-FFF2-40B4-BE49-F238E27FC236}">
                <a16:creationId xmlns:a16="http://schemas.microsoft.com/office/drawing/2014/main" id="{319B48E1-3886-49A5-91F9-9DBC22B7F1E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7413" name="Slide Number Placeholder 4">
            <a:extLst>
              <a:ext uri="{FF2B5EF4-FFF2-40B4-BE49-F238E27FC236}">
                <a16:creationId xmlns:a16="http://schemas.microsoft.com/office/drawing/2014/main" id="{7D9D14C0-327B-4526-8A02-1CDDA9C3ED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6C6E44F-F766-46D9-B277-FA01B8E28974}" type="slidenum">
              <a:rPr lang="en-US" altLang="en-US" sz="1400">
                <a:solidFill>
                  <a:srgbClr val="898989"/>
                </a:solidFill>
              </a:rPr>
              <a:pPr eaLnBrk="1" hangingPunct="1"/>
              <a:t>15</a:t>
            </a:fld>
            <a:endParaRPr lang="en-US" altLang="en-US" sz="1400">
              <a:solidFill>
                <a:srgbClr val="898989"/>
              </a:solidFill>
            </a:endParaRPr>
          </a:p>
        </p:txBody>
      </p:sp>
      <p:pic>
        <p:nvPicPr>
          <p:cNvPr id="17414" name="Picture 2">
            <a:extLst>
              <a:ext uri="{FF2B5EF4-FFF2-40B4-BE49-F238E27FC236}">
                <a16:creationId xmlns:a16="http://schemas.microsoft.com/office/drawing/2014/main" id="{B5C94C48-952B-4275-AB7E-BA1BDA04C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2771775"/>
            <a:ext cx="57912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3275DAA-B022-4D19-BEC1-1BDE3E8F8C71}"/>
              </a:ext>
            </a:extLst>
          </p:cNvPr>
          <p:cNvSpPr>
            <a:spLocks noGrp="1"/>
          </p:cNvSpPr>
          <p:nvPr>
            <p:ph type="title"/>
          </p:nvPr>
        </p:nvSpPr>
        <p:spPr>
          <a:xfrm>
            <a:off x="574675" y="7938"/>
            <a:ext cx="9620250" cy="1260475"/>
          </a:xfrm>
        </p:spPr>
        <p:txBody>
          <a:bodyPr/>
          <a:lstStyle/>
          <a:p>
            <a:r>
              <a:rPr lang="en-US" altLang="en-US">
                <a:ea typeface="ＭＳ Ｐゴシック" panose="020B0600070205080204" pitchFamily="34" charset="-128"/>
              </a:rPr>
              <a:t>How SOM Learns</a:t>
            </a:r>
          </a:p>
        </p:txBody>
      </p:sp>
      <p:sp>
        <p:nvSpPr>
          <p:cNvPr id="3" name="Content Placeholder 2">
            <a:extLst>
              <a:ext uri="{FF2B5EF4-FFF2-40B4-BE49-F238E27FC236}">
                <a16:creationId xmlns:a16="http://schemas.microsoft.com/office/drawing/2014/main" id="{B21184AA-3DBA-4B92-8C4B-ED376C64085D}"/>
              </a:ext>
            </a:extLst>
          </p:cNvPr>
          <p:cNvSpPr>
            <a:spLocks noGrp="1"/>
          </p:cNvSpPr>
          <p:nvPr>
            <p:ph idx="1"/>
          </p:nvPr>
        </p:nvSpPr>
        <p:spPr/>
        <p:txBody>
          <a:bodyPr/>
          <a:lstStyle/>
          <a:p>
            <a:pPr>
              <a:defRPr/>
            </a:pPr>
            <a:r>
              <a:rPr lang="en-US" dirty="0"/>
              <a:t>The learning rate is used to adjust weights of the neuron and is typically 0.4-0.5 an positive number</a:t>
            </a:r>
          </a:p>
          <a:p>
            <a:pPr>
              <a:defRPr/>
            </a:pPr>
            <a:r>
              <a:rPr lang="en-US" dirty="0"/>
              <a:t>Adjusting </a:t>
            </a:r>
            <a:r>
              <a:rPr lang="en-US" dirty="0">
                <a:solidFill>
                  <a:srgbClr val="FF0000"/>
                </a:solidFill>
              </a:rPr>
              <a:t>weights(additive):</a:t>
            </a:r>
          </a:p>
          <a:p>
            <a:pPr>
              <a:defRPr/>
            </a:pPr>
            <a:endParaRPr lang="en-US" dirty="0"/>
          </a:p>
          <a:p>
            <a:pPr>
              <a:defRPr/>
            </a:pPr>
            <a:endParaRPr lang="en-US" dirty="0"/>
          </a:p>
          <a:p>
            <a:pPr>
              <a:defRPr/>
            </a:pPr>
            <a:endParaRPr lang="en-US" dirty="0"/>
          </a:p>
          <a:p>
            <a:pPr marL="0" indent="0">
              <a:buFont typeface="Arial" panose="020B0604020202020204" pitchFamily="34" charset="0"/>
              <a:buNone/>
              <a:defRPr/>
            </a:pPr>
            <a:r>
              <a:rPr lang="en-US" b="1" dirty="0"/>
              <a:t>x</a:t>
            </a:r>
            <a:r>
              <a:rPr lang="en-US" dirty="0"/>
              <a:t> is the training vector and </a:t>
            </a:r>
            <a:r>
              <a:rPr lang="en-US" dirty="0" err="1"/>
              <a:t>w</a:t>
            </a:r>
            <a:r>
              <a:rPr lang="en-US" baseline="30000" dirty="0" err="1"/>
              <a:t>t</a:t>
            </a:r>
            <a:r>
              <a:rPr lang="en-US" dirty="0"/>
              <a:t> is the weight of the winning neuron.</a:t>
            </a:r>
          </a:p>
          <a:p>
            <a:pPr>
              <a:defRPr/>
            </a:pPr>
            <a:endParaRPr lang="en-US" dirty="0"/>
          </a:p>
          <a:p>
            <a:pPr>
              <a:defRPr/>
            </a:pPr>
            <a:endParaRPr lang="en-US" dirty="0"/>
          </a:p>
          <a:p>
            <a:pPr>
              <a:defRPr/>
            </a:pPr>
            <a:endParaRPr lang="en-US" dirty="0"/>
          </a:p>
          <a:p>
            <a:pPr>
              <a:defRPr/>
            </a:pPr>
            <a:endParaRPr lang="en-US" dirty="0"/>
          </a:p>
        </p:txBody>
      </p:sp>
      <p:sp>
        <p:nvSpPr>
          <p:cNvPr id="18436" name="Date Placeholder 3">
            <a:extLst>
              <a:ext uri="{FF2B5EF4-FFF2-40B4-BE49-F238E27FC236}">
                <a16:creationId xmlns:a16="http://schemas.microsoft.com/office/drawing/2014/main" id="{AF2257A7-7FAE-499D-9301-12E97D4665C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8437" name="Slide Number Placeholder 4">
            <a:extLst>
              <a:ext uri="{FF2B5EF4-FFF2-40B4-BE49-F238E27FC236}">
                <a16:creationId xmlns:a16="http://schemas.microsoft.com/office/drawing/2014/main" id="{A776B670-0AC3-4463-BC2D-D039CF3B65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C2E61B3-B97D-4BEA-89A4-6924367E81ED}" type="slidenum">
              <a:rPr lang="en-US" altLang="en-US" sz="1400">
                <a:solidFill>
                  <a:srgbClr val="898989"/>
                </a:solidFill>
              </a:rPr>
              <a:pPr eaLnBrk="1" hangingPunct="1"/>
              <a:t>16</a:t>
            </a:fld>
            <a:endParaRPr lang="en-US" altLang="en-US" sz="1400">
              <a:solidFill>
                <a:srgbClr val="898989"/>
              </a:solidFill>
            </a:endParaRPr>
          </a:p>
        </p:txBody>
      </p:sp>
      <p:sp>
        <p:nvSpPr>
          <p:cNvPr id="7" name="Rectangle 6">
            <a:extLst>
              <a:ext uri="{FF2B5EF4-FFF2-40B4-BE49-F238E27FC236}">
                <a16:creationId xmlns:a16="http://schemas.microsoft.com/office/drawing/2014/main" id="{03406E5C-83C0-4FBE-80D7-C06E02F75E64}"/>
              </a:ext>
            </a:extLst>
          </p:cNvPr>
          <p:cNvSpPr>
            <a:spLocks noRot="1" noChangeAspect="1" noMove="1" noResize="1" noEditPoints="1" noAdjustHandles="1" noChangeArrowheads="1" noChangeShapeType="1" noTextEdit="1"/>
          </p:cNvSpPr>
          <p:nvPr/>
        </p:nvSpPr>
        <p:spPr>
          <a:xfrm>
            <a:off x="3525296" y="4505122"/>
            <a:ext cx="3062545" cy="989779"/>
          </a:xfrm>
          <a:prstGeom prst="rect">
            <a:avLst/>
          </a:prstGeom>
          <a:blipFill rotWithShape="1">
            <a:blip r:embed="rId2"/>
            <a:stretch>
              <a:fillRect/>
            </a:stretch>
          </a:blipFill>
        </p:spPr>
        <p:txBody>
          <a:bodyPr/>
          <a:lstStyle/>
          <a:p>
            <a:pPr>
              <a:defRPr/>
            </a:pPr>
            <a:r>
              <a:rPr lang="en-US">
                <a:no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9E8DDEB-526F-4548-8A4A-E6BF7686C08E}"/>
              </a:ext>
            </a:extLst>
          </p:cNvPr>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Hebbian Learning Rule</a:t>
            </a:r>
          </a:p>
        </p:txBody>
      </p:sp>
      <p:sp>
        <p:nvSpPr>
          <p:cNvPr id="19459" name="Content Placeholder 2">
            <a:extLst>
              <a:ext uri="{FF2B5EF4-FFF2-40B4-BE49-F238E27FC236}">
                <a16:creationId xmlns:a16="http://schemas.microsoft.com/office/drawing/2014/main" id="{56F79631-44B1-4ED5-B51D-B45FF1F1A1EF}"/>
              </a:ext>
            </a:extLst>
          </p:cNvPr>
          <p:cNvSpPr>
            <a:spLocks noGrp="1"/>
          </p:cNvSpPr>
          <p:nvPr>
            <p:ph idx="1"/>
          </p:nvPr>
        </p:nvSpPr>
        <p:spPr/>
        <p:txBody>
          <a:bodyPr/>
          <a:lstStyle/>
          <a:p>
            <a:r>
              <a:rPr lang="en-US" altLang="en-US">
                <a:ea typeface="ＭＳ Ｐゴシック" panose="020B0600070205080204" pitchFamily="34" charset="-128"/>
              </a:rPr>
              <a:t>The Hebbian learning rule, named after the neuropsychologist Hebb, is the oldest and simplest learning rule. </a:t>
            </a:r>
          </a:p>
          <a:p>
            <a:r>
              <a:rPr lang="en-US" altLang="en-US">
                <a:ea typeface="ＭＳ Ｐゴシック" panose="020B0600070205080204" pitchFamily="34" charset="-128"/>
              </a:rPr>
              <a:t>With Hebbian learning, weight values are adjusted based on the correlation of neuron activation values.</a:t>
            </a:r>
          </a:p>
        </p:txBody>
      </p:sp>
      <p:sp>
        <p:nvSpPr>
          <p:cNvPr id="19460" name="Date Placeholder 3">
            <a:extLst>
              <a:ext uri="{FF2B5EF4-FFF2-40B4-BE49-F238E27FC236}">
                <a16:creationId xmlns:a16="http://schemas.microsoft.com/office/drawing/2014/main" id="{469D48F3-4278-41F8-999C-AFAE4740856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19461" name="Slide Number Placeholder 4">
            <a:extLst>
              <a:ext uri="{FF2B5EF4-FFF2-40B4-BE49-F238E27FC236}">
                <a16:creationId xmlns:a16="http://schemas.microsoft.com/office/drawing/2014/main" id="{E0A0B156-DD96-42E8-95F4-39070BC2E6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62203F2-4D78-4281-A8B6-2268D286BACC}" type="slidenum">
              <a:rPr lang="en-US" altLang="en-US" sz="1400">
                <a:solidFill>
                  <a:srgbClr val="898989"/>
                </a:solidFill>
              </a:rPr>
              <a:pPr eaLnBrk="1" hangingPunct="1"/>
              <a:t>17</a:t>
            </a:fld>
            <a:endParaRPr lang="en-US" altLang="en-US" sz="14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6CFED162-7B16-4716-B7C8-30AEF1998018}"/>
              </a:ext>
            </a:extLst>
          </p:cNvPr>
          <p:cNvSpPr>
            <a:spLocks noGrp="1"/>
          </p:cNvSpPr>
          <p:nvPr>
            <p:ph idx="1"/>
          </p:nvPr>
        </p:nvSpPr>
        <p:spPr/>
        <p:txBody>
          <a:bodyPr/>
          <a:lstStyle/>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r>
              <a:rPr lang="en-US" altLang="en-US">
                <a:ea typeface="ＭＳ Ｐゴシック" panose="020B0600070205080204" pitchFamily="34" charset="-128"/>
              </a:rPr>
              <a:t>change in weight at time step </a:t>
            </a:r>
            <a:r>
              <a:rPr lang="en-US" altLang="en-US" i="1">
                <a:ea typeface="ＭＳ Ｐゴシック" panose="020B0600070205080204" pitchFamily="34" charset="-128"/>
              </a:rPr>
              <a:t>t is given as</a:t>
            </a:r>
            <a:endParaRPr lang="en-US" altLang="en-US">
              <a:ea typeface="ＭＳ Ｐゴシック" panose="020B0600070205080204" pitchFamily="34" charset="-128"/>
            </a:endParaRPr>
          </a:p>
        </p:txBody>
      </p:sp>
      <p:sp>
        <p:nvSpPr>
          <p:cNvPr id="20483" name="Date Placeholder 3">
            <a:extLst>
              <a:ext uri="{FF2B5EF4-FFF2-40B4-BE49-F238E27FC236}">
                <a16:creationId xmlns:a16="http://schemas.microsoft.com/office/drawing/2014/main" id="{147091AE-442A-4557-A3DC-A3D447FBD0A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0484" name="Slide Number Placeholder 4">
            <a:extLst>
              <a:ext uri="{FF2B5EF4-FFF2-40B4-BE49-F238E27FC236}">
                <a16:creationId xmlns:a16="http://schemas.microsoft.com/office/drawing/2014/main" id="{16FDB03E-F7B8-4551-80D0-8CCE50E27B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04CCC6D-3C80-4E8C-BC97-4F665FD9EEE6}" type="slidenum">
              <a:rPr lang="en-US" altLang="en-US" sz="1400">
                <a:solidFill>
                  <a:srgbClr val="898989"/>
                </a:solidFill>
              </a:rPr>
              <a:pPr eaLnBrk="1" hangingPunct="1"/>
              <a:t>18</a:t>
            </a:fld>
            <a:endParaRPr lang="en-US" altLang="en-US" sz="1400">
              <a:solidFill>
                <a:srgbClr val="898989"/>
              </a:solidFill>
            </a:endParaRPr>
          </a:p>
        </p:txBody>
      </p:sp>
      <p:pic>
        <p:nvPicPr>
          <p:cNvPr id="20485" name="Picture 2">
            <a:extLst>
              <a:ext uri="{FF2B5EF4-FFF2-40B4-BE49-F238E27FC236}">
                <a16:creationId xmlns:a16="http://schemas.microsoft.com/office/drawing/2014/main" id="{8ECBCD9D-6994-4D18-AABE-3CFCCF055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1176338"/>
            <a:ext cx="4276725"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4">
            <a:extLst>
              <a:ext uri="{FF2B5EF4-FFF2-40B4-BE49-F238E27FC236}">
                <a16:creationId xmlns:a16="http://schemas.microsoft.com/office/drawing/2014/main" id="{D15C5968-1263-44E1-B09F-8985F7D3A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488" y="5189538"/>
            <a:ext cx="869632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itle 1">
            <a:extLst>
              <a:ext uri="{FF2B5EF4-FFF2-40B4-BE49-F238E27FC236}">
                <a16:creationId xmlns:a16="http://schemas.microsoft.com/office/drawing/2014/main" id="{65432E90-8D95-4764-923C-F2FFACF2D994}"/>
              </a:ext>
            </a:extLst>
          </p:cNvPr>
          <p:cNvSpPr>
            <a:spLocks noGrp="1"/>
          </p:cNvSpPr>
          <p:nvPr>
            <p:ph type="title"/>
          </p:nvPr>
        </p:nvSpPr>
        <p:spPr>
          <a:xfrm>
            <a:off x="534988" y="0"/>
            <a:ext cx="9618662" cy="1260475"/>
          </a:xfrm>
        </p:spPr>
        <p:txBody>
          <a:bodyPr/>
          <a:lstStyle/>
          <a:p>
            <a:r>
              <a:rPr lang="en-US" altLang="en-US" b="1">
                <a:ea typeface="ＭＳ Ｐゴシック" panose="020B0600070205080204" pitchFamily="34" charset="-128"/>
              </a:rPr>
              <a:t>Hebbian Learning Rule</a:t>
            </a:r>
            <a:endParaRPr lang="en-US" altLang="en-US">
              <a:ea typeface="ＭＳ Ｐゴシック"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37273D0-11D4-47BD-A29E-99640216CC3D}"/>
              </a:ext>
            </a:extLst>
          </p:cNvPr>
          <p:cNvSpPr>
            <a:spLocks noGrp="1"/>
          </p:cNvSpPr>
          <p:nvPr>
            <p:ph type="title"/>
          </p:nvPr>
        </p:nvSpPr>
        <p:spPr>
          <a:xfrm>
            <a:off x="534988" y="23813"/>
            <a:ext cx="9618662" cy="1260475"/>
          </a:xfrm>
        </p:spPr>
        <p:txBody>
          <a:bodyPr/>
          <a:lstStyle/>
          <a:p>
            <a:r>
              <a:rPr lang="en-US" altLang="en-US">
                <a:ea typeface="ＭＳ Ｐゴシック" panose="020B0600070205080204" pitchFamily="34" charset="-128"/>
              </a:rPr>
              <a:t>algorithm</a:t>
            </a:r>
          </a:p>
        </p:txBody>
      </p:sp>
      <p:sp>
        <p:nvSpPr>
          <p:cNvPr id="21507" name="Content Placeholder 2">
            <a:extLst>
              <a:ext uri="{FF2B5EF4-FFF2-40B4-BE49-F238E27FC236}">
                <a16:creationId xmlns:a16="http://schemas.microsoft.com/office/drawing/2014/main" id="{178482E4-8553-4B57-BC75-65D629B5356E}"/>
              </a:ext>
            </a:extLst>
          </p:cNvPr>
          <p:cNvSpPr>
            <a:spLocks noGrp="1"/>
          </p:cNvSpPr>
          <p:nvPr>
            <p:ph idx="1"/>
          </p:nvPr>
        </p:nvSpPr>
        <p:spPr/>
        <p:txBody>
          <a:bodyPr/>
          <a:lstStyle/>
          <a:p>
            <a:endParaRPr lang="en-US" altLang="en-US">
              <a:ea typeface="ＭＳ Ｐゴシック" panose="020B0600070205080204" pitchFamily="34" charset="-128"/>
            </a:endParaRPr>
          </a:p>
        </p:txBody>
      </p:sp>
      <p:sp>
        <p:nvSpPr>
          <p:cNvPr id="21508" name="Date Placeholder 3">
            <a:extLst>
              <a:ext uri="{FF2B5EF4-FFF2-40B4-BE49-F238E27FC236}">
                <a16:creationId xmlns:a16="http://schemas.microsoft.com/office/drawing/2014/main" id="{D57CB14C-C2A3-4197-B195-E4D768490B5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1509" name="Slide Number Placeholder 4">
            <a:extLst>
              <a:ext uri="{FF2B5EF4-FFF2-40B4-BE49-F238E27FC236}">
                <a16:creationId xmlns:a16="http://schemas.microsoft.com/office/drawing/2014/main" id="{FEE7F305-9ED1-4225-B740-1BAA7D4B44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EB5DE998-589D-4491-B37A-A4B5E4E8618D}" type="slidenum">
              <a:rPr lang="en-US" altLang="en-US" sz="1400">
                <a:solidFill>
                  <a:srgbClr val="898989"/>
                </a:solidFill>
              </a:rPr>
              <a:pPr eaLnBrk="1" hangingPunct="1"/>
              <a:t>19</a:t>
            </a:fld>
            <a:endParaRPr lang="en-US" altLang="en-US" sz="1400">
              <a:solidFill>
                <a:srgbClr val="898989"/>
              </a:solidFill>
            </a:endParaRPr>
          </a:p>
        </p:txBody>
      </p:sp>
      <p:pic>
        <p:nvPicPr>
          <p:cNvPr id="21510" name="Picture 2">
            <a:extLst>
              <a:ext uri="{FF2B5EF4-FFF2-40B4-BE49-F238E27FC236}">
                <a16:creationId xmlns:a16="http://schemas.microsoft.com/office/drawing/2014/main" id="{6FD4E1F7-8B6B-4CC4-A9E9-D42CE3839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8" y="3109913"/>
            <a:ext cx="9875837"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F494F68-6DF4-472C-AC72-BA98CB0C1A05}"/>
              </a:ext>
            </a:extLst>
          </p:cNvPr>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Agenda</a:t>
            </a:r>
          </a:p>
        </p:txBody>
      </p:sp>
      <p:sp>
        <p:nvSpPr>
          <p:cNvPr id="4099" name="Content Placeholder 2">
            <a:extLst>
              <a:ext uri="{FF2B5EF4-FFF2-40B4-BE49-F238E27FC236}">
                <a16:creationId xmlns:a16="http://schemas.microsoft.com/office/drawing/2014/main" id="{62A64F3D-3AAA-4B19-86DD-CB4420F4AE95}"/>
              </a:ext>
            </a:extLst>
          </p:cNvPr>
          <p:cNvSpPr>
            <a:spLocks noGrp="1"/>
          </p:cNvSpPr>
          <p:nvPr>
            <p:ph idx="1"/>
          </p:nvPr>
        </p:nvSpPr>
        <p:spPr/>
        <p:txBody>
          <a:bodyPr/>
          <a:lstStyle/>
          <a:p>
            <a:pPr eaLnBrk="1" hangingPunct="1"/>
            <a:r>
              <a:rPr lang="en-US" altLang="en-US" b="1">
                <a:ea typeface="ＭＳ Ｐゴシック" panose="020B0600070205080204" pitchFamily="34" charset="-128"/>
              </a:rPr>
              <a:t>Learning Unsupervised Neural Networks</a:t>
            </a:r>
          </a:p>
          <a:p>
            <a:pPr eaLnBrk="1" hangingPunct="1"/>
            <a:r>
              <a:rPr lang="en-US" altLang="en-US" b="1">
                <a:ea typeface="ＭＳ Ｐゴシック" panose="020B0600070205080204" pitchFamily="34" charset="-128"/>
              </a:rPr>
              <a:t>Self Organizing Map (SOM)</a:t>
            </a:r>
          </a:p>
          <a:p>
            <a:pPr eaLnBrk="1" hangingPunct="1"/>
            <a:r>
              <a:rPr lang="en-US" altLang="en-US" b="1">
                <a:ea typeface="ＭＳ Ｐゴシック" panose="020B0600070205080204" pitchFamily="34" charset="-128"/>
              </a:rPr>
              <a:t>Hebbian Learning Rules</a:t>
            </a:r>
          </a:p>
          <a:p>
            <a:pPr eaLnBrk="1" hangingPunct="1"/>
            <a:r>
              <a:rPr lang="en-US" altLang="en-US" b="1">
                <a:ea typeface="ＭＳ Ｐゴシック" panose="020B0600070205080204" pitchFamily="34" charset="-128"/>
              </a:rPr>
              <a:t>Implementation</a:t>
            </a:r>
            <a:endParaRPr lang="en-US" altLang="en-US">
              <a:ea typeface="ＭＳ Ｐゴシック" panose="020B0600070205080204" pitchFamily="34" charset="-128"/>
            </a:endParaRPr>
          </a:p>
        </p:txBody>
      </p:sp>
      <p:sp>
        <p:nvSpPr>
          <p:cNvPr id="4100" name="Date Placeholder 3">
            <a:extLst>
              <a:ext uri="{FF2B5EF4-FFF2-40B4-BE49-F238E27FC236}">
                <a16:creationId xmlns:a16="http://schemas.microsoft.com/office/drawing/2014/main" id="{80EEFE53-EF20-4863-A328-2EAAE2D882F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4101" name="Slide Number Placeholder 4">
            <a:extLst>
              <a:ext uri="{FF2B5EF4-FFF2-40B4-BE49-F238E27FC236}">
                <a16:creationId xmlns:a16="http://schemas.microsoft.com/office/drawing/2014/main" id="{2A9E6B72-904E-4012-8596-712938236C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828C94AB-DEFA-46D7-93AA-8CE744D07577}" type="slidenum">
              <a:rPr lang="en-US" altLang="en-US" sz="1400">
                <a:solidFill>
                  <a:srgbClr val="898989"/>
                </a:solidFill>
              </a:rPr>
              <a:pPr eaLnBrk="1" hangingPunct="1"/>
              <a:t>2</a:t>
            </a:fld>
            <a:endParaRPr lang="en-US" altLang="en-US" sz="14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F77F216-1E56-451E-A228-BCA17885B02A}"/>
              </a:ext>
            </a:extLst>
          </p:cNvPr>
          <p:cNvSpPr>
            <a:spLocks noGrp="1"/>
          </p:cNvSpPr>
          <p:nvPr>
            <p:ph type="title"/>
          </p:nvPr>
        </p:nvSpPr>
        <p:spPr>
          <a:xfrm>
            <a:off x="534988" y="23813"/>
            <a:ext cx="9618662" cy="1260475"/>
          </a:xfrm>
        </p:spPr>
        <p:txBody>
          <a:bodyPr/>
          <a:lstStyle/>
          <a:p>
            <a:r>
              <a:rPr lang="en-US" altLang="en-US" b="1">
                <a:ea typeface="ＭＳ Ｐゴシック" panose="020B0600070205080204" pitchFamily="34" charset="-128"/>
              </a:rPr>
              <a:t>Learning Vector Quantizer-I</a:t>
            </a:r>
            <a:endParaRPr lang="en-US" altLang="en-US">
              <a:ea typeface="ＭＳ Ｐゴシック" panose="020B0600070205080204" pitchFamily="34" charset="-128"/>
            </a:endParaRPr>
          </a:p>
        </p:txBody>
      </p:sp>
      <p:sp>
        <p:nvSpPr>
          <p:cNvPr id="22531" name="Content Placeholder 2">
            <a:extLst>
              <a:ext uri="{FF2B5EF4-FFF2-40B4-BE49-F238E27FC236}">
                <a16:creationId xmlns:a16="http://schemas.microsoft.com/office/drawing/2014/main" id="{FAD4525B-8FCD-4B19-9028-6BEC233AECDF}"/>
              </a:ext>
            </a:extLst>
          </p:cNvPr>
          <p:cNvSpPr>
            <a:spLocks noGrp="1"/>
          </p:cNvSpPr>
          <p:nvPr>
            <p:ph idx="1"/>
          </p:nvPr>
        </p:nvSpPr>
        <p:spPr/>
        <p:txBody>
          <a:bodyPr/>
          <a:lstStyle/>
          <a:p>
            <a:r>
              <a:rPr lang="en-US" altLang="en-US">
                <a:ea typeface="ＭＳ Ｐゴシック" panose="020B0600070205080204" pitchFamily="34" charset="-128"/>
              </a:rPr>
              <a:t>One of the most frequently used unsupervised clustering algorithms is the learning vector quantizer (LVQ) developed by Kohonen.</a:t>
            </a:r>
          </a:p>
        </p:txBody>
      </p:sp>
      <p:sp>
        <p:nvSpPr>
          <p:cNvPr id="22532" name="Date Placeholder 3">
            <a:extLst>
              <a:ext uri="{FF2B5EF4-FFF2-40B4-BE49-F238E27FC236}">
                <a16:creationId xmlns:a16="http://schemas.microsoft.com/office/drawing/2014/main" id="{7C0C6CA2-9E90-403F-B52C-6542FAEBBF7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2533" name="Slide Number Placeholder 4">
            <a:extLst>
              <a:ext uri="{FF2B5EF4-FFF2-40B4-BE49-F238E27FC236}">
                <a16:creationId xmlns:a16="http://schemas.microsoft.com/office/drawing/2014/main" id="{31A770E8-56C3-4C08-8CA2-ADCD8503B4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B4506FF-5213-48DE-B34D-1EACB9BE80E6}" type="slidenum">
              <a:rPr lang="en-US" altLang="en-US" sz="1400">
                <a:solidFill>
                  <a:srgbClr val="898989"/>
                </a:solidFill>
              </a:rPr>
              <a:pPr eaLnBrk="1" hangingPunct="1"/>
              <a:t>20</a:t>
            </a:fld>
            <a:endParaRPr lang="en-US" altLang="en-US" sz="1400">
              <a:solidFill>
                <a:srgbClr val="898989"/>
              </a:solidFill>
            </a:endParaRPr>
          </a:p>
        </p:txBody>
      </p:sp>
      <p:pic>
        <p:nvPicPr>
          <p:cNvPr id="22534" name="Picture 2">
            <a:extLst>
              <a:ext uri="{FF2B5EF4-FFF2-40B4-BE49-F238E27FC236}">
                <a16:creationId xmlns:a16="http://schemas.microsoft.com/office/drawing/2014/main" id="{98A770F4-2F57-4184-BB20-A808997D7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088" y="3508375"/>
            <a:ext cx="6592887"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99BBD9A-BB26-4005-AA6E-44039BFBF70D}"/>
              </a:ext>
            </a:extLst>
          </p:cNvPr>
          <p:cNvSpPr>
            <a:spLocks noGrp="1" noChangeArrowheads="1"/>
          </p:cNvSpPr>
          <p:nvPr>
            <p:ph type="title"/>
          </p:nvPr>
        </p:nvSpPr>
        <p:spPr/>
        <p:txBody>
          <a:bodyPr/>
          <a:lstStyle/>
          <a:p>
            <a:r>
              <a:rPr lang="en-US" altLang="en-US">
                <a:ea typeface="ＭＳ Ｐゴシック" panose="020B0600070205080204" pitchFamily="34" charset="-128"/>
              </a:rPr>
              <a:t>Summary</a:t>
            </a:r>
          </a:p>
        </p:txBody>
      </p:sp>
      <p:sp>
        <p:nvSpPr>
          <p:cNvPr id="23555" name="Footer Placeholder 6">
            <a:extLst>
              <a:ext uri="{FF2B5EF4-FFF2-40B4-BE49-F238E27FC236}">
                <a16:creationId xmlns:a16="http://schemas.microsoft.com/office/drawing/2014/main" id="{AFCB56F0-E68F-46A1-9D15-EDCA82C015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600">
                <a:latin typeface="Tahoma" panose="020B0604030504040204" pitchFamily="34" charset="0"/>
              </a:rPr>
              <a:t>T0293 - Neuro Computing</a:t>
            </a:r>
          </a:p>
        </p:txBody>
      </p:sp>
      <p:sp>
        <p:nvSpPr>
          <p:cNvPr id="23556" name="Slide Number Placeholder 5">
            <a:extLst>
              <a:ext uri="{FF2B5EF4-FFF2-40B4-BE49-F238E27FC236}">
                <a16:creationId xmlns:a16="http://schemas.microsoft.com/office/drawing/2014/main" id="{D6E37FFA-4597-45C0-9D17-D7751EF7E3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886D085-FE44-4A6D-B1A0-72373F218C16}" type="slidenum">
              <a:rPr lang="en-US" altLang="en-US" sz="1600">
                <a:latin typeface="Tahoma" panose="020B0604030504040204" pitchFamily="34" charset="0"/>
              </a:rPr>
              <a:pPr eaLnBrk="1" hangingPunct="1"/>
              <a:t>21</a:t>
            </a:fld>
            <a:endParaRPr lang="en-US" altLang="en-US" sz="1600">
              <a:latin typeface="Tahoma" panose="020B0604030504040204" pitchFamily="34" charset="0"/>
            </a:endParaRPr>
          </a:p>
        </p:txBody>
      </p:sp>
      <p:sp>
        <p:nvSpPr>
          <p:cNvPr id="23557" name="Content Placeholder 5">
            <a:extLst>
              <a:ext uri="{FF2B5EF4-FFF2-40B4-BE49-F238E27FC236}">
                <a16:creationId xmlns:a16="http://schemas.microsoft.com/office/drawing/2014/main" id="{FB510CF4-C38C-493A-8539-F793209313B1}"/>
              </a:ext>
            </a:extLst>
          </p:cNvPr>
          <p:cNvSpPr>
            <a:spLocks noGrp="1"/>
          </p:cNvSpPr>
          <p:nvPr>
            <p:ph idx="1"/>
          </p:nvPr>
        </p:nvSpPr>
        <p:spPr/>
        <p:txBody>
          <a:bodyPr/>
          <a:lstStyle/>
          <a:p>
            <a:pPr algn="just"/>
            <a:r>
              <a:rPr lang="en-US" altLang="en-US">
                <a:ea typeface="ＭＳ Ｐゴシック" panose="020B0600070205080204" pitchFamily="34" charset="-128"/>
              </a:rPr>
              <a:t>SOM is a neural networks without a teacher, i.e., </a:t>
            </a:r>
            <a:r>
              <a:rPr lang="en-US" altLang="en-US" b="1">
                <a:ea typeface="ＭＳ Ｐゴシック" panose="020B0600070205080204" pitchFamily="34" charset="-128"/>
              </a:rPr>
              <a:t>unsupervised</a:t>
            </a:r>
            <a:r>
              <a:rPr lang="en-US" altLang="en-US">
                <a:ea typeface="ＭＳ Ｐゴシック" panose="020B0600070205080204" pitchFamily="34" charset="-128"/>
              </a:rPr>
              <a:t>.</a:t>
            </a:r>
          </a:p>
          <a:p>
            <a:pPr algn="just"/>
            <a:r>
              <a:rPr lang="en-US" altLang="en-US">
                <a:ea typeface="ＭＳ Ｐゴシック" panose="020B0600070205080204" pitchFamily="34" charset="-128"/>
              </a:rPr>
              <a:t>SOM perform learning based </a:t>
            </a:r>
            <a:r>
              <a:rPr lang="en-US" altLang="en-US" b="1">
                <a:ea typeface="ＭＳ Ｐゴシック" panose="020B0600070205080204" pitchFamily="34" charset="-128"/>
              </a:rPr>
              <a:t>grouping of input data</a:t>
            </a:r>
            <a:r>
              <a:rPr lang="en-US" altLang="en-US">
                <a:ea typeface="ＭＳ Ｐゴシック" panose="020B0600070205080204" pitchFamily="34" charset="-128"/>
              </a:rPr>
              <a:t> (clustering of input data).</a:t>
            </a:r>
          </a:p>
          <a:p>
            <a:pPr algn="just"/>
            <a:r>
              <a:rPr lang="en-US" altLang="en-US">
                <a:ea typeface="ＭＳ Ｐゴシック" panose="020B0600070205080204" pitchFamily="34" charset="-128"/>
              </a:rPr>
              <a:t>There are two basic </a:t>
            </a:r>
            <a:r>
              <a:rPr lang="en-US" altLang="en-US" b="1">
                <a:ea typeface="ＭＳ Ｐゴシック" panose="020B0600070205080204" pitchFamily="34" charset="-128"/>
              </a:rPr>
              <a:t>feature-mapping models</a:t>
            </a:r>
            <a:r>
              <a:rPr lang="en-US" altLang="en-US">
                <a:ea typeface="ＭＳ Ｐゴシック" panose="020B0600070205080204" pitchFamily="34" charset="-128"/>
              </a:rPr>
              <a:t>: Willshaw-von der Malsburg’s model and Kohonen model</a:t>
            </a:r>
          </a:p>
          <a:p>
            <a:pPr algn="just"/>
            <a:endParaRPr lang="en-US" altLang="en-US">
              <a:ea typeface="ＭＳ Ｐゴシック" panose="020B0600070205080204" pitchFamily="34" charset="-128"/>
            </a:endParaRPr>
          </a:p>
          <a:p>
            <a:pPr algn="just"/>
            <a:endParaRPr lang="en-US" altLang="en-US">
              <a:ea typeface="ＭＳ Ｐゴシック"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90BFD16-5451-4A39-8495-CA9BF4FC4E5D}"/>
              </a:ext>
            </a:extLst>
          </p:cNvPr>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Example SOM</a:t>
            </a:r>
          </a:p>
        </p:txBody>
      </p:sp>
      <p:sp>
        <p:nvSpPr>
          <p:cNvPr id="24579" name="Content Placeholder 2">
            <a:extLst>
              <a:ext uri="{FF2B5EF4-FFF2-40B4-BE49-F238E27FC236}">
                <a16:creationId xmlns:a16="http://schemas.microsoft.com/office/drawing/2014/main" id="{9EA9A1FD-49E4-455E-917E-51C086E58461}"/>
              </a:ext>
            </a:extLst>
          </p:cNvPr>
          <p:cNvSpPr>
            <a:spLocks noGrp="1"/>
          </p:cNvSpPr>
          <p:nvPr>
            <p:ph idx="1"/>
          </p:nvPr>
        </p:nvSpPr>
        <p:spPr/>
        <p:txBody>
          <a:bodyPr/>
          <a:lstStyle/>
          <a:p>
            <a:r>
              <a:rPr lang="en-US" altLang="en-US" sz="3200">
                <a:ea typeface="ＭＳ Ｐゴシック" panose="020B0600070205080204" pitchFamily="34" charset="-128"/>
              </a:rPr>
              <a:t>Optical Character Recognition (OCR) is a good application for the Self Organizing Map (SOM). To recognize any of the 26 Latin characters we use 26 output neurons. These are the groups that the input letters will be broken into. </a:t>
            </a:r>
          </a:p>
          <a:p>
            <a:r>
              <a:rPr lang="en-US" altLang="en-US" sz="3200">
                <a:ea typeface="ＭＳ Ｐゴシック" panose="020B0600070205080204" pitchFamily="34" charset="-128"/>
              </a:rPr>
              <a:t>The input neurons are a grid. For example, if the character resolutions were 5x7, there would be 35 input neurons. The demo program allows the user to draw the characters at a higher resolution than 5x7.</a:t>
            </a:r>
          </a:p>
        </p:txBody>
      </p:sp>
      <p:sp>
        <p:nvSpPr>
          <p:cNvPr id="24580" name="Date Placeholder 3">
            <a:extLst>
              <a:ext uri="{FF2B5EF4-FFF2-40B4-BE49-F238E27FC236}">
                <a16:creationId xmlns:a16="http://schemas.microsoft.com/office/drawing/2014/main" id="{E082576E-C072-4425-9530-7E7513006EC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4581" name="Slide Number Placeholder 4">
            <a:extLst>
              <a:ext uri="{FF2B5EF4-FFF2-40B4-BE49-F238E27FC236}">
                <a16:creationId xmlns:a16="http://schemas.microsoft.com/office/drawing/2014/main" id="{1F4C922A-573E-4FB5-AA1C-8ADFC93C7F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9A7DAE7-1902-40C7-B5EF-A1914365AB0B}" type="slidenum">
              <a:rPr lang="en-US" altLang="en-US" sz="1400">
                <a:solidFill>
                  <a:srgbClr val="898989"/>
                </a:solidFill>
              </a:rPr>
              <a:pPr eaLnBrk="1" hangingPunct="1"/>
              <a:t>22</a:t>
            </a:fld>
            <a:endParaRPr lang="en-US" altLang="en-US" sz="14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D404ABA-7D75-4A63-872E-95B450E912CD}"/>
              </a:ext>
            </a:extLst>
          </p:cNvPr>
          <p:cNvSpPr>
            <a:spLocks noGrp="1"/>
          </p:cNvSpPr>
          <p:nvPr>
            <p:ph type="title"/>
          </p:nvPr>
        </p:nvSpPr>
        <p:spPr>
          <a:xfrm>
            <a:off x="534988" y="168275"/>
            <a:ext cx="9618662" cy="1260475"/>
          </a:xfrm>
        </p:spPr>
        <p:txBody>
          <a:bodyPr/>
          <a:lstStyle/>
          <a:p>
            <a:r>
              <a:rPr lang="en-US" altLang="en-US">
                <a:ea typeface="ＭＳ Ｐゴシック" panose="020B0600070205080204" pitchFamily="34" charset="-128"/>
              </a:rPr>
              <a:t>Implementation</a:t>
            </a:r>
          </a:p>
        </p:txBody>
      </p:sp>
      <p:sp>
        <p:nvSpPr>
          <p:cNvPr id="25603" name="Content Placeholder 2">
            <a:extLst>
              <a:ext uri="{FF2B5EF4-FFF2-40B4-BE49-F238E27FC236}">
                <a16:creationId xmlns:a16="http://schemas.microsoft.com/office/drawing/2014/main" id="{60C3E939-86A4-40DC-A654-3F7F679CF8C9}"/>
              </a:ext>
            </a:extLst>
          </p:cNvPr>
          <p:cNvSpPr>
            <a:spLocks noGrp="1"/>
          </p:cNvSpPr>
          <p:nvPr>
            <p:ph idx="1"/>
          </p:nvPr>
        </p:nvSpPr>
        <p:spPr/>
        <p:txBody>
          <a:bodyPr/>
          <a:lstStyle/>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r>
              <a:rPr lang="en-US" altLang="en-US" sz="2400">
                <a:ea typeface="ＭＳ Ｐゴシック" panose="020B0600070205080204" pitchFamily="34" charset="-128"/>
              </a:rPr>
              <a:t>Source: Jeff Heaton (2012), </a:t>
            </a:r>
            <a:r>
              <a:rPr lang="en-US" altLang="en-US" sz="2400" b="1" i="1">
                <a:ea typeface="ＭＳ Ｐゴシック" panose="020B0600070205080204" pitchFamily="34" charset="-128"/>
              </a:rPr>
              <a:t>Introduction to Neural Networks for C#</a:t>
            </a:r>
            <a:r>
              <a:rPr lang="en-US" altLang="en-US" sz="2400" i="1">
                <a:ea typeface="ＭＳ Ｐゴシック" panose="020B0600070205080204" pitchFamily="34" charset="-128"/>
              </a:rPr>
              <a:t>, </a:t>
            </a:r>
            <a:r>
              <a:rPr lang="en-US" altLang="en-US" sz="2400">
                <a:ea typeface="ＭＳ Ｐゴシック" panose="020B0600070205080204" pitchFamily="34" charset="-128"/>
              </a:rPr>
              <a:t>Heaton Publisher.</a:t>
            </a:r>
          </a:p>
          <a:p>
            <a:endParaRPr lang="en-US" altLang="en-US" sz="2400">
              <a:ea typeface="ＭＳ Ｐゴシック" panose="020B0600070205080204" pitchFamily="34" charset="-128"/>
            </a:endParaRPr>
          </a:p>
        </p:txBody>
      </p:sp>
      <p:sp>
        <p:nvSpPr>
          <p:cNvPr id="25604" name="Date Placeholder 3">
            <a:extLst>
              <a:ext uri="{FF2B5EF4-FFF2-40B4-BE49-F238E27FC236}">
                <a16:creationId xmlns:a16="http://schemas.microsoft.com/office/drawing/2014/main" id="{6B600EFF-3B11-48C8-A9C3-A4DFF3A3DD6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5605" name="Slide Number Placeholder 4">
            <a:extLst>
              <a:ext uri="{FF2B5EF4-FFF2-40B4-BE49-F238E27FC236}">
                <a16:creationId xmlns:a16="http://schemas.microsoft.com/office/drawing/2014/main" id="{1D24BE15-98EC-41B9-A4AD-0C96F249AA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24530FB-9F0E-4E41-B395-863D38B6DD52}" type="slidenum">
              <a:rPr lang="en-US" altLang="en-US" sz="1400">
                <a:solidFill>
                  <a:srgbClr val="898989"/>
                </a:solidFill>
              </a:rPr>
              <a:pPr eaLnBrk="1" hangingPunct="1"/>
              <a:t>23</a:t>
            </a:fld>
            <a:endParaRPr lang="en-US" altLang="en-US" sz="1400">
              <a:solidFill>
                <a:srgbClr val="898989"/>
              </a:solidFill>
            </a:endParaRPr>
          </a:p>
        </p:txBody>
      </p:sp>
      <p:pic>
        <p:nvPicPr>
          <p:cNvPr id="25606" name="Picture 3">
            <a:extLst>
              <a:ext uri="{FF2B5EF4-FFF2-40B4-BE49-F238E27FC236}">
                <a16:creationId xmlns:a16="http://schemas.microsoft.com/office/drawing/2014/main" id="{388FE30F-AB0A-4083-BC78-BCED30820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2268538"/>
            <a:ext cx="33401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4">
            <a:extLst>
              <a:ext uri="{FF2B5EF4-FFF2-40B4-BE49-F238E27FC236}">
                <a16:creationId xmlns:a16="http://schemas.microsoft.com/office/drawing/2014/main" id="{6A337EE6-1AC7-430C-BE56-E8640F018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2675"/>
            <a:ext cx="3249613"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5">
            <a:extLst>
              <a:ext uri="{FF2B5EF4-FFF2-40B4-BE49-F238E27FC236}">
                <a16:creationId xmlns:a16="http://schemas.microsoft.com/office/drawing/2014/main" id="{FAC2B9E1-1050-4699-9B4C-1D6172891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575" y="3444875"/>
            <a:ext cx="14922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944D265-A3FA-4A28-B98E-2C43A92A56A4}"/>
              </a:ext>
            </a:extLst>
          </p:cNvPr>
          <p:cNvSpPr>
            <a:spLocks noGrp="1" noChangeArrowheads="1"/>
          </p:cNvSpPr>
          <p:nvPr>
            <p:ph type="title"/>
          </p:nvPr>
        </p:nvSpPr>
        <p:spPr/>
        <p:txBody>
          <a:bodyPr/>
          <a:lstStyle/>
          <a:p>
            <a:r>
              <a:rPr lang="en-US" altLang="en-US">
                <a:ea typeface="ＭＳ Ｐゴシック" panose="020B0600070205080204" pitchFamily="34" charset="-128"/>
              </a:rPr>
              <a:t>Summary</a:t>
            </a:r>
          </a:p>
        </p:txBody>
      </p:sp>
      <p:sp>
        <p:nvSpPr>
          <p:cNvPr id="26627" name="Slide Number Placeholder 5">
            <a:extLst>
              <a:ext uri="{FF2B5EF4-FFF2-40B4-BE49-F238E27FC236}">
                <a16:creationId xmlns:a16="http://schemas.microsoft.com/office/drawing/2014/main" id="{E36FD5B6-8279-49CC-8E9E-DE95BA6AA5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622630C-4FD6-4FEE-90B7-8714DD121E6D}" type="slidenum">
              <a:rPr lang="en-US" altLang="en-US" sz="1600">
                <a:latin typeface="Tahoma" panose="020B0604030504040204" pitchFamily="34" charset="0"/>
              </a:rPr>
              <a:pPr eaLnBrk="1" hangingPunct="1"/>
              <a:t>24</a:t>
            </a:fld>
            <a:endParaRPr lang="en-US" altLang="en-US" sz="1600">
              <a:latin typeface="Tahoma" panose="020B0604030504040204" pitchFamily="34" charset="0"/>
            </a:endParaRPr>
          </a:p>
        </p:txBody>
      </p:sp>
      <p:sp>
        <p:nvSpPr>
          <p:cNvPr id="26628" name="Content Placeholder 5">
            <a:extLst>
              <a:ext uri="{FF2B5EF4-FFF2-40B4-BE49-F238E27FC236}">
                <a16:creationId xmlns:a16="http://schemas.microsoft.com/office/drawing/2014/main" id="{F928CDA5-DEE1-41B5-8B28-45D7B695BD2A}"/>
              </a:ext>
            </a:extLst>
          </p:cNvPr>
          <p:cNvSpPr>
            <a:spLocks noGrp="1"/>
          </p:cNvSpPr>
          <p:nvPr>
            <p:ph idx="1"/>
          </p:nvPr>
        </p:nvSpPr>
        <p:spPr/>
        <p:txBody>
          <a:bodyPr/>
          <a:lstStyle/>
          <a:p>
            <a:pPr algn="just"/>
            <a:r>
              <a:rPr lang="en-US" altLang="en-US">
                <a:ea typeface="ＭＳ Ｐゴシック" panose="020B0600070205080204" pitchFamily="34" charset="-128"/>
              </a:rPr>
              <a:t>The essence of Kohonen’s SOM algorithm is that </a:t>
            </a:r>
            <a:r>
              <a:rPr lang="en-US" altLang="en-US" b="1">
                <a:ea typeface="ＭＳ Ｐゴシック" panose="020B0600070205080204" pitchFamily="34" charset="-128"/>
              </a:rPr>
              <a:t>it substitutes a simple geometric computation</a:t>
            </a:r>
            <a:r>
              <a:rPr lang="en-US" altLang="en-US">
                <a:ea typeface="ＭＳ Ｐゴシック" panose="020B0600070205080204" pitchFamily="34" charset="-128"/>
              </a:rPr>
              <a:t> for the more detailed properties of the Hebb-like rule and lateral interactions.</a:t>
            </a:r>
          </a:p>
          <a:p>
            <a:pPr algn="just"/>
            <a:endParaRPr lang="en-US" altLang="en-US">
              <a:ea typeface="ＭＳ Ｐゴシック" panose="020B0600070205080204" pitchFamily="34" charset="-128"/>
            </a:endParaRPr>
          </a:p>
          <a:p>
            <a:pPr algn="just"/>
            <a:r>
              <a:rPr lang="en-US" altLang="en-US">
                <a:ea typeface="ＭＳ Ｐゴシック" panose="020B0600070205080204" pitchFamily="34" charset="-128"/>
              </a:rPr>
              <a:t>There are </a:t>
            </a:r>
            <a:r>
              <a:rPr lang="en-US" altLang="en-US" b="1">
                <a:ea typeface="ＭＳ Ｐゴシック" panose="020B0600070205080204" pitchFamily="34" charset="-128"/>
              </a:rPr>
              <a:t>three basic steps </a:t>
            </a:r>
            <a:r>
              <a:rPr lang="en-US" altLang="en-US">
                <a:ea typeface="ＭＳ Ｐゴシック" panose="020B0600070205080204" pitchFamily="34" charset="-128"/>
              </a:rPr>
              <a:t>involved in the application of the algorithm after initialization: sampling, similarity matching, and updating.</a:t>
            </a:r>
          </a:p>
          <a:p>
            <a:pPr algn="just"/>
            <a:endParaRPr lang="en-US" altLang="en-US" b="1">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a:extLst>
              <a:ext uri="{FF2B5EF4-FFF2-40B4-BE49-F238E27FC236}">
                <a16:creationId xmlns:a16="http://schemas.microsoft.com/office/drawing/2014/main" id="{C65602A8-5E2E-43E6-8911-AF7C0017B6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B197BF9-5BD3-4A59-9A8A-77F70D7DA56A}" type="slidenum">
              <a:rPr lang="en-US" altLang="en-US" sz="1400">
                <a:solidFill>
                  <a:srgbClr val="898989"/>
                </a:solidFill>
              </a:rPr>
              <a:pPr eaLnBrk="1" hangingPunct="1"/>
              <a:t>25</a:t>
            </a:fld>
            <a:endParaRPr lang="en-US" altLang="en-US" sz="1400">
              <a:solidFill>
                <a:srgbClr val="898989"/>
              </a:solidFill>
            </a:endParaRPr>
          </a:p>
        </p:txBody>
      </p:sp>
      <p:sp>
        <p:nvSpPr>
          <p:cNvPr id="27651" name="Rectangle 2">
            <a:extLst>
              <a:ext uri="{FF2B5EF4-FFF2-40B4-BE49-F238E27FC236}">
                <a16:creationId xmlns:a16="http://schemas.microsoft.com/office/drawing/2014/main" id="{F250107E-4CA8-44CA-89B9-AA84868E7AC9}"/>
              </a:ext>
            </a:extLst>
          </p:cNvPr>
          <p:cNvSpPr txBox="1">
            <a:spLocks noChangeArrowheads="1"/>
          </p:cNvSpPr>
          <p:nvPr/>
        </p:nvSpPr>
        <p:spPr bwMode="auto">
          <a:xfrm>
            <a:off x="1603375" y="0"/>
            <a:ext cx="81946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3600">
                <a:latin typeface="Interstate"/>
              </a:rPr>
              <a:t>References</a:t>
            </a:r>
          </a:p>
        </p:txBody>
      </p:sp>
      <p:sp>
        <p:nvSpPr>
          <p:cNvPr id="11" name="TextBox 10">
            <a:extLst>
              <a:ext uri="{FF2B5EF4-FFF2-40B4-BE49-F238E27FC236}">
                <a16:creationId xmlns:a16="http://schemas.microsoft.com/office/drawing/2014/main" id="{0A5913AC-27BD-410E-BC01-7998E15CAD98}"/>
              </a:ext>
            </a:extLst>
          </p:cNvPr>
          <p:cNvSpPr txBox="1"/>
          <p:nvPr/>
        </p:nvSpPr>
        <p:spPr>
          <a:xfrm>
            <a:off x="463550" y="1828800"/>
            <a:ext cx="9690100" cy="3967163"/>
          </a:xfrm>
          <a:prstGeom prst="rect">
            <a:avLst/>
          </a:prstGeom>
          <a:noFill/>
        </p:spPr>
        <p:txBody>
          <a:bodyPr lIns="104287" tIns="52144" rIns="104287" bIns="52144">
            <a:spAutoFit/>
          </a:bodyPr>
          <a:lstStyle/>
          <a:p>
            <a:pPr marL="457200" indent="-457200">
              <a:buFont typeface="Arial" pitchFamily="34" charset="0"/>
              <a:buChar char="•"/>
              <a:defRPr/>
            </a:pPr>
            <a:r>
              <a:rPr lang="en-US" sz="2800" dirty="0" err="1"/>
              <a:t>Adries</a:t>
            </a:r>
            <a:r>
              <a:rPr lang="en-US" sz="2800" dirty="0"/>
              <a:t> P. </a:t>
            </a:r>
            <a:r>
              <a:rPr lang="en-US" sz="2800" dirty="0" err="1"/>
              <a:t>Engelbrect</a:t>
            </a:r>
            <a:r>
              <a:rPr lang="en-US" sz="2800" dirty="0"/>
              <a:t>. (2007), </a:t>
            </a:r>
            <a:r>
              <a:rPr lang="en-US" sz="2800" b="1" i="1" dirty="0"/>
              <a:t>Computational Intelligence An Introduction</a:t>
            </a:r>
            <a:r>
              <a:rPr lang="en-US" sz="2800" dirty="0"/>
              <a:t>. 2</a:t>
            </a:r>
            <a:r>
              <a:rPr lang="en-US" sz="2800" baseline="30000" dirty="0"/>
              <a:t>nd</a:t>
            </a:r>
            <a:r>
              <a:rPr lang="en-US" sz="2800" dirty="0"/>
              <a:t> ed. John Wiley &amp; Sons. USA.</a:t>
            </a:r>
          </a:p>
          <a:p>
            <a:pPr marL="457200" indent="-457200">
              <a:buFont typeface="Arial" pitchFamily="34" charset="0"/>
              <a:buChar char="•"/>
              <a:defRPr/>
            </a:pPr>
            <a:r>
              <a:rPr lang="en-US" sz="2800" dirty="0"/>
              <a:t>Jeff Heaton (2012), </a:t>
            </a:r>
            <a:r>
              <a:rPr lang="en-US" sz="2800" b="1" i="1" dirty="0"/>
              <a:t>Introduction to Neural Networks for C#</a:t>
            </a:r>
            <a:r>
              <a:rPr lang="en-US" sz="2800" i="1" dirty="0"/>
              <a:t>, </a:t>
            </a:r>
            <a:r>
              <a:rPr lang="en-US" sz="2800" dirty="0"/>
              <a:t>Heaton Publisher.</a:t>
            </a:r>
          </a:p>
          <a:p>
            <a:pPr marL="457200" indent="-457200">
              <a:buFont typeface="Arial" pitchFamily="34" charset="0"/>
              <a:buChar char="•"/>
              <a:defRPr/>
            </a:pPr>
            <a:r>
              <a:rPr lang="en-US" sz="2800" b="1" dirty="0">
                <a:hlinkClick r:id="rId2"/>
              </a:rPr>
              <a:t>http://www.ai-junkie.com/ann/som/som1.html</a:t>
            </a:r>
            <a:endParaRPr lang="en-US" sz="2800" b="1" dirty="0"/>
          </a:p>
          <a:p>
            <a:pPr marL="457200" indent="-457200">
              <a:buFont typeface="Arial" pitchFamily="34" charset="0"/>
              <a:buChar char="•"/>
              <a:defRPr/>
            </a:pPr>
            <a:r>
              <a:rPr lang="en-US" sz="2800" dirty="0"/>
              <a:t>Jeff Heaton (2012), </a:t>
            </a:r>
            <a:r>
              <a:rPr lang="en-US" sz="2800" b="1" i="1" dirty="0"/>
              <a:t>Introduction to Neural Networks for C#</a:t>
            </a:r>
            <a:r>
              <a:rPr lang="en-US" sz="2800" i="1" dirty="0"/>
              <a:t>, </a:t>
            </a:r>
            <a:r>
              <a:rPr lang="en-US" sz="2800" dirty="0"/>
              <a:t>Heaton Publisher.</a:t>
            </a:r>
          </a:p>
          <a:p>
            <a:pPr marL="457200" indent="-457200">
              <a:buFont typeface="Arial" pitchFamily="34" charset="0"/>
              <a:buChar char="•"/>
              <a:defRPr/>
            </a:pPr>
            <a:endParaRPr lang="en-US" sz="2800" dirty="0"/>
          </a:p>
          <a:p>
            <a:pPr>
              <a:defRPr/>
            </a:pPr>
            <a:r>
              <a:rPr lang="en-US" sz="2700" dirty="0">
                <a:latin typeface="+mn-lt"/>
                <a:ea typeface="ＭＳ Ｐゴシック" pitchFamily="-109" charset="-128"/>
                <a:cs typeface="ＭＳ Ｐゴシック" pitchFamily="-109" charset="-128"/>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a:extLst>
              <a:ext uri="{FF2B5EF4-FFF2-40B4-BE49-F238E27FC236}">
                <a16:creationId xmlns:a16="http://schemas.microsoft.com/office/drawing/2014/main" id="{3EEC0886-FECE-49B0-A9EA-F4B59AA5E9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ubtitle 2">
            <a:extLst>
              <a:ext uri="{FF2B5EF4-FFF2-40B4-BE49-F238E27FC236}">
                <a16:creationId xmlns:a16="http://schemas.microsoft.com/office/drawing/2014/main" id="{3446BA5A-B454-461C-914B-90D9E9555048}"/>
              </a:ext>
            </a:extLst>
          </p:cNvPr>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7200" b="1">
                <a:solidFill>
                  <a:schemeClr val="bg1"/>
                </a:solidFill>
                <a:latin typeface="Edwardian Script ITC" panose="030303020407070D0804" pitchFamily="66"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2C50443-9F2D-4486-80BE-334E575AB7B0}"/>
              </a:ext>
            </a:extLst>
          </p:cNvPr>
          <p:cNvSpPr>
            <a:spLocks noGrp="1"/>
          </p:cNvSpPr>
          <p:nvPr>
            <p:ph type="title"/>
          </p:nvPr>
        </p:nvSpPr>
        <p:spPr>
          <a:xfrm>
            <a:off x="534988" y="0"/>
            <a:ext cx="9618662" cy="1260475"/>
          </a:xfrm>
        </p:spPr>
        <p:txBody>
          <a:bodyPr/>
          <a:lstStyle/>
          <a:p>
            <a:r>
              <a:rPr lang="en-AU" altLang="en-US">
                <a:ea typeface="ＭＳ Ｐゴシック" panose="020B0600070205080204" pitchFamily="34" charset="-128"/>
              </a:rPr>
              <a:t>What is SOM?</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0731BDB9-5B74-4C2A-94E9-415F8CFAEAAF}"/>
              </a:ext>
            </a:extLst>
          </p:cNvPr>
          <p:cNvSpPr>
            <a:spLocks noGrp="1"/>
          </p:cNvSpPr>
          <p:nvPr>
            <p:ph idx="1"/>
          </p:nvPr>
        </p:nvSpPr>
        <p:spPr/>
        <p:txBody>
          <a:bodyPr/>
          <a:lstStyle/>
          <a:p>
            <a:pPr algn="just">
              <a:defRPr/>
            </a:pPr>
            <a:r>
              <a:rPr lang="en-US" dirty="0"/>
              <a:t>SOM is a neural networks without a teacher, i.e., </a:t>
            </a:r>
            <a:r>
              <a:rPr lang="en-US" dirty="0">
                <a:solidFill>
                  <a:srgbClr val="FF0000"/>
                </a:solidFill>
              </a:rPr>
              <a:t>unsupervised</a:t>
            </a:r>
            <a:r>
              <a:rPr lang="en-US" dirty="0"/>
              <a:t>.</a:t>
            </a:r>
          </a:p>
          <a:p>
            <a:pPr algn="just">
              <a:defRPr/>
            </a:pPr>
            <a:r>
              <a:rPr lang="en-US" dirty="0"/>
              <a:t>SOM perform learning based grouping of input data (clustering of input data).</a:t>
            </a:r>
          </a:p>
          <a:p>
            <a:pPr algn="just">
              <a:defRPr/>
            </a:pPr>
            <a:r>
              <a:rPr lang="en-US" dirty="0"/>
              <a:t>Clustering is essentially the </a:t>
            </a:r>
            <a:r>
              <a:rPr lang="en-US" dirty="0">
                <a:solidFill>
                  <a:srgbClr val="FF0000"/>
                </a:solidFill>
              </a:rPr>
              <a:t>classifier of similar objects and separate the different objects</a:t>
            </a:r>
            <a:r>
              <a:rPr lang="en-US" dirty="0"/>
              <a:t>.</a:t>
            </a:r>
          </a:p>
          <a:p>
            <a:pPr marL="0" indent="0" algn="just">
              <a:buFont typeface="Arial" panose="020B0604020202020204" pitchFamily="34" charset="0"/>
              <a:buNone/>
              <a:defRPr/>
            </a:pPr>
            <a:r>
              <a:rPr lang="en-US" dirty="0"/>
              <a:t>.</a:t>
            </a:r>
          </a:p>
          <a:p>
            <a:pPr marL="0" indent="0" algn="just">
              <a:buFont typeface="Arial" panose="020B0604020202020204" pitchFamily="34" charset="0"/>
              <a:buNone/>
              <a:defRPr/>
            </a:pPr>
            <a:endParaRPr lang="en-US" dirty="0"/>
          </a:p>
        </p:txBody>
      </p:sp>
      <p:sp>
        <p:nvSpPr>
          <p:cNvPr id="5124" name="Slide Number Placeholder 4">
            <a:extLst>
              <a:ext uri="{FF2B5EF4-FFF2-40B4-BE49-F238E27FC236}">
                <a16:creationId xmlns:a16="http://schemas.microsoft.com/office/drawing/2014/main" id="{D251B79A-EDD0-45C6-A6FD-A8DE13924E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EB19950-1710-4908-8C40-7E16D540F6E0}" type="slidenum">
              <a:rPr lang="en-US" altLang="en-US" sz="1400">
                <a:solidFill>
                  <a:srgbClr val="898989"/>
                </a:solidFill>
              </a:rPr>
              <a:pPr eaLnBrk="1" hangingPunct="1"/>
              <a:t>3</a:t>
            </a:fld>
            <a:endParaRPr lang="en-US" altLang="en-US" sz="14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C369F8CF-3DDD-42AA-B86C-A7E97C2756C3}"/>
              </a:ext>
            </a:extLst>
          </p:cNvPr>
          <p:cNvSpPr>
            <a:spLocks noGrp="1"/>
          </p:cNvSpPr>
          <p:nvPr>
            <p:ph idx="1"/>
          </p:nvPr>
        </p:nvSpPr>
        <p:spPr/>
        <p:txBody>
          <a:bodyPr/>
          <a:lstStyle/>
          <a:p>
            <a:pPr algn="just"/>
            <a:r>
              <a:rPr lang="en-US" altLang="en-US" sz="3200">
                <a:ea typeface="ＭＳ Ｐゴシック" panose="020B0600070205080204" pitchFamily="34" charset="-128"/>
              </a:rPr>
              <a:t>A SOM is a two layer neural network that accepts N-dimensional input patterns and maps them to a lattice of output neurons, which represents feature space. </a:t>
            </a:r>
          </a:p>
          <a:p>
            <a:pPr algn="just"/>
            <a:r>
              <a:rPr lang="en-US" altLang="en-US" sz="3200">
                <a:ea typeface="ＭＳ Ｐゴシック" panose="020B0600070205080204" pitchFamily="34" charset="-128"/>
              </a:rPr>
              <a:t>These networks are based on </a:t>
            </a:r>
            <a:r>
              <a:rPr lang="en-US" altLang="en-US" sz="3200" i="1">
                <a:ea typeface="ＭＳ Ｐゴシック" panose="020B0600070205080204" pitchFamily="34" charset="-128"/>
              </a:rPr>
              <a:t>competitive learning</a:t>
            </a:r>
            <a:r>
              <a:rPr lang="en-US" altLang="en-US" sz="3200">
                <a:ea typeface="ＭＳ Ｐゴシック" panose="020B0600070205080204" pitchFamily="34" charset="-128"/>
              </a:rPr>
              <a:t>; the output neurons of the network compete among themselves </a:t>
            </a:r>
            <a:r>
              <a:rPr lang="en-US" altLang="en-US" sz="3200">
                <a:solidFill>
                  <a:srgbClr val="FF0000"/>
                </a:solidFill>
                <a:ea typeface="ＭＳ Ｐゴシック" panose="020B0600070205080204" pitchFamily="34" charset="-128"/>
              </a:rPr>
              <a:t>to be activated </a:t>
            </a:r>
            <a:r>
              <a:rPr lang="en-US" altLang="en-US" sz="3200">
                <a:ea typeface="ＭＳ Ｐゴシック" panose="020B0600070205080204" pitchFamily="34" charset="-128"/>
              </a:rPr>
              <a:t>or fired, with the result that only </a:t>
            </a:r>
            <a:r>
              <a:rPr lang="en-US" altLang="en-US" sz="3200" i="1">
                <a:ea typeface="ＭＳ Ｐゴシック" panose="020B0600070205080204" pitchFamily="34" charset="-128"/>
              </a:rPr>
              <a:t>one </a:t>
            </a:r>
            <a:r>
              <a:rPr lang="en-US" altLang="en-US" sz="3200">
                <a:ea typeface="ＭＳ Ｐゴシック" panose="020B0600070205080204" pitchFamily="34" charset="-128"/>
              </a:rPr>
              <a:t>output neuron, or one neuron per group, is on at any one time</a:t>
            </a:r>
          </a:p>
        </p:txBody>
      </p:sp>
      <p:sp>
        <p:nvSpPr>
          <p:cNvPr id="6147" name="Date Placeholder 3">
            <a:extLst>
              <a:ext uri="{FF2B5EF4-FFF2-40B4-BE49-F238E27FC236}">
                <a16:creationId xmlns:a16="http://schemas.microsoft.com/office/drawing/2014/main" id="{22506C19-74EF-4A2A-9492-C200DF07533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6148" name="Slide Number Placeholder 4">
            <a:extLst>
              <a:ext uri="{FF2B5EF4-FFF2-40B4-BE49-F238E27FC236}">
                <a16:creationId xmlns:a16="http://schemas.microsoft.com/office/drawing/2014/main" id="{C8D41AD1-ACD5-49F2-B531-BD4E95C1DC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A20C118-04D5-436C-B1B9-9DECBC77366B}" type="slidenum">
              <a:rPr lang="en-US" altLang="en-US" sz="1400">
                <a:solidFill>
                  <a:srgbClr val="898989"/>
                </a:solidFill>
              </a:rPr>
              <a:pPr eaLnBrk="1" hangingPunct="1"/>
              <a:t>4</a:t>
            </a:fld>
            <a:endParaRPr lang="en-US" altLang="en-US" sz="1400">
              <a:solidFill>
                <a:srgbClr val="898989"/>
              </a:solidFill>
            </a:endParaRPr>
          </a:p>
        </p:txBody>
      </p:sp>
      <p:sp>
        <p:nvSpPr>
          <p:cNvPr id="6149" name="Title 1">
            <a:extLst>
              <a:ext uri="{FF2B5EF4-FFF2-40B4-BE49-F238E27FC236}">
                <a16:creationId xmlns:a16="http://schemas.microsoft.com/office/drawing/2014/main" id="{96F5202A-E539-4B8C-B7E4-467D06705053}"/>
              </a:ext>
            </a:extLst>
          </p:cNvPr>
          <p:cNvSpPr>
            <a:spLocks noGrp="1"/>
          </p:cNvSpPr>
          <p:nvPr>
            <p:ph type="title"/>
          </p:nvPr>
        </p:nvSpPr>
        <p:spPr>
          <a:xfrm>
            <a:off x="534988" y="0"/>
            <a:ext cx="9618662" cy="1260475"/>
          </a:xfrm>
        </p:spPr>
        <p:txBody>
          <a:bodyPr/>
          <a:lstStyle/>
          <a:p>
            <a:r>
              <a:rPr lang="en-AU" altLang="en-US">
                <a:ea typeface="ＭＳ Ｐゴシック" panose="020B0600070205080204" pitchFamily="34" charset="-128"/>
              </a:rPr>
              <a:t>What is SOM?</a:t>
            </a:r>
            <a:endParaRPr lang="en-US" altLang="en-US">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4280DD5-7275-4D84-82E3-1CA91A6899D8}"/>
              </a:ext>
            </a:extLst>
          </p:cNvPr>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Why SOM ?</a:t>
            </a:r>
          </a:p>
        </p:txBody>
      </p:sp>
      <p:sp>
        <p:nvSpPr>
          <p:cNvPr id="7171" name="Content Placeholder 2">
            <a:extLst>
              <a:ext uri="{FF2B5EF4-FFF2-40B4-BE49-F238E27FC236}">
                <a16:creationId xmlns:a16="http://schemas.microsoft.com/office/drawing/2014/main" id="{C634E3D7-55EE-42F0-90FA-BA7BE12C1AF1}"/>
              </a:ext>
            </a:extLst>
          </p:cNvPr>
          <p:cNvSpPr>
            <a:spLocks noGrp="1"/>
          </p:cNvSpPr>
          <p:nvPr>
            <p:ph idx="1"/>
          </p:nvPr>
        </p:nvSpPr>
        <p:spPr/>
        <p:txBody>
          <a:bodyPr/>
          <a:lstStyle/>
          <a:p>
            <a:r>
              <a:rPr lang="en-US" altLang="en-US" sz="2300">
                <a:ea typeface="ＭＳ Ｐゴシック" panose="020B0600070205080204" pitchFamily="34" charset="-128"/>
              </a:rPr>
              <a:t>SOM able to learn to classify data </a:t>
            </a:r>
            <a:r>
              <a:rPr lang="en-US" altLang="en-US" sz="2300" i="1">
                <a:ea typeface="ＭＳ Ｐゴシック" panose="020B0600070205080204" pitchFamily="34" charset="-128"/>
              </a:rPr>
              <a:t>without supervision</a:t>
            </a:r>
            <a:r>
              <a:rPr lang="en-US" altLang="en-US" sz="2300">
                <a:ea typeface="ＭＳ Ｐゴシック" panose="020B0600070205080204" pitchFamily="34" charset="-128"/>
              </a:rPr>
              <a:t>. You may already be aware of supervised training techniques such as backpropagation where the training data consists of vector pairs - an input vector and a target vector.</a:t>
            </a:r>
          </a:p>
        </p:txBody>
      </p:sp>
      <p:sp>
        <p:nvSpPr>
          <p:cNvPr id="7172" name="Slide Number Placeholder 4">
            <a:extLst>
              <a:ext uri="{FF2B5EF4-FFF2-40B4-BE49-F238E27FC236}">
                <a16:creationId xmlns:a16="http://schemas.microsoft.com/office/drawing/2014/main" id="{EB45520A-2088-42E9-A8E8-F40842A37F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066D1F38-61D6-428E-BEF4-85C3BFDD1EE9}" type="slidenum">
              <a:rPr lang="en-US" altLang="en-US" sz="1400">
                <a:solidFill>
                  <a:srgbClr val="898989"/>
                </a:solidFill>
              </a:rPr>
              <a:pPr eaLnBrk="1" hangingPunct="1"/>
              <a:t>5</a:t>
            </a:fld>
            <a:endParaRPr lang="en-US" altLang="en-US" sz="1400">
              <a:solidFill>
                <a:srgbClr val="898989"/>
              </a:solidFill>
            </a:endParaRPr>
          </a:p>
        </p:txBody>
      </p:sp>
      <p:pic>
        <p:nvPicPr>
          <p:cNvPr id="7173" name="Picture 2" descr="http://www.ai-junkie.com/ann/som/images/Figure1.jpg">
            <a:extLst>
              <a:ext uri="{FF2B5EF4-FFF2-40B4-BE49-F238E27FC236}">
                <a16:creationId xmlns:a16="http://schemas.microsoft.com/office/drawing/2014/main" id="{C9BCE23A-B098-44AB-A426-0F94C4467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3" y="3276600"/>
            <a:ext cx="4987925"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5">
            <a:extLst>
              <a:ext uri="{FF2B5EF4-FFF2-40B4-BE49-F238E27FC236}">
                <a16:creationId xmlns:a16="http://schemas.microsoft.com/office/drawing/2014/main" id="{E6B13C62-1C0F-40BC-AA9B-AA6FEDD7526F}"/>
              </a:ext>
            </a:extLst>
          </p:cNvPr>
          <p:cNvSpPr>
            <a:spLocks noChangeArrowheads="1"/>
          </p:cNvSpPr>
          <p:nvPr/>
        </p:nvSpPr>
        <p:spPr bwMode="auto">
          <a:xfrm>
            <a:off x="2671763" y="6450013"/>
            <a:ext cx="59690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600" b="1"/>
              <a:t>Source: http://www.ai-junkie.com/ann/som/som1.html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23EDD-08D5-4EA0-A0BC-8050D7611D21}"/>
              </a:ext>
            </a:extLst>
          </p:cNvPr>
          <p:cNvSpPr>
            <a:spLocks noGrp="1"/>
          </p:cNvSpPr>
          <p:nvPr>
            <p:ph idx="1"/>
          </p:nvPr>
        </p:nvSpPr>
        <p:spPr/>
        <p:txBody>
          <a:bodyPr/>
          <a:lstStyle/>
          <a:p>
            <a:pPr algn="just">
              <a:defRPr/>
            </a:pPr>
            <a:endParaRPr lang="en-US" sz="2300" dirty="0"/>
          </a:p>
          <a:p>
            <a:pPr>
              <a:defRPr/>
            </a:pPr>
            <a:r>
              <a:rPr lang="en-US" sz="2300" dirty="0"/>
              <a:t>In a self-organizing map, the neurons are placed at the nodes of a lattice that is usually one or two dimensional.</a:t>
            </a:r>
          </a:p>
          <a:p>
            <a:pPr>
              <a:defRPr/>
            </a:pPr>
            <a:endParaRPr lang="en-US" sz="2300" dirty="0"/>
          </a:p>
          <a:p>
            <a:pPr>
              <a:defRPr/>
            </a:pPr>
            <a:r>
              <a:rPr lang="en-US" sz="2300" dirty="0"/>
              <a:t>As a neural model, the SOM provides a bridge between two levels of adaptation:</a:t>
            </a:r>
          </a:p>
          <a:p>
            <a:pPr marL="912514" lvl="1" indent="-391077" algn="just">
              <a:defRPr/>
            </a:pPr>
            <a:r>
              <a:rPr lang="en-US" sz="2300" dirty="0">
                <a:cs typeface="ＭＳ Ｐゴシック" charset="0"/>
              </a:rPr>
              <a:t>Adaptation rules formulated at the microscopic level of a single neuron;</a:t>
            </a:r>
          </a:p>
          <a:p>
            <a:pPr marL="912514" lvl="1" indent="-391077" algn="just">
              <a:defRPr/>
            </a:pPr>
            <a:r>
              <a:rPr lang="en-US" sz="2300" dirty="0">
                <a:cs typeface="ＭＳ Ｐゴシック" charset="0"/>
              </a:rPr>
              <a:t>Formation of experientially better and physically accessible patterns of feature selectivity at the microscopic level of neural layers.</a:t>
            </a:r>
          </a:p>
          <a:p>
            <a:pPr marL="65180" indent="0" algn="just">
              <a:buFont typeface="Arial" panose="020B0604020202020204" pitchFamily="34" charset="0"/>
              <a:buNone/>
              <a:defRPr/>
            </a:pPr>
            <a:endParaRPr lang="en-US" sz="2300" dirty="0"/>
          </a:p>
          <a:p>
            <a:pPr marL="0" indent="0">
              <a:buFont typeface="Arial" panose="020B0604020202020204" pitchFamily="34" charset="0"/>
              <a:buNone/>
              <a:defRPr/>
            </a:pPr>
            <a:endParaRPr lang="en-US" dirty="0"/>
          </a:p>
        </p:txBody>
      </p:sp>
      <p:sp>
        <p:nvSpPr>
          <p:cNvPr id="8195" name="Slide Number Placeholder 4">
            <a:extLst>
              <a:ext uri="{FF2B5EF4-FFF2-40B4-BE49-F238E27FC236}">
                <a16:creationId xmlns:a16="http://schemas.microsoft.com/office/drawing/2014/main" id="{F336ACDB-DB81-4A19-9609-A14154EDBA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77C141B-F2FD-4F54-8EC2-1C94A2507338}" type="slidenum">
              <a:rPr lang="en-US" altLang="en-US" sz="1400">
                <a:solidFill>
                  <a:srgbClr val="898989"/>
                </a:solidFill>
              </a:rPr>
              <a:pPr eaLnBrk="1" hangingPunct="1"/>
              <a:t>6</a:t>
            </a:fld>
            <a:endParaRPr lang="en-US" altLang="en-US" sz="1400">
              <a:solidFill>
                <a:srgbClr val="898989"/>
              </a:solidFill>
            </a:endParaRPr>
          </a:p>
        </p:txBody>
      </p:sp>
      <p:sp>
        <p:nvSpPr>
          <p:cNvPr id="8196" name="Title 1">
            <a:extLst>
              <a:ext uri="{FF2B5EF4-FFF2-40B4-BE49-F238E27FC236}">
                <a16:creationId xmlns:a16="http://schemas.microsoft.com/office/drawing/2014/main" id="{05FC4C82-AE12-44C8-A190-3D3382E5D290}"/>
              </a:ext>
            </a:extLst>
          </p:cNvPr>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Why SOM ? (con’t)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6D5EF9F-6666-4F75-A07C-053C6E37DA0A}"/>
              </a:ext>
            </a:extLst>
          </p:cNvPr>
          <p:cNvSpPr>
            <a:spLocks noGrp="1"/>
          </p:cNvSpPr>
          <p:nvPr>
            <p:ph type="title"/>
          </p:nvPr>
        </p:nvSpPr>
        <p:spPr/>
        <p:txBody>
          <a:bodyPr/>
          <a:lstStyle/>
          <a:p>
            <a:r>
              <a:rPr lang="en-US" altLang="en-US">
                <a:ea typeface="ＭＳ Ｐゴシック" panose="020B0600070205080204" pitchFamily="34" charset="-128"/>
              </a:rPr>
              <a:t>Layout of SOM</a:t>
            </a:r>
          </a:p>
        </p:txBody>
      </p:sp>
      <p:sp>
        <p:nvSpPr>
          <p:cNvPr id="9219" name="Slide Number Placeholder 4">
            <a:extLst>
              <a:ext uri="{FF2B5EF4-FFF2-40B4-BE49-F238E27FC236}">
                <a16:creationId xmlns:a16="http://schemas.microsoft.com/office/drawing/2014/main" id="{E6FE95FA-BA48-4365-9C46-CC2B382C68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CC68496-B48F-4B64-97BE-577B57B30842}" type="slidenum">
              <a:rPr lang="en-US" altLang="en-US" sz="1400">
                <a:solidFill>
                  <a:srgbClr val="898989"/>
                </a:solidFill>
              </a:rPr>
              <a:pPr eaLnBrk="1" hangingPunct="1"/>
              <a:t>7</a:t>
            </a:fld>
            <a:endParaRPr lang="en-US" altLang="en-US" sz="1400">
              <a:solidFill>
                <a:srgbClr val="898989"/>
              </a:solidFill>
            </a:endParaRPr>
          </a:p>
        </p:txBody>
      </p:sp>
      <p:pic>
        <p:nvPicPr>
          <p:cNvPr id="9220" name="Picture 2">
            <a:extLst>
              <a:ext uri="{FF2B5EF4-FFF2-40B4-BE49-F238E27FC236}">
                <a16:creationId xmlns:a16="http://schemas.microsoft.com/office/drawing/2014/main" id="{89E9E77D-962C-4A2A-A4F0-DAEFCF126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513" y="1662113"/>
            <a:ext cx="45434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Content Placeholder 2">
            <a:extLst>
              <a:ext uri="{FF2B5EF4-FFF2-40B4-BE49-F238E27FC236}">
                <a16:creationId xmlns:a16="http://schemas.microsoft.com/office/drawing/2014/main" id="{1215E35C-D55D-4032-8977-7808A16D4A6F}"/>
              </a:ext>
            </a:extLst>
          </p:cNvPr>
          <p:cNvSpPr txBox="1">
            <a:spLocks/>
          </p:cNvSpPr>
          <p:nvPr/>
        </p:nvSpPr>
        <p:spPr bwMode="auto">
          <a:xfrm>
            <a:off x="355600" y="2100263"/>
            <a:ext cx="5522913"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marL="342900" indent="-342900"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just">
              <a:spcBef>
                <a:spcPct val="20000"/>
              </a:spcBef>
              <a:buFontTx/>
              <a:buChar char="•"/>
            </a:pPr>
            <a:r>
              <a:rPr lang="en-US" altLang="en-US">
                <a:latin typeface="Tahoma" panose="020B0604030504040204" pitchFamily="34" charset="0"/>
                <a:cs typeface="Tahoma" panose="020B0604030504040204" pitchFamily="34" charset="0"/>
              </a:rPr>
              <a:t>Figure shows the layout of the two models.</a:t>
            </a:r>
          </a:p>
          <a:p>
            <a:pPr algn="just">
              <a:spcBef>
                <a:spcPct val="20000"/>
              </a:spcBef>
              <a:buFontTx/>
              <a:buChar char="•"/>
            </a:pPr>
            <a:endParaRPr lang="en-US" altLang="en-US">
              <a:latin typeface="Tahoma" panose="020B0604030504040204" pitchFamily="34" charset="0"/>
              <a:cs typeface="Tahoma" panose="020B0604030504040204" pitchFamily="34" charset="0"/>
            </a:endParaRPr>
          </a:p>
          <a:p>
            <a:pPr algn="just">
              <a:spcBef>
                <a:spcPct val="20000"/>
              </a:spcBef>
              <a:buFontTx/>
              <a:buChar char="•"/>
            </a:pPr>
            <a:r>
              <a:rPr lang="en-US" altLang="en-US">
                <a:latin typeface="Tahoma" panose="020B0604030504040204" pitchFamily="34" charset="0"/>
                <a:cs typeface="Tahoma" panose="020B0604030504040204" pitchFamily="34" charset="0"/>
              </a:rPr>
              <a:t>In both cases, the output neurons are arranged in a </a:t>
            </a:r>
            <a:r>
              <a:rPr lang="en-US" altLang="en-US" b="1">
                <a:latin typeface="Tahoma" panose="020B0604030504040204" pitchFamily="34" charset="0"/>
                <a:cs typeface="Tahoma" panose="020B0604030504040204" pitchFamily="34" charset="0"/>
              </a:rPr>
              <a:t>two-dimensional lattice</a:t>
            </a:r>
            <a:r>
              <a:rPr lang="en-US" altLang="en-US">
                <a:latin typeface="Tahoma" panose="020B0604030504040204" pitchFamily="34" charset="0"/>
                <a:cs typeface="Tahoma" panose="020B0604030504040204" pitchFamily="34" charset="0"/>
              </a:rPr>
              <a:t>.</a:t>
            </a:r>
          </a:p>
          <a:p>
            <a:pPr algn="just">
              <a:spcBef>
                <a:spcPct val="20000"/>
              </a:spcBef>
              <a:buFontTx/>
              <a:buChar char="•"/>
            </a:pPr>
            <a:endParaRPr lang="en-US" altLang="en-US">
              <a:latin typeface="Tahoma" panose="020B0604030504040204" pitchFamily="34" charset="0"/>
              <a:cs typeface="Tahoma" panose="020B0604030504040204" pitchFamily="34" charset="0"/>
            </a:endParaRPr>
          </a:p>
          <a:p>
            <a:pPr algn="just">
              <a:spcBef>
                <a:spcPct val="20000"/>
              </a:spcBef>
              <a:buFontTx/>
              <a:buChar char="•"/>
            </a:pPr>
            <a:r>
              <a:rPr lang="en-US" altLang="en-US">
                <a:latin typeface="Tahoma" panose="020B0604030504040204" pitchFamily="34" charset="0"/>
                <a:cs typeface="Tahoma" panose="020B0604030504040204" pitchFamily="34" charset="0"/>
              </a:rPr>
              <a:t>The models </a:t>
            </a:r>
            <a:r>
              <a:rPr lang="en-US" altLang="en-US" b="1">
                <a:latin typeface="Tahoma" panose="020B0604030504040204" pitchFamily="34" charset="0"/>
                <a:cs typeface="Tahoma" panose="020B0604030504040204" pitchFamily="34" charset="0"/>
              </a:rPr>
              <a:t>differ from each other</a:t>
            </a:r>
            <a:r>
              <a:rPr lang="en-US" altLang="en-US">
                <a:latin typeface="Tahoma" panose="020B0604030504040204" pitchFamily="34" charset="0"/>
                <a:cs typeface="Tahoma" panose="020B0604030504040204" pitchFamily="34" charset="0"/>
              </a:rPr>
              <a:t> in the manner in which the </a:t>
            </a:r>
            <a:r>
              <a:rPr lang="en-US" altLang="en-US" b="1">
                <a:latin typeface="Tahoma" panose="020B0604030504040204" pitchFamily="34" charset="0"/>
                <a:cs typeface="Tahoma" panose="020B0604030504040204" pitchFamily="34" charset="0"/>
              </a:rPr>
              <a:t>input pattern are specified</a:t>
            </a:r>
            <a:r>
              <a:rPr lang="en-US" altLang="en-US">
                <a:latin typeface="Tahoma" panose="020B0604030504040204" pitchFamily="34" charset="0"/>
                <a:cs typeface="Tahoma" panose="020B060403050404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78E83301-0214-48CB-B5B8-72349ABE3E54}"/>
              </a:ext>
            </a:extLst>
          </p:cNvPr>
          <p:cNvSpPr>
            <a:spLocks noGrp="1"/>
          </p:cNvSpPr>
          <p:nvPr>
            <p:ph idx="1"/>
          </p:nvPr>
        </p:nvSpPr>
        <p:spPr/>
        <p:txBody>
          <a:bodyPr/>
          <a:lstStyle/>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endParaRPr lang="en-US" altLang="en-US" sz="1600">
              <a:ea typeface="ＭＳ Ｐゴシック" panose="020B0600070205080204" pitchFamily="34" charset="-128"/>
            </a:endParaRPr>
          </a:p>
          <a:p>
            <a:pPr algn="just"/>
            <a:r>
              <a:rPr lang="en-US" altLang="en-US" sz="1600">
                <a:ea typeface="ＭＳ Ｐゴシック" panose="020B0600070205080204" pitchFamily="34" charset="-128"/>
              </a:rPr>
              <a:t>The </a:t>
            </a:r>
            <a:r>
              <a:rPr lang="en-US" altLang="en-US" sz="1600" b="1">
                <a:ea typeface="ＭＳ Ｐゴシック" panose="020B0600070205080204" pitchFamily="34" charset="-128"/>
              </a:rPr>
              <a:t>principal goal </a:t>
            </a:r>
            <a:r>
              <a:rPr lang="en-US" altLang="en-US" sz="1600">
                <a:ea typeface="ＭＳ Ｐゴシック" panose="020B0600070205080204" pitchFamily="34" charset="-128"/>
              </a:rPr>
              <a:t>of the self-organizing map (SOM) is to </a:t>
            </a:r>
            <a:r>
              <a:rPr lang="en-US" altLang="en-US" sz="1600" b="1">
                <a:ea typeface="ＭＳ Ｐゴシック" panose="020B0600070205080204" pitchFamily="34" charset="-128"/>
              </a:rPr>
              <a:t>transform an incoming signal pattern of arbitrary dimension</a:t>
            </a:r>
            <a:r>
              <a:rPr lang="en-US" altLang="en-US" sz="1600">
                <a:ea typeface="ＭＳ Ｐゴシック" panose="020B0600070205080204" pitchFamily="34" charset="-128"/>
              </a:rPr>
              <a:t> into a </a:t>
            </a:r>
            <a:r>
              <a:rPr lang="en-US" altLang="en-US" sz="1600" b="1">
                <a:ea typeface="ＭＳ Ｐゴシック" panose="020B0600070205080204" pitchFamily="34" charset="-128"/>
              </a:rPr>
              <a:t>one- or two-dimensional discrete map</a:t>
            </a:r>
          </a:p>
          <a:p>
            <a:pPr algn="just"/>
            <a:r>
              <a:rPr lang="en-US" altLang="en-US" sz="1600">
                <a:ea typeface="ＭＳ Ｐゴシック" panose="020B0600070205080204" pitchFamily="34" charset="-128"/>
              </a:rPr>
              <a:t>The algorithm performs this transformation </a:t>
            </a:r>
            <a:r>
              <a:rPr lang="en-US" altLang="en-US" sz="1600" b="1">
                <a:ea typeface="ＭＳ Ｐゴシック" panose="020B0600070205080204" pitchFamily="34" charset="-128"/>
              </a:rPr>
              <a:t>adaptively</a:t>
            </a:r>
            <a:r>
              <a:rPr lang="en-US" altLang="en-US" sz="1600">
                <a:ea typeface="ＭＳ Ｐゴシック" panose="020B0600070205080204" pitchFamily="34" charset="-128"/>
              </a:rPr>
              <a:t> in a topologically ordered fashion.</a:t>
            </a:r>
          </a:p>
          <a:p>
            <a:pPr algn="just"/>
            <a:endParaRPr lang="en-US" altLang="en-US" sz="1600">
              <a:ea typeface="ＭＳ Ｐゴシック" panose="020B0600070205080204" pitchFamily="34" charset="-128"/>
            </a:endParaRPr>
          </a:p>
        </p:txBody>
      </p:sp>
      <p:sp>
        <p:nvSpPr>
          <p:cNvPr id="10243" name="Slide Number Placeholder 4">
            <a:extLst>
              <a:ext uri="{FF2B5EF4-FFF2-40B4-BE49-F238E27FC236}">
                <a16:creationId xmlns:a16="http://schemas.microsoft.com/office/drawing/2014/main" id="{AD25DB40-B67C-4C97-8EA7-C906B68282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8C631DA8-9CCD-4178-AFE8-D07587F9629D}" type="slidenum">
              <a:rPr lang="en-US" altLang="en-US" sz="1400">
                <a:solidFill>
                  <a:srgbClr val="898989"/>
                </a:solidFill>
              </a:rPr>
              <a:pPr eaLnBrk="1" hangingPunct="1"/>
              <a:t>8</a:t>
            </a:fld>
            <a:endParaRPr lang="en-US" altLang="en-US" sz="1400">
              <a:solidFill>
                <a:srgbClr val="898989"/>
              </a:solidFill>
            </a:endParaRPr>
          </a:p>
        </p:txBody>
      </p:sp>
      <p:grpSp>
        <p:nvGrpSpPr>
          <p:cNvPr id="10244" name="Group 10">
            <a:extLst>
              <a:ext uri="{FF2B5EF4-FFF2-40B4-BE49-F238E27FC236}">
                <a16:creationId xmlns:a16="http://schemas.microsoft.com/office/drawing/2014/main" id="{429D3DD0-CA88-482C-AF2E-43CA5D52A1BC}"/>
              </a:ext>
            </a:extLst>
          </p:cNvPr>
          <p:cNvGrpSpPr>
            <a:grpSpLocks/>
          </p:cNvGrpSpPr>
          <p:nvPr/>
        </p:nvGrpSpPr>
        <p:grpSpPr bwMode="auto">
          <a:xfrm>
            <a:off x="1509713" y="2166938"/>
            <a:ext cx="8110537" cy="3751262"/>
            <a:chOff x="914400" y="1221309"/>
            <a:chExt cx="7315200" cy="4145864"/>
          </a:xfrm>
        </p:grpSpPr>
        <p:sp>
          <p:nvSpPr>
            <p:cNvPr id="10246" name="TextBox 7">
              <a:extLst>
                <a:ext uri="{FF2B5EF4-FFF2-40B4-BE49-F238E27FC236}">
                  <a16:creationId xmlns:a16="http://schemas.microsoft.com/office/drawing/2014/main" id="{F0174ADE-710C-481A-8CA8-32E7A0582F24}"/>
                </a:ext>
              </a:extLst>
            </p:cNvPr>
            <p:cNvSpPr txBox="1">
              <a:spLocks noChangeArrowheads="1"/>
            </p:cNvSpPr>
            <p:nvPr/>
          </p:nvSpPr>
          <p:spPr bwMode="auto">
            <a:xfrm>
              <a:off x="914400" y="4948535"/>
              <a:ext cx="7315200" cy="41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1200" b="1">
                  <a:latin typeface="Tahoma" panose="020B0604030504040204" pitchFamily="34" charset="0"/>
                  <a:cs typeface="Tahoma" panose="020B0604030504040204" pitchFamily="34" charset="0"/>
                </a:rPr>
                <a:t>Figure 11.1 Two-dimensional lattice of neurons, illustrated for a three-dimensional input and four-by-four dimensional output (all shown in red).</a:t>
              </a:r>
            </a:p>
          </p:txBody>
        </p:sp>
        <p:pic>
          <p:nvPicPr>
            <p:cNvPr id="10247" name="Picture 3">
              <a:extLst>
                <a:ext uri="{FF2B5EF4-FFF2-40B4-BE49-F238E27FC236}">
                  <a16:creationId xmlns:a16="http://schemas.microsoft.com/office/drawing/2014/main" id="{6500BD5C-E143-4196-83B0-86E7B4FCE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811" y="1221309"/>
              <a:ext cx="7262378" cy="37316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248" name="TextBox 9">
              <a:extLst>
                <a:ext uri="{FF2B5EF4-FFF2-40B4-BE49-F238E27FC236}">
                  <a16:creationId xmlns:a16="http://schemas.microsoft.com/office/drawing/2014/main" id="{368E3654-B4C5-4250-AA13-ADF2B63443B8}"/>
                </a:ext>
              </a:extLst>
            </p:cNvPr>
            <p:cNvSpPr txBox="1">
              <a:spLocks noChangeArrowheads="1"/>
            </p:cNvSpPr>
            <p:nvPr/>
          </p:nvSpPr>
          <p:spPr bwMode="auto">
            <a:xfrm>
              <a:off x="917115" y="1295400"/>
              <a:ext cx="750019" cy="6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a:solidFill>
                    <a:srgbClr val="A50021"/>
                  </a:solidFill>
                </a:rPr>
                <a:t>Input</a:t>
              </a:r>
            </a:p>
            <a:p>
              <a:pPr algn="ctr" eaLnBrk="1" hangingPunct="1"/>
              <a:r>
                <a:rPr lang="en-US" altLang="en-US">
                  <a:solidFill>
                    <a:srgbClr val="A50021"/>
                  </a:solidFill>
                </a:rPr>
                <a:t>vector</a:t>
              </a:r>
            </a:p>
          </p:txBody>
        </p:sp>
      </p:grpSp>
      <p:sp>
        <p:nvSpPr>
          <p:cNvPr id="10245" name="Title 1">
            <a:extLst>
              <a:ext uri="{FF2B5EF4-FFF2-40B4-BE49-F238E27FC236}">
                <a16:creationId xmlns:a16="http://schemas.microsoft.com/office/drawing/2014/main" id="{6359D25E-1F7C-4246-AA96-91139152022A}"/>
              </a:ext>
            </a:extLst>
          </p:cNvPr>
          <p:cNvSpPr>
            <a:spLocks noGrp="1"/>
          </p:cNvSpPr>
          <p:nvPr>
            <p:ph type="title"/>
          </p:nvPr>
        </p:nvSpPr>
        <p:spPr/>
        <p:txBody>
          <a:bodyPr/>
          <a:lstStyle/>
          <a:p>
            <a:r>
              <a:rPr lang="en-US" altLang="en-US">
                <a:ea typeface="ＭＳ Ｐゴシック" panose="020B0600070205080204" pitchFamily="34" charset="-128"/>
              </a:rPr>
              <a:t>Layout of SOM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103DE4A2-1BDB-473B-AC3E-FDD6D1982790}"/>
              </a:ext>
            </a:extLst>
          </p:cNvPr>
          <p:cNvSpPr>
            <a:spLocks noGrp="1"/>
          </p:cNvSpPr>
          <p:nvPr>
            <p:ph idx="1"/>
          </p:nvPr>
        </p:nvSpPr>
        <p:spPr/>
        <p:txBody>
          <a:bodyPr/>
          <a:lstStyle/>
          <a:p>
            <a:pPr algn="just"/>
            <a:r>
              <a:rPr lang="en-US" altLang="en-US" sz="2300">
                <a:ea typeface="ＭＳ Ｐゴシック" panose="020B0600070205080204" pitchFamily="34" charset="-128"/>
              </a:rPr>
              <a:t>Once the network has been properly initialized, there are three essential processes involved in the formation of the self-organizing map:</a:t>
            </a:r>
          </a:p>
          <a:p>
            <a:pPr marL="911225" lvl="1" indent="-390525" algn="just">
              <a:buFont typeface="Calibri" panose="020F0502020204030204" pitchFamily="34" charset="0"/>
              <a:buAutoNum type="arabicPeriod"/>
            </a:pPr>
            <a:r>
              <a:rPr lang="en-US" altLang="en-US" sz="1800" b="1">
                <a:ea typeface="ＭＳ Ｐゴシック" panose="020B0600070205080204" pitchFamily="34" charset="-128"/>
              </a:rPr>
              <a:t>Competition</a:t>
            </a:r>
            <a:r>
              <a:rPr lang="en-US" altLang="en-US" sz="1800">
                <a:ea typeface="ＭＳ Ｐゴシック" panose="020B0600070205080204" pitchFamily="34" charset="-128"/>
              </a:rPr>
              <a:t>. For each input pattern, the neuron in the network compute their respective values of a discriminant function. This discriminant function provides the basis for competition among the neurons. The particular neuron with the largest value of discriminant function is declared winner of the competition.</a:t>
            </a:r>
          </a:p>
          <a:p>
            <a:pPr marL="911225" lvl="1" indent="-390525" algn="just">
              <a:buFont typeface="Calibri" panose="020F0502020204030204" pitchFamily="34" charset="0"/>
              <a:buAutoNum type="arabicPeriod"/>
            </a:pPr>
            <a:endParaRPr lang="en-US" altLang="en-US" sz="1800">
              <a:ea typeface="ＭＳ Ｐゴシック" panose="020B0600070205080204" pitchFamily="34" charset="-128"/>
            </a:endParaRPr>
          </a:p>
          <a:p>
            <a:pPr marL="911225" lvl="1" indent="-390525" algn="just">
              <a:buFont typeface="Calibri" panose="020F0502020204030204" pitchFamily="34" charset="0"/>
              <a:buAutoNum type="arabicPeriod"/>
            </a:pPr>
            <a:r>
              <a:rPr lang="en-US" altLang="en-US" sz="1800" b="1">
                <a:ea typeface="ＭＳ Ｐゴシック" panose="020B0600070205080204" pitchFamily="34" charset="-128"/>
              </a:rPr>
              <a:t>Cooperation</a:t>
            </a:r>
            <a:r>
              <a:rPr lang="en-US" altLang="en-US" sz="1800">
                <a:ea typeface="ＭＳ Ｐゴシック" panose="020B0600070205080204" pitchFamily="34" charset="-128"/>
              </a:rPr>
              <a:t>. The winning neuron determines the spatial location of a topological neighborhood of excited neurons, thereby providing the basis for cooperation among such neighboring neurons.</a:t>
            </a:r>
          </a:p>
          <a:p>
            <a:pPr marL="911225" lvl="1" indent="-390525" algn="just">
              <a:buFont typeface="Calibri" panose="020F0502020204030204" pitchFamily="34" charset="0"/>
              <a:buAutoNum type="arabicPeriod"/>
            </a:pPr>
            <a:endParaRPr lang="en-US" altLang="en-US" sz="1800">
              <a:ea typeface="ＭＳ Ｐゴシック" panose="020B0600070205080204" pitchFamily="34" charset="-128"/>
            </a:endParaRPr>
          </a:p>
          <a:p>
            <a:pPr marL="911225" lvl="1" indent="-390525" algn="just">
              <a:buFont typeface="Calibri" panose="020F0502020204030204" pitchFamily="34" charset="0"/>
              <a:buAutoNum type="arabicPeriod"/>
            </a:pPr>
            <a:r>
              <a:rPr lang="en-US" altLang="en-US" sz="1800" b="1">
                <a:ea typeface="ＭＳ Ｐゴシック" panose="020B0600070205080204" pitchFamily="34" charset="-128"/>
              </a:rPr>
              <a:t>Synaptic Adaptation</a:t>
            </a:r>
            <a:r>
              <a:rPr lang="en-US" altLang="en-US" sz="1800">
                <a:ea typeface="ＭＳ Ｐゴシック" panose="020B0600070205080204" pitchFamily="34" charset="-128"/>
              </a:rPr>
              <a:t>. This last mechanism enables the excited neurons to increase their individual values of the discriminant function in relation to the input pattern through suitable adjustments applied to their synaptic weights. The adjustments made are such that the response of the winning neuron to the subsequent application of a similar input pattern is enhanced.</a:t>
            </a:r>
          </a:p>
          <a:p>
            <a:pPr algn="just"/>
            <a:endParaRPr lang="en-US" altLang="en-US" sz="2300">
              <a:ea typeface="ＭＳ Ｐゴシック" panose="020B0600070205080204" pitchFamily="34" charset="-128"/>
            </a:endParaRPr>
          </a:p>
        </p:txBody>
      </p:sp>
      <p:sp>
        <p:nvSpPr>
          <p:cNvPr id="11267" name="Slide Number Placeholder 4">
            <a:extLst>
              <a:ext uri="{FF2B5EF4-FFF2-40B4-BE49-F238E27FC236}">
                <a16:creationId xmlns:a16="http://schemas.microsoft.com/office/drawing/2014/main" id="{103C115F-29FC-4D78-B77E-D9C047D19E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779F9DB-F009-4B8A-AA78-3EBE6D2F8CFE}" type="slidenum">
              <a:rPr lang="en-US" altLang="en-US" sz="1400">
                <a:solidFill>
                  <a:srgbClr val="898989"/>
                </a:solidFill>
              </a:rPr>
              <a:pPr eaLnBrk="1" hangingPunct="1"/>
              <a:t>9</a:t>
            </a:fld>
            <a:endParaRPr lang="en-US" altLang="en-US" sz="1400">
              <a:solidFill>
                <a:srgbClr val="898989"/>
              </a:solidFill>
            </a:endParaRPr>
          </a:p>
        </p:txBody>
      </p:sp>
      <p:sp>
        <p:nvSpPr>
          <p:cNvPr id="11268" name="Title 1">
            <a:extLst>
              <a:ext uri="{FF2B5EF4-FFF2-40B4-BE49-F238E27FC236}">
                <a16:creationId xmlns:a16="http://schemas.microsoft.com/office/drawing/2014/main" id="{479B114B-9E24-4D37-9251-215C6E70E15D}"/>
              </a:ext>
            </a:extLst>
          </p:cNvPr>
          <p:cNvSpPr>
            <a:spLocks noGrp="1"/>
          </p:cNvSpPr>
          <p:nvPr>
            <p:ph type="title"/>
          </p:nvPr>
        </p:nvSpPr>
        <p:spPr/>
        <p:txBody>
          <a:bodyPr/>
          <a:lstStyle/>
          <a:p>
            <a:r>
              <a:rPr lang="en-US" altLang="en-US">
                <a:ea typeface="ＭＳ Ｐゴシック" panose="020B0600070205080204" pitchFamily="34" charset="-128"/>
              </a:rPr>
              <a:t>Layout of SOM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1346</Words>
  <Application>Microsoft Office PowerPoint</Application>
  <PresentationFormat>Custom</PresentationFormat>
  <Paragraphs>191</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ＭＳ Ｐゴシック</vt:lpstr>
      <vt:lpstr>Arial</vt:lpstr>
      <vt:lpstr>Open Sans</vt:lpstr>
      <vt:lpstr>Tahoma</vt:lpstr>
      <vt:lpstr>Interstate</vt:lpstr>
      <vt:lpstr>Edwardian Script ITC</vt:lpstr>
      <vt:lpstr>Office Theme</vt:lpstr>
      <vt:lpstr>PowerPoint Presentation</vt:lpstr>
      <vt:lpstr>Agenda</vt:lpstr>
      <vt:lpstr>What is SOM?</vt:lpstr>
      <vt:lpstr>What is SOM?</vt:lpstr>
      <vt:lpstr>Why SOM ?</vt:lpstr>
      <vt:lpstr>Why SOM ? (con’t)</vt:lpstr>
      <vt:lpstr>Layout of SOM</vt:lpstr>
      <vt:lpstr>Layout of SOM</vt:lpstr>
      <vt:lpstr>Layout of SOM</vt:lpstr>
      <vt:lpstr>example</vt:lpstr>
      <vt:lpstr>Normalization</vt:lpstr>
      <vt:lpstr>Calculating SOM output</vt:lpstr>
      <vt:lpstr>Choosing the winner</vt:lpstr>
      <vt:lpstr>How SOM Learns</vt:lpstr>
      <vt:lpstr>Result</vt:lpstr>
      <vt:lpstr>How SOM Learns</vt:lpstr>
      <vt:lpstr>Hebbian Learning Rule</vt:lpstr>
      <vt:lpstr>Hebbian Learning Rule</vt:lpstr>
      <vt:lpstr>algorithm</vt:lpstr>
      <vt:lpstr>Learning Vector Quantizer-I</vt:lpstr>
      <vt:lpstr>Summary</vt:lpstr>
      <vt:lpstr>Example SOM</vt:lpstr>
      <vt:lpstr>Implementation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Abba Suganda Girsang</cp:lastModifiedBy>
  <cp:revision>37</cp:revision>
  <dcterms:created xsi:type="dcterms:W3CDTF">2014-08-28T03:04:31Z</dcterms:created>
  <dcterms:modified xsi:type="dcterms:W3CDTF">2018-11-23T08:02:41Z</dcterms:modified>
</cp:coreProperties>
</file>