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9" r:id="rId50"/>
    <p:sldId id="318" r:id="rId51"/>
    <p:sldId id="261" r:id="rId52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91" autoAdjust="0"/>
    <p:restoredTop sz="94585" autoAdjust="0"/>
  </p:normalViewPr>
  <p:slideViewPr>
    <p:cSldViewPr snapToGrid="0" snapToObjects="1">
      <p:cViewPr varScale="1">
        <p:scale>
          <a:sx n="63" d="100"/>
          <a:sy n="63" d="100"/>
        </p:scale>
        <p:origin x="636" y="66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7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F80C6-9077-4935-A05B-DAE9F37B78B0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D04F-C3D3-4054-A203-010937B738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9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19C5F-C9ED-4043-B16A-EBD8DADCCD9C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9EC99-C0F7-4F41-B822-512E157C67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41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22C4E-9118-4124-828D-02D9FA4F1FED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D388B-3B27-4905-9448-03D950B2D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33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440" y="210080"/>
            <a:ext cx="8194622" cy="1684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81440" y="2100792"/>
            <a:ext cx="4008239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67823" y="2100792"/>
            <a:ext cx="4008239" cy="2184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67823" y="4453679"/>
            <a:ext cx="4008239" cy="2184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16B21-E579-4C16-B85E-C91E9EBD4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70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440" y="210080"/>
            <a:ext cx="8194622" cy="1684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81440" y="2100792"/>
            <a:ext cx="4008239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967823" y="2100792"/>
            <a:ext cx="4008239" cy="453771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B7F0A-C2DA-477D-872C-E94E57BDD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34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440" y="210080"/>
            <a:ext cx="8194622" cy="1684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81440" y="2100792"/>
            <a:ext cx="4008239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7823" y="2100792"/>
            <a:ext cx="4008239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30116-B57A-42BD-9725-B2D493772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4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A71A-0DDD-466A-AF94-AFBABB3314F1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3E24C-1936-48EB-84AE-821AFC989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D128C-8FAC-466E-AA25-4C313EA9D636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DBFDE-52EB-4D7F-B546-938BF6EB5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74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3731-ED16-4E92-9857-20B3027E2A7C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67B89-F10D-4410-9CAE-1BE03CA7E3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39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B366C-3159-4AAE-A5AE-E28DD91C7B0F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23EB4-E67B-4B84-8BA9-980AE363F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57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D51A0-4A38-41CB-B17D-63E5B99C7ECB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E3D89-C17C-47B1-A2B3-B3345A413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11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226CD-E3C5-4EC2-9CEA-C3CF41F024D6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C3A26-8F35-47CA-B333-8941F0897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0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B47D7-80EC-4C28-8635-99E17C68DF29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20FEF-BA71-4D3D-86AF-28BFF3A8BD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32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626B0-6288-404B-A4B9-0C3105453592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A3C4B-CEE2-4A8D-A85D-1F8D55BEA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74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3E1E247-47F7-4B43-90C3-F85375109FD8}" type="datetime1">
              <a:rPr lang="en-US"/>
              <a:pPr>
                <a:defRPr/>
              </a:pPr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7A07CF13-4D5E-40A0-B41F-218677A49A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G:\Akademik\IES06\WokshopIES2006\zadeh2.MPG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etro.tanrei.ca/fuzzylogic/fuzzy_negnevistky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Neuro-Fuzzy-Soft-Computing-Computational-Intelligence/dp/0132610663/ref=sr_1_1?s=books&amp;ie=UTF8&amp;qid=1422965642&amp;sr=1-1&amp;keywords=Neuro+fuzzy&amp;pebp=1422965647127&amp;peasin=132610663" TargetMode="Externa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chemeClr val="bg1"/>
                </a:solidFill>
                <a:latin typeface="Open Sans" charset="0"/>
                <a:ea typeface="ＭＳ Ｐゴシック" panose="020B0600070205080204" pitchFamily="34" charset="-128"/>
              </a:rPr>
              <a:t>Selected Topics in Computational Intelligence I</a:t>
            </a:r>
          </a:p>
        </p:txBody>
      </p:sp>
      <p:sp>
        <p:nvSpPr>
          <p:cNvPr id="5124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Open Sans" charset="0"/>
              </a:rPr>
              <a:t>Session </a:t>
            </a:r>
            <a:r>
              <a:rPr lang="en-US" altLang="en-US" sz="2400" dirty="0">
                <a:solidFill>
                  <a:schemeClr val="bg1"/>
                </a:solidFill>
                <a:latin typeface="Open Sans" charset="0"/>
              </a:rPr>
              <a:t>1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FF00"/>
                </a:solidFill>
                <a:latin typeface="Open Sans" charset="0"/>
              </a:rPr>
              <a:t>Introduction to Computational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906463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Machine Learning </a:t>
            </a:r>
            <a:r>
              <a:rPr lang="en-US" altLang="en-US" smtClean="0">
                <a:ea typeface="ＭＳ Ｐゴシック" panose="020B0600070205080204" pitchFamily="34" charset="-128"/>
              </a:rPr>
              <a:t>is a subfield of computer science (CS) and artificial intelligence (AI) that deals with the construction and study of systems that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can learn from data</a:t>
            </a:r>
            <a:r>
              <a:rPr lang="en-US" altLang="en-US" smtClean="0">
                <a:ea typeface="ＭＳ Ｐゴシック" panose="020B0600070205080204" pitchFamily="34" charset="-128"/>
              </a:rPr>
              <a:t>, rather than follow only explicitly programmed instructions.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Can grow, if we give new data.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Implementing in Robotics field.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D32FC9-5713-44FC-916F-E61B3F03EA4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7"/>
          <p:cNvSpPr>
            <a:spLocks noChangeArrowheads="1"/>
          </p:cNvSpPr>
          <p:nvPr/>
        </p:nvSpPr>
        <p:spPr bwMode="auto">
          <a:xfrm>
            <a:off x="4899025" y="3529013"/>
            <a:ext cx="1425575" cy="1344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39688"/>
            <a:ext cx="9620250" cy="12604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AI and Soft Computing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1958975" y="1849438"/>
            <a:ext cx="4186238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Freeform 9"/>
          <p:cNvSpPr>
            <a:spLocks/>
          </p:cNvSpPr>
          <p:nvPr/>
        </p:nvSpPr>
        <p:spPr bwMode="auto">
          <a:xfrm>
            <a:off x="2287588" y="2230438"/>
            <a:ext cx="566737" cy="595312"/>
          </a:xfrm>
          <a:custGeom>
            <a:avLst/>
            <a:gdLst>
              <a:gd name="T0" fmla="*/ 2147483647 w 305"/>
              <a:gd name="T1" fmla="*/ 2147483647 h 340"/>
              <a:gd name="T2" fmla="*/ 2147483647 w 305"/>
              <a:gd name="T3" fmla="*/ 2147483647 h 340"/>
              <a:gd name="T4" fmla="*/ 2147483647 w 305"/>
              <a:gd name="T5" fmla="*/ 2147483647 h 340"/>
              <a:gd name="T6" fmla="*/ 2147483647 w 305"/>
              <a:gd name="T7" fmla="*/ 0 h 340"/>
              <a:gd name="T8" fmla="*/ 2147483647 w 305"/>
              <a:gd name="T9" fmla="*/ 2147483647 h 340"/>
              <a:gd name="T10" fmla="*/ 2147483647 w 305"/>
              <a:gd name="T11" fmla="*/ 2147483647 h 340"/>
              <a:gd name="T12" fmla="*/ 2147483647 w 305"/>
              <a:gd name="T13" fmla="*/ 2147483647 h 340"/>
              <a:gd name="T14" fmla="*/ 2147483647 w 305"/>
              <a:gd name="T15" fmla="*/ 2147483647 h 340"/>
              <a:gd name="T16" fmla="*/ 2147483647 w 305"/>
              <a:gd name="T17" fmla="*/ 2147483647 h 340"/>
              <a:gd name="T18" fmla="*/ 2147483647 w 305"/>
              <a:gd name="T19" fmla="*/ 2147483647 h 340"/>
              <a:gd name="T20" fmla="*/ 2147483647 w 305"/>
              <a:gd name="T21" fmla="*/ 2147483647 h 3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05" h="340">
                <a:moveTo>
                  <a:pt x="237" y="14"/>
                </a:moveTo>
                <a:cubicBezTo>
                  <a:pt x="234" y="28"/>
                  <a:pt x="213" y="103"/>
                  <a:pt x="251" y="47"/>
                </a:cubicBezTo>
                <a:cubicBezTo>
                  <a:pt x="249" y="36"/>
                  <a:pt x="252" y="22"/>
                  <a:pt x="244" y="14"/>
                </a:cubicBezTo>
                <a:cubicBezTo>
                  <a:pt x="234" y="4"/>
                  <a:pt x="204" y="0"/>
                  <a:pt x="204" y="0"/>
                </a:cubicBezTo>
                <a:cubicBezTo>
                  <a:pt x="193" y="1"/>
                  <a:pt x="128" y="0"/>
                  <a:pt x="102" y="14"/>
                </a:cubicBezTo>
                <a:cubicBezTo>
                  <a:pt x="88" y="22"/>
                  <a:pt x="61" y="41"/>
                  <a:pt x="61" y="41"/>
                </a:cubicBezTo>
                <a:cubicBezTo>
                  <a:pt x="39" y="73"/>
                  <a:pt x="20" y="105"/>
                  <a:pt x="7" y="142"/>
                </a:cubicBezTo>
                <a:cubicBezTo>
                  <a:pt x="14" y="255"/>
                  <a:pt x="0" y="268"/>
                  <a:pt x="68" y="339"/>
                </a:cubicBezTo>
                <a:cubicBezTo>
                  <a:pt x="118" y="337"/>
                  <a:pt x="168" y="340"/>
                  <a:pt x="217" y="332"/>
                </a:cubicBezTo>
                <a:cubicBezTo>
                  <a:pt x="233" y="329"/>
                  <a:pt x="231" y="299"/>
                  <a:pt x="237" y="291"/>
                </a:cubicBezTo>
                <a:cubicBezTo>
                  <a:pt x="253" y="271"/>
                  <a:pt x="286" y="263"/>
                  <a:pt x="305" y="2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66" name="Freeform 10"/>
          <p:cNvSpPr>
            <a:spLocks/>
          </p:cNvSpPr>
          <p:nvPr/>
        </p:nvSpPr>
        <p:spPr bwMode="auto">
          <a:xfrm>
            <a:off x="3595688" y="2217738"/>
            <a:ext cx="855662" cy="558800"/>
          </a:xfrm>
          <a:custGeom>
            <a:avLst/>
            <a:gdLst>
              <a:gd name="T0" fmla="*/ 2147483647 w 461"/>
              <a:gd name="T1" fmla="*/ 0 h 319"/>
              <a:gd name="T2" fmla="*/ 2147483647 w 461"/>
              <a:gd name="T3" fmla="*/ 2147483647 h 319"/>
              <a:gd name="T4" fmla="*/ 2147483647 w 461"/>
              <a:gd name="T5" fmla="*/ 2147483647 h 319"/>
              <a:gd name="T6" fmla="*/ 2147483647 w 461"/>
              <a:gd name="T7" fmla="*/ 2147483647 h 319"/>
              <a:gd name="T8" fmla="*/ 0 w 461"/>
              <a:gd name="T9" fmla="*/ 2147483647 h 319"/>
              <a:gd name="T10" fmla="*/ 2147483647 w 461"/>
              <a:gd name="T11" fmla="*/ 2147483647 h 319"/>
              <a:gd name="T12" fmla="*/ 2147483647 w 461"/>
              <a:gd name="T13" fmla="*/ 2147483647 h 319"/>
              <a:gd name="T14" fmla="*/ 2147483647 w 461"/>
              <a:gd name="T15" fmla="*/ 2147483647 h 319"/>
              <a:gd name="T16" fmla="*/ 2147483647 w 461"/>
              <a:gd name="T17" fmla="*/ 2147483647 h 319"/>
              <a:gd name="T18" fmla="*/ 2147483647 w 461"/>
              <a:gd name="T19" fmla="*/ 2147483647 h 319"/>
              <a:gd name="T20" fmla="*/ 2147483647 w 461"/>
              <a:gd name="T21" fmla="*/ 2147483647 h 319"/>
              <a:gd name="T22" fmla="*/ 2147483647 w 461"/>
              <a:gd name="T23" fmla="*/ 2147483647 h 3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1" h="319">
                <a:moveTo>
                  <a:pt x="197" y="0"/>
                </a:moveTo>
                <a:cubicBezTo>
                  <a:pt x="167" y="8"/>
                  <a:pt x="138" y="18"/>
                  <a:pt x="108" y="27"/>
                </a:cubicBezTo>
                <a:cubicBezTo>
                  <a:pt x="84" y="44"/>
                  <a:pt x="88" y="59"/>
                  <a:pt x="61" y="68"/>
                </a:cubicBezTo>
                <a:cubicBezTo>
                  <a:pt x="41" y="99"/>
                  <a:pt x="25" y="121"/>
                  <a:pt x="14" y="156"/>
                </a:cubicBezTo>
                <a:cubicBezTo>
                  <a:pt x="10" y="170"/>
                  <a:pt x="0" y="197"/>
                  <a:pt x="0" y="197"/>
                </a:cubicBezTo>
                <a:cubicBezTo>
                  <a:pt x="2" y="222"/>
                  <a:pt x="0" y="247"/>
                  <a:pt x="7" y="271"/>
                </a:cubicBezTo>
                <a:cubicBezTo>
                  <a:pt x="17" y="307"/>
                  <a:pt x="80" y="313"/>
                  <a:pt x="108" y="319"/>
                </a:cubicBezTo>
                <a:cubicBezTo>
                  <a:pt x="175" y="311"/>
                  <a:pt x="188" y="313"/>
                  <a:pt x="210" y="251"/>
                </a:cubicBezTo>
                <a:cubicBezTo>
                  <a:pt x="212" y="206"/>
                  <a:pt x="212" y="160"/>
                  <a:pt x="217" y="115"/>
                </a:cubicBezTo>
                <a:cubicBezTo>
                  <a:pt x="218" y="108"/>
                  <a:pt x="223" y="129"/>
                  <a:pt x="224" y="136"/>
                </a:cubicBezTo>
                <a:cubicBezTo>
                  <a:pt x="231" y="180"/>
                  <a:pt x="222" y="210"/>
                  <a:pt x="251" y="244"/>
                </a:cubicBezTo>
                <a:cubicBezTo>
                  <a:pt x="303" y="305"/>
                  <a:pt x="389" y="298"/>
                  <a:pt x="461" y="29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67" name="Freeform 11"/>
          <p:cNvSpPr>
            <a:spLocks/>
          </p:cNvSpPr>
          <p:nvPr/>
        </p:nvSpPr>
        <p:spPr bwMode="auto">
          <a:xfrm>
            <a:off x="5105400" y="2076450"/>
            <a:ext cx="841375" cy="815975"/>
          </a:xfrm>
          <a:custGeom>
            <a:avLst/>
            <a:gdLst>
              <a:gd name="T0" fmla="*/ 2147483647 w 454"/>
              <a:gd name="T1" fmla="*/ 0 h 466"/>
              <a:gd name="T2" fmla="*/ 0 w 454"/>
              <a:gd name="T3" fmla="*/ 2147483647 h 466"/>
              <a:gd name="T4" fmla="*/ 2147483647 w 454"/>
              <a:gd name="T5" fmla="*/ 2147483647 h 466"/>
              <a:gd name="T6" fmla="*/ 2147483647 w 454"/>
              <a:gd name="T7" fmla="*/ 2147483647 h 466"/>
              <a:gd name="T8" fmla="*/ 2147483647 w 454"/>
              <a:gd name="T9" fmla="*/ 2147483647 h 466"/>
              <a:gd name="T10" fmla="*/ 2147483647 w 454"/>
              <a:gd name="T11" fmla="*/ 2147483647 h 4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4" h="466">
                <a:moveTo>
                  <a:pt x="14" y="0"/>
                </a:moveTo>
                <a:cubicBezTo>
                  <a:pt x="32" y="53"/>
                  <a:pt x="6" y="135"/>
                  <a:pt x="0" y="190"/>
                </a:cubicBezTo>
                <a:cubicBezTo>
                  <a:pt x="2" y="233"/>
                  <a:pt x="3" y="275"/>
                  <a:pt x="7" y="318"/>
                </a:cubicBezTo>
                <a:cubicBezTo>
                  <a:pt x="14" y="396"/>
                  <a:pt x="123" y="447"/>
                  <a:pt x="190" y="461"/>
                </a:cubicBezTo>
                <a:cubicBezTo>
                  <a:pt x="285" y="457"/>
                  <a:pt x="332" y="466"/>
                  <a:pt x="407" y="440"/>
                </a:cubicBezTo>
                <a:cubicBezTo>
                  <a:pt x="421" y="419"/>
                  <a:pt x="437" y="410"/>
                  <a:pt x="454" y="39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68" name="Freeform 12"/>
          <p:cNvSpPr>
            <a:spLocks/>
          </p:cNvSpPr>
          <p:nvPr/>
        </p:nvSpPr>
        <p:spPr bwMode="auto">
          <a:xfrm>
            <a:off x="4841875" y="2349500"/>
            <a:ext cx="641350" cy="12700"/>
          </a:xfrm>
          <a:custGeom>
            <a:avLst/>
            <a:gdLst>
              <a:gd name="T0" fmla="*/ 0 w 346"/>
              <a:gd name="T1" fmla="*/ 2147483647 h 7"/>
              <a:gd name="T2" fmla="*/ 2147483647 w 346"/>
              <a:gd name="T3" fmla="*/ 0 h 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6" h="7">
                <a:moveTo>
                  <a:pt x="0" y="7"/>
                </a:moveTo>
                <a:cubicBezTo>
                  <a:pt x="115" y="5"/>
                  <a:pt x="346" y="0"/>
                  <a:pt x="34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>
            <a:off x="3206750" y="1849438"/>
            <a:ext cx="0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4632325" y="1849438"/>
            <a:ext cx="0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71" name="Oval 15"/>
          <p:cNvSpPr>
            <a:spLocks noChangeArrowheads="1"/>
          </p:cNvSpPr>
          <p:nvPr/>
        </p:nvSpPr>
        <p:spPr bwMode="auto">
          <a:xfrm>
            <a:off x="2671763" y="3613150"/>
            <a:ext cx="177800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Oval 16"/>
          <p:cNvSpPr>
            <a:spLocks noChangeArrowheads="1"/>
          </p:cNvSpPr>
          <p:nvPr/>
        </p:nvSpPr>
        <p:spPr bwMode="auto">
          <a:xfrm>
            <a:off x="2671763" y="4033838"/>
            <a:ext cx="177800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3" name="Oval 17"/>
          <p:cNvSpPr>
            <a:spLocks noChangeArrowheads="1"/>
          </p:cNvSpPr>
          <p:nvPr/>
        </p:nvSpPr>
        <p:spPr bwMode="auto">
          <a:xfrm>
            <a:off x="2671763" y="4452938"/>
            <a:ext cx="177800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Oval 18"/>
          <p:cNvSpPr>
            <a:spLocks noChangeArrowheads="1"/>
          </p:cNvSpPr>
          <p:nvPr/>
        </p:nvSpPr>
        <p:spPr bwMode="auto">
          <a:xfrm>
            <a:off x="3384550" y="3613150"/>
            <a:ext cx="177800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5" name="Oval 19"/>
          <p:cNvSpPr>
            <a:spLocks noChangeArrowheads="1"/>
          </p:cNvSpPr>
          <p:nvPr/>
        </p:nvSpPr>
        <p:spPr bwMode="auto">
          <a:xfrm>
            <a:off x="3384550" y="4033838"/>
            <a:ext cx="177800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Oval 20"/>
          <p:cNvSpPr>
            <a:spLocks noChangeArrowheads="1"/>
          </p:cNvSpPr>
          <p:nvPr/>
        </p:nvSpPr>
        <p:spPr bwMode="auto">
          <a:xfrm>
            <a:off x="3384550" y="4452938"/>
            <a:ext cx="177800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7" name="Oval 21"/>
          <p:cNvSpPr>
            <a:spLocks noChangeArrowheads="1"/>
          </p:cNvSpPr>
          <p:nvPr/>
        </p:nvSpPr>
        <p:spPr bwMode="auto">
          <a:xfrm>
            <a:off x="4097338" y="3613150"/>
            <a:ext cx="177800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Oval 22"/>
          <p:cNvSpPr>
            <a:spLocks noChangeArrowheads="1"/>
          </p:cNvSpPr>
          <p:nvPr/>
        </p:nvSpPr>
        <p:spPr bwMode="auto">
          <a:xfrm>
            <a:off x="4097338" y="4033838"/>
            <a:ext cx="177800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9" name="Oval 23"/>
          <p:cNvSpPr>
            <a:spLocks noChangeArrowheads="1"/>
          </p:cNvSpPr>
          <p:nvPr/>
        </p:nvSpPr>
        <p:spPr bwMode="auto">
          <a:xfrm>
            <a:off x="4097338" y="4452938"/>
            <a:ext cx="177800" cy="168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2849563" y="3697288"/>
            <a:ext cx="534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2849563" y="3697288"/>
            <a:ext cx="534987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2849563" y="3697288"/>
            <a:ext cx="534987" cy="839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 flipV="1">
            <a:off x="2849563" y="3697288"/>
            <a:ext cx="534987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2849563" y="4117975"/>
            <a:ext cx="534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2849563" y="4117975"/>
            <a:ext cx="534987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 flipV="1">
            <a:off x="2849563" y="3697288"/>
            <a:ext cx="534987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 flipV="1">
            <a:off x="2849563" y="4117975"/>
            <a:ext cx="534987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2849563" y="4537075"/>
            <a:ext cx="534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3562350" y="3697288"/>
            <a:ext cx="534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3562350" y="3697288"/>
            <a:ext cx="534988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3562350" y="3697288"/>
            <a:ext cx="534988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 flipV="1">
            <a:off x="3562350" y="3781425"/>
            <a:ext cx="534988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3562350" y="4117975"/>
            <a:ext cx="534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3562350" y="4117975"/>
            <a:ext cx="534988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 flipV="1">
            <a:off x="3562350" y="3781425"/>
            <a:ext cx="623888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 flipV="1">
            <a:off x="3562350" y="4202113"/>
            <a:ext cx="534988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97" name="Line 41"/>
          <p:cNvSpPr>
            <a:spLocks noChangeShapeType="1"/>
          </p:cNvSpPr>
          <p:nvPr/>
        </p:nvSpPr>
        <p:spPr bwMode="auto">
          <a:xfrm>
            <a:off x="3562350" y="4537075"/>
            <a:ext cx="534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398" name="AutoShape 42"/>
          <p:cNvSpPr>
            <a:spLocks noChangeArrowheads="1"/>
          </p:cNvSpPr>
          <p:nvPr/>
        </p:nvSpPr>
        <p:spPr bwMode="auto">
          <a:xfrm>
            <a:off x="1958975" y="3192463"/>
            <a:ext cx="623888" cy="1260475"/>
          </a:xfrm>
          <a:prstGeom prst="curvedRightArrow">
            <a:avLst>
              <a:gd name="adj1" fmla="val 42839"/>
              <a:gd name="adj2" fmla="val 8565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9" name="AutoShape 43"/>
          <p:cNvSpPr>
            <a:spLocks noChangeArrowheads="1"/>
          </p:cNvSpPr>
          <p:nvPr/>
        </p:nvSpPr>
        <p:spPr bwMode="auto">
          <a:xfrm>
            <a:off x="4364038" y="3949700"/>
            <a:ext cx="534987" cy="420688"/>
          </a:xfrm>
          <a:prstGeom prst="rightArrow">
            <a:avLst>
              <a:gd name="adj1" fmla="val 50000"/>
              <a:gd name="adj2" fmla="val 299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0" name="Oval 44"/>
          <p:cNvSpPr>
            <a:spLocks noChangeArrowheads="1"/>
          </p:cNvSpPr>
          <p:nvPr/>
        </p:nvSpPr>
        <p:spPr bwMode="auto">
          <a:xfrm>
            <a:off x="5076825" y="3697288"/>
            <a:ext cx="979488" cy="4206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cat</a:t>
            </a:r>
          </a:p>
        </p:txBody>
      </p:sp>
      <p:sp>
        <p:nvSpPr>
          <p:cNvPr id="15401" name="Oval 46"/>
          <p:cNvSpPr>
            <a:spLocks noChangeArrowheads="1"/>
          </p:cNvSpPr>
          <p:nvPr/>
        </p:nvSpPr>
        <p:spPr bwMode="auto">
          <a:xfrm>
            <a:off x="5076825" y="4202113"/>
            <a:ext cx="979488" cy="419100"/>
          </a:xfrm>
          <a:prstGeom prst="ellipse">
            <a:avLst/>
          </a:prstGeom>
          <a:solidFill>
            <a:srgbClr val="FF66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cut</a:t>
            </a:r>
          </a:p>
        </p:txBody>
      </p:sp>
      <p:sp>
        <p:nvSpPr>
          <p:cNvPr id="15402" name="AutoShape 48"/>
          <p:cNvSpPr>
            <a:spLocks noChangeArrowheads="1"/>
          </p:cNvSpPr>
          <p:nvPr/>
        </p:nvSpPr>
        <p:spPr bwMode="auto">
          <a:xfrm>
            <a:off x="6502400" y="4789488"/>
            <a:ext cx="1603375" cy="1597025"/>
          </a:xfrm>
          <a:prstGeom prst="can">
            <a:avLst>
              <a:gd name="adj" fmla="val 2638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knowledge</a:t>
            </a:r>
          </a:p>
        </p:txBody>
      </p:sp>
      <p:sp>
        <p:nvSpPr>
          <p:cNvPr id="15403" name="Line 50"/>
          <p:cNvSpPr>
            <a:spLocks noChangeShapeType="1"/>
          </p:cNvSpPr>
          <p:nvPr/>
        </p:nvSpPr>
        <p:spPr bwMode="auto">
          <a:xfrm flipV="1">
            <a:off x="7215188" y="44529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5404" name="Rectangle 51"/>
          <p:cNvSpPr>
            <a:spLocks noChangeArrowheads="1"/>
          </p:cNvSpPr>
          <p:nvPr/>
        </p:nvSpPr>
        <p:spPr bwMode="auto">
          <a:xfrm>
            <a:off x="6324600" y="3949700"/>
            <a:ext cx="195897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Animal?</a:t>
            </a:r>
          </a:p>
        </p:txBody>
      </p:sp>
      <p:sp>
        <p:nvSpPr>
          <p:cNvPr id="15405" name="Oval 52"/>
          <p:cNvSpPr>
            <a:spLocks noChangeArrowheads="1"/>
          </p:cNvSpPr>
          <p:nvPr/>
        </p:nvSpPr>
        <p:spPr bwMode="auto">
          <a:xfrm>
            <a:off x="8996363" y="3949700"/>
            <a:ext cx="979487" cy="4206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cat</a:t>
            </a:r>
          </a:p>
        </p:txBody>
      </p:sp>
      <p:sp>
        <p:nvSpPr>
          <p:cNvPr id="15406" name="AutoShape 53"/>
          <p:cNvSpPr>
            <a:spLocks noChangeArrowheads="1"/>
          </p:cNvSpPr>
          <p:nvPr/>
        </p:nvSpPr>
        <p:spPr bwMode="auto">
          <a:xfrm>
            <a:off x="8372475" y="3949700"/>
            <a:ext cx="534988" cy="420688"/>
          </a:xfrm>
          <a:prstGeom prst="rightArrow">
            <a:avLst>
              <a:gd name="adj1" fmla="val 50000"/>
              <a:gd name="adj2" fmla="val 299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7" name="Text Box 54"/>
          <p:cNvSpPr txBox="1">
            <a:spLocks noChangeArrowheads="1"/>
          </p:cNvSpPr>
          <p:nvPr/>
        </p:nvSpPr>
        <p:spPr bwMode="auto">
          <a:xfrm>
            <a:off x="2386013" y="4662488"/>
            <a:ext cx="2030412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Neural character</a:t>
            </a:r>
          </a:p>
          <a:p>
            <a:pPr eaLnBrk="1" hangingPunct="1"/>
            <a:r>
              <a:rPr lang="en-US" altLang="en-US"/>
              <a:t>recognition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84138"/>
            <a:ext cx="9618662" cy="12604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Neural Networks</a:t>
            </a:r>
          </a:p>
        </p:txBody>
      </p:sp>
      <p:pic>
        <p:nvPicPr>
          <p:cNvPr id="16387" name="Picture 4" descr="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2184400"/>
            <a:ext cx="61452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7288" y="1512888"/>
            <a:ext cx="8194675" cy="67151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Intelligent Systems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692275" y="2941638"/>
            <a:ext cx="2227263" cy="411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781175" y="3109913"/>
            <a:ext cx="2049463" cy="923925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Sensing Devices</a:t>
            </a:r>
          </a:p>
          <a:p>
            <a:pPr algn="ctr" eaLnBrk="1" hangingPunct="1"/>
            <a:r>
              <a:rPr lang="en-US" altLang="en-US"/>
              <a:t>(Vision)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781175" y="4452938"/>
            <a:ext cx="2049463" cy="925512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Natural </a:t>
            </a:r>
          </a:p>
          <a:p>
            <a:pPr algn="ctr" eaLnBrk="1" hangingPunct="1"/>
            <a:r>
              <a:rPr lang="en-US" altLang="en-US"/>
              <a:t>Language </a:t>
            </a:r>
          </a:p>
          <a:p>
            <a:pPr algn="ctr" eaLnBrk="1" hangingPunct="1"/>
            <a:r>
              <a:rPr lang="en-US" altLang="en-US"/>
              <a:t>Processor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781175" y="5797550"/>
            <a:ext cx="2049463" cy="925513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Mechanical</a:t>
            </a:r>
          </a:p>
          <a:p>
            <a:pPr algn="ctr" eaLnBrk="1" hangingPunct="1"/>
            <a:r>
              <a:rPr lang="en-US" altLang="en-US"/>
              <a:t>Devices</a:t>
            </a:r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801688" y="3529013"/>
            <a:ext cx="89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0" y="3529013"/>
            <a:ext cx="15001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Perceptions</a:t>
            </a:r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>
            <a:off x="534988" y="6302375"/>
            <a:ext cx="1157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49238" y="5838825"/>
            <a:ext cx="10207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Actions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4186238" y="3444875"/>
            <a:ext cx="2316162" cy="33623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4275138" y="3613150"/>
            <a:ext cx="2138362" cy="757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Task</a:t>
            </a:r>
          </a:p>
          <a:p>
            <a:pPr algn="ctr" eaLnBrk="1" hangingPunct="1"/>
            <a:r>
              <a:rPr lang="en-US" altLang="en-US"/>
              <a:t>Generator</a:t>
            </a:r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4275138" y="4789488"/>
            <a:ext cx="2138362" cy="757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Knowledge</a:t>
            </a:r>
          </a:p>
          <a:p>
            <a:pPr algn="ctr" eaLnBrk="1" hangingPunct="1"/>
            <a:r>
              <a:rPr lang="en-US" altLang="en-US"/>
              <a:t>Handler</a:t>
            </a:r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4275138" y="5881688"/>
            <a:ext cx="2138362" cy="757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Data</a:t>
            </a:r>
          </a:p>
          <a:p>
            <a:pPr algn="ctr" eaLnBrk="1" hangingPunct="1"/>
            <a:r>
              <a:rPr lang="en-US" altLang="en-US"/>
              <a:t>Handler</a:t>
            </a: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3919538" y="478948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 flipH="1">
            <a:off x="3919538" y="521017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7425" name="AutoShape 18"/>
          <p:cNvSpPr>
            <a:spLocks noChangeArrowheads="1"/>
          </p:cNvSpPr>
          <p:nvPr/>
        </p:nvSpPr>
        <p:spPr bwMode="auto">
          <a:xfrm>
            <a:off x="6591300" y="5713413"/>
            <a:ext cx="1870075" cy="15128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Knowledge</a:t>
            </a:r>
          </a:p>
          <a:p>
            <a:pPr algn="ctr" eaLnBrk="1" hangingPunct="1"/>
            <a:r>
              <a:rPr lang="en-US" altLang="en-US"/>
              <a:t>Base</a:t>
            </a:r>
          </a:p>
        </p:txBody>
      </p:sp>
      <p:sp>
        <p:nvSpPr>
          <p:cNvPr id="17426" name="Rectangle 19"/>
          <p:cNvSpPr>
            <a:spLocks noChangeArrowheads="1"/>
          </p:cNvSpPr>
          <p:nvPr/>
        </p:nvSpPr>
        <p:spPr bwMode="auto">
          <a:xfrm>
            <a:off x="7839075" y="2520950"/>
            <a:ext cx="2314575" cy="310991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7" name="AutoShape 20"/>
          <p:cNvSpPr>
            <a:spLocks noChangeArrowheads="1"/>
          </p:cNvSpPr>
          <p:nvPr/>
        </p:nvSpPr>
        <p:spPr bwMode="auto">
          <a:xfrm>
            <a:off x="7927975" y="2605088"/>
            <a:ext cx="2136775" cy="839787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Machine</a:t>
            </a:r>
          </a:p>
          <a:p>
            <a:pPr algn="ctr" eaLnBrk="1" hangingPunct="1"/>
            <a:r>
              <a:rPr lang="en-US" altLang="en-US"/>
              <a:t>Learning</a:t>
            </a:r>
          </a:p>
        </p:txBody>
      </p:sp>
      <p:sp>
        <p:nvSpPr>
          <p:cNvPr id="17428" name="AutoShape 21"/>
          <p:cNvSpPr>
            <a:spLocks noChangeArrowheads="1"/>
          </p:cNvSpPr>
          <p:nvPr/>
        </p:nvSpPr>
        <p:spPr bwMode="auto">
          <a:xfrm>
            <a:off x="7927975" y="3613150"/>
            <a:ext cx="2136775" cy="83978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Inferencing</a:t>
            </a:r>
          </a:p>
          <a:p>
            <a:pPr algn="ctr" eaLnBrk="1" hangingPunct="1"/>
            <a:r>
              <a:rPr lang="en-US" altLang="en-US"/>
              <a:t>(Reasoning)</a:t>
            </a:r>
          </a:p>
        </p:txBody>
      </p:sp>
      <p:sp>
        <p:nvSpPr>
          <p:cNvPr id="17429" name="AutoShape 22"/>
          <p:cNvSpPr>
            <a:spLocks noChangeArrowheads="1"/>
          </p:cNvSpPr>
          <p:nvPr/>
        </p:nvSpPr>
        <p:spPr bwMode="auto">
          <a:xfrm>
            <a:off x="7927975" y="4705350"/>
            <a:ext cx="2136775" cy="84137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Planning</a:t>
            </a:r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6502400" y="4202113"/>
            <a:ext cx="133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7431" name="Line 24"/>
          <p:cNvSpPr>
            <a:spLocks noChangeShapeType="1"/>
          </p:cNvSpPr>
          <p:nvPr/>
        </p:nvSpPr>
        <p:spPr bwMode="auto">
          <a:xfrm flipH="1">
            <a:off x="6502400" y="4621213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7432" name="Line 25"/>
          <p:cNvSpPr>
            <a:spLocks noChangeShapeType="1"/>
          </p:cNvSpPr>
          <p:nvPr/>
        </p:nvSpPr>
        <p:spPr bwMode="auto">
          <a:xfrm>
            <a:off x="7304088" y="4621213"/>
            <a:ext cx="534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7433" name="Line 26"/>
          <p:cNvSpPr>
            <a:spLocks noChangeShapeType="1"/>
          </p:cNvSpPr>
          <p:nvPr/>
        </p:nvSpPr>
        <p:spPr bwMode="auto">
          <a:xfrm>
            <a:off x="6946900" y="4621213"/>
            <a:ext cx="0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7304088" y="4621213"/>
            <a:ext cx="0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7435" name="Rectangle 2"/>
          <p:cNvSpPr txBox="1">
            <a:spLocks noChangeArrowheads="1"/>
          </p:cNvSpPr>
          <p:nvPr/>
        </p:nvSpPr>
        <p:spPr bwMode="auto">
          <a:xfrm>
            <a:off x="534988" y="34925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>
                <a:latin typeface="Interstate"/>
              </a:rPr>
              <a:t>From Conventional AI to Computational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0"/>
            <a:ext cx="9618663" cy="12604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AI and Soft computing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AI: predicate logic and symbol manipulation techniques</a:t>
            </a:r>
          </a:p>
        </p:txBody>
      </p:sp>
      <p:pic>
        <p:nvPicPr>
          <p:cNvPr id="18436" name="Picture 4" descr="j02407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276600"/>
            <a:ext cx="13589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206750" y="3444875"/>
            <a:ext cx="801688" cy="302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 rot="10800000">
            <a:off x="3297238" y="4219575"/>
            <a:ext cx="53340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User Interface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4899025" y="3444875"/>
            <a:ext cx="1958975" cy="673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Inference </a:t>
            </a:r>
          </a:p>
          <a:p>
            <a:pPr algn="ctr" eaLnBrk="1" hangingPunct="1"/>
            <a:r>
              <a:rPr lang="en-US" altLang="en-US"/>
              <a:t>Engine</a:t>
            </a:r>
          </a:p>
        </p:txBody>
      </p:sp>
      <p:sp>
        <p:nvSpPr>
          <p:cNvPr id="18440" name="AutoShape 9"/>
          <p:cNvSpPr>
            <a:spLocks noChangeArrowheads="1"/>
          </p:cNvSpPr>
          <p:nvPr/>
        </p:nvSpPr>
        <p:spPr bwMode="auto">
          <a:xfrm>
            <a:off x="4721225" y="4286250"/>
            <a:ext cx="1781175" cy="755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Explanation </a:t>
            </a:r>
          </a:p>
          <a:p>
            <a:pPr algn="ctr" eaLnBrk="1" hangingPunct="1"/>
            <a:r>
              <a:rPr lang="en-US" altLang="en-US"/>
              <a:t>Facility</a:t>
            </a: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4721225" y="5378450"/>
            <a:ext cx="1958975" cy="587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Knowledge </a:t>
            </a:r>
          </a:p>
          <a:p>
            <a:pPr algn="ctr" eaLnBrk="1" hangingPunct="1"/>
            <a:r>
              <a:rPr lang="en-US" altLang="en-US"/>
              <a:t>Acquisition</a:t>
            </a:r>
          </a:p>
        </p:txBody>
      </p:sp>
      <p:sp>
        <p:nvSpPr>
          <p:cNvPr id="18442" name="AutoShape 12"/>
          <p:cNvSpPr>
            <a:spLocks noChangeArrowheads="1"/>
          </p:cNvSpPr>
          <p:nvPr/>
        </p:nvSpPr>
        <p:spPr bwMode="auto">
          <a:xfrm>
            <a:off x="6858000" y="4452938"/>
            <a:ext cx="1425575" cy="10096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KB: </a:t>
            </a:r>
          </a:p>
        </p:txBody>
      </p:sp>
      <p:sp>
        <p:nvSpPr>
          <p:cNvPr id="18443" name="Text Box 14"/>
          <p:cNvSpPr txBox="1">
            <a:spLocks noChangeArrowheads="1"/>
          </p:cNvSpPr>
          <p:nvPr/>
        </p:nvSpPr>
        <p:spPr bwMode="auto">
          <a:xfrm>
            <a:off x="7304088" y="4705350"/>
            <a:ext cx="8842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Fact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rules</a:t>
            </a:r>
          </a:p>
        </p:txBody>
      </p:sp>
      <p:sp>
        <p:nvSpPr>
          <p:cNvPr id="18444" name="AutoShape 15"/>
          <p:cNvSpPr>
            <a:spLocks noChangeArrowheads="1"/>
          </p:cNvSpPr>
          <p:nvPr/>
        </p:nvSpPr>
        <p:spPr bwMode="auto">
          <a:xfrm>
            <a:off x="7839075" y="3192463"/>
            <a:ext cx="1781175" cy="92551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Global</a:t>
            </a:r>
          </a:p>
          <a:p>
            <a:pPr algn="ctr" eaLnBrk="1" hangingPunct="1"/>
            <a:r>
              <a:rPr lang="en-US" altLang="en-US"/>
              <a:t>Database</a:t>
            </a:r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515938" y="5586413"/>
            <a:ext cx="14176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Knowledge</a:t>
            </a:r>
          </a:p>
          <a:p>
            <a:pPr eaLnBrk="1" hangingPunct="1"/>
            <a:r>
              <a:rPr lang="en-US" altLang="en-US"/>
              <a:t>Engineer</a:t>
            </a:r>
          </a:p>
        </p:txBody>
      </p:sp>
      <p:sp>
        <p:nvSpPr>
          <p:cNvPr id="18446" name="Text Box 18"/>
          <p:cNvSpPr txBox="1">
            <a:spLocks noChangeArrowheads="1"/>
          </p:cNvSpPr>
          <p:nvPr/>
        </p:nvSpPr>
        <p:spPr bwMode="auto">
          <a:xfrm>
            <a:off x="604838" y="6342063"/>
            <a:ext cx="10048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Human</a:t>
            </a:r>
          </a:p>
          <a:p>
            <a:pPr eaLnBrk="1" hangingPunct="1"/>
            <a:r>
              <a:rPr lang="en-US" altLang="en-US"/>
              <a:t>Expert</a:t>
            </a:r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692275" y="6302375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1958975" y="4202113"/>
            <a:ext cx="124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49" name="Text Box 21"/>
          <p:cNvSpPr txBox="1">
            <a:spLocks noChangeArrowheads="1"/>
          </p:cNvSpPr>
          <p:nvPr/>
        </p:nvSpPr>
        <p:spPr bwMode="auto">
          <a:xfrm>
            <a:off x="1870075" y="3781425"/>
            <a:ext cx="1206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Question</a:t>
            </a:r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 flipH="1">
            <a:off x="1870075" y="4957763"/>
            <a:ext cx="133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51" name="Text Box 23"/>
          <p:cNvSpPr txBox="1">
            <a:spLocks noChangeArrowheads="1"/>
          </p:cNvSpPr>
          <p:nvPr/>
        </p:nvSpPr>
        <p:spPr bwMode="auto">
          <a:xfrm>
            <a:off x="1870075" y="4957763"/>
            <a:ext cx="12573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Response</a:t>
            </a:r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4008438" y="3781425"/>
            <a:ext cx="89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53" name="Line 25"/>
          <p:cNvSpPr>
            <a:spLocks noChangeShapeType="1"/>
          </p:cNvSpPr>
          <p:nvPr/>
        </p:nvSpPr>
        <p:spPr bwMode="auto">
          <a:xfrm>
            <a:off x="5967413" y="411797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54" name="Line 26"/>
          <p:cNvSpPr>
            <a:spLocks noChangeShapeType="1"/>
          </p:cNvSpPr>
          <p:nvPr/>
        </p:nvSpPr>
        <p:spPr bwMode="auto">
          <a:xfrm flipH="1">
            <a:off x="4008438" y="4621213"/>
            <a:ext cx="712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55" name="Line 27"/>
          <p:cNvSpPr>
            <a:spLocks noChangeShapeType="1"/>
          </p:cNvSpPr>
          <p:nvPr/>
        </p:nvSpPr>
        <p:spPr bwMode="auto">
          <a:xfrm flipH="1" flipV="1">
            <a:off x="6680200" y="4117975"/>
            <a:ext cx="2667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56" name="Line 28"/>
          <p:cNvSpPr>
            <a:spLocks noChangeShapeType="1"/>
          </p:cNvSpPr>
          <p:nvPr/>
        </p:nvSpPr>
        <p:spPr bwMode="auto">
          <a:xfrm>
            <a:off x="6858000" y="4117975"/>
            <a:ext cx="268288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57" name="Line 29"/>
          <p:cNvSpPr>
            <a:spLocks noChangeShapeType="1"/>
          </p:cNvSpPr>
          <p:nvPr/>
        </p:nvSpPr>
        <p:spPr bwMode="auto">
          <a:xfrm>
            <a:off x="6858000" y="3613150"/>
            <a:ext cx="98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58" name="Line 30"/>
          <p:cNvSpPr>
            <a:spLocks noChangeShapeType="1"/>
          </p:cNvSpPr>
          <p:nvPr/>
        </p:nvSpPr>
        <p:spPr bwMode="auto">
          <a:xfrm flipH="1">
            <a:off x="6858000" y="3781425"/>
            <a:ext cx="98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59" name="Line 31"/>
          <p:cNvSpPr>
            <a:spLocks noChangeShapeType="1"/>
          </p:cNvSpPr>
          <p:nvPr/>
        </p:nvSpPr>
        <p:spPr bwMode="auto">
          <a:xfrm>
            <a:off x="4008438" y="5713413"/>
            <a:ext cx="712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60" name="Line 32"/>
          <p:cNvSpPr>
            <a:spLocks noChangeShapeType="1"/>
          </p:cNvSpPr>
          <p:nvPr/>
        </p:nvSpPr>
        <p:spPr bwMode="auto">
          <a:xfrm flipV="1">
            <a:off x="6680200" y="5462588"/>
            <a:ext cx="446088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18461" name="Text Box 34"/>
          <p:cNvSpPr txBox="1">
            <a:spLocks noChangeArrowheads="1"/>
          </p:cNvSpPr>
          <p:nvPr/>
        </p:nvSpPr>
        <p:spPr bwMode="auto">
          <a:xfrm>
            <a:off x="4968875" y="6426200"/>
            <a:ext cx="1865313" cy="4286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Expert Systems</a:t>
            </a:r>
          </a:p>
        </p:txBody>
      </p:sp>
      <p:sp>
        <p:nvSpPr>
          <p:cNvPr id="18462" name="Text Box 35"/>
          <p:cNvSpPr txBox="1">
            <a:spLocks noChangeArrowheads="1"/>
          </p:cNvSpPr>
          <p:nvPr/>
        </p:nvSpPr>
        <p:spPr bwMode="auto">
          <a:xfrm>
            <a:off x="801688" y="2941638"/>
            <a:ext cx="719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User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Implementation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55600" y="1428750"/>
            <a:ext cx="6413500" cy="3879850"/>
          </a:xfrm>
        </p:spPr>
        <p:txBody>
          <a:bodyPr/>
          <a:lstStyle/>
          <a:p>
            <a:r>
              <a:rPr lang="en-US" altLang="en-US" sz="2800" b="1" smtClean="0">
                <a:ea typeface="ＭＳ Ｐゴシック" panose="020B0600070205080204" pitchFamily="34" charset="-128"/>
              </a:rPr>
              <a:t>Ambient Intelligent (AmI)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- prediction techniques where behaviors of users are predicted. </a:t>
            </a:r>
          </a:p>
          <a:p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Predictive ambient intelligence environments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collect data acquired from a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sensor network.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This predictive feature, can improve the performance of energy saving approaches in a smart environment; in addition, it enhances the convenience of occupants as well as security and safety.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EAED5B-E52A-4416-AC10-481804090068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9462" name="Picture 2" descr="http://www.ntu.ac.uk/app_research/sat/images/cms149785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89225"/>
            <a:ext cx="37274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23888" y="252413"/>
            <a:ext cx="9618662" cy="990600"/>
          </a:xfrm>
        </p:spPr>
        <p:txBody>
          <a:bodyPr/>
          <a:lstStyle/>
          <a:p>
            <a:r>
              <a:rPr lang="en-US" altLang="en-US" sz="4800" smtClean="0">
                <a:ea typeface="ＭＳ Ｐゴシック" panose="020B0600070205080204" pitchFamily="34" charset="-128"/>
              </a:rPr>
              <a:t>Computational Intelligence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Computational intelligence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(CI) is a set of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nature-inspired computational methodologies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and approaches to address complex real-world problems.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Five main paradigms of Computational Intelligence (CI), namely artificial neural networks (NN), evolutionary computation (EC), swarm intelligence (SI), artificial immune systems (AIS), and fuzzy systems (FS).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CI also embraces biologically inspired algorithms such as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swarm intelligence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artificial immune systems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, which can be seen as a part of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evolutionary computation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9851FA-0A81-4F3E-B906-3957F24F6502}" type="slidenum">
              <a:rPr lang="en-US" altLang="en-US" sz="3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3200">
              <a:solidFill>
                <a:srgbClr val="898989"/>
              </a:solidFill>
            </a:endParaRPr>
          </a:p>
        </p:txBody>
      </p:sp>
      <p:sp>
        <p:nvSpPr>
          <p:cNvPr id="2048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534988" y="1597025"/>
            <a:ext cx="9618662" cy="4078288"/>
          </a:xfrm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068381-269B-4DB0-8FA9-CE9F2E63E804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15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1344613"/>
            <a:ext cx="5789612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0"/>
            <a:ext cx="9618663" cy="12604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CI Paradigms</a:t>
            </a:r>
          </a:p>
        </p:txBody>
      </p:sp>
      <p:sp>
        <p:nvSpPr>
          <p:cNvPr id="21511" name="TextBox 1"/>
          <p:cNvSpPr txBox="1">
            <a:spLocks noChangeArrowheads="1"/>
          </p:cNvSpPr>
          <p:nvPr/>
        </p:nvSpPr>
        <p:spPr bwMode="auto">
          <a:xfrm>
            <a:off x="2144713" y="6697663"/>
            <a:ext cx="41386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Source: Computational Intelligence,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Artificial Neural Networks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The brain is a complex, nonlinear and parallel computer. 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It has the ability to perform tasks such as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pattern recognition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, perception and motor control much faster than any computer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An artificial neuron (AN) is a model of a biological neuron (BN). Each AN receives signals from the environment, gathers these signals, and when fired, transmits a signal to all connected ANs.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D52393-A419-4C78-8BDB-9BA92BC3358A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9618662" cy="517842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err="1" smtClean="0"/>
              <a:t>Perceptron</a:t>
            </a: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Simple ANN to classify 2 class.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3555" name="Slide Number Placeholder 5"/>
          <p:cNvSpPr txBox="1">
            <a:spLocks/>
          </p:cNvSpPr>
          <p:nvPr/>
        </p:nvSpPr>
        <p:spPr bwMode="auto">
          <a:xfrm>
            <a:off x="7867650" y="6869113"/>
            <a:ext cx="22272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defTabSz="10414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10414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10414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10414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10414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1DA88C1-89C3-41FD-A57B-718C82BD02D2}" type="slidenum">
              <a:rPr lang="en-US" altLang="en-US" sz="1600">
                <a:latin typeface="Interstate"/>
              </a:rPr>
              <a:pPr algn="r" eaLnBrk="1" hangingPunct="1"/>
              <a:t>19</a:t>
            </a:fld>
            <a:endParaRPr lang="en-US" altLang="en-US" sz="1600">
              <a:latin typeface="Interstate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2138363" y="2689225"/>
            <a:ext cx="444500" cy="420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632325" y="3276600"/>
            <a:ext cx="1246188" cy="84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138363" y="3192463"/>
            <a:ext cx="444500" cy="4206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138363" y="3697288"/>
            <a:ext cx="444500" cy="4206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Oval 11"/>
          <p:cNvSpPr>
            <a:spLocks noChangeArrowheads="1"/>
          </p:cNvSpPr>
          <p:nvPr/>
        </p:nvSpPr>
        <p:spPr bwMode="auto">
          <a:xfrm>
            <a:off x="2138363" y="4705350"/>
            <a:ext cx="444500" cy="4206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>
            <a:off x="2582863" y="2941638"/>
            <a:ext cx="20494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287" tIns="52144" rIns="104287" bIns="52144" anchor="ctr"/>
          <a:lstStyle/>
          <a:p>
            <a:endParaRPr 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>
            <a:off x="2582863" y="3444875"/>
            <a:ext cx="2049462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287" tIns="52144" rIns="104287" bIns="52144" anchor="ctr"/>
          <a:lstStyle/>
          <a:p>
            <a:endParaRPr 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V="1">
            <a:off x="2582863" y="3781425"/>
            <a:ext cx="2049462" cy="84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287" tIns="52144" rIns="104287" bIns="52144" anchor="ctr"/>
          <a:lstStyle/>
          <a:p>
            <a:endParaRPr lang="en-US"/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 flipV="1">
            <a:off x="2582863" y="3949700"/>
            <a:ext cx="2049462" cy="92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287" tIns="52144" rIns="104287" bIns="52144" anchor="ctr"/>
          <a:lstStyle/>
          <a:p>
            <a:endParaRPr lang="en-US"/>
          </a:p>
        </p:txBody>
      </p:sp>
      <p:sp>
        <p:nvSpPr>
          <p:cNvPr id="23565" name="Text Box 16"/>
          <p:cNvSpPr txBox="1">
            <a:spLocks noChangeArrowheads="1"/>
          </p:cNvSpPr>
          <p:nvPr/>
        </p:nvSpPr>
        <p:spPr bwMode="auto">
          <a:xfrm>
            <a:off x="4364038" y="4286250"/>
            <a:ext cx="278923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300"/>
              <a:t>Processing Unit</a:t>
            </a:r>
          </a:p>
          <a:p>
            <a:pPr eaLnBrk="1" hangingPunct="1"/>
            <a:r>
              <a:rPr lang="en-US" altLang="en-US" sz="2300"/>
              <a:t>Linear Threshold Unit</a:t>
            </a:r>
            <a:endParaRPr lang="en-US" altLang="en-US"/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>
            <a:off x="5878513" y="3697288"/>
            <a:ext cx="20494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287" tIns="52144" rIns="104287" bIns="52144" anchor="ctr"/>
          <a:lstStyle/>
          <a:p>
            <a:endParaRPr lang="en-US"/>
          </a:p>
        </p:txBody>
      </p:sp>
      <p:sp>
        <p:nvSpPr>
          <p:cNvPr id="23567" name="Text Box 18"/>
          <p:cNvSpPr txBox="1">
            <a:spLocks noChangeArrowheads="1"/>
          </p:cNvSpPr>
          <p:nvPr/>
        </p:nvSpPr>
        <p:spPr bwMode="auto">
          <a:xfrm>
            <a:off x="1958975" y="5378450"/>
            <a:ext cx="787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input</a:t>
            </a:r>
          </a:p>
        </p:txBody>
      </p:sp>
      <p:sp>
        <p:nvSpPr>
          <p:cNvPr id="23568" name="Text Box 19"/>
          <p:cNvSpPr txBox="1">
            <a:spLocks noChangeArrowheads="1"/>
          </p:cNvSpPr>
          <p:nvPr/>
        </p:nvSpPr>
        <p:spPr bwMode="auto">
          <a:xfrm>
            <a:off x="1425575" y="2520950"/>
            <a:ext cx="4191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 i="1" baseline="-25000"/>
              <a:t>1</a:t>
            </a:r>
            <a:endParaRPr lang="en-US" altLang="en-US"/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1425575" y="3025775"/>
            <a:ext cx="4191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 i="1" baseline="-25000"/>
              <a:t>2</a:t>
            </a:r>
            <a:endParaRPr lang="en-US" altLang="en-US"/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1425575" y="3697288"/>
            <a:ext cx="4191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 i="1" baseline="-25000"/>
              <a:t>3</a:t>
            </a:r>
            <a:endParaRPr lang="en-US" altLang="en-US"/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1336675" y="4705350"/>
            <a:ext cx="6524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bias</a:t>
            </a:r>
            <a:endParaRPr lang="en-US" altLang="en-US"/>
          </a:p>
        </p:txBody>
      </p:sp>
      <p:sp>
        <p:nvSpPr>
          <p:cNvPr id="23572" name="Text Box 24"/>
          <p:cNvSpPr txBox="1">
            <a:spLocks noChangeArrowheads="1"/>
          </p:cNvSpPr>
          <p:nvPr/>
        </p:nvSpPr>
        <p:spPr bwMode="auto">
          <a:xfrm>
            <a:off x="3117850" y="2773363"/>
            <a:ext cx="4937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w</a:t>
            </a:r>
            <a:r>
              <a:rPr lang="en-US" altLang="en-US" i="1" baseline="-25000"/>
              <a:t>1</a:t>
            </a:r>
            <a:endParaRPr lang="en-US" altLang="en-US"/>
          </a:p>
        </p:txBody>
      </p:sp>
      <p:sp>
        <p:nvSpPr>
          <p:cNvPr id="23573" name="Text Box 25"/>
          <p:cNvSpPr txBox="1">
            <a:spLocks noChangeArrowheads="1"/>
          </p:cNvSpPr>
          <p:nvPr/>
        </p:nvSpPr>
        <p:spPr bwMode="auto">
          <a:xfrm>
            <a:off x="3117850" y="3192463"/>
            <a:ext cx="4937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w</a:t>
            </a:r>
            <a:r>
              <a:rPr lang="en-US" altLang="en-US" i="1" baseline="-25000"/>
              <a:t>2</a:t>
            </a:r>
            <a:endParaRPr lang="en-US" altLang="en-US"/>
          </a:p>
        </p:txBody>
      </p:sp>
      <p:sp>
        <p:nvSpPr>
          <p:cNvPr id="23574" name="Text Box 26"/>
          <p:cNvSpPr txBox="1">
            <a:spLocks noChangeArrowheads="1"/>
          </p:cNvSpPr>
          <p:nvPr/>
        </p:nvSpPr>
        <p:spPr bwMode="auto">
          <a:xfrm>
            <a:off x="3117850" y="3529013"/>
            <a:ext cx="4937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w</a:t>
            </a:r>
            <a:r>
              <a:rPr lang="en-US" altLang="en-US" i="1" baseline="-25000"/>
              <a:t>3</a:t>
            </a:r>
            <a:endParaRPr lang="en-US" altLang="en-US"/>
          </a:p>
        </p:txBody>
      </p:sp>
      <p:sp>
        <p:nvSpPr>
          <p:cNvPr id="23575" name="Text Box 27"/>
          <p:cNvSpPr txBox="1">
            <a:spLocks noChangeArrowheads="1"/>
          </p:cNvSpPr>
          <p:nvPr/>
        </p:nvSpPr>
        <p:spPr bwMode="auto">
          <a:xfrm>
            <a:off x="3005138" y="4125913"/>
            <a:ext cx="4968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w</a:t>
            </a:r>
            <a:r>
              <a:rPr lang="en-US" altLang="en-US" i="1" baseline="-25000"/>
              <a:t>b</a:t>
            </a:r>
            <a:endParaRPr lang="en-US" altLang="en-US"/>
          </a:p>
        </p:txBody>
      </p:sp>
      <p:sp>
        <p:nvSpPr>
          <p:cNvPr id="23576" name="Text Box 28"/>
          <p:cNvSpPr txBox="1">
            <a:spLocks noChangeArrowheads="1"/>
          </p:cNvSpPr>
          <p:nvPr/>
        </p:nvSpPr>
        <p:spPr bwMode="auto">
          <a:xfrm>
            <a:off x="4810125" y="2184400"/>
            <a:ext cx="523875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300" i="1"/>
              <a:t>1  if x</a:t>
            </a:r>
            <a:r>
              <a:rPr lang="en-US" altLang="en-US" sz="2300" i="1" baseline="-25000"/>
              <a:t>1</a:t>
            </a:r>
            <a:r>
              <a:rPr lang="en-US" altLang="en-US" sz="2300" i="1"/>
              <a:t>*w</a:t>
            </a:r>
            <a:r>
              <a:rPr lang="en-US" altLang="en-US" sz="2300" i="1" baseline="-25000"/>
              <a:t>1 </a:t>
            </a:r>
            <a:r>
              <a:rPr lang="en-US" altLang="en-US" sz="2300" i="1"/>
              <a:t>+ x</a:t>
            </a:r>
            <a:r>
              <a:rPr lang="en-US" altLang="en-US" sz="2300" i="1" baseline="-25000"/>
              <a:t>2</a:t>
            </a:r>
            <a:r>
              <a:rPr lang="en-US" altLang="en-US" sz="2300" i="1"/>
              <a:t>*w</a:t>
            </a:r>
            <a:r>
              <a:rPr lang="en-US" altLang="en-US" sz="2300" i="1" baseline="-25000"/>
              <a:t>2 </a:t>
            </a:r>
            <a:r>
              <a:rPr lang="en-US" altLang="en-US" sz="2300" i="1"/>
              <a:t>+ x</a:t>
            </a:r>
            <a:r>
              <a:rPr lang="en-US" altLang="en-US" sz="2300" i="1" baseline="-25000"/>
              <a:t>3</a:t>
            </a:r>
            <a:r>
              <a:rPr lang="en-US" altLang="en-US" sz="2300" i="1"/>
              <a:t>*w</a:t>
            </a:r>
            <a:r>
              <a:rPr lang="en-US" altLang="en-US" sz="2300" i="1" baseline="-25000"/>
              <a:t>3</a:t>
            </a:r>
            <a:r>
              <a:rPr lang="en-US" altLang="en-US" sz="2300" i="1"/>
              <a:t> + bias * w</a:t>
            </a:r>
            <a:r>
              <a:rPr lang="en-US" altLang="en-US" sz="2300" i="1" baseline="-25000"/>
              <a:t>b</a:t>
            </a:r>
            <a:r>
              <a:rPr lang="en-US" altLang="en-US" sz="2300" i="1"/>
              <a:t> &gt; 0</a:t>
            </a:r>
          </a:p>
          <a:p>
            <a:pPr eaLnBrk="1" hangingPunct="1"/>
            <a:r>
              <a:rPr lang="en-US" altLang="en-US" sz="2300" i="1"/>
              <a:t>0  if x</a:t>
            </a:r>
            <a:r>
              <a:rPr lang="en-US" altLang="en-US" sz="2300" i="1" baseline="-25000"/>
              <a:t>1</a:t>
            </a:r>
            <a:r>
              <a:rPr lang="en-US" altLang="en-US" sz="2300" i="1"/>
              <a:t>*w</a:t>
            </a:r>
            <a:r>
              <a:rPr lang="en-US" altLang="en-US" sz="2300" i="1" baseline="-25000"/>
              <a:t>1 </a:t>
            </a:r>
            <a:r>
              <a:rPr lang="en-US" altLang="en-US" sz="2300" i="1"/>
              <a:t>+ x</a:t>
            </a:r>
            <a:r>
              <a:rPr lang="en-US" altLang="en-US" sz="2300" i="1" baseline="-25000"/>
              <a:t>2</a:t>
            </a:r>
            <a:r>
              <a:rPr lang="en-US" altLang="en-US" sz="2300" i="1"/>
              <a:t>*w</a:t>
            </a:r>
            <a:r>
              <a:rPr lang="en-US" altLang="en-US" sz="2300" i="1" baseline="-25000"/>
              <a:t>2 </a:t>
            </a:r>
            <a:r>
              <a:rPr lang="en-US" altLang="en-US" sz="2300" i="1"/>
              <a:t>+ x</a:t>
            </a:r>
            <a:r>
              <a:rPr lang="en-US" altLang="en-US" sz="2300" i="1" baseline="-25000"/>
              <a:t>3</a:t>
            </a:r>
            <a:r>
              <a:rPr lang="en-US" altLang="en-US" sz="2300" i="1"/>
              <a:t>*w</a:t>
            </a:r>
            <a:r>
              <a:rPr lang="en-US" altLang="en-US" sz="2300" i="1" baseline="-25000"/>
              <a:t>3</a:t>
            </a:r>
            <a:r>
              <a:rPr lang="en-US" altLang="en-US" sz="2300" i="1"/>
              <a:t> + bias * w</a:t>
            </a:r>
            <a:r>
              <a:rPr lang="en-US" altLang="en-US" sz="2300" i="1" baseline="-25000"/>
              <a:t>b</a:t>
            </a:r>
            <a:r>
              <a:rPr lang="en-US" altLang="en-US" sz="2300" i="1"/>
              <a:t> &lt;= 0</a:t>
            </a:r>
          </a:p>
        </p:txBody>
      </p:sp>
      <p:sp>
        <p:nvSpPr>
          <p:cNvPr id="23577" name="Title 1"/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Artificial Neural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AI and Soft computing</a:t>
            </a:r>
          </a:p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From Conventional AI to Computational Intelligence</a:t>
            </a:r>
          </a:p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Computational Intelligence Paradigms </a:t>
            </a:r>
          </a:p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Artificial Neural Networks </a:t>
            </a:r>
          </a:p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Evolutionary Computation </a:t>
            </a:r>
          </a:p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Swarm Intelligence </a:t>
            </a:r>
          </a:p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Fuzzy Systems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67059F-5178-4CA0-8A9C-87682631BB70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23888" y="252413"/>
            <a:ext cx="9618662" cy="7381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Bias Value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BF884A-DD12-4F1B-A7FC-52453C3A57A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4582" name="Picture 2" descr="network output, given different w0 we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681163"/>
            <a:ext cx="4008438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 descr="network output, given different w1 we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4033838"/>
            <a:ext cx="4513263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6" descr="simple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1597025"/>
            <a:ext cx="2349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8" descr="simple network with a b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5462588"/>
            <a:ext cx="2649537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6145213" y="2605088"/>
            <a:ext cx="3117850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Having a weight of -5 for w</a:t>
            </a:r>
            <a:r>
              <a:rPr lang="en-US" altLang="en-US" sz="1800" baseline="-25000"/>
              <a:t>1</a:t>
            </a:r>
            <a:r>
              <a:rPr lang="en-US" altLang="en-US" sz="1800"/>
              <a:t> shifts the curve to the right, which allows us to have a network that outputs 0 when x is 2.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534988" y="1450975"/>
            <a:ext cx="9618662" cy="53054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An artificial neural network (ANN) is a layered network of ANs.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7CAFA3-F359-4A37-A935-AC78855AAEC7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5605" name="Picture 2" descr="http://www.nelsonrobotics.org/evolutionary_robotics_web/evo_robo_pics/perceptron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92413"/>
            <a:ext cx="6854825" cy="44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itle 1"/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Artificial Neural Networks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3888" y="420688"/>
            <a:ext cx="9618662" cy="9239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Neuron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5076825" cy="387985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Main component of biological neuron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Soma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Axon (output)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Dendrites (input)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1B6291-CE6A-4475-903B-63C61858805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3" y="2184400"/>
            <a:ext cx="4821237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38113" y="1512888"/>
            <a:ext cx="4171950" cy="387985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Business applications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predict movement of stocks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marketing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Other applications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signature analysis (implemented in chip)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Speech and vision recognition systems</a:t>
            </a:r>
          </a:p>
          <a:p>
            <a:pPr lvl="1"/>
            <a:r>
              <a:rPr lang="en-US" altLang="en-US" sz="2800" smtClean="0">
                <a:ea typeface="ＭＳ Ｐゴシック" panose="020B0600070205080204" pitchFamily="34" charset="-128"/>
              </a:rPr>
              <a:t>Process control</a:t>
            </a:r>
          </a:p>
          <a:p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B03E24-D53F-4F06-B80E-44F543E6DA6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27653" name="Title 1"/>
          <p:cNvSpPr>
            <a:spLocks noGrp="1"/>
          </p:cNvSpPr>
          <p:nvPr>
            <p:ph type="title"/>
          </p:nvPr>
        </p:nvSpPr>
        <p:spPr>
          <a:xfrm>
            <a:off x="623888" y="252413"/>
            <a:ext cx="9618662" cy="9239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Implementation</a:t>
            </a:r>
          </a:p>
        </p:txBody>
      </p:sp>
      <p:pic>
        <p:nvPicPr>
          <p:cNvPr id="27654" name="Picture 2" descr="http://thegmid.com/images/casestudies/neural-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3621088"/>
            <a:ext cx="64563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240088" y="6629400"/>
            <a:ext cx="76596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To output an ordered score which would discriminate the potential good accounts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Demo Neural Network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A39E3F-8E13-42EB-B0E5-7E3DBB38A042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176338"/>
            <a:ext cx="8135938" cy="62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evolutionary computation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is a subfield of artificial intelligence (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computational intelligence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) that involves continuous optimization and combinatorial optimization problems. </a:t>
            </a:r>
          </a:p>
          <a:p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Evolutionary algorithms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form a subset of evolutionary computation in that they generally only involve techniques implementing mechanisms inspired by biological evolution such as reproduction, mutation, recombination, natural selection and survival of the fittest. 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5B280B9-AA33-4CBA-A811-16EA6A54E800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29701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Evolutionary Computation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Evolutionary Computation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Evolutionary computation (EC) has as its objective to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mimic processes from natural evolution,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where the main concept is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survival of the fittest: the weak must die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In natural evolution, survival is achieved through reproduction. Evolutionary algorithms use a </a:t>
            </a:r>
            <a:r>
              <a:rPr lang="en-US" altLang="en-US" sz="3200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population</a:t>
            </a:r>
            <a:r>
              <a:rPr lang="en-US" altLang="en-US" sz="3200" i="1" smtClean="0">
                <a:ea typeface="ＭＳ Ｐゴシック" panose="020B0600070205080204" pitchFamily="34" charset="-128"/>
              </a:rPr>
              <a:t> of individuals, where an individual is referred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to as a </a:t>
            </a:r>
            <a:r>
              <a:rPr lang="en-US" altLang="en-US" sz="3200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chromosome</a:t>
            </a:r>
            <a:r>
              <a:rPr lang="en-US" altLang="en-US" sz="3200" i="1" smtClean="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A chromosome defines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the characteristics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of individuals in the population.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0F6219-FE89-492F-9A1E-398D20AA981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Different classes of </a:t>
            </a:r>
            <a:r>
              <a:rPr lang="en-US" dirty="0" smtClean="0">
                <a:solidFill>
                  <a:srgbClr val="FF0000"/>
                </a:solidFill>
              </a:rPr>
              <a:t>evolutionary algorithms </a:t>
            </a:r>
            <a:r>
              <a:rPr lang="en-US" dirty="0" smtClean="0"/>
              <a:t>(EA) have been developed: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b="1" i="1" dirty="0"/>
              <a:t>Genetic algorithms </a:t>
            </a:r>
            <a:r>
              <a:rPr lang="en-US" sz="2300" dirty="0"/>
              <a:t>which model genetic evolution</a:t>
            </a:r>
            <a:r>
              <a:rPr lang="en-US" sz="2300" b="1" i="1" dirty="0"/>
              <a:t>.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b="1" i="1" dirty="0"/>
              <a:t>Genetic programming </a:t>
            </a:r>
            <a:r>
              <a:rPr lang="en-US" sz="2300" dirty="0"/>
              <a:t>which is based on genetic algorithms, but individuals are programs (represented as trees).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b="1" i="1" dirty="0"/>
              <a:t>Evolutionary programming </a:t>
            </a:r>
            <a:r>
              <a:rPr lang="en-US" sz="2300" dirty="0"/>
              <a:t>which is derived from the simulation of adaptive behavior in evolution (</a:t>
            </a:r>
            <a:r>
              <a:rPr lang="en-US" sz="2300" i="1" dirty="0"/>
              <a:t>phenotypic evolution).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b="1" i="1" dirty="0"/>
              <a:t>Evolution strategies </a:t>
            </a:r>
            <a:r>
              <a:rPr lang="en-US" sz="2300" i="1" dirty="0"/>
              <a:t>which are geared toward modeling the strategy parameters </a:t>
            </a:r>
            <a:r>
              <a:rPr lang="en-US" sz="2300" dirty="0"/>
              <a:t>that control variation in evolution, i.e. the evolution of evolution.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b="1" i="1" dirty="0"/>
              <a:t>Differential evolution, </a:t>
            </a:r>
            <a:r>
              <a:rPr lang="en-US" sz="2300" dirty="0"/>
              <a:t>which is similar to genetic algorithms, differing in the reproduction mechanism used.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E84333-BBE8-45EE-AC34-27381B96AC56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31749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Evolutionary Computation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Swarm Intelligence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34988" y="1597025"/>
            <a:ext cx="9618662" cy="4078288"/>
          </a:xfrm>
        </p:spPr>
        <p:txBody>
          <a:bodyPr/>
          <a:lstStyle/>
          <a:p>
            <a:r>
              <a:rPr lang="en-US" altLang="en-US" sz="26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Swarm intelligence 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(SI) originated from the study of colonies, or swarms of social organisms. Studies of the social behavior of organisms (individuals) in swarms prompted the design of </a:t>
            </a:r>
            <a:r>
              <a:rPr lang="en-US" altLang="en-US" sz="26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very efficient optimization and clustering algorithms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26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Particle swarm optimization 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(PSO) is a stochastic optimization approach, modeled on the social behavior of bird flocks.</a:t>
            </a:r>
          </a:p>
          <a:p>
            <a:r>
              <a:rPr lang="en-US" altLang="en-US" sz="2600" smtClean="0">
                <a:ea typeface="ＭＳ Ｐゴシック" panose="020B0600070205080204" pitchFamily="34" charset="-128"/>
              </a:rPr>
              <a:t>Studies of </a:t>
            </a:r>
            <a:r>
              <a:rPr lang="en-US" altLang="en-US" sz="26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ant colonies 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have contributed in abundance to the set of intelligent algorithms.</a:t>
            </a:r>
          </a:p>
          <a:p>
            <a:r>
              <a:rPr lang="en-US" altLang="en-US" sz="2600" smtClean="0">
                <a:ea typeface="ＭＳ Ｐゴシック" panose="020B0600070205080204" pitchFamily="34" charset="-128"/>
              </a:rPr>
              <a:t>The modeling of pheromone depositing by ants in their search for the </a:t>
            </a:r>
            <a:r>
              <a:rPr lang="en-US" altLang="en-US" sz="26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shortest paths to food sources 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resulted in the development of shortest path optimization algorithms.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37874F-52BB-4983-AE6E-207EAF57B1F6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Fuzzy Systems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Fuzzy sets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fuzzy logic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allow what is referred to as </a:t>
            </a:r>
            <a:r>
              <a:rPr lang="en-US" altLang="en-US" sz="3200" i="1" smtClean="0">
                <a:ea typeface="ＭＳ Ｐゴシック" panose="020B0600070205080204" pitchFamily="34" charset="-128"/>
              </a:rPr>
              <a:t>approximate reasoning. With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fuzzy sets, an element belongs to a set to a certain degree of certainty. 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Fuzzy logic allows reasoning with these uncertain facts to infer new facts, with a degree of certainty associated with each fact. In a sense, fuzzy sets and logic allow the modeling of common sense.</a:t>
            </a:r>
          </a:p>
          <a:p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Fuzzy systems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have been applied successfully to control systems, gear transmission and braking systems in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vehicles, controlling lifts, home appliances, controlling traffic signals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etc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D3593D-7DDA-405C-A4F0-7183FEC777AB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9618662" cy="3879850"/>
          </a:xfrm>
        </p:spPr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Dictionaries define </a:t>
            </a:r>
            <a:r>
              <a:rPr lang="en-US" altLang="en-US" sz="3200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intelligence</a:t>
            </a:r>
            <a:r>
              <a:rPr lang="en-US" altLang="en-US" sz="3200" b="1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as the ability to comprehend, to understand and profit from experience.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Other keywords that describe aspects of intelligence include creativity, skill, consciousness, emotion and intuition.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A more recent definition of artificial intelligence came from the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IEEE Neural Networks Council of 1996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: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3200" i="1" smtClean="0">
                <a:latin typeface="Bell MT" panose="02020503060305020303" pitchFamily="18" charset="0"/>
                <a:ea typeface="ＭＳ Ｐゴシック" panose="020B0600070205080204" pitchFamily="34" charset="-128"/>
              </a:rPr>
              <a:t> The study of how to make computers do things at which people are doing better.</a:t>
            </a:r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3601AD-E144-4B6E-A323-3E46E301D47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0"/>
            <a:ext cx="9618663" cy="12604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 is Intelligence</a:t>
            </a:r>
          </a:p>
        </p:txBody>
      </p:sp>
      <p:sp>
        <p:nvSpPr>
          <p:cNvPr id="7174" name="AutoShape 2" descr="data:image/jpeg;base64,/9j/4AAQSkZJRgABAQAAAQABAAD/2wCEAAkGBxQQEBUQDxAQEBQPEBAVDxAQEA8QFBAQFREWFhQVFBQYHCggGBolGxQVIT0hJSkrLi4uFx8zODMsNygtLisBCgoKDg0OGhAQGiwkHyQsLCwsLCwsLCwsLCwsLCwsLCwsLCwsLCwsLCwsLCwsLCwsLCwsLCwsLCwsLCwsLCwsLP/AABEIALwBDAMBEQACEQEDEQH/xAAbAAABBQEBAAAAAAAAAAAAAAAAAQIDBAUGB//EAEAQAAEEAAMFBgQDBgMJAQAAAAEAAgMRBBIhBTFBUWEGEyJxgZEyQqGxUnLBFCNDYtHwgpKiFRYkJTNTo7LhB//EABoBAAMBAQEBAAAAAAAAAAAAAAABAgMEBQb/xAAwEQACAgEEAQMCBQQCAwAAAAAAAQIRAwQSITFBEyJRYXEFMoGRoRQjQrEk8FLB4f/aAAwDAQACEQMRAD8A8QW/QhbVpiBWuQCknEAS+4BSNoAmmA4FbxYhS1VtoVigJpASht+YV0TZag1/vitESx0sHHn903ESkT4NlH+9ypImTL0uG4pmSkJicNoeotA4yIcNhtQhIcpD8RhvCPX7ooSlyXMFg6bdIInPktfsdR7tXFFkb+RjMDWpG7UoG5mbNFZLj6INUxrMLlFned3RFD3WRHD2aCVD3BIzKKCdAnZSl0UM0RVesmaIRsV6ncko2Fg41oE3x0BHlUbbGLlrenSQDSVDYDVDpDC1O4YlrK/kApG34ARLlAKtFIBVdJiBLbQBSNtgCFaAkYVvFiZJk4haUTZIxqpITLUbK1HqrSIbNOHD5hXNUYuVD4MIQd3mgTmdBhtnGRoppJ3UASVLkcsslMu/7sTOaP3ThoR4qb90Jkf1MU+xcF2Pl+bux5vB+yp2KWsgTzdjZCAM8W78Tuf5UlZC1kUXY+ycgaADGfJ39QobZD1UbJZ+zUlgZLDRwIP2Ub6BZ18mdtXZZYAzKQXb7FacU4zs0x5bdmQ3ZWY3XhZu6labjf1aK+JwRJoDUpplRmVZsNkFDfxKZcZWZeJbXmg2izOkbZreoaNkN7itXeyW0NxE+z0CTKQ3u63pbQsY48lLGiIqGUNJWcpDEU7WwFpP0wsaucYidAKnfyAJ7U+gBNWgHArWMhUOy2r2iErmivkLFy0ntaAngctIshl1kXEbuK1SIbLmGh9iqRnJnS7B2JJKfCKZ/wBx2jR06nyQcefPGPZ1+H7PQspzgZXcb0bf5R+qaj8nnz1Un1wb2CbQytaGDk0AD6LOTSOVycmTyYY1xULKrHskuSvDh8vxGt6t5HLomXCtsbPLGz4n1u56aJpTa6IU4vplqGZgPxZqG9ose6hwm10XcE6bLUGKjOocT6KHCZpeKPY0uEnFpDjVOrQdQUU49omMt3MWV8XsaIig3IeGXd7KU75NN8ovk53aOwXRglozg73N4enBUpHRDMmcrtHDZfNaxdnXCVnPzYYuOg8yrOpSSK0kQZoNTzQWnZUdCTqUqLUiF4rdr1SKRWk6qGUiBzuSzbLQzIVO2x2KWgIpIBpKlv4ARTyMYuVMoVUmhAqAE6AVUmAKqTEOGitWhEzCCtU0yWSti5a9Fe0Vj2wXu9k9otxcwlgq0RI7js5sBr2ieYHuz8Me4ydejfutIxs8zUahx9q7OsjOamABrR8IaKAHQK5NRR5sn5Zr4LDaeL1XFPI5Pgil3I0o4g0XoOp30s6sTypfl4FneCNLPUmlcYuzHLktW2YmNe0AgyEE8WkX6BduOL+DjebwkYMUTtcziRZq9HO5Xy0C7bS8BPOv8ey3DI8in0Gj5W2M35j+iicY3wZvNtdxHTbSp3dt8IDc0hA+Fl0B5k36ArNY/JqpTlDc/ml9TQh8LgTpfHffqspJNcEQ1KfBrRTndbXc+BAXFLH5PRx520o1ZLJoLChPmmayikt0Tndr7AbN42+B3Fu4P8uRWl10a4tRt4ZxePwRBLA0trQiqKtM9CE12Y2Iwwb1PJWdEZWZmJHP2QbIzpSTuFKWaogMPNRtKsjdQ3apOhkbrPRS7KIyFDGNtQ38DBTUgGLmKBAgTAVUmAq0TEKrQDmrRCJGgeSqhFiIkdRzC1RDNPDNDlaMZWjpOzuwRPJcg/dx055HHk31+wKpK2cmo1GyPHZ1Uzn5tBoNABuA5BdTcVGjzOGuToNnsblDjv4DqvNk5SlSMZNLlljFYgBhLidORr0W+PHTpHn5szk68lPEbRLWgA0fCC460L1+lraOC2c6zOTK0+Pe9pEeg/E4Ej2G9arDGL5J3U/f+yMuLFOja4yMIcM1OGoeeFH+q3cdzpGssMcklsfH+hcZhnsMcrpLyEd4wChJelNHA2a9U4TTTjQsOTHPdjjHvp/H3LLWyE2SAPwivQFRcUYt41wufqVdmyCnySaF723odKaAG/Q+60yxppRN9RF+2EPC/wCssySHRkTzTzpQByAfE5t7v6lYqC5cjGCX5prr+fg1tmYtsIDarz1J6knef6rmy4XLlHTp9Q2+TYc+9QQOJG8X5LjcPk7Fma6GvZeu7pyUqVGlbluRk7a2cJmkt0eBw+ccj1V15Rrhy7XTPPMfATYAr7rRM9WEkYeJw4G82VR0xkUJegrqUGiKUo5m1DNEQO6BQyiMxnjopcWOxvd+qW1DsQjokAhQMhXCUKmAJ0AJ0AqYArQDgVomIlY5apkstQ9FojNmlhWA9DzH9FojKTPS9iRmDDMBFmTxvI6/CCPKvdbQiqs8XUS35HXg6HZkLHDPpQFniuLNKW6jCKt8jdrs/dOc05SGuLQNBuvXnuC308drOXNkW9GbtGUuYHX8JY82aFNIJvpWvou2MUmebid5Gn5tEUpOUOlBILm+EUKBIAJ5jXctFV1EIJbnGHdEuLc+NzQ02Had2Gk+tcfZZxqVtmeJQyRd9/JBinSy00wloBBJLcm49d6uDhHlM2xRxYud5I0PlexrxWUucQa1DAA266m/RFxhFtGbcMUJSj54/fst4jFd2bcBl3OPIc1nGG7rs58eL1OE+fAmDjBa40Ked3QD+pKMknaXwPNJppX0MwrA2R7avKA5nRruHuHIk24pl5ZOWOMvnh/dFfEzWM5HhaRbvwi/i9/oLWiVcGuKFPanz/v6GrsyYD53E8Q4j7CgubNBmiz0+UXRjKo3bTxGorr0XPLFZ1xzOL4HSO4t15HgsofDN2cr2swP8YaB5p4bwfz9f0V1TPQ02S1TOIxUJ+VvqVZ6MWZk0B4n2QbJlR8IHD3SotMgeP7CllIhc1Jooid5qHRREXBS2h0NzKNw6I6XJtKCkbQBOmAKuQFVJiBUmgHBaIRIwK0IsxBaIhmvstmd7GX8b2t1/mIH6rVGGR0mz0/EPp9Dc2gPIaLraqJ4XfJrYeQZQ34XP4jkOYXFCNzb7o5M2TaqM3F7QtpjIefDTi1uYgbj4btejDB5OOcZSkna/UMTionxtEbe8zjLlvU34cp63okozg25HLjxZoZG58VyG0XhrGxODnlrGtc4cdAOW+08KbblYsCcpuadc2hrYpDpJK5or4XOGbyOUae6pyguolSnjj+SPP8AA+PFuiJiOoHijJ1OU7xfGj9CFLxqdS/cmWGORLIvs/v/APSSHEZbkdvDS0dSaP0A+qUobvajOUNy2IpvxhkNGiON7gtvSUUdEcKgrRYbtENGVosDjep6lZ+g3yzGWmcnuYz9rGYyaasynXkTX3Kfpv8AKWsT27PrYyPEAtDGjw1xN2KrfxVODu32U8b37n2V8NIRG11/wr9K0VSV/ubZYp5GvqWhjnMDBlLhmpxonKMvRZyxptsMSttWdBgvEwjeAfD+U6/e15WZbZndjuUOfA2fDB7HRn5xp0PA+6d2jTHLbJM872jEGkg0CCQRv1CcT18bswcU4dT9FR1RszJpegCTZqkUpZevsobNEis93mVDZaIieihsY0qHYxFPIxi5rGLaqwC07AE9wCq1IQqpNAKFaoRIylaoRZi81oiGdF2TbmxcI0P7wH/KC79FrA5dU6xyO3xEtP3ka8F3yXtPIjHg2oDma03ZF+1ffVcOO1Jo87VVF8laYCMmmNo9K18wvQh7l2cWSO/myhDKS4ujYxsjXBwuxnFEb+fXoFrOC4TfBpKKSqbdNV9i1+3Mkb3ctscd4d4T5g8fMLP05Rdw5Rh/T5Mb34+V+5HLG3KA+XK5t1I01fLMNx06KouV8L9Coye72x4fgZHLI6gGRy1o2VtDTreo8hapxguba+hUoY4+XH6MkxmGkoFzmtve2ieHy+3JTjnC+OScWTF0lf8A3yQwthcAac/Sq8QHqCfuFcvUTLlLNB7boc2JjiQcOGAbjo0kcxSTckuJWS5zik1OxX4Jh/6ZFjhLme32J1S9Sa7/AICOeafvXH04YzEPLQbIJAoZdxcdGgDzKaqrKxpSkq6+pJPFkBZ+CLLp0bSlS3KyIS3y3fLsbBjnB1Rxufrq40xg9Tv9LVTxxa9zoqWnjW6ckv5Zu7KLg5wJ3lprhlfpXo4X6rzdUk0babN19eC3Mx1rCDVHWuOzju1WzHd84tungOFcyNfqCi0menp8i2o5TE7LfyP1V2dscqM6XZbun0So2WVFZ+zjzHuEbSlkIXYDqPdTsRW8jODHMfVGxD3sYcM3n9EtqK3Mb3LOZ9gltQWzNXlWbgnYAnuAW07ECrcAJqQCq1IQoK0UhUSsetFITR0fYiT/AIxh35GTO/8AE4fqunB7ppHHrF/aZqY/aRznWtV6+Woqjmx4lRsbE2ydGl4HK+BXmy9rtHLq9JGcao6yMCVgBLbHEWrhkS5R83khLFKmQSbP9K3OC6FmGshVxmJMbacxkvIGiD1VxjGXN0a4sKlL2toZsrBB37yeOKLMfBGBVDmQnkytLbjbZWqc4rbCTfyy1NtBkTqa0yEHTKHEejQpWGU1bdHHHTTyLl0VJ8e6U33cpP5HNHu6gFcYRgqs3hpo41+ZV9x7s4FPaAXG7BBDehP1RGnymT7G/a+v5J5WZ2gteGCgHONFTF7XyrMoPa+VZVdg4uMkjnfizkewFD6LRZMnwjb1sv8A4pL7EcEcbX5nzOc2GjT8tZyDlF1qeNeSJylJbVHs0lKcoVGFOXx8eRzJ2uJBJIcDe9pN70ODohwljp/BLg5Xiw8k5DRNfFyI89Pss5bX9yc0INpx8mzsyUDM4/hZQ/xE0uPPHwPA9sl9zXxMgB3rgxqz08n5uDne1M9MY6x8zfsR+q0cOTp0yvg4bG4z+YK0j0oQMjEYr+ZM3jEoS4j+ZJs1USq+bqpbLSIXy9VLkVRE5/VS2OhmfqpsdFZeYaAgATAVOwBOwBOxCqkwBVYC2rUhHQ9hcQGY1hduLJQ7y7s2urSyvKkjl1sbwui92wqLEOa0gjQg8wQD+q9nPk/tpsw0quHJiw48j5qXD6iZ0vGjYwPaUx73PcOWYj7KHJLpnPl0ccnaR0WG7f0ABE3zJJKIz+Ty8n4LFu06Ol2Ntf8Aam2QBxGgFnyVwlzR5ur0r0yUt1hj2AWXWfK13Y5+DHDNsypJANLdFpvpt+tgrqq0dXpJ+LIQ6YgujlDm/idbL8jrfoqTx9NckPHhi/fGv5II5ZbLXSxsBFuJe530oa+q0ahVqJbhhq1Fv9KJWGMihM6Vw+XN3YPQV/VS1kXO2iWpJ/kSXz2LDiWu0bD3LR8ckhI3cBrbj5WiUZLzb+EE8Uly5bn4S/7wO/23EzwRRlxvThbjx6o/pZv3SdEf0WWfM5UVcRtFubxjK78TLy+rePmKKuOnlt4ZvDBKqXK+vf7lzZu1Gtsuza0W5iaDSOAWOTTuVUc+p00pKkl+hrbJxRlnBB8Bb8P8ws2elLj1UPSxmUMG2o+b/g2cZjNeC83DA7UrdmH2mxAOFBI+GVv1a5aZI0delXvo4DFztPAqD1oxZmzPb/YSbNkmVJMvNS6LVkDmjmFDopMiczyUNFWRlilodiZVO0dkS88oEWAJ2AIsATsBUWAJ2AJ2AJ2Bp7Fk7svmO5kb2jq97S0D2JPouzROsm99RMM63Lb8l+bGNxcYz6SxNAvdnYNxHUcl6qy49TBrpowjjeKXHTMSWPKa3/3xHBedNOEqOpOxClbaGT4Z1FXBkSR1mw9uGLcVsnzZ5+o0scqpnZ4LHtlGZx3DRdsJprg+cz6eeGVJcFHEtzOsFrtdx0XTFtG+OW2PISMc/R3DhpSam0LdFEUezs9xgZncxuAHXctFqHHtkPK4+4yMfgWnRjnnKfEYxVcwXf8AxdkJyl26O3BnkvzJc/JVlLWaHvHV+OS/0XTFP5RtFSl1S+yJsFjYgcwbThu1v7qJxcuLtGebFlapvgSWEyOJa4a6jSkLIoqhxmoKmhGYJ5dlpzj04DmTwC582rhBclRmpdHQ4VzcKwCM04jxusmzxq9wXhTk80m5deA2b3bRGNrvJ1IK6oYY0U8MRdvbQ/4FxcP4sf6rDUw2labH/dOGlxbT/dLjckeooNFWRwO4n7qbRokys8dVDKRE5vkpZRGQs3YxqlsYlqNzChi4SwQAJiBAAgATAEwBAD4oy4hrRZJoBUrbpA3XLJ8VKBUbDbWXr+N/zO/QdAFvOW1bF+v1ZEV5ZsbMw7Tg5JmAd5G4tkOhID8vd1e4EZx6L0NCovDNpe//ANHNlk1lUX0zFJ5rBXfJ0COTk6VAhGvpQpjaLEE2q1jIhxNrD7XcxtAkWttxzywpvlFiPbZvU/UrVZ5JVZlLSQfgsP7QGh04cEevP5Mv6HH8HWYfawnhBYcmYcBy+IBd+Jxl7uzwsullhyPcrRkbYee8u8rHAZSG6Zh+LmTzXZidJo6dPFONeTnto4exmAFXRLby3yIOrSs80ZVaPSwTr2soQ+E+R1WOPJJM6Jq0dTgvBqtWpN0ePljuNXD7UaMxofDlvnrf9+a4dVC2l5DBppLkzsbO15safRGOLR6EItFaIHgb813w6HIm7TSZcCAfnnYPZjiuDWvlBpVeVv6HDPK81npkLvVQyhuY81DbHQmZT6jHQmZL1AoLRvChLS3ICNcBYIAVAAmIEACYAiwBKwLld0z+eRun8kZ/V32810RWyO59voi9z+hUUFnX9lcOTgsU47nOgb6jOV7n4fD2fuedqp/3Yo5zEMykhc+aO2TOuLtFZ7lyZJmiQ1QmMe1y2jIlof3iveKgEqN4UOMyreG01tl7WcwtY07gABzcXEn7j2XTDNzFLwc2bBGadnRzY4vbkcKJ4HUHovdS8njrBse5GTNG4B2W/hIcBdZd1nyK2k4qDZ2wadFUR+GyTZA0035gNfZebPPSW3k6KLs2NDXFlkhpy8OGmtKMutnuaRlHTJ8jTjL3H0WEG5O2abEhpnXVEKL2BkK7IrgxmiTtpicseHi4kPkPqQ0fZy8nWSW+h6KHMpfocg8ArhdM9Agczks2ikyMrNlCKGwBSxiKGgBIBq5ygQAJiBAAgYJACALmBiFOleLbHQDTufIfhB6aEny6rowY07lLpfz9DOcnxFeSvLIXOLnGyTZKmc3KVspKhiAPRcLH3OyYhxne+R3UaNb9B9V9JpI1H7I8jI92of0OExjvEfNeZqp+5npQXBVXnt2aiqkwFVpgCNwAhSEFqtwGnsWZrMzqZ3grIZBbQOJHDNu1K79BLEm5SfK6Mcyb48F120yCGyNo3enC9y9Ket2tWuTD0E1aLkUhJc+jl7tzAeDnvaQAOuoPouqUlPG2vPRgo7aj5spsd47O6BoN8HOHwj1cV51834j/ALOhrj7mdJMSbO87/Ncd2bpULFIQurFwTItRS2V143bM2jotiwFzmgcSF2ydRs48zpGF2uxolxcmU+GKomeTBR/1Zj6r5zNk3zbO3TQ2Y1+5iErGzpEzpbgoMyVoBpUtJjEpZuACKOUMFNgNXOUCAEQAIAEAKgATEaWAb3sToAQHl7XxAkDO4Ahzb50RXkunA1JPG/PRnP2y3DBsiayO6cSN4FWD5LSOjy/AvWh8lORpBIIII3giqK58icW0zRNM9M2pH/y7DAfJAwHzrVfS4LUP0PEhL+/L7nnGJ3leLqfzM9iHRAuQsE0AqdgIiwBJMBbVWAWk38DJ8KAXAOsixoDWnnwXZpXGUkpGc7rg0HbUJOXc1t5GjQNHTmep1XfPVVLavsYrCqsfinVGGjQk5n9NPCPYk+qMj9qivuKK5soBtrOELNGSkrp64JLGCjsrfAuSJvg66OX9jwj8SfirJCDxlddews+iNdqNkK+ThUfVyqH7nnpde/3Xh7rPXoQlDARRYxFLGCndQgtPcAIsYiVIBi4igQAIAEwFQAJiBIYJgXsJM6Q929xcMrsmbUsIaSMp3jUbl0YW5SUG+GZySSss953zWtka3M3+Jrnc3k48fNeljgssVGa6MX7W2jr48YHYfuzwGi9hJeDznBqdnEbRZTj5rw9ZCps9TE+CiV5zNQQAIGCVgCVgCoBzCOIsHlv9E01fIi7GGNYad43aAuvwt41Q3nd7rugsWOG6MuX8mb3N0+iJr2s1HidwNeFvUA7ypWSMHa5fyOmySGQnfrz6rqxXMmSokeMq7GlFELkiDrKx3bmUdF2d2eZHgAXZXo4vZC2ceoybUQdudqiWUYeI3FhbbY3Pl+d3XdQ8jzXz2rzerkb8G2jw7Ibn2zmLXKpHYKCtFMKBVaYgUjBIBFLQApALRuAYuYoEAKmAIAEACABMQJgaWzYw1jp3cLZGObyPEfRp/wBQXZpIJXkfS6+5jldtQQjJguuOVCcS9BjtKXbj1NqjGWPkz8c6yuHVytm2NFIrzmbiKQBIBEgBACpgCpABKG7Ac1aQ5EyxG6l6GKagZPkUy2tXl3BVE2ChzOAW+nx3IicqR2GMxf8As/B5m6T4kFsPNjPnk/QdT0R+I6jbH049nFih62XnpHn68Kz1REmAKbGLaakILWikAqAESsASARKgGrnKBAAgAQAIAVAAmIEDN/sozOXxyta6AhrpnOeY+6INBzXUfEbIy1r6WOvROe5xirT7s5dTSSa78Em0cJgWuPc4icams0bH/wDqV3TxaePO/n6ckQnnfcSm7DgUWPDwdxotI8wdy0ji4TTsrdfDRTxrtVyaqXJrBcFVcLZqCTARIASAEACYDgtF0Ias75GPaVtCVCYpcrcxUKxbYpciZ1XZTBd5K0HiRfkvoMCUcTkefqZ0jI7T7T/acU+QfA05IRyiZo2vPU+ZK+cyzc5uTOzT4/TxpGSVk0bCLMYI7AFLAEWAWrUgFVWIENACQDFzlAgAQAIAVAAgQIGIgC/srGNjJZLZiloSgbxV5Xt6ts+dkLbBl9KX0fZnlhuVrtdFja2x3QP3h7HAOjkbuexwtrh5grtnpepw5TMsebcuexmfIyuJXRv9PHQVbM97rK82crZslQ1ZFCJACABIASAUBaKIClOTrgSGrIYqtMBVdiHxb1vhfJMjuexw1IG8xvDfzFpr6r6Fv/juvg8zU9r7o4RfOtWj1RFmAiTVgCjoYI7ARSwBIAVKQC2rUgFTEMXMUCYAgBUACAEQAJACYAgDtdmOEmyw6T+BPJGwni3K19eheV7n4ZO8UlLpHm5lt1HHlHL4yWzoubU5N0uDshHgqFcLZqCQCJAFIoBQ1UoNhY8RrRYibEcaRJpAhiwbKBIAQmMUK0xD2HVb43ySzruymKyvaeRC+i00t2KjztTG0YPaLCdzipY+AkJb+R3ib9HBeBNbJuPwztwz340zNKzkjURQAIaGIs+gFTARS0AJACaYAnuARZjBMAQAqAEQAJACABACpgdTHNeyWhn8PEyiTzc1pafbT0Xq6OX9iaXZwzj/AMi38HNPXJK2daG5VG1jsUMVLG2Fk0eEc7cCtoaScukQ8iRbi2WeK7Yfh78mTzIkfgw0K5aaMEJTbKM55Lgyv4NolchcrVljVkxgkMRACqkxDgVrFiZtbFnpy9zQZPBy5o2jU7cYfOyDFDi0wyfmbbmH1aSP8K5PxHHtyKXyZaKVXB/c5FcSZ3iFQ1QApsASasYigATAEmgBSAIGIgBUAIgAQAJACABAAmAIA2+zW0mRF8OIswYgASECzG8fBIBxqyCORK6dLn9Kdvp9nPqMTmk49o2pOxz3jPh3MnYfhfG4OFfovXWLDk5jI5P6vbxNUyAdlJR8THexWsdFj+R/1kX5LWH7OOH8Nx9Ct44ccTOWpT8lx2yXMFllei2W3wZ+sn5MnH4nJuCjNl2KzfHHcYGJxZcdSvEzamUjshBIqFy49xpQ5otaRVoTIiuV9lgpARAxQFUUIcAtUhMu7PfTgvR0cqkY5FaO1bB+0YGaHeQzvI+eePxUPMAj1Xd+IY9+G/KPPhL08yf6Hnlr59Oz1xVp2IRZtUMEgBDQCKABFgCKAFIxEACABIAQAIAEACABMAQAqAJMPiHxnNG97DzY5zT7hNOuhNJ9mjH2kxbdBi8R6yvP3Kv1Zr/JmT0+J/4r9hJO0mLdvxeJ9Jnj7FJ5Zv8AyYLT4l/iv2Fh7SYthsYqY9HvMo/yvsKo58keVJg9Pif+KNmHEtx8bra1k8bczmt0bKzi5o4EcR6+Xr6XVf1C9PJ34+pyTxvA7XX+jmsTFlNFcWoxuDo7IO0QLlNCfDNu/JdeGNpmcmV3Lil2aIRTQAhIB7AtoRE2TtiXTHHZm2TwxUV14sTTIlI7TstiMj2k8xfVeq1uhTPN1C44OM7RbP8A2bFSwjcx5ydY3eJn+khfKzjsm4nq4Z+pjUjOTTNBVT5QCLLoYIsAQ0AigAQAJgIpGCGAJACABAAgATAEgBMBUAAQAIARACoAt7JxDop43sNFsjfUE0QehBI9VeOTjNNEZUnBp/Br9rMO1k7w0aBzq917WvSpM5dM24o59eQdZfwLfA49F6WlXskzHJ2ig5eZLs2QgRQxQE0hE0YW0EQy7h2r0MKRlJmhFGF6MIoxbNbZmjhS38HPk6IP/wBOiHe4eT5pMPT+uR5APnR+i+Z/EElmOj8Ob9Nr6nFhcsTvFC0QgKmYxFAAE0AJNACgYJiP/9k="/>
          <p:cNvSpPr>
            <a:spLocks noChangeAspect="1" noChangeArrowheads="1"/>
          </p:cNvSpPr>
          <p:nvPr/>
        </p:nvSpPr>
        <p:spPr bwMode="auto">
          <a:xfrm>
            <a:off x="182563" y="-1520825"/>
            <a:ext cx="47974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AutoShape 4" descr="data:image/jpeg;base64,/9j/4AAQSkZJRgABAQAAAQABAAD/2wCEAAkGBxQQEBUQDxAQEBQPEBAVDxAQEA8QFBAQFREWFhQVFBQYHCggGBolGxQVIT0hJSkrLi4uFx8zODMsNygtLisBCgoKDg0OGhAQGiwkHyQsLCwsLCwsLCwsLCwsLCwsLCwsLCwsLCwsLCwsLCwsLCwsLCwsLCwsLCwsLCwsLCwsLP/AABEIALwBDAMBEQACEQEDEQH/xAAbAAABBQEBAAAAAAAAAAAAAAAAAQIDBAUGB//EAEAQAAEEAAMFBgQDBgMJAQAAAAEAAgMRBBIhBTFBUWEGEyJxgZEyQqGxUnLBFCNDYtHwgpKiFRYkJTNTo7LhB//EABoBAAMBAQEBAAAAAAAAAAAAAAABAgMEBQb/xAAwEQACAgEEAQMCBQQCAwAAAAAAAQIRAwQSITFBEyJRYXEFMoGRoRQjQrEk8FLB4f/aAAwDAQACEQMRAD8A8QW/QhbVpiBWuQCknEAS+4BSNoAmmA4FbxYhS1VtoVigJpASht+YV0TZag1/vitESx0sHHn903ESkT4NlH+9ypImTL0uG4pmSkJicNoeotA4yIcNhtQhIcpD8RhvCPX7ooSlyXMFg6bdIInPktfsdR7tXFFkb+RjMDWpG7UoG5mbNFZLj6INUxrMLlFned3RFD3WRHD2aCVD3BIzKKCdAnZSl0UM0RVesmaIRsV6ncko2Fg41oE3x0BHlUbbGLlrenSQDSVDYDVDpDC1O4YlrK/kApG34ARLlAKtFIBVdJiBLbQBSNtgCFaAkYVvFiZJk4haUTZIxqpITLUbK1HqrSIbNOHD5hXNUYuVD4MIQd3mgTmdBhtnGRoppJ3UASVLkcsslMu/7sTOaP3ThoR4qb90Jkf1MU+xcF2Pl+bux5vB+yp2KWsgTzdjZCAM8W78Tuf5UlZC1kUXY+ycgaADGfJ39QobZD1UbJZ+zUlgZLDRwIP2Ub6BZ18mdtXZZYAzKQXb7FacU4zs0x5bdmQ3ZWY3XhZu6labjf1aK+JwRJoDUpplRmVZsNkFDfxKZcZWZeJbXmg2izOkbZreoaNkN7itXeyW0NxE+z0CTKQ3u63pbQsY48lLGiIqGUNJWcpDEU7WwFpP0wsaucYidAKnfyAJ7U+gBNWgHArWMhUOy2r2iErmivkLFy0ntaAngctIshl1kXEbuK1SIbLmGh9iqRnJnS7B2JJKfCKZ/wBx2jR06nyQcefPGPZ1+H7PQspzgZXcb0bf5R+qaj8nnz1Un1wb2CbQytaGDk0AD6LOTSOVycmTyYY1xULKrHskuSvDh8vxGt6t5HLomXCtsbPLGz4n1u56aJpTa6IU4vplqGZgPxZqG9ose6hwm10XcE6bLUGKjOocT6KHCZpeKPY0uEnFpDjVOrQdQUU49omMt3MWV8XsaIig3IeGXd7KU75NN8ovk53aOwXRglozg73N4enBUpHRDMmcrtHDZfNaxdnXCVnPzYYuOg8yrOpSSK0kQZoNTzQWnZUdCTqUqLUiF4rdr1SKRWk6qGUiBzuSzbLQzIVO2x2KWgIpIBpKlv4ARTyMYuVMoVUmhAqAE6AVUmAKqTEOGitWhEzCCtU0yWSti5a9Fe0Vj2wXu9k9otxcwlgq0RI7js5sBr2ieYHuz8Me4ydejfutIxs8zUahx9q7OsjOamABrR8IaKAHQK5NRR5sn5Zr4LDaeL1XFPI5Pgil3I0o4g0XoOp30s6sTypfl4FneCNLPUmlcYuzHLktW2YmNe0AgyEE8WkX6BduOL+DjebwkYMUTtcziRZq9HO5Xy0C7bS8BPOv8ey3DI8in0Gj5W2M35j+iicY3wZvNtdxHTbSp3dt8IDc0hA+Fl0B5k36ArNY/JqpTlDc/ml9TQh8LgTpfHffqspJNcEQ1KfBrRTndbXc+BAXFLH5PRx520o1ZLJoLChPmmayikt0Tndr7AbN42+B3Fu4P8uRWl10a4tRt4ZxePwRBLA0trQiqKtM9CE12Y2Iwwb1PJWdEZWZmJHP2QbIzpSTuFKWaogMPNRtKsjdQ3apOhkbrPRS7KIyFDGNtQ38DBTUgGLmKBAgTAVUmAq0TEKrQDmrRCJGgeSqhFiIkdRzC1RDNPDNDlaMZWjpOzuwRPJcg/dx055HHk31+wKpK2cmo1GyPHZ1Uzn5tBoNABuA5BdTcVGjzOGuToNnsblDjv4DqvNk5SlSMZNLlljFYgBhLidORr0W+PHTpHn5szk68lPEbRLWgA0fCC460L1+lraOC2c6zOTK0+Pe9pEeg/E4Ej2G9arDGL5J3U/f+yMuLFOja4yMIcM1OGoeeFH+q3cdzpGssMcklsfH+hcZhnsMcrpLyEd4wChJelNHA2a9U4TTTjQsOTHPdjjHvp/H3LLWyE2SAPwivQFRcUYt41wufqVdmyCnySaF723odKaAG/Q+60yxppRN9RF+2EPC/wCssySHRkTzTzpQByAfE5t7v6lYqC5cjGCX5prr+fg1tmYtsIDarz1J6knef6rmy4XLlHTp9Q2+TYc+9QQOJG8X5LjcPk7Fma6GvZeu7pyUqVGlbluRk7a2cJmkt0eBw+ccj1V15Rrhy7XTPPMfATYAr7rRM9WEkYeJw4G82VR0xkUJegrqUGiKUo5m1DNEQO6BQyiMxnjopcWOxvd+qW1DsQjokAhQMhXCUKmAJ0AJ0AqYArQDgVomIlY5apkstQ9FojNmlhWA9DzH9FojKTPS9iRmDDMBFmTxvI6/CCPKvdbQiqs8XUS35HXg6HZkLHDPpQFniuLNKW6jCKt8jdrs/dOc05SGuLQNBuvXnuC308drOXNkW9GbtGUuYHX8JY82aFNIJvpWvou2MUmebid5Gn5tEUpOUOlBILm+EUKBIAJ5jXctFV1EIJbnGHdEuLc+NzQ02Had2Gk+tcfZZxqVtmeJQyRd9/JBinSy00wloBBJLcm49d6uDhHlM2xRxYud5I0PlexrxWUucQa1DAA266m/RFxhFtGbcMUJSj54/fst4jFd2bcBl3OPIc1nGG7rs58eL1OE+fAmDjBa40Ked3QD+pKMknaXwPNJppX0MwrA2R7avKA5nRruHuHIk24pl5ZOWOMvnh/dFfEzWM5HhaRbvwi/i9/oLWiVcGuKFPanz/v6GrsyYD53E8Q4j7CgubNBmiz0+UXRjKo3bTxGorr0XPLFZ1xzOL4HSO4t15HgsofDN2cr2swP8YaB5p4bwfz9f0V1TPQ02S1TOIxUJ+VvqVZ6MWZk0B4n2QbJlR8IHD3SotMgeP7CllIhc1Jooid5qHRREXBS2h0NzKNw6I6XJtKCkbQBOmAKuQFVJiBUmgHBaIRIwK0IsxBaIhmvstmd7GX8b2t1/mIH6rVGGR0mz0/EPp9Dc2gPIaLraqJ4XfJrYeQZQ34XP4jkOYXFCNzb7o5M2TaqM3F7QtpjIefDTi1uYgbj4btejDB5OOcZSkna/UMTionxtEbe8zjLlvU34cp63okozg25HLjxZoZG58VyG0XhrGxODnlrGtc4cdAOW+08KbblYsCcpuadc2hrYpDpJK5or4XOGbyOUae6pyguolSnjj+SPP8AA+PFuiJiOoHijJ1OU7xfGj9CFLxqdS/cmWGORLIvs/v/APSSHEZbkdvDS0dSaP0A+qUobvajOUNy2IpvxhkNGiON7gtvSUUdEcKgrRYbtENGVosDjep6lZ+g3yzGWmcnuYz9rGYyaasynXkTX3Kfpv8AKWsT27PrYyPEAtDGjw1xN2KrfxVODu32U8b37n2V8NIRG11/wr9K0VSV/ubZYp5GvqWhjnMDBlLhmpxonKMvRZyxptsMSttWdBgvEwjeAfD+U6/e15WZbZndjuUOfA2fDB7HRn5xp0PA+6d2jTHLbJM872jEGkg0CCQRv1CcT18bswcU4dT9FR1RszJpegCTZqkUpZevsobNEis93mVDZaIieihsY0qHYxFPIxi5rGLaqwC07AE9wCq1IQqpNAKFaoRIylaoRZi81oiGdF2TbmxcI0P7wH/KC79FrA5dU6xyO3xEtP3ka8F3yXtPIjHg2oDma03ZF+1ffVcOO1Jo87VVF8laYCMmmNo9K18wvQh7l2cWSO/myhDKS4ujYxsjXBwuxnFEb+fXoFrOC4TfBpKKSqbdNV9i1+3Mkb3ctscd4d4T5g8fMLP05Rdw5Rh/T5Mb34+V+5HLG3KA+XK5t1I01fLMNx06KouV8L9Coye72x4fgZHLI6gGRy1o2VtDTreo8hapxguba+hUoY4+XH6MkxmGkoFzmtve2ieHy+3JTjnC+OScWTF0lf8A3yQwthcAac/Sq8QHqCfuFcvUTLlLNB7boc2JjiQcOGAbjo0kcxSTckuJWS5zik1OxX4Jh/6ZFjhLme32J1S9Sa7/AICOeafvXH04YzEPLQbIJAoZdxcdGgDzKaqrKxpSkq6+pJPFkBZ+CLLp0bSlS3KyIS3y3fLsbBjnB1Rxufrq40xg9Tv9LVTxxa9zoqWnjW6ckv5Zu7KLg5wJ3lprhlfpXo4X6rzdUk0babN19eC3Mx1rCDVHWuOzju1WzHd84tungOFcyNfqCi0menp8i2o5TE7LfyP1V2dscqM6XZbun0So2WVFZ+zjzHuEbSlkIXYDqPdTsRW8jODHMfVGxD3sYcM3n9EtqK3Mb3LOZ9gltQWzNXlWbgnYAnuAW07ECrcAJqQCq1IQoK0UhUSsetFITR0fYiT/AIxh35GTO/8AE4fqunB7ppHHrF/aZqY/aRznWtV6+Woqjmx4lRsbE2ydGl4HK+BXmy9rtHLq9JGcao6yMCVgBLbHEWrhkS5R83khLFKmQSbP9K3OC6FmGshVxmJMbacxkvIGiD1VxjGXN0a4sKlL2toZsrBB37yeOKLMfBGBVDmQnkytLbjbZWqc4rbCTfyy1NtBkTqa0yEHTKHEejQpWGU1bdHHHTTyLl0VJ8e6U33cpP5HNHu6gFcYRgqs3hpo41+ZV9x7s4FPaAXG7BBDehP1RGnymT7G/a+v5J5WZ2gteGCgHONFTF7XyrMoPa+VZVdg4uMkjnfizkewFD6LRZMnwjb1sv8A4pL7EcEcbX5nzOc2GjT8tZyDlF1qeNeSJylJbVHs0lKcoVGFOXx8eRzJ2uJBJIcDe9pN70ODohwljp/BLg5Xiw8k5DRNfFyI89Pss5bX9yc0INpx8mzsyUDM4/hZQ/xE0uPPHwPA9sl9zXxMgB3rgxqz08n5uDne1M9MY6x8zfsR+q0cOTp0yvg4bG4z+YK0j0oQMjEYr+ZM3jEoS4j+ZJs1USq+bqpbLSIXy9VLkVRE5/VS2OhmfqpsdFZeYaAgATAVOwBOwBOxCqkwBVYC2rUhHQ9hcQGY1hduLJQ7y7s2urSyvKkjl1sbwui92wqLEOa0gjQg8wQD+q9nPk/tpsw0quHJiw48j5qXD6iZ0vGjYwPaUx73PcOWYj7KHJLpnPl0ccnaR0WG7f0ABE3zJJKIz+Ty8n4LFu06Ol2Ntf8Aam2QBxGgFnyVwlzR5ur0r0yUt1hj2AWXWfK13Y5+DHDNsypJANLdFpvpt+tgrqq0dXpJ+LIQ6YgujlDm/idbL8jrfoqTx9NckPHhi/fGv5II5ZbLXSxsBFuJe530oa+q0ahVqJbhhq1Fv9KJWGMihM6Vw+XN3YPQV/VS1kXO2iWpJ/kSXz2LDiWu0bD3LR8ckhI3cBrbj5WiUZLzb+EE8Uly5bn4S/7wO/23EzwRRlxvThbjx6o/pZv3SdEf0WWfM5UVcRtFubxjK78TLy+rePmKKuOnlt4ZvDBKqXK+vf7lzZu1Gtsuza0W5iaDSOAWOTTuVUc+p00pKkl+hrbJxRlnBB8Bb8P8ws2elLj1UPSxmUMG2o+b/g2cZjNeC83DA7UrdmH2mxAOFBI+GVv1a5aZI0delXvo4DFztPAqD1oxZmzPb/YSbNkmVJMvNS6LVkDmjmFDopMiczyUNFWRlilodiZVO0dkS88oEWAJ2AIsATsBUWAJ2AJ2AJ2Bp7Fk7svmO5kb2jq97S0D2JPouzROsm99RMM63Lb8l+bGNxcYz6SxNAvdnYNxHUcl6qy49TBrpowjjeKXHTMSWPKa3/3xHBedNOEqOpOxClbaGT4Z1FXBkSR1mw9uGLcVsnzZ5+o0scqpnZ4LHtlGZx3DRdsJprg+cz6eeGVJcFHEtzOsFrtdx0XTFtG+OW2PISMc/R3DhpSam0LdFEUezs9xgZncxuAHXctFqHHtkPK4+4yMfgWnRjnnKfEYxVcwXf8AxdkJyl26O3BnkvzJc/JVlLWaHvHV+OS/0XTFP5RtFSl1S+yJsFjYgcwbThu1v7qJxcuLtGebFlapvgSWEyOJa4a6jSkLIoqhxmoKmhGYJ5dlpzj04DmTwC582rhBclRmpdHQ4VzcKwCM04jxusmzxq9wXhTk80m5deA2b3bRGNrvJ1IK6oYY0U8MRdvbQ/4FxcP4sf6rDUw2labH/dOGlxbT/dLjckeooNFWRwO4n7qbRokys8dVDKRE5vkpZRGQs3YxqlsYlqNzChi4SwQAJiBAAgATAEwBAD4oy4hrRZJoBUrbpA3XLJ8VKBUbDbWXr+N/zO/QdAFvOW1bF+v1ZEV5ZsbMw7Tg5JmAd5G4tkOhID8vd1e4EZx6L0NCovDNpe//ANHNlk1lUX0zFJ5rBXfJ0COTk6VAhGvpQpjaLEE2q1jIhxNrD7XcxtAkWttxzywpvlFiPbZvU/UrVZ5JVZlLSQfgsP7QGh04cEevP5Mv6HH8HWYfawnhBYcmYcBy+IBd+Jxl7uzwsullhyPcrRkbYee8u8rHAZSG6Zh+LmTzXZidJo6dPFONeTnto4exmAFXRLby3yIOrSs80ZVaPSwTr2soQ+E+R1WOPJJM6Jq0dTgvBqtWpN0ePljuNXD7UaMxofDlvnrf9+a4dVC2l5DBppLkzsbO15safRGOLR6EItFaIHgb813w6HIm7TSZcCAfnnYPZjiuDWvlBpVeVv6HDPK81npkLvVQyhuY81DbHQmZT6jHQmZL1AoLRvChLS3ICNcBYIAVAAmIEACYAiwBKwLld0z+eRun8kZ/V32810RWyO59voi9z+hUUFnX9lcOTgsU47nOgb6jOV7n4fD2fuedqp/3Yo5zEMykhc+aO2TOuLtFZ7lyZJmiQ1QmMe1y2jIlof3iveKgEqN4UOMyreG01tl7WcwtY07gABzcXEn7j2XTDNzFLwc2bBGadnRzY4vbkcKJ4HUHovdS8njrBse5GTNG4B2W/hIcBdZd1nyK2k4qDZ2wadFUR+GyTZA0035gNfZebPPSW3k6KLs2NDXFlkhpy8OGmtKMutnuaRlHTJ8jTjL3H0WEG5O2abEhpnXVEKL2BkK7IrgxmiTtpicseHi4kPkPqQ0fZy8nWSW+h6KHMpfocg8ArhdM9Agczks2ikyMrNlCKGwBSxiKGgBIBq5ygQAJiBAAgYJACALmBiFOleLbHQDTufIfhB6aEny6rowY07lLpfz9DOcnxFeSvLIXOLnGyTZKmc3KVspKhiAPRcLH3OyYhxne+R3UaNb9B9V9JpI1H7I8jI92of0OExjvEfNeZqp+5npQXBVXnt2aiqkwFVpgCNwAhSEFqtwGnsWZrMzqZ3grIZBbQOJHDNu1K79BLEm5SfK6Mcyb48F120yCGyNo3enC9y9Ket2tWuTD0E1aLkUhJc+jl7tzAeDnvaQAOuoPouqUlPG2vPRgo7aj5spsd47O6BoN8HOHwj1cV51834j/ALOhrj7mdJMSbO87/Ncd2bpULFIQurFwTItRS2V143bM2jotiwFzmgcSF2ydRs48zpGF2uxolxcmU+GKomeTBR/1Zj6r5zNk3zbO3TQ2Y1+5iErGzpEzpbgoMyVoBpUtJjEpZuACKOUMFNgNXOUCAEQAIAEAKgATEaWAb3sToAQHl7XxAkDO4Ahzb50RXkunA1JPG/PRnP2y3DBsiayO6cSN4FWD5LSOjy/AvWh8lORpBIIII3giqK58icW0zRNM9M2pH/y7DAfJAwHzrVfS4LUP0PEhL+/L7nnGJ3leLqfzM9iHRAuQsE0AqdgIiwBJMBbVWAWk38DJ8KAXAOsixoDWnnwXZpXGUkpGc7rg0HbUJOXc1t5GjQNHTmep1XfPVVLavsYrCqsfinVGGjQk5n9NPCPYk+qMj9qivuKK5soBtrOELNGSkrp64JLGCjsrfAuSJvg66OX9jwj8SfirJCDxlddews+iNdqNkK+ThUfVyqH7nnpde/3Xh7rPXoQlDARRYxFLGCndQgtPcAIsYiVIBi4igQAIAEwFQAJiBIYJgXsJM6Q929xcMrsmbUsIaSMp3jUbl0YW5SUG+GZySSss953zWtka3M3+Jrnc3k48fNeljgssVGa6MX7W2jr48YHYfuzwGi9hJeDznBqdnEbRZTj5rw9ZCps9TE+CiV5zNQQAIGCVgCVgCoBzCOIsHlv9E01fIi7GGNYad43aAuvwt41Q3nd7rugsWOG6MuX8mb3N0+iJr2s1HidwNeFvUA7ypWSMHa5fyOmySGQnfrz6rqxXMmSokeMq7GlFELkiDrKx3bmUdF2d2eZHgAXZXo4vZC2ceoybUQdudqiWUYeI3FhbbY3Pl+d3XdQ8jzXz2rzerkb8G2jw7Ibn2zmLXKpHYKCtFMKBVaYgUjBIBFLQApALRuAYuYoEAKmAIAEACABMQJgaWzYw1jp3cLZGObyPEfRp/wBQXZpIJXkfS6+5jldtQQjJguuOVCcS9BjtKXbj1NqjGWPkz8c6yuHVytm2NFIrzmbiKQBIBEgBACpgCpABKG7Ac1aQ5EyxG6l6GKagZPkUy2tXl3BVE2ChzOAW+nx3IicqR2GMxf8As/B5m6T4kFsPNjPnk/QdT0R+I6jbH049nFih62XnpHn68Kz1REmAKbGLaakILWikAqAESsASARKgGrnKBAAgAQAIAVAAmIEDN/sozOXxyta6AhrpnOeY+6INBzXUfEbIy1r6WOvROe5xirT7s5dTSSa78Em0cJgWuPc4icams0bH/wDqV3TxaePO/n6ckQnnfcSm7DgUWPDwdxotI8wdy0ji4TTsrdfDRTxrtVyaqXJrBcFVcLZqCTARIASAEACYDgtF0Ias75GPaVtCVCYpcrcxUKxbYpciZ1XZTBd5K0HiRfkvoMCUcTkefqZ0jI7T7T/acU+QfA05IRyiZo2vPU+ZK+cyzc5uTOzT4/TxpGSVk0bCLMYI7AFLAEWAWrUgFVWIENACQDFzlAgAQAIAVAAgQIGIgC/srGNjJZLZiloSgbxV5Xt6ts+dkLbBl9KX0fZnlhuVrtdFja2x3QP3h7HAOjkbuexwtrh5grtnpepw5TMsebcuexmfIyuJXRv9PHQVbM97rK82crZslQ1ZFCJACABIASAUBaKIClOTrgSGrIYqtMBVdiHxb1vhfJMjuexw1IG8xvDfzFpr6r6Fv/juvg8zU9r7o4RfOtWj1RFmAiTVgCjoYI7ARSwBIAVKQC2rUgFTEMXMUCYAgBUACAEQAJACYAgDtdmOEmyw6T+BPJGwni3K19eheV7n4ZO8UlLpHm5lt1HHlHL4yWzoubU5N0uDshHgqFcLZqCQCJAFIoBQ1UoNhY8RrRYibEcaRJpAhiwbKBIAQmMUK0xD2HVb43ySzruymKyvaeRC+i00t2KjztTG0YPaLCdzipY+AkJb+R3ib9HBeBNbJuPwztwz340zNKzkjURQAIaGIs+gFTARS0AJACaYAnuARZjBMAQAqAEQAJACABACpgdTHNeyWhn8PEyiTzc1pafbT0Xq6OX9iaXZwzj/AMi38HNPXJK2daG5VG1jsUMVLG2Fk0eEc7cCtoaScukQ8iRbi2WeK7Yfh78mTzIkfgw0K5aaMEJTbKM55Lgyv4NolchcrVljVkxgkMRACqkxDgVrFiZtbFnpy9zQZPBy5o2jU7cYfOyDFDi0wyfmbbmH1aSP8K5PxHHtyKXyZaKVXB/c5FcSZ3iFQ1QApsASasYigATAEmgBSAIGIgBUAIgAQAJACABAAmAIA2+zW0mRF8OIswYgASECzG8fBIBxqyCORK6dLn9Kdvp9nPqMTmk49o2pOxz3jPh3MnYfhfG4OFfovXWLDk5jI5P6vbxNUyAdlJR8THexWsdFj+R/1kX5LWH7OOH8Nx9Ct44ccTOWpT8lx2yXMFllei2W3wZ+sn5MnH4nJuCjNl2KzfHHcYGJxZcdSvEzamUjshBIqFy49xpQ5otaRVoTIiuV9lgpARAxQFUUIcAtUhMu7PfTgvR0cqkY5FaO1bB+0YGaHeQzvI+eePxUPMAj1Xd+IY9+G/KPPhL08yf6Hnlr59Oz1xVp2IRZtUMEgBDQCKABFgCKAFIxEACABIAQAIAEACABMAQAqAJMPiHxnNG97DzY5zT7hNOuhNJ9mjH2kxbdBi8R6yvP3Kv1Zr/JmT0+J/4r9hJO0mLdvxeJ9Jnj7FJ5Zv8AyYLT4l/iv2Fh7SYthsYqY9HvMo/yvsKo58keVJg9Pif+KNmHEtx8bra1k8bczmt0bKzi5o4EcR6+Xr6XVf1C9PJ34+pyTxvA7XX+jmsTFlNFcWoxuDo7IO0QLlNCfDNu/JdeGNpmcmV3Lil2aIRTQAhIB7AtoRE2TtiXTHHZm2TwxUV14sTTIlI7TstiMj2k8xfVeq1uhTPN1C44OM7RbP8A2bFSwjcx5ydY3eJn+khfKzjsm4nq4Z+pjUjOTTNBVT5QCLLoYIsAQ0AigAQAJgIpGCGAJACABAAgATAEgBMBUAAQAIARACoAt7JxDop43sNFsjfUE0QehBI9VeOTjNNEZUnBp/Br9rMO1k7w0aBzq917WvSpM5dM24o59eQdZfwLfA49F6WlXskzHJ2ig5eZLs2QgRQxQE0hE0YW0EQy7h2r0MKRlJmhFGF6MIoxbNbZmjhS38HPk6IP/wBOiHe4eT5pMPT+uR5APnR+i+Z/EElmOj8Ob9Nr6nFhcsTvFC0QgKmYxFAAE0AJNACgYJiP/9k="/>
          <p:cNvSpPr>
            <a:spLocks noChangeAspect="1" noChangeArrowheads="1"/>
          </p:cNvSpPr>
          <p:nvPr/>
        </p:nvSpPr>
        <p:spPr bwMode="auto">
          <a:xfrm>
            <a:off x="182563" y="-1520825"/>
            <a:ext cx="47974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6" name="Picture 6" descr="http://images.forbes.com/media/2010/06/24/0624_artificial-intelligence_485x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52413"/>
            <a:ext cx="2308225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What is fuzzy thinking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Experts rely on common sense when they solve the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Fuzzy logic is not logic that is fuzzy but logic that is used to describe the fuzziness. Fuzzy logic is the theory of fuzzy sets, set that calibrate the vagueness.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Fuzzy logic is based on the idea that all things admit of degrees. Temperature, height, speed, distance, beauty – all come on a sliding scale.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ea typeface="ＭＳ Ｐゴシック" panose="020B0600070205080204" pitchFamily="34" charset="-128"/>
              </a:rPr>
              <a:t>		</a:t>
            </a:r>
            <a:r>
              <a:rPr lang="en-US" altLang="en-US" sz="2800" b="1" smtClean="0">
                <a:ea typeface="ＭＳ Ｐゴシック" panose="020B0600070205080204" pitchFamily="34" charset="-128"/>
              </a:rPr>
              <a:t>Jim is </a:t>
            </a:r>
            <a:r>
              <a:rPr lang="en-US" altLang="en-US" sz="2800" b="1" i="1" smtClean="0">
                <a:ea typeface="ＭＳ Ｐゴシック" panose="020B0600070205080204" pitchFamily="34" charset="-128"/>
              </a:rPr>
              <a:t>tall</a:t>
            </a:r>
            <a:r>
              <a:rPr lang="en-US" altLang="en-US" sz="2800" b="1" smtClean="0">
                <a:ea typeface="ＭＳ Ｐゴシック" panose="020B0600070205080204" pitchFamily="34" charset="-128"/>
              </a:rPr>
              <a:t> guy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smtClean="0">
                <a:ea typeface="ＭＳ Ｐゴシック" panose="020B0600070205080204" pitchFamily="34" charset="-128"/>
              </a:rPr>
              <a:t> 		It is really </a:t>
            </a:r>
            <a:r>
              <a:rPr lang="en-US" altLang="en-US" sz="2800" b="1" i="1" smtClean="0">
                <a:ea typeface="ＭＳ Ｐゴシック" panose="020B0600070205080204" pitchFamily="34" charset="-128"/>
              </a:rPr>
              <a:t>very</a:t>
            </a:r>
            <a:r>
              <a:rPr lang="en-US" altLang="en-US" sz="2800" b="1" smtClean="0">
                <a:ea typeface="ＭＳ Ｐゴシック" panose="020B0600070205080204" pitchFamily="34" charset="-128"/>
              </a:rPr>
              <a:t> hot today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0"/>
            <a:ext cx="8194675" cy="13906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Fuzzy Sets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D5465C-0F24-4396-A686-001EDF60C5F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37893" name="Picture 3" descr="Description: http://www.calvin.edu/%7Epribeiro/othrlnks/Fuzzy/pictures/bivalent_t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109913"/>
            <a:ext cx="73771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Fuzzy Sets Theory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Communication of “fuzzy “ idea</a:t>
            </a:r>
          </a:p>
        </p:txBody>
      </p:sp>
      <p:pic>
        <p:nvPicPr>
          <p:cNvPr id="38915" name="Picture 4" descr="j0233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995613"/>
            <a:ext cx="3948112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3281363" y="2605088"/>
            <a:ext cx="2314575" cy="1344612"/>
          </a:xfrm>
          <a:prstGeom prst="wedgeEllipseCallout">
            <a:avLst>
              <a:gd name="adj1" fmla="val -43750"/>
              <a:gd name="adj2" fmla="val 78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This box is too heavy..</a:t>
            </a:r>
          </a:p>
        </p:txBody>
      </p:sp>
      <p:sp>
        <p:nvSpPr>
          <p:cNvPr id="38917" name="AutoShape 6"/>
          <p:cNvSpPr>
            <a:spLocks noChangeArrowheads="1"/>
          </p:cNvSpPr>
          <p:nvPr/>
        </p:nvSpPr>
        <p:spPr bwMode="auto">
          <a:xfrm>
            <a:off x="6145213" y="2605088"/>
            <a:ext cx="3475037" cy="2184400"/>
          </a:xfrm>
          <a:prstGeom prst="wedgeEllipseCallout">
            <a:avLst>
              <a:gd name="adj1" fmla="val -42306"/>
              <a:gd name="adj2" fmla="val 93111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Therefore, we need a lighter one…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0"/>
            <a:ext cx="8194675" cy="13906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Fuzzy Sets Theory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anose="020B0600070205080204" pitchFamily="34" charset="-128"/>
              </a:rPr>
              <a:t>Boolean logic</a:t>
            </a:r>
          </a:p>
          <a:p>
            <a:pPr lvl="1" eaLnBrk="1" hangingPunct="1"/>
            <a:r>
              <a:rPr lang="en-US" altLang="en-US" sz="2700" smtClean="0">
                <a:ea typeface="ＭＳ Ｐゴシック" panose="020B0600070205080204" pitchFamily="34" charset="-128"/>
              </a:rPr>
              <a:t>Uses sharp distinctions. It forces us to draw a line between a members of class and non members.</a:t>
            </a:r>
          </a:p>
          <a:p>
            <a:pPr eaLnBrk="1" hangingPunct="1"/>
            <a:r>
              <a:rPr lang="en-US" altLang="en-US" sz="3000" smtClean="0">
                <a:ea typeface="ＭＳ Ｐゴシック" panose="020B0600070205080204" pitchFamily="34" charset="-128"/>
              </a:rPr>
              <a:t>Fuzzy logic</a:t>
            </a:r>
          </a:p>
          <a:p>
            <a:pPr lvl="1" eaLnBrk="1" hangingPunct="1"/>
            <a:r>
              <a:rPr lang="en-US" altLang="en-US" sz="2700" smtClean="0">
                <a:ea typeface="ＭＳ Ｐゴシック" panose="020B0600070205080204" pitchFamily="34" charset="-128"/>
              </a:rPr>
              <a:t>Reflects how people think. It attempt to model our senses of words, our decision making and our common sense -&gt; more human and intelligent systems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0"/>
            <a:ext cx="8194675" cy="13906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Fuzzy Sets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92275" y="1512888"/>
            <a:ext cx="4008438" cy="4537075"/>
          </a:xfrm>
        </p:spPr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anose="020B0600070205080204" pitchFamily="34" charset="-128"/>
              </a:rPr>
              <a:t>Prof. Lotfi Zadeh</a:t>
            </a:r>
          </a:p>
        </p:txBody>
      </p:sp>
      <p:pic>
        <p:nvPicPr>
          <p:cNvPr id="27655" name="zadeh2.MPG">
            <a:hlinkClick r:id="" action="ppaction://media"/>
          </p:cNvPr>
          <p:cNvPicPr>
            <a:picLocks noGrp="1" noRot="1" noChangeAspect="1" noChangeArrowheads="1"/>
          </p:cNvPicPr>
          <p:nvPr>
            <p:ph sz="half" idx="2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7263" y="2268538"/>
            <a:ext cx="6056312" cy="4286250"/>
          </a:xfrm>
        </p:spPr>
      </p:pic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0"/>
            <a:ext cx="8194675" cy="13906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Fuzzy Sets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21" fill="hold"/>
                                        <p:tgtEl>
                                          <p:spTgt spid="276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765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6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76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55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6675" y="1512888"/>
            <a:ext cx="7659688" cy="755650"/>
          </a:xfrm>
        </p:spPr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anose="020B0600070205080204" pitchFamily="34" charset="-128"/>
              </a:rPr>
              <a:t>Classical Set vs Fuzzy set</a:t>
            </a:r>
          </a:p>
        </p:txBody>
      </p:sp>
      <p:graphicFrame>
        <p:nvGraphicFramePr>
          <p:cNvPr id="29779" name="Group 83"/>
          <p:cNvGraphicFramePr>
            <a:graphicFrameLocks noGrp="1"/>
          </p:cNvGraphicFramePr>
          <p:nvPr>
            <p:ph sz="half" idx="2"/>
          </p:nvPr>
        </p:nvGraphicFramePr>
        <p:xfrm>
          <a:off x="801688" y="2268538"/>
          <a:ext cx="8907462" cy="4602162"/>
        </p:xfrm>
        <a:graphic>
          <a:graphicData uri="http://schemas.openxmlformats.org/drawingml/2006/table">
            <a:tbl>
              <a:tblPr/>
              <a:tblGrid>
                <a:gridCol w="104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31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marL="106889" marR="106889" marT="50423" marB="504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</a:p>
                  </a:txBody>
                  <a:tcPr marL="106889" marR="106889" marT="50423" marB="504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Height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(cm)</a:t>
                      </a:r>
                    </a:p>
                  </a:txBody>
                  <a:tcPr marL="106889" marR="106889" marT="50423" marB="504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Degree of Membership of “tall men”</a:t>
                      </a:r>
                    </a:p>
                  </a:txBody>
                  <a:tcPr marL="106889" marR="106889" marT="50423" marB="504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Crisp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Fuzzy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06889" marR="106889" marT="50423" marB="50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Boy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206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106889" marR="106889" marT="50423" marB="50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Martin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190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106889" marR="106889" marT="50423" marB="50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Dewanto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175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0.8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106889" marR="106889" marT="50423" marB="50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Joko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160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0.7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106889" marR="106889" marT="50423" marB="50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Kom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155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0.4</a:t>
                      </a:r>
                    </a:p>
                  </a:txBody>
                  <a:tcPr marL="106889" marR="106889" marT="50423" marB="50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0"/>
            <a:ext cx="8194675" cy="13906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Fuzzy Sets Theory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81175" y="2100263"/>
            <a:ext cx="7659688" cy="757237"/>
          </a:xfrm>
        </p:spPr>
        <p:txBody>
          <a:bodyPr/>
          <a:lstStyle/>
          <a:p>
            <a:pPr eaLnBrk="1" hangingPunct="1"/>
            <a:r>
              <a:rPr lang="en-US" altLang="en-US" sz="3000" smtClean="0">
                <a:ea typeface="ＭＳ Ｐゴシック" panose="020B0600070205080204" pitchFamily="34" charset="-128"/>
              </a:rPr>
              <a:t>Classical Set vs Fuzzy set</a:t>
            </a:r>
          </a:p>
        </p:txBody>
      </p:sp>
      <p:sp>
        <p:nvSpPr>
          <p:cNvPr id="43011" name="Line 51"/>
          <p:cNvSpPr>
            <a:spLocks noChangeShapeType="1"/>
          </p:cNvSpPr>
          <p:nvPr/>
        </p:nvSpPr>
        <p:spPr bwMode="auto">
          <a:xfrm>
            <a:off x="731838" y="5253038"/>
            <a:ext cx="356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12" name="Line 52"/>
          <p:cNvSpPr>
            <a:spLocks noChangeShapeType="1"/>
          </p:cNvSpPr>
          <p:nvPr/>
        </p:nvSpPr>
        <p:spPr bwMode="auto">
          <a:xfrm flipV="1">
            <a:off x="820738" y="3321050"/>
            <a:ext cx="0" cy="218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13" name="Line 53"/>
          <p:cNvSpPr>
            <a:spLocks noChangeShapeType="1"/>
          </p:cNvSpPr>
          <p:nvPr/>
        </p:nvSpPr>
        <p:spPr bwMode="auto">
          <a:xfrm>
            <a:off x="731838" y="5253038"/>
            <a:ext cx="169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14" name="Line 54"/>
          <p:cNvSpPr>
            <a:spLocks noChangeShapeType="1"/>
          </p:cNvSpPr>
          <p:nvPr/>
        </p:nvSpPr>
        <p:spPr bwMode="auto">
          <a:xfrm flipV="1">
            <a:off x="2424113" y="3657600"/>
            <a:ext cx="0" cy="159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15" name="Line 55"/>
          <p:cNvSpPr>
            <a:spLocks noChangeShapeType="1"/>
          </p:cNvSpPr>
          <p:nvPr/>
        </p:nvSpPr>
        <p:spPr bwMode="auto">
          <a:xfrm>
            <a:off x="2424113" y="3657600"/>
            <a:ext cx="169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16" name="Line 56"/>
          <p:cNvSpPr>
            <a:spLocks noChangeShapeType="1"/>
          </p:cNvSpPr>
          <p:nvPr/>
        </p:nvSpPr>
        <p:spPr bwMode="auto">
          <a:xfrm>
            <a:off x="820738" y="36576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17" name="Text Box 57"/>
          <p:cNvSpPr txBox="1">
            <a:spLocks noChangeArrowheads="1"/>
          </p:cNvSpPr>
          <p:nvPr/>
        </p:nvSpPr>
        <p:spPr bwMode="auto">
          <a:xfrm>
            <a:off x="355600" y="3444875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43018" name="Text Box 58"/>
          <p:cNvSpPr txBox="1">
            <a:spLocks noChangeArrowheads="1"/>
          </p:cNvSpPr>
          <p:nvPr/>
        </p:nvSpPr>
        <p:spPr bwMode="auto">
          <a:xfrm>
            <a:off x="355600" y="4957763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3019" name="Text Box 59"/>
          <p:cNvSpPr txBox="1">
            <a:spLocks noChangeArrowheads="1"/>
          </p:cNvSpPr>
          <p:nvPr/>
        </p:nvSpPr>
        <p:spPr bwMode="auto">
          <a:xfrm>
            <a:off x="2138363" y="5294313"/>
            <a:ext cx="619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175</a:t>
            </a:r>
          </a:p>
        </p:txBody>
      </p:sp>
      <p:sp>
        <p:nvSpPr>
          <p:cNvPr id="43020" name="Text Box 60"/>
          <p:cNvSpPr txBox="1">
            <a:spLocks noChangeArrowheads="1"/>
          </p:cNvSpPr>
          <p:nvPr/>
        </p:nvSpPr>
        <p:spPr bwMode="auto">
          <a:xfrm>
            <a:off x="3295650" y="5294313"/>
            <a:ext cx="14239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Height(cm)</a:t>
            </a:r>
          </a:p>
        </p:txBody>
      </p:sp>
      <p:sp>
        <p:nvSpPr>
          <p:cNvPr id="43021" name="Line 61"/>
          <p:cNvSpPr>
            <a:spLocks noChangeShapeType="1"/>
          </p:cNvSpPr>
          <p:nvPr/>
        </p:nvSpPr>
        <p:spPr bwMode="auto">
          <a:xfrm>
            <a:off x="5362575" y="5253038"/>
            <a:ext cx="3563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22" name="Line 62"/>
          <p:cNvSpPr>
            <a:spLocks noChangeShapeType="1"/>
          </p:cNvSpPr>
          <p:nvPr/>
        </p:nvSpPr>
        <p:spPr bwMode="auto">
          <a:xfrm flipV="1">
            <a:off x="5451475" y="3321050"/>
            <a:ext cx="0" cy="218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23" name="Line 66"/>
          <p:cNvSpPr>
            <a:spLocks noChangeShapeType="1"/>
          </p:cNvSpPr>
          <p:nvPr/>
        </p:nvSpPr>
        <p:spPr bwMode="auto">
          <a:xfrm flipV="1">
            <a:off x="5451475" y="3613150"/>
            <a:ext cx="3367088" cy="44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24" name="Text Box 67"/>
          <p:cNvSpPr txBox="1">
            <a:spLocks noChangeArrowheads="1"/>
          </p:cNvSpPr>
          <p:nvPr/>
        </p:nvSpPr>
        <p:spPr bwMode="auto">
          <a:xfrm>
            <a:off x="4987925" y="3444875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43025" name="Text Box 68"/>
          <p:cNvSpPr txBox="1">
            <a:spLocks noChangeArrowheads="1"/>
          </p:cNvSpPr>
          <p:nvPr/>
        </p:nvSpPr>
        <p:spPr bwMode="auto">
          <a:xfrm>
            <a:off x="4987925" y="4957763"/>
            <a:ext cx="347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3026" name="Text Box 69"/>
          <p:cNvSpPr txBox="1">
            <a:spLocks noChangeArrowheads="1"/>
          </p:cNvSpPr>
          <p:nvPr/>
        </p:nvSpPr>
        <p:spPr bwMode="auto">
          <a:xfrm>
            <a:off x="6769100" y="5294313"/>
            <a:ext cx="619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175</a:t>
            </a:r>
          </a:p>
        </p:txBody>
      </p:sp>
      <p:sp>
        <p:nvSpPr>
          <p:cNvPr id="43027" name="Text Box 70"/>
          <p:cNvSpPr txBox="1">
            <a:spLocks noChangeArrowheads="1"/>
          </p:cNvSpPr>
          <p:nvPr/>
        </p:nvSpPr>
        <p:spPr bwMode="auto">
          <a:xfrm>
            <a:off x="7927975" y="5294313"/>
            <a:ext cx="142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Height(cm)</a:t>
            </a:r>
          </a:p>
        </p:txBody>
      </p:sp>
      <p:sp>
        <p:nvSpPr>
          <p:cNvPr id="43028" name="Freeform 73"/>
          <p:cNvSpPr>
            <a:spLocks/>
          </p:cNvSpPr>
          <p:nvPr/>
        </p:nvSpPr>
        <p:spPr bwMode="auto">
          <a:xfrm>
            <a:off x="5434013" y="3697288"/>
            <a:ext cx="3384550" cy="1582737"/>
          </a:xfrm>
          <a:custGeom>
            <a:avLst/>
            <a:gdLst>
              <a:gd name="T0" fmla="*/ 0 w 1824"/>
              <a:gd name="T1" fmla="*/ 2147483647 h 904"/>
              <a:gd name="T2" fmla="*/ 2147483647 w 1824"/>
              <a:gd name="T3" fmla="*/ 2147483647 h 904"/>
              <a:gd name="T4" fmla="*/ 2147483647 w 1824"/>
              <a:gd name="T5" fmla="*/ 2147483647 h 904"/>
              <a:gd name="T6" fmla="*/ 2147483647 w 1824"/>
              <a:gd name="T7" fmla="*/ 2147483647 h 904"/>
              <a:gd name="T8" fmla="*/ 2147483647 w 1824"/>
              <a:gd name="T9" fmla="*/ 2147483647 h 904"/>
              <a:gd name="T10" fmla="*/ 2147483647 w 1824"/>
              <a:gd name="T11" fmla="*/ 0 h 9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4" h="904">
                <a:moveTo>
                  <a:pt x="0" y="864"/>
                </a:moveTo>
                <a:cubicBezTo>
                  <a:pt x="96" y="884"/>
                  <a:pt x="192" y="904"/>
                  <a:pt x="336" y="816"/>
                </a:cubicBezTo>
                <a:cubicBezTo>
                  <a:pt x="480" y="728"/>
                  <a:pt x="728" y="448"/>
                  <a:pt x="864" y="336"/>
                </a:cubicBezTo>
                <a:cubicBezTo>
                  <a:pt x="1000" y="224"/>
                  <a:pt x="1048" y="192"/>
                  <a:pt x="1152" y="144"/>
                </a:cubicBezTo>
                <a:cubicBezTo>
                  <a:pt x="1256" y="96"/>
                  <a:pt x="1376" y="72"/>
                  <a:pt x="1488" y="48"/>
                </a:cubicBezTo>
                <a:cubicBezTo>
                  <a:pt x="1600" y="24"/>
                  <a:pt x="1712" y="12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29" name="Line 74"/>
          <p:cNvSpPr>
            <a:spLocks noChangeShapeType="1"/>
          </p:cNvSpPr>
          <p:nvPr/>
        </p:nvSpPr>
        <p:spPr bwMode="auto">
          <a:xfrm flipV="1">
            <a:off x="7126288" y="3613150"/>
            <a:ext cx="0" cy="1597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30" name="Text Box 75"/>
          <p:cNvSpPr txBox="1">
            <a:spLocks noChangeArrowheads="1"/>
          </p:cNvSpPr>
          <p:nvPr/>
        </p:nvSpPr>
        <p:spPr bwMode="auto">
          <a:xfrm>
            <a:off x="3900488" y="6342063"/>
            <a:ext cx="2552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Universe of discourse</a:t>
            </a:r>
          </a:p>
        </p:txBody>
      </p:sp>
      <p:sp>
        <p:nvSpPr>
          <p:cNvPr id="43031" name="Line 76"/>
          <p:cNvSpPr>
            <a:spLocks noChangeShapeType="1"/>
          </p:cNvSpPr>
          <p:nvPr/>
        </p:nvSpPr>
        <p:spPr bwMode="auto">
          <a:xfrm flipH="1" flipV="1">
            <a:off x="4364038" y="5630863"/>
            <a:ext cx="890587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87" tIns="52144" rIns="104287" bIns="52144"/>
          <a:lstStyle/>
          <a:p>
            <a:endParaRPr lang="en-US"/>
          </a:p>
        </p:txBody>
      </p:sp>
      <p:sp>
        <p:nvSpPr>
          <p:cNvPr id="43032" name="Text Box 77"/>
          <p:cNvSpPr txBox="1">
            <a:spLocks noChangeArrowheads="1"/>
          </p:cNvSpPr>
          <p:nvPr/>
        </p:nvSpPr>
        <p:spPr bwMode="auto">
          <a:xfrm>
            <a:off x="515938" y="2897188"/>
            <a:ext cx="22526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Membership value</a:t>
            </a:r>
          </a:p>
        </p:txBody>
      </p:sp>
      <p:sp>
        <p:nvSpPr>
          <p:cNvPr id="43033" name="Text Box 78"/>
          <p:cNvSpPr txBox="1">
            <a:spLocks noChangeArrowheads="1"/>
          </p:cNvSpPr>
          <p:nvPr/>
        </p:nvSpPr>
        <p:spPr bwMode="auto">
          <a:xfrm>
            <a:off x="5148263" y="2897188"/>
            <a:ext cx="2251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Membership value</a:t>
            </a:r>
          </a:p>
        </p:txBody>
      </p:sp>
      <p:sp>
        <p:nvSpPr>
          <p:cNvPr id="43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0"/>
            <a:ext cx="8194675" cy="13906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Fuzzy Sets Theory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meanings of the expressions </a:t>
            </a:r>
            <a:r>
              <a:rPr lang="en-US" altLang="en-US" i="1" smtClean="0">
                <a:ea typeface="ＭＳ Ｐゴシック" panose="020B0600070205080204" pitchFamily="34" charset="-128"/>
              </a:rPr>
              <a:t>cold</a:t>
            </a:r>
            <a:r>
              <a:rPr lang="en-US" altLang="en-US" smtClean="0">
                <a:ea typeface="ＭＳ Ｐゴシック" panose="020B0600070205080204" pitchFamily="34" charset="-128"/>
              </a:rPr>
              <a:t>, </a:t>
            </a:r>
            <a:r>
              <a:rPr lang="en-US" altLang="en-US" i="1" smtClean="0">
                <a:ea typeface="ＭＳ Ｐゴシック" panose="020B0600070205080204" pitchFamily="34" charset="-128"/>
              </a:rPr>
              <a:t>warm</a:t>
            </a:r>
            <a:r>
              <a:rPr lang="en-US" altLang="en-US" smtClean="0">
                <a:ea typeface="ＭＳ Ｐゴシック" panose="020B0600070205080204" pitchFamily="34" charset="-128"/>
              </a:rPr>
              <a:t>,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hot</a:t>
            </a:r>
            <a:r>
              <a:rPr lang="en-US" altLang="en-US" smtClean="0">
                <a:ea typeface="ＭＳ Ｐゴシック" panose="020B0600070205080204" pitchFamily="34" charset="-128"/>
              </a:rPr>
              <a:t> are represented by functions mapping a temperature scale.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C06270-18CE-405B-82C6-ECCECDDF085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44038" name="Picture 2" descr="http://upload.wikimedia.org/wikipedia/commons/thumb/6/61/Fuzzy_logic_temperature_en.svg/300px-Fuzzy_logic_temperature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3444875"/>
            <a:ext cx="6351588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>
                <a:ea typeface="ＭＳ Ｐゴシック" panose="020B0600070205080204" pitchFamily="34" charset="-128"/>
              </a:rPr>
              <a:t>The problem is to estimate the </a:t>
            </a:r>
            <a:r>
              <a:rPr lang="en-US" altLang="en-US" sz="20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level of risk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involved in a </a:t>
            </a:r>
            <a:r>
              <a:rPr lang="en-US" altLang="en-US" sz="20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software engineering project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. For the sake of simplicity we will arrive at our conclusion based on two inputs: </a:t>
            </a:r>
            <a:r>
              <a:rPr lang="en-US" altLang="en-US" sz="200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project funding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200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project staffing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0219C7-9289-485A-8F1B-29EF4FAFCC3D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45062" name="Picture 2" descr="clipping_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2906713"/>
            <a:ext cx="6959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205163" y="6611938"/>
            <a:ext cx="6199187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hlinkClick r:id="rId3"/>
              </a:rPr>
              <a:t>Source: http://petro.tanrei.ca/fuzzylogic/fuzzy_negnevistky.html</a:t>
            </a:r>
            <a:endParaRPr lang="en-US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Project Funding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Suppose our our inputs are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project_funding = 35%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project_staffing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= 60%. 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8762DB-18E8-4509-8F97-486DDEF5246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46086" name="Picture 2" descr="fuzzific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286250"/>
            <a:ext cx="61531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2801938"/>
            <a:ext cx="498157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Artificial Intelligence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7124700" cy="3879850"/>
          </a:xfrm>
        </p:spPr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sz="3200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artificial intelligence </a:t>
            </a:r>
            <a:r>
              <a:rPr lang="en-US" altLang="en-US" sz="3200" i="1" smtClean="0">
                <a:ea typeface="ＭＳ Ｐゴシック" panose="020B0600070205080204" pitchFamily="34" charset="-128"/>
              </a:rPr>
              <a:t>was first coined in 1956 at the Dartmouth conference,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organized by John McCarthy – now regarded as the father of AI. 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From 1956 to 1969 much research was done in modeling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biological neurons.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Most notable was the work on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perceptrons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by Rosenblatt, and the </a:t>
            </a:r>
            <a:r>
              <a:rPr lang="en-US" altLang="en-US" sz="3200" i="1" smtClean="0">
                <a:ea typeface="ＭＳ Ｐゴシック" panose="020B0600070205080204" pitchFamily="34" charset="-128"/>
              </a:rPr>
              <a:t>adaline by Widrow and Hoff.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CD62A8-BF9D-449E-A753-B48AD45E5BC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8198" name="AutoShape 2" descr="data:image/jpeg;base64,/9j/4AAQSkZJRgABAQAAAQABAAD/2wCEAAkGBxQTEhUUEhQVFRUXFRcYFhcYFxcYGBcXFxwXFxcXFBwYHCggGBwlHBQXITEiJSkrLi4uFx8zODMsNygtLisBCgoKDg0OFxAQGiwkHRwsLCwsLCwsLCwsLCwsLCwsLCwsLSwsLDcsLCwsLCwsLCw3LSwsKzQ3LC83NTcsLCw0LP/AABEIAQgAvwMBIgACEQEDEQH/xAAcAAAABwEBAAAAAAAAAAAAAAAAAQIDBAUGBwj/xAA/EAABAwIDBQUFBgUEAgMAAAABAAIRAyEEEjEFQVFhcQYigZGhEzKxwfAHQlJi0eEUIzPC8UNykrIkghVTov/EABkBAAMBAQEAAAAAAAAAAAAAAAABAgMEBf/EACcRAQEAAgEEAgAGAwAAAAAAAAABAhEhAxIx8ARBE1FhcbHBMpHR/9oADAMBAAIRAxEAPwDkBRI0SAIoIIIAIIIigBCOESCAMhEjCWymSbAlANoyrfCdnK9TRhEiRzCsa3YysxmZ0aSAJJngSEHqsuEFZbM2U6tUDADzI/cLZVewVPLAc4He4kHytB9EDTnaELoFX7OBEtrFp1h7Q4HhdsR6rJbZ2NUw7sr78HAGD0QNKwIQjAQCCGAjcIRsRPN0ASCARoAJVPVE1O0om4QDBRIyiQBIFGgUASCCCACEIK07PbJOIqhmjZBceA4dSg5NpXZjs9UxL+7Zo+8Zjz39BxXTNndkWNu9rM342Atd48+eqs9nYBtNoaJDAO60cOn6qa6rrH11TXo1S2Wxumun7I3YRoiPjZKonvT6c/r4JzMB71zw4DpuT2elfhNkUqTiQACSd0ATrHNWTKLYtZP0qTXXgnw/VB1LwH15JbLSLUoBRcZs9lRha9oLSL23H69FLqmPBQ3VM03ty+uKBpzLtJ2MNOX4cue25LCO8B+WNemvVY8hd0x0B45N9Z9dfRc67dbHFN4rUwAx5hwgCH8fH4o0mxk6YCQnA2yINSSShCfawxp/nyRZDpv4RKAZCW3VPPdEQBzkfFJB5ICMgjRIAQgjQIQCQggUEAuhRL3NY0S5xDWjiSYA8yF2rsF2fbhmXhzjdz+J07o3Abt5XMuwTAcdR5OJ8QP3XccOzfu3DkEmmMOVagG5VePrSYGilYs3gegSKeDmClbprjjs1gWEmShUn2g53VrRwmUcz6KvIipcgdeKD+1pgSjxLEqgANDKPEushnVRimzYKI0fdAvv5b7qfWPhPiqrE14kMaTO8wAq2Ruo/wBpUOUyA0R1HDzVftTCB7HMeAczRu3/AOVa4YCm0lx7x4xr4KNUAMuO/ToqhVx7F4ZzHFjrEGD56pqCD0PBaHtswisHRYtjxabhZz2hA0Hl4qailC0iY3FIJH18EM0okECUxJBTjLoCOiKMokAEaKUCUACEA1AJZCA1X2b0GvxQkEuaMzYsBEgl1/zWHHou34al3Fxn7LHgYpw40z5giPn6rsYrnLCVaY+DZZJTgddEDAPxSKTlnl5dWE4PuqQPrcVW4t3eBjW1tQRJ+asi2QoTmlEpzHk5RxQaL+P1CRiMUI94QkVIcOeijnCXt9dYR3D8OVCxm1g37pPQG/SFFqbR7uZoiY1F/EIbRwdtFV1O6wjx+ITxz5LPpam4dp1jUd3if258uSmvdqd2gHFUuGxUawL6m3kNXFWlV5JaYgaD9/BayufKaZztrhB7GRq12aOUEX8TK5+SuobYAGYOuN/iua4pkOI5p2M6YCUHcZSEqVKQlLpuukSlM1QCCiKUkkIAoQQQQBhGSkhAphe9jMX7PF0jMBzg13Rxj4wu9UBaeC810qhaQW6jTqvQWw8bnoscbZmtd5gJaaYJ1V/FEw3UQVczjyHxULHbaFEaBx4TB0lY5eXZhNYtLSKOowclzjEdsKrSHBoaHbjqOfMXT1Pte4vMOBba3A2lAnN4bc0wTpoUdUAdFVYPaGZr37swg+H7qPj9rtEkkRP6QkvR3HwZ08Fmdo+6eSjY3tOwvhjpjlrHC5Vd/wDNlw/mDrzT7S75eD1DDtzCT8/8LWPpfyxPCPLT0WTw9W9lrW1posLtS2/UGPktMKw6s+1PjaOZ17yL9RYrne3sH7OqRuNwuh4zFtYb/X6Ln/abFZ67zwNlpXPkqCEaIlBSgClU9UlKp6oBKCCBQCUaIoIASiRokAF1/sPtT2uGpibtGR3UaekLkCu+yW0H0sQwMkhzgC3jJ18EKwvLtTNXDiqDaDKTKpqV5DQBabE8gNd1lcOqd6dJ+N5/RPYjBtcRUIDiNx4HVY5eXo4a1NsTtjtE8Q2lgWNDoyOqNJLrxMNiOmvRHgtl1jU71Ona5huUaTpJW2q0GhsZoG4Bx+SGytlEHO+w+635lRlyrGdu7tMwob7GzQ22nDiub7TwhxFfKO6zMQTMTHHgujBvdcOIJWOwNOHVGuESZHWZlFOTyqtsdlnU2NNEjMbPGYAtM2LJIBtIkyb+VJiME9ln9+RciJG/dYhdFeDlvMRwn/CqsThM8taDJ+8RAA3m/wAlXf8ASb0p5ZnAPIA5b+PBainXmgyNxPx/dVO1GtYcrdwSMLiSKZ4AyPH/AArwvLLqThB2vtHvZN4db0kLIbR/qv8A9xVtisRLzUO6XfIeZ+KonukkneZ81Uu6x60kxkEjSUpU5gKOnqihLYLoBCJGiKAJBBAlAGkoIIALQdi6rWYhj3RLT3Z42A+Kz6NroIQcd+r1Q9siN59Z+vBO4fEwLiQVneyGN9phgHEF7AAbgki2VxjkruiIGiyznO3odG7mlvh2CZDQPASl4zERAGpt+6YpPgKFjawh2uYiBGo/eVK7JvdTGYhrQ7OVjNquPti9p0H0Cq/E0MQBLK7nZnRDriZ3WkahVz9kYg1MzqhcTPGARaABb04J9qfxJK3WBqh9MObofMHgouOxRAInomdi0HUAWGSNQee/xUfazviFGm0ss2pdoC06kqNjWfyWySO9JI8j6FTnjOR10/XzULbDsohwJA04cjK1xnDn6mU2y21Hx3eJl39o8viFXKTj6uZ5I+uijK5NOLqZd2WxowiRymgYCW3VJCVT1QCMqSU7UumyEAlEjRFABBBEgDQCCAQGx+zzaAZXyGZfF9RAv8o8V0oOM8voLheBruY9rmmCCL/qu57IrNqMaWuBsLjmB+qmzcdHRz1UkmBJmLys5i9qwA/Un3WjWOI46a81fbWf3HNAvEBVuwNlC76oJdfWbDX9fRTrTe5d1/RUYXFVg2W0HRuJGgsBF7WCJmLewjPTiAeG8yAb8QNVqq2H0HGSY3RoFCxeGbJBiIk6a3sEtVVyw8aNOxINECZMDf1E/W6E3WwueWG9gR4gG/mnBssRmMDiNx4dNydY3vA7zczvNhHlKryzl7eGfOGghwFzNuYME/NZ/tZiYe2NCY8BFj4lbHHnKDc6gdba+fwWB7SC7BvzfFXrhlnltVbRwWSHtByO05HgfkoK3WDwwdSyuEgjRZja+yXUXaEsOjvk7gVVjCq2EaBQUkUNOaUxICUwoAiiRoigEFEUpEUASCVTYSQGgknQAEkngANSr/C9iMc8j/x3NB3vcxoHW8jyQGeQXRdlfZa83xNYN/LSuf8Ak4R6LTYX7OMEI/lvdze91/AEBPQ04tSplxDWgucdAAST0AuV13sBs3EUaJ9vTLG2yA+8BzbNrrYbH7OYfD/0aTGE6kNEnqdSp+KaIhJc4UDGE1IOup+vFTf4fKy3ElE1nfPQD5qa8TCK0mWmexGMJI4QI5m8eEhN4GiXOl1+vE6eG7wT20sPEEW18PqFZ4HDWHQT4f5U6V3l+zEC1iB9EKFVoBl/r6Ct2HMTwUDaDgGlxMAA/qqibWJ25iMzzOmsfX1dY7Gn2ldo4XV3t7aUklVvZ7Dlzi87z9fXJWm1o8DRsFZu2cHsIIm2+/n5JWCw+m5XuGoKkOdbX7ESM9DunXIdD0O5Y3F4N9J2Wo0tPA7+Y4hd8wVKWN5SPK3yUbavZ6nXbD2Ajw8wd3gpshacGhKphbHb/YKrSl1E+0b+E++Om531qskKZBgggjUEQQeYU2EalEUSNIEo2MJIAEk2A4k6AILc/ZTsMVa7q7xLaPu8DUM/AX6kIONp2F7IswtJr3tBxDhLnGCWA/cYdw48fJasMG5KATgCFEspp5tNBoSzYI2YnpjLJCccip6E8EErxWDqlQD7jgPGJ+Y80+xqgbApyx9Q/wCpUe/wHcB8mz4qJhe0lKoHmmZDSb8QDBI5aHoU6uS3wmbTpjI4c/3S9n1ppg74us7tHtPSDYBmZvMQRrP1wUbY/aRrhuaItJ0Ot0pqquFk5bMPA6wVS9psU1tB+YxLfXks7i+1Ts0tbaI8bSfRZvbO1atf3zI4AQE9J0pcbULjGq13Z7CQ1ohZ3ZeDzP5N16re7JoQFUTktMDQVvQpJjCU7KfQCVpRE2Q3unlUqjye5WQZzUHYY/qjhWqepzD0KtSlaauxNAHgs5tjspRxN3th257bO6E7x1WuexNey4J7LTzTkPBJIRoKUEwu69gNnewwNIEQ5/fd1feD0EBcW2PhPbV6dPc97Qek39JXoljIDWjh/hCokUxvSyhTNkYMpKG0I3FEEnUoAgo206pbQeRqQQP9xs31IUyqbKp2tistTDsN81QEj/b3p8wE4EDtbWOGwPs6VnFraLI52J8pKwmCwXs25NwEuF9YgTu32XRe0+BdVazKJyvB87fNYrGvj2xBgZiPe96HECBvFgd8RKWWtOz4s5tZ7aVUAkAyBzMeEiYudwuoew6jhUy3LHGCee7y/VFUaalQMbIzO11tyPS0roOxezQptBIvHx/b4pdPH7HyOpzpRv2YeCrtq4f2TJiXOOVg4uP6LoNPCDQ9fBZnA4Q4rHlxafZUR3QfieZPwC3rkI2PsU06bZ97Vx4k3PzWlwGGgeStGYIblIp4bL9eqm1IUWKU1qSYFzaLqvr7epg5aYdWf+GmJHi490eak0jZtq1cfmY7zYB/aVZhqqdjUaxe+rWa1heGgMBzEBs3ceJzeiuJSoNuamy1PPTYSDzEgUEE2a57Ej/zqECYcT5NcV3umZI6Bcp+yzYmZ7sS6crZYwcSffJ6AgeJXU8MCDB3fNNcTEoBEAlgKTIcUpoSHG6UAgEVOCzeKwr6+0WOH9Ogy5/O7QeQB8Vo9/RUex8fFPE1jp7Z4G6cuWmBPMtVRWMH2q246kBSox7RwuTHcHGN7tYC57QqNe99IOMNptEmbuAMyBO+0qbj8cTNR5zOJda4EmPdI48uAUXZWEFP3wczgSSC07hE6jePVZW7r1On0phJJ5/knsfg2uxrc4zHKS2ToWkST4E+a6qKdp6n1MLm2z81PGUNQS7KARHdLT6WbrrK6ViXaNG9aY+HD18ZM+EBuEzuk6KXgNntp5iBBcblTKVHKITkJ3JhTIppYYnQi0UkqMTs1hqfzAXA3aCTlBGoAmOfmrHD0GtENaGjgBCXXp5hw3g8DuKLCvzDmDBHAjVPYOx0QBRuaiDUgS4IkspslAeX0aCATZu0/ZowfwFMRF6k+LnXWpokhxDt0CePNUvZ/DGhSos3tptBHGAJ9Sryi8Od5KtLS2pSIBGVBkQg4pSIoCHtGrkpPcBMAx13QsttqmMPh6WFDrhud5iczibzwuXm/wCELRbWMmjTg9+q2RybLzPgw+ayO2cUald9Rs915ANiIbDW2i0kHX8QRl4dXxcd5b/JXmhmcJ7rCb/eHcjxMEzu1SKFyXQDIgajKJseE+kG6fe0AENuYHeBiAInUSdQEbIkie6SLvAmw3kTF3HT8qj7ej4nvv8A3Rhxy16EzmFeDcEQARHWQeULpOzxmOc+C5pVIL6NohxPXWLbomLLqGAEU29FpPDz/k/5pO9EQlMCNoU1y0I4oEI0JQSLtLFto03VHaNE9TuA5kwPFRez+Ge2mXVffqONRw3NJ0aOggKLVH8TXDf9Gi6XcH1Ro3mG69eivQE/EAiUAEEaDJIUeq+Oadr1AAqWpjJcQPmqkJ54Vt2Uwgq4ygw3BqAkcm94/wDVVRWr+zChmxzT+Fj3emX+5JEdlq0rAhLwjpJP1w+SdLZCawohx6pqTgifuQaUGm6kyiUgpcIo1QFNjq+WpVqf/TRMf7naePc9Vh21bAnSL5SJsBdwJ3mDfnCvtr4smjWLZ71eJHBgB9Mjis2xuYwIJdFzIgmJ1IGsidOCWXl6PxcdYWlVKlxIHdI7sZTqTrHMtnW4TjQfvSBlLmiZFyBxsCGm/wCVMF0XuTDs2YBwvIEXkmDqd8J6lY93UOzZm3ENvOl7wZKmOq++/wB+eTDnZ8TRYIm1gI4AWHSV1emyABwC5r2Owvttoudq2jTBNo77tB5l1/yrptMb1f08zr3eV0WlJKMFJgMKv2riHABlP+o+Q3kB7zzyAPmQN6nVaoaC4kAASSdyrsAwkmq4EF47oP3aY0BnQnU9Y3Jwj+CwrabAxosPMneTzlSyUmm1LKASAg4oyo2IqwESBW7ZxcAqN2dpTmedFTdo8bAA3uMAfotds7AhtJjTuAnmVpeIHmZdC+yPDTUrP4Na0HqST/1C58AuvfZlhcmEDgL1HOcfAlo9GqYiN2xIoe87qjpvAF0xha4JJHHempOc5KYEw1ykhqkyoUbaFYMpucTo0nyUlUPbA5qQpTl9q9tMng13vkcw0ORJyGRxjycJQnWo59UiYJBIAjj759VGy6jQXc0OFzMNABi5gDl3SpXaHFsdUApgZKbAxrYMBoFjbrp+VQTVyRPvAgQ6HNgbteI0FoJUZea9fo46wnvv7nXU95lrHaxLgS0C8WJuZ5TySackboEAwbmcxve9gRwsE2ypYiJJAjKeNyCAJmLRuSsTWJa54h7nNdAu05nS1ugiZymBqhpeJ774+7+TUfZzhIw9Stea9Z7hOuRpLGTHIE+K2TQoOyMCKNKlSGlOm1vkAJ9FOIVPGyu7scIEoQo+0MUKbCTcmA0DVzjZrRzJSSYrH2j8n3W3f/azxiTyA4qTMmyaw+HLKYHvPPeeRvcYk9Nw5AJ+i3iqBzRCUC5Jc4JAmpUVNtLEwFZYl43kKgx5ZNySOA3+PBXjAzlUe12hRafcYz2h5mTl+AW+a57vdFlhuz2SrtGs4wAxrWgdAOPVdEpuACMqHl4Lt/YrD5MHRBscs/8AIl39y5v2P7JPxR9pUBbQabnfUI+6zlOp8uXYcNTDWx9RyRjERKfTzCNyjGmGOgCLfFPisA3oFAw+KLySREGE4pPw5lwVkq/BjvKwcpvkwlYLtpig/F4ejO8uPSIv4ErdVTY9Fx/aON9ptKqfwMLByO8//o+SJxy06ePdlIl1aoLyfda4nUSNcw0E/hsLpLGS2wgAQSCdHZtRusCIH4dyMUATfeCQG6Ak6RPdsDzs1OAS6wDiQPdEQRugDg02/NKz5exNa99/rgj+G1jcZzSWmJAECbbjxuVP2Lhg/EUmAS3OKhkDMBSBcIg2GfKOdlEdiNCe9YzMtiAWi4HAA24QVo+xmFJqVHOnuAUwDuLj7Sp5/wAs+KcjH5GWsLv33/TY0gnESAKbyQcYVTg3e3qmp/p0iW0/zPuHv6D3R/7clH29ji97cNRJFWoJc4f6VP7zzz3Dn0Vvh6DabGsYAGtAAHACyYORJ8EqEhrN8onNjekCnvUaq7okVKnU+SadW6+iqQGcSPrRUe0KwbPIfWqtsVV6+J/wsz2jrFtCo7Tun6JVwlX9nbXVcVXqXy5jfnP6Lp9eplFlmfs8wHssIwxBeC424/QWlcppxC9iGtaxoDQBAA0AFgAkPCCCaTJfHNODKdESCZp+AG/kpxCCCzpoW2a2Sk53AFca7K03OdVrkkCpULZ5Oku5mxP/ABQQSvh0/Gm840TmwJ4OjMDBuNwng13nCiEzMRA0mAYJa0Awb7rDiUEFNelL4/f3+T7YJgQAY9+LRe7hYXtbktz2OwmXDtMQXkv4Wce7P/qGoIJuP5d4k/X+OF8Wqp7SbZZhaJe650Y3e9x0aPLylBBNwo3ZTZb6dN1asc1etDqh0j8LG8AArpwQQQRbWpuo5BBAQ6nRIfYG3qggqJX4gcRx3rM9q6Z/hqnRBBXC22vZumRhqIcId7NkjnlEqe5oQQWf2e3/2Q=="/>
          <p:cNvSpPr>
            <a:spLocks noChangeAspect="1" noChangeArrowheads="1"/>
          </p:cNvSpPr>
          <p:nvPr/>
        </p:nvSpPr>
        <p:spPr bwMode="auto">
          <a:xfrm>
            <a:off x="182563" y="-1974850"/>
            <a:ext cx="316071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199" name="Picture 4" descr="http://www-formal.stanford.edu/jmc/jmc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2016125"/>
            <a:ext cx="26289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Project Staffing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CA7684-5FE7-40E5-B9F5-F9E69BBC4AE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47110" name="Picture 2" descr="fuzzific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3529013"/>
            <a:ext cx="6958012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016125"/>
            <a:ext cx="711517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rules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If </a:t>
            </a:r>
            <a:r>
              <a:rPr lang="en-US" altLang="en-US" i="1" smtClean="0">
                <a:ea typeface="ＭＳ Ｐゴシック" panose="020B0600070205080204" pitchFamily="34" charset="-128"/>
              </a:rPr>
              <a:t>project_funding</a:t>
            </a:r>
            <a:r>
              <a:rPr lang="en-US" altLang="en-US" smtClean="0">
                <a:ea typeface="ＭＳ Ｐゴシック" panose="020B0600070205080204" pitchFamily="34" charset="-128"/>
              </a:rPr>
              <a:t> is </a:t>
            </a:r>
            <a:r>
              <a:rPr lang="en-US" altLang="en-US" b="1" smtClean="0">
                <a:ea typeface="ＭＳ Ｐゴシック" panose="020B0600070205080204" pitchFamily="34" charset="-128"/>
              </a:rPr>
              <a:t>adequate</a:t>
            </a:r>
            <a:r>
              <a:rPr lang="en-US" altLang="en-US" smtClean="0">
                <a:ea typeface="ＭＳ Ｐゴシック" panose="020B0600070205080204" pitchFamily="34" charset="-128"/>
              </a:rPr>
              <a:t> or </a:t>
            </a:r>
            <a:r>
              <a:rPr lang="en-US" altLang="en-US" i="1" smtClean="0">
                <a:ea typeface="ＭＳ Ｐゴシック" panose="020B0600070205080204" pitchFamily="34" charset="-128"/>
              </a:rPr>
              <a:t>project_staffing</a:t>
            </a:r>
            <a:r>
              <a:rPr lang="en-US" altLang="en-US" smtClean="0">
                <a:ea typeface="ＭＳ Ｐゴシック" panose="020B0600070205080204" pitchFamily="34" charset="-128"/>
              </a:rPr>
              <a:t> is small then risk is </a:t>
            </a:r>
            <a:r>
              <a:rPr lang="en-US" altLang="en-US" b="1" smtClean="0">
                <a:ea typeface="ＭＳ Ｐゴシック" panose="020B0600070205080204" pitchFamily="34" charset="-128"/>
              </a:rPr>
              <a:t>low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If </a:t>
            </a:r>
            <a:r>
              <a:rPr lang="en-US" altLang="en-US" i="1" smtClean="0">
                <a:ea typeface="ＭＳ Ｐゴシック" panose="020B0600070205080204" pitchFamily="34" charset="-128"/>
              </a:rPr>
              <a:t>project_funding</a:t>
            </a:r>
            <a:r>
              <a:rPr lang="en-US" altLang="en-US" smtClean="0">
                <a:ea typeface="ＭＳ Ｐゴシック" panose="020B0600070205080204" pitchFamily="34" charset="-128"/>
              </a:rPr>
              <a:t> is </a:t>
            </a:r>
            <a:r>
              <a:rPr lang="en-US" altLang="en-US" b="1" smtClean="0">
                <a:ea typeface="ＭＳ Ｐゴシック" panose="020B0600070205080204" pitchFamily="34" charset="-128"/>
              </a:rPr>
              <a:t>marginal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smtClean="0">
                <a:ea typeface="ＭＳ Ｐゴシック" panose="020B0600070205080204" pitchFamily="34" charset="-128"/>
              </a:rPr>
              <a:t>project_staffing</a:t>
            </a:r>
            <a:r>
              <a:rPr lang="en-US" altLang="en-US" smtClean="0">
                <a:ea typeface="ＭＳ Ｐゴシック" panose="020B0600070205080204" pitchFamily="34" charset="-128"/>
              </a:rPr>
              <a:t> is large then risk is </a:t>
            </a:r>
            <a:r>
              <a:rPr lang="en-US" altLang="en-US" b="1" smtClean="0">
                <a:ea typeface="ＭＳ Ｐゴシック" panose="020B0600070205080204" pitchFamily="34" charset="-128"/>
              </a:rPr>
              <a:t>normal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If </a:t>
            </a:r>
            <a:r>
              <a:rPr lang="en-US" altLang="en-US" i="1" smtClean="0">
                <a:ea typeface="ＭＳ Ｐゴシック" panose="020B0600070205080204" pitchFamily="34" charset="-128"/>
              </a:rPr>
              <a:t>project_funding</a:t>
            </a:r>
            <a:r>
              <a:rPr lang="en-US" altLang="en-US" smtClean="0">
                <a:ea typeface="ＭＳ Ｐゴシック" panose="020B0600070205080204" pitchFamily="34" charset="-128"/>
              </a:rPr>
              <a:t> is </a:t>
            </a:r>
            <a:r>
              <a:rPr lang="en-US" altLang="en-US" b="1" smtClean="0">
                <a:ea typeface="ＭＳ Ｐゴシック" panose="020B0600070205080204" pitchFamily="34" charset="-128"/>
              </a:rPr>
              <a:t>inadequate</a:t>
            </a:r>
            <a:r>
              <a:rPr lang="en-US" altLang="en-US" smtClean="0">
                <a:ea typeface="ＭＳ Ｐゴシック" panose="020B0600070205080204" pitchFamily="34" charset="-128"/>
              </a:rPr>
              <a:t> then risk is </a:t>
            </a:r>
            <a:r>
              <a:rPr lang="en-US" altLang="en-US" b="1" smtClean="0">
                <a:ea typeface="ＭＳ Ｐゴシック" panose="020B0600070205080204" pitchFamily="34" charset="-128"/>
              </a:rPr>
              <a:t>high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FEEF88-FD29-4391-9BDF-70A27609C1A4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Rule Evaluation results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A5190D-9172-49BA-9972-9BD1F82401D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49158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512888"/>
            <a:ext cx="6913562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3519488"/>
            <a:ext cx="6591300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BBAAFD-2C5B-4020-8741-812DCCBD088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268538"/>
            <a:ext cx="6704013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Rule Evaluation results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CC916F-5958-42A5-BE43-F9B1E4EF3B3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2268538"/>
            <a:ext cx="6802437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Rule Evaluation results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Calculation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34988" y="1574800"/>
            <a:ext cx="9618662" cy="49911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We perform a union on all of the scaled functions to obtain the final result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95041B-D251-4A31-838C-30EF40076737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52230" name="Picture 2" descr="clipping_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2773363"/>
            <a:ext cx="757396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Result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34988" y="1681163"/>
            <a:ext cx="9618662" cy="399415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defuzzification can be performed in several different ways. The most popular method is the </a:t>
            </a:r>
            <a:r>
              <a:rPr lang="en-US" altLang="en-US" i="1" smtClean="0">
                <a:ea typeface="ＭＳ Ｐゴシック" panose="020B0600070205080204" pitchFamily="34" charset="-128"/>
              </a:rPr>
              <a:t>centroid method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5D9644-D36C-45A7-BED0-195EAFE3D96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53254" name="Picture 2" descr="fuzzific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025775"/>
            <a:ext cx="6537325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6134100"/>
            <a:ext cx="33909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Result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We chose the </a:t>
            </a:r>
            <a:r>
              <a:rPr lang="en-US" altLang="en-US" i="1" smtClean="0">
                <a:ea typeface="ＭＳ Ｐゴシック" panose="020B0600070205080204" pitchFamily="34" charset="-128"/>
              </a:rPr>
              <a:t>centroid method</a:t>
            </a:r>
            <a:r>
              <a:rPr lang="en-US" altLang="en-US" smtClean="0">
                <a:ea typeface="ＭＳ Ｐゴシック" panose="020B0600070205080204" pitchFamily="34" charset="-128"/>
              </a:rPr>
              <a:t> to find the final non-fuzzy risk value associated with our project. This is shown below.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 result is that this </a:t>
            </a:r>
            <a:r>
              <a:rPr lang="en-US" altLang="en-US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project has 67.4% risk </a:t>
            </a:r>
            <a:r>
              <a:rPr lang="en-US" altLang="en-US" smtClean="0">
                <a:ea typeface="ＭＳ Ｐゴシック" panose="020B0600070205080204" pitchFamily="34" charset="-128"/>
              </a:rPr>
              <a:t>associated with it given the definitions above.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84594E-1A0A-47C8-9944-A274A575665D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621213"/>
            <a:ext cx="890746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FE20C2-BF12-4698-89C1-786AB028B6EB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55299" name="Rectangle 2"/>
          <p:cNvSpPr txBox="1">
            <a:spLocks noChangeArrowheads="1"/>
          </p:cNvSpPr>
          <p:nvPr/>
        </p:nvSpPr>
        <p:spPr bwMode="auto">
          <a:xfrm>
            <a:off x="1603375" y="0"/>
            <a:ext cx="81946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>
                <a:latin typeface="Interstate"/>
              </a:rPr>
              <a:t>Fuzzy Logic Type 2</a:t>
            </a:r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100263"/>
            <a:ext cx="8672513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47775" y="1597025"/>
            <a:ext cx="6638925" cy="520700"/>
          </a:xfrm>
          <a:prstGeom prst="rect">
            <a:avLst/>
          </a:prstGeom>
          <a:noFill/>
        </p:spPr>
        <p:txBody>
          <a:bodyPr wrap="none" lIns="104287" tIns="52144" rIns="104287" bIns="52144">
            <a:spAutoFit/>
          </a:bodyPr>
          <a:lstStyle/>
          <a:p>
            <a:pPr>
              <a:defRPr/>
            </a:pPr>
            <a:r>
              <a:rPr lang="en-US" sz="2700" dirty="0">
                <a:latin typeface="+mn-lt"/>
                <a:ea typeface="ＭＳ Ｐゴシック" pitchFamily="-109" charset="-128"/>
                <a:cs typeface="ＭＳ Ｐゴシック" pitchFamily="-109" charset="-128"/>
              </a:rPr>
              <a:t>To handle uncertainty better than Fuzzy Logic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Placeholder 2"/>
          <p:cNvSpPr>
            <a:spLocks noGrp="1"/>
          </p:cNvSpPr>
          <p:nvPr>
            <p:ph type="body" sz="half" idx="1"/>
          </p:nvPr>
        </p:nvSpPr>
        <p:spPr>
          <a:xfrm>
            <a:off x="722313" y="1893888"/>
            <a:ext cx="8437562" cy="4538662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Please mention future implementation of CI in industries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Please find out some implementations of Swarm Intelligence  in industries.</a:t>
            </a:r>
          </a:p>
        </p:txBody>
      </p:sp>
      <p:sp>
        <p:nvSpPr>
          <p:cNvPr id="56323" name="Title 5"/>
          <p:cNvSpPr>
            <a:spLocks noGrp="1"/>
          </p:cNvSpPr>
          <p:nvPr>
            <p:ph type="title"/>
          </p:nvPr>
        </p:nvSpPr>
        <p:spPr>
          <a:xfrm>
            <a:off x="1781175" y="209550"/>
            <a:ext cx="8194675" cy="1684338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exercise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Relax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4988" y="1371600"/>
            <a:ext cx="9618662" cy="49911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Aristotle (384–322 bc) was possibly the first to move toward the concept of artificial intelligence. His aim was to explain and codify styles of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deductive reasoning, </a:t>
            </a:r>
            <a:r>
              <a:rPr lang="en-US" altLang="en-US" smtClean="0">
                <a:ea typeface="ＭＳ Ｐゴシック" panose="020B0600070205080204" pitchFamily="34" charset="-128"/>
              </a:rPr>
              <a:t>which he referred to as </a:t>
            </a:r>
            <a:r>
              <a:rPr lang="en-US" altLang="en-US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syllogisms.</a:t>
            </a:r>
            <a:endParaRPr lang="en-US" altLang="en-US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D637FF-6CD0-45EB-9CF6-15F4179FF04B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9222" name="Picture 2" descr="https://encrypted-tbn0.gstatic.com/images?q=tbn:ANd9GcTyhuowNyp6Ui8THcgCUd__uVceVc2qb7lsNXdO18-XF8q5O_JK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3787775"/>
            <a:ext cx="3068637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C01294-854E-48AB-9180-D546B70F84B8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57347" name="Rectangle 2"/>
          <p:cNvSpPr txBox="1">
            <a:spLocks noChangeArrowheads="1"/>
          </p:cNvSpPr>
          <p:nvPr/>
        </p:nvSpPr>
        <p:spPr bwMode="auto">
          <a:xfrm>
            <a:off x="1603375" y="0"/>
            <a:ext cx="81946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>
                <a:latin typeface="Interstate"/>
              </a:rPr>
              <a:t>References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550" y="1828800"/>
            <a:ext cx="9690100" cy="4629622"/>
          </a:xfrm>
          <a:prstGeom prst="rect">
            <a:avLst/>
          </a:prstGeom>
          <a:noFill/>
        </p:spPr>
        <p:txBody>
          <a:bodyPr lIns="104287" tIns="52144" rIns="104287" bIns="52144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u="sng" dirty="0" err="1"/>
              <a:t>Andries</a:t>
            </a:r>
            <a:r>
              <a:rPr lang="en-US" u="sng" dirty="0"/>
              <a:t> P. </a:t>
            </a:r>
            <a:r>
              <a:rPr lang="en-US" u="sng" dirty="0" err="1"/>
              <a:t>Engelbrect</a:t>
            </a:r>
            <a:r>
              <a:rPr lang="en-US" u="sng" dirty="0"/>
              <a:t>. (2007), </a:t>
            </a:r>
            <a:r>
              <a:rPr lang="en-US" b="1" i="1" u="sng" dirty="0"/>
              <a:t>Computational Intelligence An Introduction</a:t>
            </a:r>
            <a:r>
              <a:rPr lang="en-US" u="sng" dirty="0"/>
              <a:t>. 2</a:t>
            </a:r>
            <a:r>
              <a:rPr lang="en-US" u="sng" baseline="30000" dirty="0"/>
              <a:t>nd</a:t>
            </a:r>
            <a:r>
              <a:rPr lang="en-US" u="sng" dirty="0"/>
              <a:t> Ed. John Wiley &amp; Sons. USA. ISBN:  978-0-470-03561-0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James M. Keller, </a:t>
            </a:r>
            <a:r>
              <a:rPr lang="en-US" dirty="0" err="1"/>
              <a:t>Derong</a:t>
            </a:r>
            <a:r>
              <a:rPr lang="en-US" dirty="0"/>
              <a:t> Liu, David B. </a:t>
            </a:r>
            <a:r>
              <a:rPr lang="en-US" dirty="0" err="1"/>
              <a:t>Fogel</a:t>
            </a:r>
            <a:r>
              <a:rPr lang="en-US" dirty="0"/>
              <a:t> (2016). </a:t>
            </a:r>
            <a:r>
              <a:rPr lang="en-US" b="1" i="1" dirty="0"/>
              <a:t>Fundamentals of Computational Intelligence. Neural Networks, Fuzzy Systems and Evolutionary Computation</a:t>
            </a:r>
            <a:r>
              <a:rPr lang="en-US" dirty="0"/>
              <a:t>, Wiley ISBN 978-1-110-21434-2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Bansal, </a:t>
            </a:r>
            <a:r>
              <a:rPr lang="en-US" dirty="0" err="1"/>
              <a:t>Jagdish</a:t>
            </a:r>
            <a:r>
              <a:rPr lang="en-US" dirty="0"/>
              <a:t> Chand, </a:t>
            </a:r>
            <a:r>
              <a:rPr lang="en-US" dirty="0" err="1"/>
              <a:t>Pramod</a:t>
            </a:r>
            <a:r>
              <a:rPr lang="en-US" dirty="0"/>
              <a:t> Kumar Singh, and Nikhil R. Pal . (2017)  "</a:t>
            </a:r>
            <a:r>
              <a:rPr lang="en-US" b="1" i="1" dirty="0"/>
              <a:t>Evolutionary and Swarm Intelligence Algorithms</a:t>
            </a:r>
            <a:r>
              <a:rPr lang="en-US" dirty="0"/>
              <a:t>", Springer, ISBN 978-3-319-91339-1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James D. </a:t>
            </a:r>
            <a:r>
              <a:rPr lang="en-US" dirty="0" err="1"/>
              <a:t>McCafrey</a:t>
            </a:r>
            <a:r>
              <a:rPr lang="en-US" dirty="0"/>
              <a:t> (2014). </a:t>
            </a:r>
            <a:r>
              <a:rPr lang="en-US" b="1" i="1" dirty="0"/>
              <a:t>Neural Network using </a:t>
            </a:r>
            <a:r>
              <a:rPr lang="en-US" b="1" i="1" dirty="0" err="1"/>
              <a:t>c#</a:t>
            </a:r>
            <a:r>
              <a:rPr lang="en-US" b="1" i="1" dirty="0"/>
              <a:t> Succinctly,</a:t>
            </a:r>
            <a:r>
              <a:rPr lang="en-US" dirty="0"/>
              <a:t> </a:t>
            </a:r>
            <a:r>
              <a:rPr lang="en-US" dirty="0" err="1"/>
              <a:t>Syncfusion</a:t>
            </a:r>
            <a:r>
              <a:rPr lang="en-US" dirty="0"/>
              <a:t> Publisher.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Bernhard, </a:t>
            </a:r>
            <a:r>
              <a:rPr lang="en-US" dirty="0" err="1"/>
              <a:t>Korte</a:t>
            </a:r>
            <a:r>
              <a:rPr lang="en-US" dirty="0"/>
              <a:t>, and J. </a:t>
            </a:r>
            <a:r>
              <a:rPr lang="en-US" dirty="0" err="1"/>
              <a:t>Vygen</a:t>
            </a:r>
            <a:r>
              <a:rPr lang="en-US" dirty="0"/>
              <a:t> (2008), "</a:t>
            </a:r>
            <a:r>
              <a:rPr lang="en-US" b="1" i="1" dirty="0"/>
              <a:t>Combinatorial optimization: Theory and algorithms</a:t>
            </a:r>
            <a:r>
              <a:rPr lang="en-US" dirty="0"/>
              <a:t>." </a:t>
            </a:r>
            <a:r>
              <a:rPr lang="en-US" i="1" dirty="0"/>
              <a:t>Springer, Third Edition</a:t>
            </a:r>
            <a:r>
              <a:rPr lang="en-US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Roger Jang (1997). </a:t>
            </a:r>
            <a:r>
              <a:rPr lang="en-US" b="1" i="1" dirty="0">
                <a:hlinkClick r:id="rId2" tooltip="Neuro-Fuzzy and Soft Computing: A Computational Approach to Learning and Machine Intelligence"/>
              </a:rPr>
              <a:t>Fuzzy and Soft Computing: A Computational Approach to Learning and Machine Intelligence.</a:t>
            </a:r>
            <a:r>
              <a:rPr lang="en-US" i="1" dirty="0">
                <a:hlinkClick r:id="rId2" tooltip="Neuro-Fuzzy and Soft Computing: A Computational Approach to Learning and Machine Intelligence"/>
              </a:rPr>
              <a:t> </a:t>
            </a:r>
            <a:r>
              <a:rPr lang="en-US" dirty="0">
                <a:hlinkClick r:id="rId2" tooltip="Neuro-Fuzzy and Soft Computing: A Computational Approach to Learning and Machine Intelligence"/>
              </a:rPr>
              <a:t>1</a:t>
            </a:r>
            <a:r>
              <a:rPr lang="en-US" baseline="30000" dirty="0">
                <a:hlinkClick r:id="rId2" tooltip="Neuro-Fuzzy and Soft Computing: A Computational Approach to Learning and Machine Intelligence"/>
              </a:rPr>
              <a:t>st</a:t>
            </a:r>
            <a:r>
              <a:rPr lang="en-US" dirty="0">
                <a:hlinkClick r:id="rId2" tooltip="Neuro-Fuzzy and Soft Computing: A Computational Approach to Learning and Machine Intelligence"/>
              </a:rPr>
              <a:t> ed. Prentice Hall Publisher.</a:t>
            </a:r>
            <a:r>
              <a:rPr lang="en-US" i="1" dirty="0">
                <a:hlinkClick r:id="rId2" tooltip="Neuro-Fuzzy and Soft Computing: A Computational Approach to Learning and Machine Intelligence"/>
              </a:rPr>
              <a:t> </a:t>
            </a:r>
            <a:r>
              <a:rPr lang="en-US" dirty="0">
                <a:hlinkClick r:id="rId2" tooltip="Neuro-Fuzzy and Soft Computing: A Computational Approach to Learning and Machine Intelligence"/>
              </a:rPr>
              <a:t>ISBN</a:t>
            </a:r>
            <a:r>
              <a:rPr lang="en-US" b="1" dirty="0">
                <a:hlinkClick r:id="rId2" tooltip="Neuro-Fuzzy and Soft Computing: A Computational Approach to Learning and Machine Intelligence"/>
              </a:rPr>
              <a:t>: </a:t>
            </a:r>
            <a:r>
              <a:rPr lang="en-US" dirty="0">
                <a:hlinkClick r:id="rId2" tooltip="Neuro-Fuzzy and Soft Computing: A Computational Approach to Learning and Machine Intelligence"/>
              </a:rPr>
              <a:t>978-0132610667 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>
                <a:solidFill>
                  <a:schemeClr val="bg1"/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4988" y="252413"/>
            <a:ext cx="9618662" cy="906462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Deductive Reasoning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Deductive Reasoning start from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general observation</a:t>
            </a:r>
            <a:r>
              <a:rPr lang="en-US" altLang="en-US" smtClean="0">
                <a:ea typeface="ＭＳ Ｐゴシック" panose="020B0600070205080204" pitchFamily="34" charset="-128"/>
              </a:rPr>
              <a:t>, then generate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specific conclusion </a:t>
            </a:r>
            <a:r>
              <a:rPr lang="en-US" altLang="en-US" smtClean="0">
                <a:ea typeface="ＭＳ Ｐゴシック" panose="020B0600070205080204" pitchFamily="34" charset="-128"/>
              </a:rPr>
              <a:t>from it.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Example: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Semua mahluk hidup akan mati.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Manusia adalah mahluk hidup.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smtClean="0">
                <a:ea typeface="ＭＳ Ｐゴシック" panose="020B0600070205080204" pitchFamily="34" charset="-128"/>
              </a:rPr>
              <a:t>Setiap Manusia pasti akan tiba waktunya untuk mengalami kematian  (conclusion)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4740D2-7023-435C-825B-34B67AAEC7E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Soft Computing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4988" y="1512888"/>
            <a:ext cx="9618662" cy="4162425"/>
          </a:xfrm>
        </p:spPr>
        <p:txBody>
          <a:bodyPr/>
          <a:lstStyle/>
          <a:p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Hard Computing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(conventional) requires a precisely stated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analytical model and often a lot of computation time.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Many analytical models are valid for ideal cases. Real world problems exist in a non-ideal environment.</a:t>
            </a:r>
            <a:endParaRPr lang="en-US" altLang="en-US" sz="320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Soft computing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was introduced by Prof. Lotfi Zadeh in 1992. It is a collection of some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biologically-inspired methodologies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such as Fuzzy Logic, Neural Network, Genetic Algorithm, and combined forms such as GA-FL, GA-NN, NN-FL.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02086E-29E7-440D-B1A7-EA4023D30824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Hard computing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based on binary logic, crisp systems, numerical analysis and crisp software but soft computing based on fuzzy logic, neural nets and probabilistic reasoning.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Soft computing is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tolerant of imprecision, uncertainty, partial truth, and approximation.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Hard computing requires exact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input data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; soft computing can deal with ambiguous and noisy data</a:t>
            </a:r>
            <a:endParaRPr lang="en-US" altLang="en-US" sz="320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00859F-D84F-4988-BD02-4D48364D1D31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z="4000" smtClean="0">
                <a:ea typeface="ＭＳ Ｐゴシック" panose="020B0600070205080204" pitchFamily="34" charset="-128"/>
              </a:rPr>
              <a:t>Hard Vs Soft Computing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Demo Hard Computing (PID)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Proportional, Integral and Differential (PID) Controller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C93772-192E-4F9B-9DDC-406A5869A066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3318" name="Picture 2" descr="http://upload.wikimedia.org/wikipedia/commons/4/40/Pid-feedback-nct-int-corr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792413"/>
            <a:ext cx="8948738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2110</Words>
  <Application>Microsoft Office PowerPoint</Application>
  <PresentationFormat>Custom</PresentationFormat>
  <Paragraphs>350</Paragraphs>
  <Slides>51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Arial</vt:lpstr>
      <vt:lpstr>Bell MT</vt:lpstr>
      <vt:lpstr>Calibri</vt:lpstr>
      <vt:lpstr>Edwardian Script ITC</vt:lpstr>
      <vt:lpstr>Interstate</vt:lpstr>
      <vt:lpstr>Open Sans</vt:lpstr>
      <vt:lpstr>Wingdings</vt:lpstr>
      <vt:lpstr>Office Theme</vt:lpstr>
      <vt:lpstr>PowerPoint Presentation</vt:lpstr>
      <vt:lpstr>Agenda</vt:lpstr>
      <vt:lpstr>What is Intelligence</vt:lpstr>
      <vt:lpstr>Artificial Intelligence</vt:lpstr>
      <vt:lpstr>Relax</vt:lpstr>
      <vt:lpstr>Deductive Reasoning</vt:lpstr>
      <vt:lpstr>Soft Computing</vt:lpstr>
      <vt:lpstr>Hard Vs Soft Computing</vt:lpstr>
      <vt:lpstr>Demo Hard Computing (PID)</vt:lpstr>
      <vt:lpstr>Machine Learning</vt:lpstr>
      <vt:lpstr>AI and Soft Computing</vt:lpstr>
      <vt:lpstr>Neural Networks</vt:lpstr>
      <vt:lpstr>PowerPoint Presentation</vt:lpstr>
      <vt:lpstr>AI and Soft computing</vt:lpstr>
      <vt:lpstr>Implementation</vt:lpstr>
      <vt:lpstr>Computational Intelligence</vt:lpstr>
      <vt:lpstr>CI Paradigms</vt:lpstr>
      <vt:lpstr>Artificial Neural Networks</vt:lpstr>
      <vt:lpstr>Artificial Neural Networks</vt:lpstr>
      <vt:lpstr>Bias Value</vt:lpstr>
      <vt:lpstr>Artificial Neural Networks</vt:lpstr>
      <vt:lpstr>Neuron</vt:lpstr>
      <vt:lpstr>Implementation</vt:lpstr>
      <vt:lpstr>Demo Neural Network </vt:lpstr>
      <vt:lpstr>Evolutionary Computation</vt:lpstr>
      <vt:lpstr>Evolutionary Computation</vt:lpstr>
      <vt:lpstr>Evolutionary Computation</vt:lpstr>
      <vt:lpstr>Swarm Intelligence</vt:lpstr>
      <vt:lpstr>Fuzzy Systems</vt:lpstr>
      <vt:lpstr>Fuzzy Sets Theory</vt:lpstr>
      <vt:lpstr>Fuzzy Sets Theory</vt:lpstr>
      <vt:lpstr>Fuzzy Sets Theory</vt:lpstr>
      <vt:lpstr>Fuzzy Sets Theory</vt:lpstr>
      <vt:lpstr>Fuzzy Sets Theory</vt:lpstr>
      <vt:lpstr>Fuzzy Sets Theory</vt:lpstr>
      <vt:lpstr>Fuzzy Sets Theory</vt:lpstr>
      <vt:lpstr>Example</vt:lpstr>
      <vt:lpstr>Example</vt:lpstr>
      <vt:lpstr>Project Funding</vt:lpstr>
      <vt:lpstr>Project Staffing</vt:lpstr>
      <vt:lpstr>The rules</vt:lpstr>
      <vt:lpstr>Rule Evaluation results</vt:lpstr>
      <vt:lpstr>Rule Evaluation results</vt:lpstr>
      <vt:lpstr>Rule Evaluation results</vt:lpstr>
      <vt:lpstr>Calculation</vt:lpstr>
      <vt:lpstr>Result</vt:lpstr>
      <vt:lpstr>Result</vt:lpstr>
      <vt:lpstr>PowerPoint Presentation</vt:lpstr>
      <vt:lpstr>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Abba Suganda Girsang</cp:lastModifiedBy>
  <cp:revision>34</cp:revision>
  <dcterms:created xsi:type="dcterms:W3CDTF">2014-08-28T03:04:31Z</dcterms:created>
  <dcterms:modified xsi:type="dcterms:W3CDTF">2018-09-24T07:13:52Z</dcterms:modified>
</cp:coreProperties>
</file>