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19" r:id="rId3"/>
    <p:sldId id="320" r:id="rId4"/>
    <p:sldId id="332" r:id="rId5"/>
    <p:sldId id="334" r:id="rId6"/>
    <p:sldId id="321" r:id="rId7"/>
    <p:sldId id="322" r:id="rId8"/>
    <p:sldId id="323" r:id="rId9"/>
    <p:sldId id="325" r:id="rId10"/>
    <p:sldId id="327" r:id="rId11"/>
    <p:sldId id="328" r:id="rId12"/>
    <p:sldId id="347" r:id="rId13"/>
    <p:sldId id="348" r:id="rId14"/>
    <p:sldId id="349" r:id="rId15"/>
    <p:sldId id="350" r:id="rId16"/>
    <p:sldId id="351" r:id="rId17"/>
    <p:sldId id="329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30" r:id="rId29"/>
    <p:sldId id="324" r:id="rId30"/>
    <p:sldId id="331" r:id="rId31"/>
    <p:sldId id="318" r:id="rId32"/>
    <p:sldId id="261" r:id="rId33"/>
  </p:sldIdLst>
  <p:sldSz cx="10688638" cy="7562850"/>
  <p:notesSz cx="6858000" cy="9144000"/>
  <p:defaultTextStyle>
    <a:defPPr>
      <a:defRPr lang="en-US"/>
    </a:defPPr>
    <a:lvl1pPr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520700" indent="-635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1041400" indent="-1270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563688" indent="-1920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2084388" indent="-2555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B8"/>
    <a:srgbClr val="946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85" autoAdjust="0"/>
  </p:normalViewPr>
  <p:slideViewPr>
    <p:cSldViewPr snapToGrid="0" snapToObjects="1">
      <p:cViewPr varScale="1">
        <p:scale>
          <a:sx n="66" d="100"/>
          <a:sy n="66" d="100"/>
        </p:scale>
        <p:origin x="1206" y="84"/>
      </p:cViewPr>
      <p:guideLst>
        <p:guide orient="horz" pos="2382"/>
        <p:guide pos="3367"/>
      </p:guideLst>
    </p:cSldViewPr>
  </p:slideViewPr>
  <p:outlineViewPr>
    <p:cViewPr>
      <p:scale>
        <a:sx n="33" d="100"/>
        <a:sy n="33" d="100"/>
      </p:scale>
      <p:origin x="0" y="78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349386"/>
            <a:ext cx="9085342" cy="16211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6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24224-C901-4B93-B360-10962A13ADB0}" type="datetime1">
              <a:rPr lang="en-US"/>
              <a:pPr>
                <a:defRPr/>
              </a:pPr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9ECBFC-9322-4820-8791-556D15F03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033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3A34A-2209-4EA1-A4CA-AB08B9C93F12}" type="datetime1">
              <a:rPr lang="en-US"/>
              <a:pPr>
                <a:defRPr/>
              </a:pPr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CBF653-CDB0-43AB-811E-F8E2F2A23D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40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9262" y="302865"/>
            <a:ext cx="2404944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432" y="302865"/>
            <a:ext cx="7036687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910E8-903D-4C48-BB0B-BDDD22056CB5}" type="datetime1">
              <a:rPr lang="en-US"/>
              <a:pPr>
                <a:defRPr/>
              </a:pPr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AB2016-A33D-4907-AE2D-1CA0A74743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485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440" y="210080"/>
            <a:ext cx="8194622" cy="16841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81440" y="2100792"/>
            <a:ext cx="4008239" cy="45377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967823" y="2100792"/>
            <a:ext cx="4008239" cy="21848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67823" y="4453679"/>
            <a:ext cx="4008239" cy="21848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7207B2-381A-4EB5-8EF2-71D5ACC995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050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48" y="672253"/>
            <a:ext cx="9085342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1648" y="2184823"/>
            <a:ext cx="9085342" cy="453771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1648" y="6890597"/>
            <a:ext cx="2226800" cy="50419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1952" y="6890597"/>
            <a:ext cx="3384735" cy="50419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60190" y="6890597"/>
            <a:ext cx="2226800" cy="504190"/>
          </a:xfrm>
        </p:spPr>
        <p:txBody>
          <a:bodyPr/>
          <a:lstStyle>
            <a:lvl1pPr>
              <a:defRPr/>
            </a:lvl1pPr>
          </a:lstStyle>
          <a:p>
            <a:fld id="{FA5D49EC-0BE6-42B0-91E8-664D8D8848D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688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6595F-4AF9-4428-A4D2-4E814A950081}" type="datetime1">
              <a:rPr lang="en-US"/>
              <a:pPr>
                <a:defRPr/>
              </a:pPr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5A95FF-AC67-415E-BE7F-8873F23AA2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142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59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5EB66-5365-490B-A651-302FED0275B7}" type="datetime1">
              <a:rPr lang="en-US"/>
              <a:pPr>
                <a:defRPr/>
              </a:pPr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44ED87-483A-4509-8AFC-8EF70ECC6B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96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432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3391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5AA92-79B7-4C8A-A071-D8ED884C0C3C}" type="datetime1">
              <a:rPr lang="en-US"/>
              <a:pPr>
                <a:defRPr/>
              </a:pPr>
              <a:t>9/24/2018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3D7A1-FE3F-4055-9C81-505B02DEE1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08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692889"/>
            <a:ext cx="4722671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2" y="2398404"/>
            <a:ext cx="4722671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0" y="1692889"/>
            <a:ext cx="4724526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0" y="2398404"/>
            <a:ext cx="4724526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CA411-C2B3-4FD0-95BE-EE6E12E5BCB3}" type="datetime1">
              <a:rPr lang="en-US"/>
              <a:pPr>
                <a:defRPr/>
              </a:pPr>
              <a:t>9/24/2018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26651F-B3F2-403D-8E1C-703A0F6D1F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35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B72CF-7D16-42A9-ADEE-9DE09EBC9F3E}" type="datetime1">
              <a:rPr lang="en-US"/>
              <a:pPr>
                <a:defRPr/>
              </a:pPr>
              <a:t>9/24/2018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776C2-E7A2-471B-AA55-416E02DB6D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17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F104B-D1DE-4B9C-B4A8-DFE9F4F2A233}" type="datetime1">
              <a:rPr lang="en-US"/>
              <a:pPr>
                <a:defRPr/>
              </a:pPr>
              <a:t>9/24/2018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B05078-FE36-484D-8F71-A028DEE809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704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3" y="301113"/>
            <a:ext cx="3516488" cy="128148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0" y="301114"/>
            <a:ext cx="5975246" cy="645468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3" y="1582597"/>
            <a:ext cx="3516488" cy="5173200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0A69A-C4CD-4409-A537-852269BD56B1}" type="datetime1">
              <a:rPr lang="en-US"/>
              <a:pPr>
                <a:defRPr/>
              </a:pPr>
              <a:t>9/24/2018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2859F8-2553-4FB2-B633-348260C65E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481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8" y="5293995"/>
            <a:ext cx="6413183" cy="6249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8" y="675755"/>
            <a:ext cx="6413183" cy="4537710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8" y="5918981"/>
            <a:ext cx="6413183" cy="887584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A3613-CBD5-4CE2-AA76-9A5D3FF32094}" type="datetime1">
              <a:rPr lang="en-US"/>
              <a:pPr>
                <a:defRPr/>
              </a:pPr>
              <a:t>9/24/2018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A5985A-38AA-4F09-9EB0-2023C4E679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381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03213"/>
            <a:ext cx="961866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4988" y="1765300"/>
            <a:ext cx="9618662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9A1BCA03-C996-47ED-A343-FCF371CF6A34}" type="datetime1">
              <a:rPr lang="en-US"/>
              <a:pPr>
                <a:defRPr/>
              </a:pPr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250" y="7010400"/>
            <a:ext cx="3386138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96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898989"/>
                </a:solidFill>
              </a:defRPr>
            </a:lvl1pPr>
          </a:lstStyle>
          <a:p>
            <a:fld id="{E6E3C6B7-FF39-4924-BEF0-29AB6992CE9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</p:sldLayoutIdLst>
  <p:txStyles>
    <p:titleStyle>
      <a:lvl1pPr algn="ctr" defTabSz="520700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90525" indent="-390525" algn="l" defTabSz="520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46138" indent="-325438" algn="l" defTabSz="520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303338" indent="-260350" algn="l" defTabSz="520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824038" indent="-260350" algn="l" defTabSz="520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346325" indent="-260350" algn="l" defTabSz="520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10725151" cy="778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2643188" y="3605213"/>
            <a:ext cx="7481887" cy="120015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solidFill>
                  <a:schemeClr val="bg1"/>
                </a:solidFill>
                <a:latin typeface="Open Sans" charset="0"/>
                <a:ea typeface="ＭＳ Ｐゴシック" panose="020B0600070205080204" pitchFamily="34" charset="-128"/>
              </a:rPr>
              <a:t>Selected Topics in Computational Intelligence I</a:t>
            </a:r>
          </a:p>
        </p:txBody>
      </p:sp>
      <p:sp>
        <p:nvSpPr>
          <p:cNvPr id="3076" name="Subtitle 2"/>
          <p:cNvSpPr txBox="1">
            <a:spLocks/>
          </p:cNvSpPr>
          <p:nvPr/>
        </p:nvSpPr>
        <p:spPr bwMode="auto">
          <a:xfrm>
            <a:off x="2643188" y="4805363"/>
            <a:ext cx="74818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Open Sans" charset="0"/>
              </a:rPr>
              <a:t>Session 2</a:t>
            </a:r>
            <a:endParaRPr lang="en-US" altLang="en-US" sz="2400" dirty="0">
              <a:solidFill>
                <a:schemeClr val="bg1"/>
              </a:solidFill>
              <a:latin typeface="Open Sans" charset="0"/>
            </a:endParaRPr>
          </a:p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400" b="1" dirty="0" smtClean="0">
                <a:solidFill>
                  <a:srgbClr val="FFFF00"/>
                </a:solidFill>
                <a:latin typeface="Open Sans" charset="0"/>
              </a:rPr>
              <a:t>Genetic </a:t>
            </a:r>
            <a:r>
              <a:rPr lang="en-US" altLang="en-US" sz="2400" b="1" dirty="0">
                <a:solidFill>
                  <a:srgbClr val="FFFF00"/>
                </a:solidFill>
                <a:latin typeface="Open Sans" charset="0"/>
              </a:rPr>
              <a:t>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5349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Crossover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88" y="1597025"/>
            <a:ext cx="9440862" cy="4078288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To produce offspring by recombining genetic material from parents</a:t>
            </a:r>
          </a:p>
          <a:p>
            <a:pPr>
              <a:defRPr/>
            </a:pPr>
            <a:r>
              <a:rPr lang="en-US" sz="2800" dirty="0" smtClean="0"/>
              <a:t>Main categories of operators:</a:t>
            </a:r>
          </a:p>
          <a:p>
            <a:pPr marL="521437" indent="-521437">
              <a:buFont typeface="+mj-lt"/>
              <a:buAutoNum type="arabicPeriod"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asexual </a:t>
            </a:r>
            <a:r>
              <a:rPr lang="en-US" sz="2800" dirty="0" smtClean="0"/>
              <a:t>– an offspring is generated from one parent</a:t>
            </a:r>
          </a:p>
          <a:p>
            <a:pPr marL="521437" indent="-521437">
              <a:buFont typeface="+mj-lt"/>
              <a:buAutoNum type="arabicPeriod"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sexual</a:t>
            </a:r>
            <a:r>
              <a:rPr lang="en-US" sz="2800" dirty="0" smtClean="0"/>
              <a:t> – two parents are used to produce one or two offspring</a:t>
            </a:r>
          </a:p>
          <a:p>
            <a:pPr marL="521437" indent="-521437">
              <a:buFont typeface="+mj-lt"/>
              <a:buAutoNum type="arabicPeriod"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multi</a:t>
            </a:r>
            <a:r>
              <a:rPr lang="en-US" sz="2800" dirty="0" smtClean="0"/>
              <a:t>-recombination – more than two parents are use to produce one or more offspring</a:t>
            </a:r>
          </a:p>
          <a:p>
            <a:pPr>
              <a:defRPr/>
            </a:pPr>
            <a:r>
              <a:rPr lang="en-US" sz="2800" dirty="0" smtClean="0"/>
              <a:t>Selection of parents:</a:t>
            </a:r>
          </a:p>
          <a:p>
            <a:pPr marL="521437" indent="-521437">
              <a:buFont typeface="+mj-lt"/>
              <a:buAutoNum type="arabicPeriod"/>
              <a:defRPr/>
            </a:pPr>
            <a:r>
              <a:rPr lang="en-US" sz="2800" dirty="0" smtClean="0"/>
              <a:t>Use any selection operator</a:t>
            </a:r>
          </a:p>
          <a:p>
            <a:pPr marL="521437" indent="-521437">
              <a:buFont typeface="+mj-lt"/>
              <a:buAutoNum type="arabicPeriod"/>
              <a:defRPr/>
            </a:pPr>
            <a:r>
              <a:rPr lang="en-US" sz="2800" dirty="0" smtClean="0"/>
              <a:t>Crossover occurs at a crossover probability, p</a:t>
            </a:r>
            <a:r>
              <a:rPr lang="en-US" sz="2800" baseline="-25000" dirty="0" smtClean="0"/>
              <a:t>c</a:t>
            </a:r>
            <a:endParaRPr lang="en-US" sz="2800" baseline="-25000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5CE2A37-BF5D-4871-B463-4DB0822FE6F0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0" y="-214313"/>
            <a:ext cx="211138" cy="428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0" y="-214313"/>
            <a:ext cx="211138" cy="428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0" y="-214313"/>
            <a:ext cx="211138" cy="428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534988" y="0"/>
            <a:ext cx="9618662" cy="1260475"/>
          </a:xfrm>
        </p:spPr>
        <p:txBody>
          <a:bodyPr/>
          <a:lstStyle/>
          <a:p>
            <a:r>
              <a:rPr lang="en-US" altLang="en-US" sz="4000" smtClean="0">
                <a:ea typeface="ＭＳ Ｐゴシック" panose="020B0600070205080204" pitchFamily="34" charset="-128"/>
              </a:rPr>
              <a:t>Generic Algorithm </a:t>
            </a:r>
            <a:br>
              <a:rPr lang="en-US" altLang="en-US" sz="4000" smtClean="0">
                <a:ea typeface="ＭＳ Ｐゴシック" panose="020B0600070205080204" pitchFamily="34" charset="-128"/>
              </a:rPr>
            </a:br>
            <a:r>
              <a:rPr lang="en-US" altLang="en-US" sz="4000" smtClean="0">
                <a:ea typeface="ＭＳ Ｐゴシック" panose="020B0600070205080204" pitchFamily="34" charset="-128"/>
              </a:rPr>
              <a:t>for Bistring Crossover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Most of the crossover operators for binary representations are sexual, being applied to two selected parents. If </a:t>
            </a:r>
            <a:r>
              <a:rPr lang="en-US" altLang="en-US" sz="2800" b="1" smtClean="0">
                <a:ea typeface="ＭＳ Ｐゴシック" panose="020B0600070205080204" pitchFamily="34" charset="-128"/>
              </a:rPr>
              <a:t>x</a:t>
            </a:r>
            <a:r>
              <a:rPr lang="en-US" altLang="en-US" sz="2800" b="1" baseline="-25000" smtClean="0">
                <a:ea typeface="ＭＳ Ｐゴシック" panose="020B0600070205080204" pitchFamily="34" charset="-128"/>
              </a:rPr>
              <a:t>1</a:t>
            </a:r>
            <a:r>
              <a:rPr lang="en-US" altLang="en-US" sz="2800" b="1" smtClean="0">
                <a:ea typeface="ＭＳ Ｐゴシック" panose="020B0600070205080204" pitchFamily="34" charset="-128"/>
              </a:rPr>
              <a:t>(</a:t>
            </a:r>
            <a:r>
              <a:rPr lang="en-US" altLang="en-US" sz="2800" b="1" i="1" smtClean="0">
                <a:ea typeface="ＭＳ Ｐゴシック" panose="020B0600070205080204" pitchFamily="34" charset="-128"/>
              </a:rPr>
              <a:t>t) and x</a:t>
            </a:r>
            <a:r>
              <a:rPr lang="en-US" altLang="en-US" sz="2800" b="1" i="1" baseline="-25000" smtClean="0">
                <a:ea typeface="ＭＳ Ｐゴシック" panose="020B0600070205080204" pitchFamily="34" charset="-128"/>
              </a:rPr>
              <a:t>2</a:t>
            </a:r>
            <a:r>
              <a:rPr lang="en-US" altLang="en-US" sz="2800" b="1" i="1" smtClean="0">
                <a:ea typeface="ＭＳ Ｐゴシック" panose="020B0600070205080204" pitchFamily="34" charset="-128"/>
              </a:rPr>
              <a:t>(t) denote the two selected parents, then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the recombination process is summarized in Algorithm below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990A55A-A225-488C-AD69-F043F6AC0A98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11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963" y="3684588"/>
            <a:ext cx="654685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Selecting Parents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8704" y="2184823"/>
            <a:ext cx="8823325" cy="5041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Many schemes are possible so long as better scoring chromosomes more likely selected</a:t>
            </a:r>
          </a:p>
          <a:p>
            <a:pPr>
              <a:lnSpc>
                <a:spcPct val="90000"/>
              </a:lnSpc>
            </a:pPr>
            <a:r>
              <a:rPr lang="en-GB" altLang="en-US"/>
              <a:t>Score is often termed the </a:t>
            </a:r>
            <a:r>
              <a:rPr lang="en-GB" altLang="en-US" i="1"/>
              <a:t>fitness</a:t>
            </a:r>
            <a:endParaRPr lang="en-GB" altLang="en-US"/>
          </a:p>
          <a:p>
            <a:pPr>
              <a:lnSpc>
                <a:spcPct val="90000"/>
              </a:lnSpc>
            </a:pPr>
            <a:r>
              <a:rPr lang="en-GB" altLang="en-US"/>
              <a:t>“Roulette Wheel” selection can be used: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Add up the fitness's of all chromosomes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Generate a random number R in that range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Select the first chromosome in the population that - when all previous fitness’s are added - gives you at least the value R</a:t>
            </a:r>
            <a:endParaRPr lang="en-GB" altLang="en-US" sz="2647"/>
          </a:p>
        </p:txBody>
      </p:sp>
    </p:spTree>
    <p:extLst>
      <p:ext uri="{BB962C8B-B14F-4D97-AF65-F5344CB8AC3E}">
        <p14:creationId xmlns:p14="http://schemas.microsoft.com/office/powerpoint/2010/main" val="979807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 population</a:t>
            </a:r>
          </a:p>
        </p:txBody>
      </p:sp>
      <p:graphicFrame>
        <p:nvGraphicFramePr>
          <p:cNvPr id="19535" name="Group 79"/>
          <p:cNvGraphicFramePr>
            <a:graphicFrameLocks noGrp="1"/>
          </p:cNvGraphicFramePr>
          <p:nvPr>
            <p:ph type="tbl" idx="1"/>
          </p:nvPr>
        </p:nvGraphicFramePr>
        <p:xfrm>
          <a:off x="1058704" y="2184823"/>
          <a:ext cx="8571230" cy="5159502"/>
        </p:xfrm>
        <a:graphic>
          <a:graphicData uri="http://schemas.openxmlformats.org/drawingml/2006/table">
            <a:tbl>
              <a:tblPr/>
              <a:tblGrid>
                <a:gridCol w="924348">
                  <a:extLst>
                    <a:ext uri="{9D8B030D-6E8A-4147-A177-3AD203B41FA5}">
                      <a16:colId xmlns:a16="http://schemas.microsoft.com/office/drawing/2014/main" val="1062920399"/>
                    </a:ext>
                  </a:extLst>
                </a:gridCol>
                <a:gridCol w="4789805">
                  <a:extLst>
                    <a:ext uri="{9D8B030D-6E8A-4147-A177-3AD203B41FA5}">
                      <a16:colId xmlns:a16="http://schemas.microsoft.com/office/drawing/2014/main" val="111571855"/>
                    </a:ext>
                  </a:extLst>
                </a:gridCol>
                <a:gridCol w="2857077">
                  <a:extLst>
                    <a:ext uri="{9D8B030D-6E8A-4147-A177-3AD203B41FA5}">
                      <a16:colId xmlns:a16="http://schemas.microsoft.com/office/drawing/2014/main" val="1938073090"/>
                    </a:ext>
                  </a:extLst>
                </a:gridCol>
              </a:tblGrid>
              <a:tr h="5714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3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No.</a:t>
                      </a:r>
                    </a:p>
                  </a:txBody>
                  <a:tcPr marL="100838" marR="100838" marT="50419" marB="504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3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Chromosome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3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Fitness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124009"/>
                  </a:ext>
                </a:extLst>
              </a:tr>
              <a:tr h="5714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3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3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1010011010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3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66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47832"/>
                  </a:ext>
                </a:extLst>
              </a:tr>
              <a:tr h="5714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3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838" marR="100838" marT="50419" marB="504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3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1111100001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3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66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3911817"/>
                  </a:ext>
                </a:extLst>
              </a:tr>
              <a:tr h="5714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3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838" marR="100838" marT="50419" marB="504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3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1011001100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3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66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764450"/>
                  </a:ext>
                </a:extLst>
              </a:tr>
              <a:tr h="5714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3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838" marR="100838" marT="50419" marB="504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3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1010000000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3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66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903769"/>
                  </a:ext>
                </a:extLst>
              </a:tr>
              <a:tr h="5714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3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838" marR="100838" marT="50419" marB="504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3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0000010000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3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66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605834"/>
                  </a:ext>
                </a:extLst>
              </a:tr>
              <a:tr h="5714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3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838" marR="100838" marT="50419" marB="504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3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1001011111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3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66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131572"/>
                  </a:ext>
                </a:extLst>
              </a:tr>
              <a:tr h="5714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3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838" marR="100838" marT="50419" marB="504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3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0101010101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3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66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872859"/>
                  </a:ext>
                </a:extLst>
              </a:tr>
              <a:tr h="5714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3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panose="02020603050405020304" pitchFamily="18" charset="0"/>
                        </a:rPr>
                        <a:t>8</a:t>
                      </a:r>
                    </a:p>
                  </a:txBody>
                  <a:tcPr marL="100838" marR="100838" marT="50419" marB="504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3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1011100111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3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66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4345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86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Roulette Wheel Selection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974673" y="2604982"/>
            <a:ext cx="873929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316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974673" y="3193203"/>
            <a:ext cx="873929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316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974672" y="2604982"/>
            <a:ext cx="0" cy="5882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316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1478862" y="2604982"/>
            <a:ext cx="0" cy="5882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316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2655306" y="2604982"/>
            <a:ext cx="0" cy="5882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316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4083844" y="2604982"/>
            <a:ext cx="0" cy="5882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316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4672066" y="2604982"/>
            <a:ext cx="0" cy="5882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316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6016572" y="2604982"/>
            <a:ext cx="0" cy="5882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316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8117364" y="2604982"/>
            <a:ext cx="0" cy="5882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316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8705586" y="2604982"/>
            <a:ext cx="0" cy="5882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316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9713966" y="2604982"/>
            <a:ext cx="0" cy="5882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316"/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1058704" y="2689013"/>
            <a:ext cx="336127" cy="44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316">
                <a:solidFill>
                  <a:srgbClr val="FF6666"/>
                </a:solidFill>
              </a:rPr>
              <a:t>1</a:t>
            </a:r>
            <a:endParaRPr lang="en-GB" altLang="en-US" sz="2316"/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1562894" y="2689013"/>
            <a:ext cx="1008380" cy="44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316">
                <a:solidFill>
                  <a:srgbClr val="FF6666"/>
                </a:solidFill>
              </a:rPr>
              <a:t>2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2655306" y="2689013"/>
            <a:ext cx="1344507" cy="44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316">
                <a:solidFill>
                  <a:srgbClr val="FF6666"/>
                </a:solidFill>
              </a:rPr>
              <a:t>3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4083844" y="2689013"/>
            <a:ext cx="588222" cy="44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316">
                <a:solidFill>
                  <a:srgbClr val="FF6666"/>
                </a:solidFill>
              </a:rPr>
              <a:t>1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4672066" y="2689013"/>
            <a:ext cx="1344507" cy="44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316">
                <a:solidFill>
                  <a:srgbClr val="FF6666"/>
                </a:solidFill>
              </a:rPr>
              <a:t>3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6016572" y="2689013"/>
            <a:ext cx="2100792" cy="44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316">
                <a:solidFill>
                  <a:srgbClr val="FF6666"/>
                </a:solidFill>
              </a:rPr>
              <a:t>5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8117364" y="2689013"/>
            <a:ext cx="588222" cy="44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316">
                <a:solidFill>
                  <a:srgbClr val="FF6666"/>
                </a:solidFill>
              </a:rPr>
              <a:t>1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8789617" y="2689013"/>
            <a:ext cx="840317" cy="44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316">
                <a:solidFill>
                  <a:srgbClr val="FF6666"/>
                </a:solidFill>
              </a:rPr>
              <a:t>2</a:t>
            </a:r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 flipV="1">
            <a:off x="974672" y="3361267"/>
            <a:ext cx="0" cy="8403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316"/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 flipV="1">
            <a:off x="9713966" y="3361267"/>
            <a:ext cx="0" cy="8403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316"/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554514" y="4285615"/>
            <a:ext cx="924348" cy="44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316"/>
              <a:t>0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9377839" y="4369647"/>
            <a:ext cx="672253" cy="44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316"/>
              <a:t>18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1562894" y="2100792"/>
            <a:ext cx="756285" cy="44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316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974672" y="2100792"/>
            <a:ext cx="672253" cy="44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316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2655306" y="2100792"/>
            <a:ext cx="672253" cy="44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316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4083844" y="2100792"/>
            <a:ext cx="588222" cy="44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316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4672066" y="2100792"/>
            <a:ext cx="588222" cy="44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316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6016572" y="2100792"/>
            <a:ext cx="588222" cy="44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316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8117364" y="2100792"/>
            <a:ext cx="588222" cy="44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316">
                <a:solidFill>
                  <a:schemeClr val="accent2"/>
                </a:solidFill>
              </a:rPr>
              <a:t>7</a:t>
            </a:r>
            <a:endParaRPr lang="en-GB" altLang="en-US" sz="2316"/>
          </a:p>
        </p:txBody>
      </p: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8705586" y="2100792"/>
            <a:ext cx="588222" cy="44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316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18466" name="Line 34"/>
          <p:cNvSpPr>
            <a:spLocks noChangeShapeType="1"/>
          </p:cNvSpPr>
          <p:nvPr/>
        </p:nvSpPr>
        <p:spPr bwMode="auto">
          <a:xfrm flipV="1">
            <a:off x="4419971" y="3361267"/>
            <a:ext cx="0" cy="8403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316"/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 flipV="1">
            <a:off x="6856889" y="3361267"/>
            <a:ext cx="0" cy="8403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316"/>
          </a:p>
        </p:txBody>
      </p:sp>
      <p:sp>
        <p:nvSpPr>
          <p:cNvPr id="18468" name="Text Box 36"/>
          <p:cNvSpPr txBox="1">
            <a:spLocks noChangeArrowheads="1"/>
          </p:cNvSpPr>
          <p:nvPr/>
        </p:nvSpPr>
        <p:spPr bwMode="auto">
          <a:xfrm>
            <a:off x="2319179" y="4369647"/>
            <a:ext cx="2352887" cy="1517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316"/>
              <a:t>Rnd[0..18] = 7</a:t>
            </a:r>
          </a:p>
          <a:p>
            <a:pPr algn="ctr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GB" altLang="en-US" sz="2316"/>
              <a:t>Chromosome4</a:t>
            </a:r>
          </a:p>
          <a:p>
            <a:pPr algn="ctr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GB" altLang="en-US" sz="2316"/>
              <a:t>Parent1</a:t>
            </a:r>
          </a:p>
        </p:txBody>
      </p:sp>
      <p:sp>
        <p:nvSpPr>
          <p:cNvPr id="18469" name="Text Box 37"/>
          <p:cNvSpPr txBox="1">
            <a:spLocks noChangeArrowheads="1"/>
          </p:cNvSpPr>
          <p:nvPr/>
        </p:nvSpPr>
        <p:spPr bwMode="auto">
          <a:xfrm>
            <a:off x="4756097" y="4369647"/>
            <a:ext cx="2520950" cy="1517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316"/>
              <a:t>Rnd[0..18] = 12 </a:t>
            </a:r>
          </a:p>
          <a:p>
            <a:pPr algn="ctr">
              <a:spcBef>
                <a:spcPct val="50000"/>
              </a:spcBef>
            </a:pPr>
            <a:r>
              <a:rPr lang="en-GB" altLang="en-US" sz="2316"/>
              <a:t>Chromosome6</a:t>
            </a:r>
          </a:p>
          <a:p>
            <a:pPr algn="ctr">
              <a:spcBef>
                <a:spcPct val="50000"/>
              </a:spcBef>
            </a:pPr>
            <a:r>
              <a:rPr lang="en-GB" altLang="en-US" sz="2316"/>
              <a:t>Parent2</a:t>
            </a:r>
          </a:p>
        </p:txBody>
      </p:sp>
    </p:spTree>
    <p:extLst>
      <p:ext uri="{BB962C8B-B14F-4D97-AF65-F5344CB8AC3E}">
        <p14:creationId xmlns:p14="http://schemas.microsoft.com/office/powerpoint/2010/main" val="3889292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Crossover - Recombination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321303" y="3088164"/>
            <a:ext cx="2268855" cy="5675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088">
                <a:solidFill>
                  <a:schemeClr val="accent2"/>
                </a:solidFill>
              </a:rPr>
              <a:t>1010000000</a:t>
            </a:r>
            <a:endParaRPr lang="en-GB" altLang="en-US" sz="3088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321303" y="3844449"/>
            <a:ext cx="2268855" cy="5675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088">
                <a:solidFill>
                  <a:srgbClr val="FF6666"/>
                </a:solidFill>
              </a:rPr>
              <a:t>1001011111</a:t>
            </a:r>
            <a:endParaRPr lang="en-GB" altLang="en-US" sz="3088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2046076" y="2753788"/>
            <a:ext cx="0" cy="201676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316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049952" y="4809063"/>
            <a:ext cx="1978245" cy="1161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316"/>
              <a:t>Crossover single point - random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7184263" y="3084663"/>
            <a:ext cx="2268855" cy="5675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088">
                <a:solidFill>
                  <a:schemeClr val="accent2"/>
                </a:solidFill>
              </a:rPr>
              <a:t>101</a:t>
            </a:r>
            <a:r>
              <a:rPr lang="en-GB" altLang="en-US" sz="3088">
                <a:solidFill>
                  <a:srgbClr val="FF6666"/>
                </a:solidFill>
              </a:rPr>
              <a:t>1011111</a:t>
            </a:r>
            <a:endParaRPr lang="en-GB" altLang="en-US" sz="3088"/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7184263" y="3840948"/>
            <a:ext cx="2268855" cy="5675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088">
                <a:solidFill>
                  <a:srgbClr val="FF6666"/>
                </a:solidFill>
              </a:rPr>
              <a:t>101</a:t>
            </a:r>
            <a:r>
              <a:rPr lang="en-GB" altLang="en-US" sz="3088">
                <a:solidFill>
                  <a:schemeClr val="accent2"/>
                </a:solidFill>
              </a:rPr>
              <a:t>0000000</a:t>
            </a:r>
            <a:endParaRPr lang="en-GB" altLang="en-US" sz="3088"/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3773978" y="3112673"/>
            <a:ext cx="1696389" cy="44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316"/>
              <a:t>Parent1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3758222" y="3952990"/>
            <a:ext cx="1258725" cy="44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316"/>
              <a:t>Parent2</a:t>
            </a: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5297052" y="3144185"/>
            <a:ext cx="1790924" cy="44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altLang="en-US" sz="2316"/>
              <a:t>Offspring1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5311057" y="3949488"/>
            <a:ext cx="1790924" cy="44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altLang="en-US" sz="2316"/>
              <a:t>Offspring2</a:t>
            </a:r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3740715" y="5290494"/>
            <a:ext cx="5680891" cy="1161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316"/>
              <a:t>With some high probability (</a:t>
            </a:r>
            <a:r>
              <a:rPr lang="en-GB" altLang="en-US" sz="2316" i="1"/>
              <a:t>crossover rate</a:t>
            </a:r>
            <a:r>
              <a:rPr lang="en-GB" altLang="en-US" sz="2316"/>
              <a:t>) apply crossover to the parents. (</a:t>
            </a:r>
            <a:r>
              <a:rPr lang="en-GB" altLang="en-US" sz="2316" i="1"/>
              <a:t>typical values are 0.8 to 0.95</a:t>
            </a:r>
            <a:r>
              <a:rPr lang="en-GB" altLang="en-US" sz="2316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522830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Mutation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562521" y="2244346"/>
            <a:ext cx="2268855" cy="5675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088">
                <a:solidFill>
                  <a:schemeClr val="accent2"/>
                </a:solidFill>
              </a:rPr>
              <a:t>101</a:t>
            </a:r>
            <a:r>
              <a:rPr lang="en-GB" altLang="en-US" sz="3088">
                <a:solidFill>
                  <a:srgbClr val="FF6666"/>
                </a:solidFill>
              </a:rPr>
              <a:t>1011111</a:t>
            </a:r>
            <a:endParaRPr lang="en-GB" altLang="en-US" sz="3088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562521" y="3000631"/>
            <a:ext cx="2268855" cy="5675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088">
                <a:solidFill>
                  <a:srgbClr val="FF6666"/>
                </a:solidFill>
              </a:rPr>
              <a:t>101</a:t>
            </a:r>
            <a:r>
              <a:rPr lang="en-GB" altLang="en-US" sz="3088">
                <a:solidFill>
                  <a:schemeClr val="accent2"/>
                </a:solidFill>
              </a:rPr>
              <a:t>0000000</a:t>
            </a:r>
            <a:endParaRPr lang="en-GB" altLang="en-US" sz="3088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75310" y="2303868"/>
            <a:ext cx="1790924" cy="44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altLang="en-US" sz="2316"/>
              <a:t>Offspring1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689316" y="3109172"/>
            <a:ext cx="1790924" cy="44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altLang="en-US" sz="2316"/>
              <a:t>Offspring2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7466119" y="2226839"/>
            <a:ext cx="2268855" cy="5675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088">
                <a:solidFill>
                  <a:schemeClr val="accent2"/>
                </a:solidFill>
              </a:rPr>
              <a:t>101</a:t>
            </a:r>
            <a:r>
              <a:rPr lang="en-GB" altLang="en-US" sz="3088">
                <a:solidFill>
                  <a:srgbClr val="FF6666"/>
                </a:solidFill>
              </a:rPr>
              <a:t>10</a:t>
            </a:r>
            <a:r>
              <a:rPr lang="en-GB" altLang="en-US" sz="3088"/>
              <a:t>0</a:t>
            </a:r>
            <a:r>
              <a:rPr lang="en-GB" altLang="en-US" sz="3088">
                <a:solidFill>
                  <a:srgbClr val="FF6666"/>
                </a:solidFill>
              </a:rPr>
              <a:t>1111</a:t>
            </a:r>
            <a:endParaRPr lang="en-GB" altLang="en-US" sz="3088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7466119" y="2983124"/>
            <a:ext cx="2268855" cy="5675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088">
                <a:solidFill>
                  <a:srgbClr val="FF6666"/>
                </a:solidFill>
              </a:rPr>
              <a:t>10</a:t>
            </a:r>
            <a:r>
              <a:rPr lang="en-GB" altLang="en-US" sz="3088"/>
              <a:t>0</a:t>
            </a:r>
            <a:r>
              <a:rPr lang="en-GB" altLang="en-US" sz="3088">
                <a:solidFill>
                  <a:schemeClr val="accent2"/>
                </a:solidFill>
              </a:rPr>
              <a:t>0000000</a:t>
            </a:r>
            <a:endParaRPr lang="en-GB" altLang="en-US" sz="3088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5578908" y="2286362"/>
            <a:ext cx="1790925" cy="44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altLang="en-US" sz="2316"/>
              <a:t>Offspring1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5592913" y="3091665"/>
            <a:ext cx="1790925" cy="44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altLang="en-US" sz="2316"/>
              <a:t>Offspring2</a:t>
            </a:r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8689830" y="1291987"/>
            <a:ext cx="0" cy="8858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316"/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1125230" y="5369274"/>
            <a:ext cx="8420673" cy="1517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088"/>
              <a:t>With some small probability (the </a:t>
            </a:r>
            <a:r>
              <a:rPr lang="en-GB" altLang="en-US" sz="3088" i="1"/>
              <a:t>mutation rate</a:t>
            </a:r>
            <a:r>
              <a:rPr lang="en-GB" altLang="en-US" sz="3088"/>
              <a:t>) flip each bit in the offspring (</a:t>
            </a:r>
            <a:r>
              <a:rPr lang="en-GB" altLang="en-US" sz="3088" i="1"/>
              <a:t>typical values between 0.1 and 0.001</a:t>
            </a:r>
            <a:r>
              <a:rPr lang="en-GB" altLang="en-US" sz="3088"/>
              <a:t>)</a:t>
            </a:r>
            <a:endParaRPr lang="en-GB" altLang="en-US" sz="2316"/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8131369" y="856073"/>
            <a:ext cx="1274480" cy="44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316"/>
              <a:t>mutate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1345813" y="3921478"/>
            <a:ext cx="3282488" cy="44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316"/>
              <a:t>Original offspring</a:t>
            </a:r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 flipH="1">
            <a:off x="8129619" y="1323499"/>
            <a:ext cx="404402" cy="17103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316"/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6928666" y="3970496"/>
            <a:ext cx="2771294" cy="44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316"/>
              <a:t>Mutated offspring</a:t>
            </a:r>
          </a:p>
        </p:txBody>
      </p:sp>
    </p:spTree>
    <p:extLst>
      <p:ext uri="{BB962C8B-B14F-4D97-AF65-F5344CB8AC3E}">
        <p14:creationId xmlns:p14="http://schemas.microsoft.com/office/powerpoint/2010/main" val="2304316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88" y="1428750"/>
            <a:ext cx="9618662" cy="4246563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FF0000"/>
                </a:solidFill>
              </a:rPr>
              <a:t>Reproduction: </a:t>
            </a:r>
            <a:r>
              <a:rPr lang="en-US" sz="2800" dirty="0"/>
              <a:t>process of producing offspring from selected parents by applying crossover and/or mutation operators</a:t>
            </a:r>
          </a:p>
          <a:p>
            <a:pPr>
              <a:defRPr/>
            </a:pPr>
            <a:r>
              <a:rPr lang="en-US" sz="2800" dirty="0">
                <a:solidFill>
                  <a:srgbClr val="FF0000"/>
                </a:solidFill>
              </a:rPr>
              <a:t>Crossover:</a:t>
            </a:r>
            <a:r>
              <a:rPr lang="en-US" sz="2800" dirty="0"/>
              <a:t> is the process of creating one or more new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individuals through the combination of genetic material randomly selected from two or more parents</a:t>
            </a:r>
          </a:p>
          <a:p>
            <a:pPr>
              <a:defRPr/>
            </a:pPr>
            <a:r>
              <a:rPr lang="en-US" sz="2800" dirty="0">
                <a:solidFill>
                  <a:srgbClr val="FF0000"/>
                </a:solidFill>
              </a:rPr>
              <a:t>Mutation:</a:t>
            </a:r>
          </a:p>
          <a:p>
            <a:pPr marL="791208" indent="-403752">
              <a:buFont typeface="+mj-lt"/>
              <a:buAutoNum type="arabicPeriod"/>
              <a:defRPr/>
            </a:pPr>
            <a:r>
              <a:rPr lang="en-US" sz="2800" dirty="0"/>
              <a:t>The process of randomly changing the values of genes in a chromosome</a:t>
            </a:r>
          </a:p>
          <a:p>
            <a:pPr marL="791208" indent="-403752">
              <a:buFont typeface="+mj-lt"/>
              <a:buAutoNum type="arabicPeriod"/>
              <a:defRPr/>
            </a:pPr>
            <a:r>
              <a:rPr lang="en-US" sz="2800" dirty="0"/>
              <a:t>The main objective is to introduce new genetic material into</a:t>
            </a:r>
          </a:p>
          <a:p>
            <a:pPr marL="791208" indent="-403752">
              <a:buFont typeface="+mj-lt"/>
              <a:buAutoNum type="arabicPeriod"/>
              <a:defRPr/>
            </a:pPr>
            <a:r>
              <a:rPr lang="en-US" sz="2800" dirty="0"/>
              <a:t>the population, thereby increasing genetic </a:t>
            </a:r>
            <a:r>
              <a:rPr lang="en-US" sz="2800" dirty="0" smtClean="0"/>
              <a:t>diversity</a:t>
            </a:r>
            <a:endParaRPr lang="en-US" sz="2800" dirty="0"/>
          </a:p>
        </p:txBody>
      </p:sp>
      <p:sp>
        <p:nvSpPr>
          <p:cNvPr id="1331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0D3D4F1-1FC1-4A3A-A49D-DCFBE94682FE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17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13317" name="Title 1"/>
          <p:cNvSpPr>
            <a:spLocks noGrp="1"/>
          </p:cNvSpPr>
          <p:nvPr>
            <p:ph type="title"/>
          </p:nvPr>
        </p:nvSpPr>
        <p:spPr>
          <a:xfrm>
            <a:off x="534988" y="0"/>
            <a:ext cx="9618662" cy="1260475"/>
          </a:xfrm>
        </p:spPr>
        <p:txBody>
          <a:bodyPr/>
          <a:lstStyle/>
          <a:p>
            <a:r>
              <a:rPr lang="en-US" altLang="en-US" sz="4000" smtClean="0">
                <a:ea typeface="ＭＳ Ｐゴシック" panose="020B0600070205080204" pitchFamily="34" charset="-128"/>
              </a:rPr>
              <a:t>Types of 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A Simple </a:t>
            </a:r>
            <a:r>
              <a:rPr lang="en-US" altLang="en-US" dirty="0" smtClean="0"/>
              <a:t>Example TSP</a:t>
            </a:r>
            <a:endParaRPr lang="en-US" alt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/>
          </a:p>
          <a:p>
            <a:pPr>
              <a:buFont typeface="Monotype Sorts" pitchFamily="2" charset="2"/>
              <a:buNone/>
            </a:pPr>
            <a:r>
              <a:rPr lang="en-US" altLang="en-US"/>
              <a:t>The Traveling Salesman Problem:</a:t>
            </a:r>
          </a:p>
          <a:p>
            <a:pPr>
              <a:buFont typeface="Monotype Sorts" pitchFamily="2" charset="2"/>
              <a:buNone/>
            </a:pPr>
            <a:endParaRPr lang="en-US" altLang="en-US" sz="2206"/>
          </a:p>
          <a:p>
            <a:pPr>
              <a:buFont typeface="Monotype Sorts" pitchFamily="2" charset="2"/>
              <a:buNone/>
            </a:pPr>
            <a:r>
              <a:rPr lang="en-US" altLang="en-US"/>
              <a:t>Find a tour of a given set of cities so that </a:t>
            </a:r>
          </a:p>
          <a:p>
            <a:pPr lvl="1"/>
            <a:r>
              <a:rPr lang="en-US" altLang="en-US"/>
              <a:t>each city is visited only once</a:t>
            </a:r>
          </a:p>
          <a:p>
            <a:pPr lvl="1"/>
            <a:r>
              <a:rPr lang="en-US" altLang="en-US"/>
              <a:t>the total distance traveled is minimized</a:t>
            </a:r>
          </a:p>
          <a:p>
            <a:pPr>
              <a:buFont typeface="Monotype Sorts" pitchFamily="2" charset="2"/>
              <a:buNone/>
            </a:pPr>
            <a:endParaRPr lang="en-US" altLang="en-US" sz="1544"/>
          </a:p>
          <a:p>
            <a:pPr>
              <a:buFont typeface="Monotype Sorts" pitchFamily="2" charset="2"/>
              <a:buNone/>
            </a:pPr>
            <a:endParaRPr lang="en-US" altLang="en-US" sz="1544"/>
          </a:p>
        </p:txBody>
      </p:sp>
    </p:spTree>
    <p:extLst>
      <p:ext uri="{BB962C8B-B14F-4D97-AF65-F5344CB8AC3E}">
        <p14:creationId xmlns:p14="http://schemas.microsoft.com/office/powerpoint/2010/main" val="377518846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Representation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/>
              <a:t>Representation is an ordered list of city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numbers known as an </a:t>
            </a:r>
            <a:r>
              <a:rPr lang="en-US" altLang="en-US" i="1"/>
              <a:t>order-based</a:t>
            </a:r>
            <a:r>
              <a:rPr lang="en-US" altLang="en-US"/>
              <a:t> GA.</a:t>
            </a:r>
          </a:p>
          <a:p>
            <a:pPr>
              <a:buFont typeface="Monotype Sorts" pitchFamily="2" charset="2"/>
              <a:buNone/>
            </a:pPr>
            <a:endParaRPr lang="en-US" altLang="en-US" sz="1985"/>
          </a:p>
          <a:p>
            <a:pPr>
              <a:buFont typeface="Monotype Sorts" pitchFamily="2" charset="2"/>
              <a:buNone/>
            </a:pPr>
            <a:r>
              <a:rPr lang="en-US" altLang="en-US" sz="2647"/>
              <a:t>1) London     3) Dunedin        5) Beijing     7) Tokyo</a:t>
            </a:r>
          </a:p>
          <a:p>
            <a:pPr>
              <a:buFont typeface="Monotype Sorts" pitchFamily="2" charset="2"/>
              <a:buNone/>
            </a:pPr>
            <a:r>
              <a:rPr lang="en-US" altLang="en-US" sz="2647"/>
              <a:t>2) Venice      4) Singapore     6) Phoenix   8) Victoria</a:t>
            </a:r>
            <a:endParaRPr lang="en-US" altLang="en-US"/>
          </a:p>
          <a:p>
            <a:pPr>
              <a:buFont typeface="Monotype Sorts" pitchFamily="2" charset="2"/>
              <a:buNone/>
            </a:pPr>
            <a:endParaRPr lang="en-US" altLang="en-US" sz="3088"/>
          </a:p>
          <a:p>
            <a:pPr>
              <a:buFont typeface="Monotype Sorts" pitchFamily="2" charset="2"/>
              <a:buNone/>
            </a:pPr>
            <a:r>
              <a:rPr lang="en-US" altLang="en-US" sz="2647"/>
              <a:t>CityList1</a:t>
            </a:r>
            <a:r>
              <a:rPr lang="en-US" altLang="en-US"/>
              <a:t>     </a:t>
            </a:r>
            <a:r>
              <a:rPr lang="en-US" altLang="en-US" sz="3088"/>
              <a:t>(3   5   7   2   1   6   4   8)</a:t>
            </a:r>
            <a:endParaRPr lang="en-US" altLang="en-US"/>
          </a:p>
          <a:p>
            <a:pPr>
              <a:buFont typeface="Monotype Sorts" pitchFamily="2" charset="2"/>
              <a:buNone/>
            </a:pPr>
            <a:r>
              <a:rPr lang="en-US" altLang="en-US" sz="2647"/>
              <a:t>CityList2</a:t>
            </a:r>
            <a:r>
              <a:rPr lang="en-US" altLang="en-US"/>
              <a:t>     </a:t>
            </a:r>
            <a:r>
              <a:rPr lang="en-US" altLang="en-US" sz="3088"/>
              <a:t>(2   5   7   6   8   1   3   4)</a:t>
            </a:r>
          </a:p>
        </p:txBody>
      </p:sp>
    </p:spTree>
    <p:extLst>
      <p:ext uri="{BB962C8B-B14F-4D97-AF65-F5344CB8AC3E}">
        <p14:creationId xmlns:p14="http://schemas.microsoft.com/office/powerpoint/2010/main" val="53578186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5349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Agenda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Introduction</a:t>
            </a:r>
          </a:p>
          <a:p>
            <a:pPr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Population and Chromosome</a:t>
            </a:r>
          </a:p>
          <a:p>
            <a:pPr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Mutation, Crossover, Selection</a:t>
            </a:r>
          </a:p>
          <a:p>
            <a:pPr eaLnBrk="1" hangingPunct="1"/>
            <a:r>
              <a:rPr lang="en-US" altLang="en-US" b="1" dirty="0"/>
              <a:t>A Simple Example TSP</a:t>
            </a:r>
            <a:endParaRPr lang="en-US" altLang="en-US" b="1" dirty="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b="1" dirty="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b="1" dirty="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b="1" dirty="0" smtClean="0">
              <a:ea typeface="ＭＳ Ｐゴシック" panose="020B0600070205080204" pitchFamily="34" charset="-128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EC61F7E-A113-4166-AAEE-9DD27E05925E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2</a:t>
            </a:fld>
            <a:endParaRPr lang="en-US" altLang="en-US" sz="14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Crossover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019070" y="3513575"/>
            <a:ext cx="2254850" cy="40615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316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4006815" y="4966622"/>
            <a:ext cx="2254850" cy="40615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316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3088"/>
              <a:t>Crossover combines inversion and</a:t>
            </a:r>
          </a:p>
          <a:p>
            <a:pPr>
              <a:buFont typeface="Monotype Sorts" pitchFamily="2" charset="2"/>
              <a:buNone/>
            </a:pPr>
            <a:r>
              <a:rPr lang="en-US" altLang="en-US" sz="3088"/>
              <a:t>recombination:</a:t>
            </a:r>
            <a:endParaRPr lang="en-US" altLang="en-US"/>
          </a:p>
          <a:p>
            <a:pPr>
              <a:buFont typeface="Monotype Sorts" pitchFamily="2" charset="2"/>
              <a:buNone/>
            </a:pPr>
            <a:r>
              <a:rPr lang="en-US" altLang="en-US" sz="2206"/>
              <a:t>       </a:t>
            </a:r>
            <a:r>
              <a:rPr lang="en-US" altLang="en-US" sz="3088"/>
              <a:t>                       *             *</a:t>
            </a:r>
          </a:p>
          <a:p>
            <a:pPr>
              <a:buFont typeface="Monotype Sorts" pitchFamily="2" charset="2"/>
              <a:buNone/>
            </a:pPr>
            <a:r>
              <a:rPr lang="en-US" altLang="en-US" sz="2647"/>
              <a:t>Parent1</a:t>
            </a:r>
            <a:r>
              <a:rPr lang="en-US" altLang="en-US" sz="3088"/>
              <a:t>      (3   5   7   2   1   6   4   8)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647"/>
              <a:t>Parent2</a:t>
            </a:r>
            <a:r>
              <a:rPr lang="en-US" altLang="en-US" sz="3088"/>
              <a:t>      (2   5   7   6   8   1   3   4)</a:t>
            </a:r>
          </a:p>
          <a:p>
            <a:pPr>
              <a:buFont typeface="Monotype Sorts" pitchFamily="2" charset="2"/>
              <a:buNone/>
            </a:pPr>
            <a:endParaRPr lang="en-US" altLang="en-US" sz="1764"/>
          </a:p>
          <a:p>
            <a:pPr>
              <a:buFont typeface="Monotype Sorts" pitchFamily="2" charset="2"/>
              <a:buNone/>
            </a:pPr>
            <a:r>
              <a:rPr lang="en-US" altLang="en-US" sz="2647"/>
              <a:t>Child</a:t>
            </a:r>
            <a:r>
              <a:rPr lang="en-US" altLang="en-US" sz="3088"/>
              <a:t>          (5   8   7   2   1   6   3   4)</a:t>
            </a:r>
          </a:p>
          <a:p>
            <a:pPr>
              <a:buFont typeface="Monotype Sorts" pitchFamily="2" charset="2"/>
              <a:buNone/>
            </a:pPr>
            <a:endParaRPr lang="en-US" altLang="en-US" sz="3088"/>
          </a:p>
          <a:p>
            <a:pPr>
              <a:buFont typeface="Monotype Sorts" pitchFamily="2" charset="2"/>
              <a:buNone/>
            </a:pPr>
            <a:r>
              <a:rPr lang="en-US" altLang="en-US" sz="3088"/>
              <a:t>This operator is called the </a:t>
            </a:r>
            <a:r>
              <a:rPr lang="en-US" altLang="en-US" sz="3088" i="1"/>
              <a:t>Order1 </a:t>
            </a:r>
            <a:r>
              <a:rPr lang="en-US" altLang="en-US" sz="3088"/>
              <a:t>crossover.</a:t>
            </a:r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>
            <a:off x="2998435" y="4705773"/>
            <a:ext cx="435564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316"/>
          </a:p>
        </p:txBody>
      </p:sp>
    </p:spTree>
    <p:extLst>
      <p:ext uri="{BB962C8B-B14F-4D97-AF65-F5344CB8AC3E}">
        <p14:creationId xmlns:p14="http://schemas.microsoft.com/office/powerpoint/2010/main" val="110951430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4258910" y="3536333"/>
            <a:ext cx="406153" cy="175066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316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5902780" y="3536333"/>
            <a:ext cx="406153" cy="175066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316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/>
              <a:t>Mutation involves reordering of the list:</a:t>
            </a:r>
          </a:p>
          <a:p>
            <a:pPr>
              <a:buFont typeface="Monotype Sorts" pitchFamily="2" charset="2"/>
              <a:buNone/>
            </a:pPr>
            <a:endParaRPr lang="en-US" altLang="en-US"/>
          </a:p>
          <a:p>
            <a:pPr>
              <a:buFont typeface="Monotype Sorts" pitchFamily="2" charset="2"/>
              <a:buNone/>
            </a:pPr>
            <a:r>
              <a:rPr lang="en-US" altLang="en-US" sz="2647"/>
              <a:t>                                   </a:t>
            </a:r>
            <a:r>
              <a:rPr lang="en-US" altLang="en-US" sz="3088"/>
              <a:t>*</a:t>
            </a:r>
            <a:r>
              <a:rPr lang="en-US" altLang="en-US" sz="2647"/>
              <a:t>                </a:t>
            </a:r>
            <a:r>
              <a:rPr lang="en-US" altLang="en-US" sz="3088"/>
              <a:t>*</a:t>
            </a:r>
            <a:endParaRPr lang="en-US" altLang="en-US"/>
          </a:p>
          <a:p>
            <a:pPr>
              <a:buFont typeface="Monotype Sorts" pitchFamily="2" charset="2"/>
              <a:buNone/>
            </a:pPr>
            <a:r>
              <a:rPr lang="en-US" altLang="en-US" sz="3088"/>
              <a:t>Before:       (5   8   7   2   1   6   3   4)</a:t>
            </a:r>
          </a:p>
          <a:p>
            <a:pPr>
              <a:buFont typeface="Monotype Sorts" pitchFamily="2" charset="2"/>
              <a:buNone/>
            </a:pPr>
            <a:endParaRPr lang="en-US" altLang="en-US" sz="3088"/>
          </a:p>
          <a:p>
            <a:pPr>
              <a:buFont typeface="Monotype Sorts" pitchFamily="2" charset="2"/>
              <a:buNone/>
            </a:pPr>
            <a:r>
              <a:rPr lang="en-US" altLang="en-US" sz="3088"/>
              <a:t>After:          (5   8   6   2   1   7   3   4)</a:t>
            </a:r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Mutation</a:t>
            </a:r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4847132" y="4453678"/>
            <a:ext cx="91034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316"/>
          </a:p>
        </p:txBody>
      </p:sp>
    </p:spTree>
    <p:extLst>
      <p:ext uri="{BB962C8B-B14F-4D97-AF65-F5344CB8AC3E}">
        <p14:creationId xmlns:p14="http://schemas.microsoft.com/office/powerpoint/2010/main" val="148853849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TSP Example: 30 Cities</a:t>
            </a:r>
          </a:p>
        </p:txBody>
      </p:sp>
      <p:graphicFrame>
        <p:nvGraphicFramePr>
          <p:cNvPr id="55299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058704" y="1596602"/>
          <a:ext cx="8571230" cy="504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Chart" r:id="rId3" imgW="6105600" imgH="3409920" progId="Excel.Chart.5">
                  <p:embed followColorScheme="full"/>
                </p:oleObj>
              </mc:Choice>
              <mc:Fallback>
                <p:oleObj name="Chart" r:id="rId3" imgW="6105600" imgH="3409920" progId="Excel.Chart.5">
                  <p:embed followColorScheme="full"/>
                  <p:pic>
                    <p:nvPicPr>
                      <p:cNvPr id="55299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704" y="1596602"/>
                        <a:ext cx="8571230" cy="504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042473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Solution </a:t>
            </a:r>
            <a:r>
              <a:rPr lang="en-US" altLang="en-US" baseline="-25000"/>
              <a:t>i</a:t>
            </a:r>
            <a:r>
              <a:rPr lang="en-US" altLang="en-US"/>
              <a:t> (Distance = 941)</a:t>
            </a:r>
          </a:p>
        </p:txBody>
      </p:sp>
      <p:graphicFrame>
        <p:nvGraphicFramePr>
          <p:cNvPr id="57347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974673" y="1579095"/>
          <a:ext cx="8739293" cy="5059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Chart" r:id="rId3" imgW="6048360" imgH="3571920" progId="Excel.Chart.5">
                  <p:embed followColorScheme="full"/>
                </p:oleObj>
              </mc:Choice>
              <mc:Fallback>
                <p:oleObj name="Chart" r:id="rId3" imgW="6048360" imgH="3571920" progId="Excel.Chart.5">
                  <p:embed followColorScheme="full"/>
                  <p:pic>
                    <p:nvPicPr>
                      <p:cNvPr id="57347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673" y="1579095"/>
                        <a:ext cx="8739293" cy="5059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247216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Solution </a:t>
            </a:r>
            <a:r>
              <a:rPr lang="en-US" altLang="en-US" baseline="-25000"/>
              <a:t>j</a:t>
            </a:r>
            <a:r>
              <a:rPr lang="en-US" altLang="en-US"/>
              <a:t>(Distance = 800)</a:t>
            </a:r>
          </a:p>
        </p:txBody>
      </p:sp>
      <p:graphicFrame>
        <p:nvGraphicFramePr>
          <p:cNvPr id="59395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058704" y="1579095"/>
          <a:ext cx="8571230" cy="5059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Chart" r:id="rId3" imgW="7267680" imgH="3571920" progId="Excel.Chart.5">
                  <p:embed followColorScheme="full"/>
                </p:oleObj>
              </mc:Choice>
              <mc:Fallback>
                <p:oleObj name="Chart" r:id="rId3" imgW="7267680" imgH="3571920" progId="Excel.Chart.5">
                  <p:embed followColorScheme="full"/>
                  <p:pic>
                    <p:nvPicPr>
                      <p:cNvPr id="59395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704" y="1579095"/>
                        <a:ext cx="8571230" cy="5059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183599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Solution </a:t>
            </a:r>
            <a:r>
              <a:rPr lang="en-US" altLang="en-US" baseline="-25000"/>
              <a:t>k</a:t>
            </a:r>
            <a:r>
              <a:rPr lang="en-US" altLang="en-US"/>
              <a:t>(Distance = 652)</a:t>
            </a:r>
          </a:p>
        </p:txBody>
      </p:sp>
      <p:graphicFrame>
        <p:nvGraphicFramePr>
          <p:cNvPr id="61443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974672" y="1545833"/>
          <a:ext cx="8823325" cy="5092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Chart" r:id="rId3" imgW="6105600" imgH="3571920" progId="Excel.Chart.5">
                  <p:embed followColorScheme="full"/>
                </p:oleObj>
              </mc:Choice>
              <mc:Fallback>
                <p:oleObj name="Chart" r:id="rId3" imgW="6105600" imgH="3571920" progId="Excel.Chart.5">
                  <p:embed followColorScheme="full"/>
                  <p:pic>
                    <p:nvPicPr>
                      <p:cNvPr id="61443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672" y="1545833"/>
                        <a:ext cx="8823325" cy="50926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192100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6609" y="252095"/>
            <a:ext cx="9159452" cy="1176443"/>
          </a:xfrm>
          <a:noFill/>
          <a:ln/>
        </p:spPr>
        <p:txBody>
          <a:bodyPr/>
          <a:lstStyle/>
          <a:p>
            <a:r>
              <a:rPr lang="en-US" altLang="en-US"/>
              <a:t>Best Solution (Distance = 420)</a:t>
            </a:r>
          </a:p>
        </p:txBody>
      </p:sp>
      <p:graphicFrame>
        <p:nvGraphicFramePr>
          <p:cNvPr id="63491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058704" y="1579095"/>
          <a:ext cx="8571230" cy="5059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Chart" r:id="rId3" imgW="6715080" imgH="3571920" progId="Excel.Chart.5">
                  <p:embed followColorScheme="full"/>
                </p:oleObj>
              </mc:Choice>
              <mc:Fallback>
                <p:oleObj name="Chart" r:id="rId3" imgW="6715080" imgH="3571920" progId="Excel.Chart.5">
                  <p:embed followColorScheme="full"/>
                  <p:pic>
                    <p:nvPicPr>
                      <p:cNvPr id="63491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704" y="1579095"/>
                        <a:ext cx="8571230" cy="5059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000821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Overview of Performance</a:t>
            </a:r>
          </a:p>
        </p:txBody>
      </p:sp>
      <p:graphicFrame>
        <p:nvGraphicFramePr>
          <p:cNvPr id="65539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638546" y="1512570"/>
          <a:ext cx="9495578" cy="5125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Chart" r:id="rId3" imgW="4886280" imgH="3247920" progId="Excel.Chart.5">
                  <p:embed followColorScheme="full"/>
                </p:oleObj>
              </mc:Choice>
              <mc:Fallback>
                <p:oleObj name="Chart" r:id="rId3" imgW="4886280" imgH="3247920" progId="Excel.Chart.5">
                  <p:embed followColorScheme="full"/>
                  <p:pic>
                    <p:nvPicPr>
                      <p:cNvPr id="65539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546" y="1512570"/>
                        <a:ext cx="9495578" cy="5125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782853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712788" y="168275"/>
            <a:ext cx="9620250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GA VS Backpropagation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4A3EE6B-552A-4329-9CD6-1C204D8ADDD6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28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143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1949450"/>
            <a:ext cx="7559675" cy="45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12788" y="168275"/>
            <a:ext cx="9620250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GA for finding optimum value from a function</a:t>
            </a:r>
            <a:endParaRPr lang="en-US" sz="2800" dirty="0"/>
          </a:p>
          <a:p>
            <a:pPr>
              <a:defRPr/>
            </a:pPr>
            <a:r>
              <a:rPr lang="en-US" sz="2800" dirty="0" smtClean="0"/>
              <a:t>GA for class </a:t>
            </a:r>
            <a:r>
              <a:rPr lang="en-US" sz="2800" smtClean="0"/>
              <a:t>scheduling problem</a:t>
            </a: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GA for optimization of Radio </a:t>
            </a:r>
            <a:r>
              <a:rPr lang="en-US" sz="2800" dirty="0"/>
              <a:t>Base Station</a:t>
            </a:r>
          </a:p>
          <a:p>
            <a:pPr>
              <a:defRPr/>
            </a:pPr>
            <a:r>
              <a:rPr lang="en-US" sz="2800" dirty="0" smtClean="0"/>
              <a:t>GA for  </a:t>
            </a:r>
            <a:r>
              <a:rPr lang="en-US" sz="2800" dirty="0"/>
              <a:t>Data Time </a:t>
            </a:r>
            <a:r>
              <a:rPr lang="en-US" sz="2800" dirty="0" smtClean="0"/>
              <a:t>Series prediction</a:t>
            </a:r>
          </a:p>
          <a:p>
            <a:pPr>
              <a:defRPr/>
            </a:pPr>
            <a:r>
              <a:rPr lang="en-US" sz="2800" dirty="0" smtClean="0"/>
              <a:t>GA for robotics and Neural Network</a:t>
            </a:r>
            <a:endParaRPr lang="en-US" sz="28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800" dirty="0"/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CF22A07-1585-4DC3-920D-9EA90492C56E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29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0" y="4197350"/>
            <a:ext cx="5345113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49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 smtClean="0"/>
              <a:t>First proposed by Fraser in 1957</a:t>
            </a:r>
          </a:p>
          <a:p>
            <a:pPr>
              <a:defRPr/>
            </a:pPr>
            <a:r>
              <a:rPr lang="en-US" sz="3200" dirty="0" smtClean="0"/>
              <a:t>Popularized by Holland in 1975</a:t>
            </a:r>
          </a:p>
          <a:p>
            <a:pPr>
              <a:defRPr/>
            </a:pPr>
            <a:r>
              <a:rPr lang="en-US" sz="3200" dirty="0" smtClean="0"/>
              <a:t>Genetic algorithms (GA) focus on genetic evolution</a:t>
            </a:r>
          </a:p>
          <a:p>
            <a:pPr>
              <a:defRPr/>
            </a:pPr>
            <a:r>
              <a:rPr lang="en-US" sz="3200" dirty="0" smtClean="0"/>
              <a:t>Main driving operators:</a:t>
            </a:r>
          </a:p>
          <a:p>
            <a:pPr marL="521437" indent="-521437">
              <a:buFont typeface="+mj-lt"/>
              <a:buAutoNum type="arabicPeriod"/>
              <a:defRPr/>
            </a:pPr>
            <a:r>
              <a:rPr lang="en-US" sz="3200" dirty="0" smtClean="0">
                <a:solidFill>
                  <a:srgbClr val="FF0000"/>
                </a:solidFill>
              </a:rPr>
              <a:t>Selection</a:t>
            </a:r>
            <a:r>
              <a:rPr lang="en-US" sz="3200" dirty="0" smtClean="0"/>
              <a:t>, to model survival of the fittest</a:t>
            </a:r>
          </a:p>
          <a:p>
            <a:pPr marL="521437" indent="-521437">
              <a:buFont typeface="+mj-lt"/>
              <a:buAutoNum type="arabicPeriod"/>
              <a:defRPr/>
            </a:pPr>
            <a:r>
              <a:rPr lang="en-US" sz="3200" dirty="0" smtClean="0">
                <a:solidFill>
                  <a:srgbClr val="FF0000"/>
                </a:solidFill>
              </a:rPr>
              <a:t>Recombination</a:t>
            </a:r>
            <a:r>
              <a:rPr lang="en-US" sz="3200" dirty="0" smtClean="0"/>
              <a:t>, to model reproduction</a:t>
            </a:r>
          </a:p>
          <a:p>
            <a:pPr marL="521437" indent="-521437">
              <a:buFont typeface="+mj-lt"/>
              <a:buAutoNum type="arabicPeriod"/>
              <a:defRPr/>
            </a:pPr>
            <a:r>
              <a:rPr lang="en-US" sz="3200" dirty="0" smtClean="0">
                <a:solidFill>
                  <a:srgbClr val="FF0000"/>
                </a:solidFill>
              </a:rPr>
              <a:t>Mutation</a:t>
            </a:r>
            <a:r>
              <a:rPr lang="en-US" sz="3200" dirty="0" smtClean="0"/>
              <a:t>, to introduce new genetic material</a:t>
            </a: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89317D8-7039-4AC9-983C-015629BB041D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3</a:t>
            </a:fld>
            <a:endParaRPr lang="en-US" altLang="en-US" sz="14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534988" y="23813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88" y="1795463"/>
            <a:ext cx="6145212" cy="5178425"/>
          </a:xfrm>
        </p:spPr>
        <p:txBody>
          <a:bodyPr/>
          <a:lstStyle/>
          <a:p>
            <a:pPr>
              <a:defRPr/>
            </a:pPr>
            <a:r>
              <a:rPr lang="en-US" sz="2100" dirty="0"/>
              <a:t>School timetable scheduling problem presents  a set of tasks (classes) and a set of resources (rooms and instructors). No conflicting classes (which allocate the same resource, a student group or an instructor) are placed in the same </a:t>
            </a:r>
            <a:r>
              <a:rPr lang="en-US" sz="2100" dirty="0" err="1"/>
              <a:t>timeslot.Create</a:t>
            </a:r>
            <a:r>
              <a:rPr lang="en-US" sz="2100" dirty="0"/>
              <a:t> a demo program for Scheduling using GA.</a:t>
            </a:r>
          </a:p>
          <a:p>
            <a:pPr>
              <a:defRPr/>
            </a:pPr>
            <a:endParaRPr lang="en-US" sz="2100" dirty="0"/>
          </a:p>
          <a:p>
            <a:pPr>
              <a:defRPr/>
            </a:pPr>
            <a:r>
              <a:rPr lang="en-US" sz="2100" dirty="0"/>
              <a:t>The timetable scheduling process could be formally defined with binary variables </a:t>
            </a:r>
            <a:r>
              <a:rPr lang="en-US" sz="2100" dirty="0" err="1"/>
              <a:t>x</a:t>
            </a:r>
            <a:r>
              <a:rPr lang="en-US" sz="2100" i="1" baseline="-25000" dirty="0" err="1"/>
              <a:t>cdtrgi</a:t>
            </a:r>
            <a:r>
              <a:rPr lang="en-US" sz="2100" dirty="0"/>
              <a:t>, which have the value of 1 if and only if instructor </a:t>
            </a:r>
            <a:r>
              <a:rPr lang="en-US" sz="2100" i="1" dirty="0"/>
              <a:t>i </a:t>
            </a:r>
            <a:r>
              <a:rPr lang="en-US" sz="2100" dirty="0"/>
              <a:t>lectures the class </a:t>
            </a:r>
            <a:r>
              <a:rPr lang="en-US" sz="2100" i="1" dirty="0"/>
              <a:t>c </a:t>
            </a:r>
            <a:r>
              <a:rPr lang="en-US" sz="2100" dirty="0"/>
              <a:t>on day </a:t>
            </a:r>
            <a:r>
              <a:rPr lang="en-US" sz="2100" i="1" dirty="0"/>
              <a:t>d </a:t>
            </a:r>
            <a:r>
              <a:rPr lang="en-US" sz="2100" dirty="0"/>
              <a:t>at time </a:t>
            </a:r>
            <a:r>
              <a:rPr lang="en-US" sz="2100" i="1" dirty="0"/>
              <a:t>t</a:t>
            </a:r>
            <a:r>
              <a:rPr lang="en-US" sz="2100" dirty="0"/>
              <a:t>, for group </a:t>
            </a:r>
            <a:r>
              <a:rPr lang="en-US" sz="2100" i="1" dirty="0"/>
              <a:t>g </a:t>
            </a:r>
            <a:r>
              <a:rPr lang="en-US" sz="2100" dirty="0"/>
              <a:t>in room </a:t>
            </a:r>
            <a:r>
              <a:rPr lang="en-US" sz="2100" i="1" dirty="0"/>
              <a:t>r</a:t>
            </a:r>
            <a:r>
              <a:rPr lang="en-US" sz="2100" dirty="0"/>
              <a:t>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210C328-17EE-4E9C-BEAF-5D427BD5393C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30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6591300" y="1892300"/>
            <a:ext cx="3919538" cy="430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example Input: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1. Tabel Mata Kuliah </a:t>
            </a:r>
          </a:p>
          <a:p>
            <a:pPr eaLnBrk="1" hangingPunct="1"/>
            <a:r>
              <a:rPr lang="en-US" altLang="en-US"/>
              <a:t>     AI, Algo, PTI, Web</a:t>
            </a:r>
          </a:p>
          <a:p>
            <a:pPr eaLnBrk="1" hangingPunct="1"/>
            <a:r>
              <a:rPr lang="en-US" altLang="en-US"/>
              <a:t>2. Tabel Dosen </a:t>
            </a:r>
          </a:p>
          <a:p>
            <a:pPr eaLnBrk="1" hangingPunct="1"/>
            <a:r>
              <a:rPr lang="en-US" altLang="en-US"/>
              <a:t>    Lili, Widodo, Bayu, Novita, </a:t>
            </a:r>
          </a:p>
          <a:p>
            <a:pPr eaLnBrk="1" hangingPunct="1"/>
            <a:r>
              <a:rPr lang="en-US" altLang="en-US"/>
              <a:t>    Meiliana</a:t>
            </a:r>
          </a:p>
          <a:p>
            <a:pPr eaLnBrk="1" hangingPunct="1"/>
            <a:r>
              <a:rPr lang="en-US" altLang="en-US"/>
              <a:t>3. Tabel  day</a:t>
            </a:r>
          </a:p>
          <a:p>
            <a:pPr eaLnBrk="1" hangingPunct="1"/>
            <a:r>
              <a:rPr lang="en-US" altLang="en-US"/>
              <a:t>    A1, A2,A3 </a:t>
            </a:r>
          </a:p>
          <a:p>
            <a:pPr eaLnBrk="1" hangingPunct="1"/>
            <a:r>
              <a:rPr lang="en-US" altLang="en-US"/>
              <a:t>4. Tabel Ruang </a:t>
            </a:r>
          </a:p>
          <a:p>
            <a:pPr eaLnBrk="1" hangingPunct="1"/>
            <a:r>
              <a:rPr lang="en-US" altLang="en-US"/>
              <a:t>    R1, R2, R3, R4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21C591B-378D-45A3-A483-6E035F144161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31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17411" name="Rectangle 2"/>
          <p:cNvSpPr txBox="1">
            <a:spLocks noChangeArrowheads="1"/>
          </p:cNvSpPr>
          <p:nvPr/>
        </p:nvSpPr>
        <p:spPr bwMode="auto">
          <a:xfrm>
            <a:off x="1603375" y="0"/>
            <a:ext cx="819467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600">
                <a:latin typeface="Interstate"/>
              </a:rPr>
              <a:t>References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3550" y="1828800"/>
            <a:ext cx="9690100" cy="3336960"/>
          </a:xfrm>
          <a:prstGeom prst="rect">
            <a:avLst/>
          </a:prstGeom>
          <a:noFill/>
        </p:spPr>
        <p:txBody>
          <a:bodyPr lIns="104287" tIns="52144" rIns="104287" bIns="52144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u="sng" dirty="0" err="1"/>
              <a:t>Andries</a:t>
            </a:r>
            <a:r>
              <a:rPr lang="en-US" u="sng" dirty="0"/>
              <a:t> P. </a:t>
            </a:r>
            <a:r>
              <a:rPr lang="en-US" u="sng" dirty="0" err="1"/>
              <a:t>Engelbrect</a:t>
            </a:r>
            <a:r>
              <a:rPr lang="en-US" u="sng" dirty="0"/>
              <a:t>. (2007), </a:t>
            </a:r>
            <a:r>
              <a:rPr lang="en-US" b="1" i="1" u="sng" dirty="0"/>
              <a:t>Computational Intelligence An Introduction</a:t>
            </a:r>
            <a:r>
              <a:rPr lang="en-US" u="sng" dirty="0"/>
              <a:t>. 2</a:t>
            </a:r>
            <a:r>
              <a:rPr lang="en-US" u="sng" baseline="30000" dirty="0"/>
              <a:t>nd</a:t>
            </a:r>
            <a:r>
              <a:rPr lang="en-US" u="sng" dirty="0"/>
              <a:t> Ed. John Wiley &amp; Sons. USA. ISBN:  978-0-470-03561-0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James M. Keller, </a:t>
            </a:r>
            <a:r>
              <a:rPr lang="en-US" dirty="0" err="1"/>
              <a:t>Derong</a:t>
            </a:r>
            <a:r>
              <a:rPr lang="en-US" dirty="0"/>
              <a:t> Liu, David B. </a:t>
            </a:r>
            <a:r>
              <a:rPr lang="en-US" dirty="0" err="1"/>
              <a:t>Fogel</a:t>
            </a:r>
            <a:r>
              <a:rPr lang="en-US" dirty="0"/>
              <a:t> (2016). </a:t>
            </a:r>
            <a:r>
              <a:rPr lang="en-US" b="1" i="1" dirty="0"/>
              <a:t>Fundamentals of Computational Intelligence. Neural Networks, Fuzzy Systems and Evolutionary Computation</a:t>
            </a:r>
            <a:r>
              <a:rPr lang="en-US" dirty="0"/>
              <a:t>, Wiley ISBN 978-1-110-21434-2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Bansal, </a:t>
            </a:r>
            <a:r>
              <a:rPr lang="en-US" dirty="0" err="1"/>
              <a:t>Jagdish</a:t>
            </a:r>
            <a:r>
              <a:rPr lang="en-US" dirty="0"/>
              <a:t> Chand, </a:t>
            </a:r>
            <a:r>
              <a:rPr lang="en-US" dirty="0" err="1"/>
              <a:t>Pramod</a:t>
            </a:r>
            <a:r>
              <a:rPr lang="en-US" dirty="0"/>
              <a:t> Kumar Singh, and Nikhil R. Pal . (2017)  "</a:t>
            </a:r>
            <a:r>
              <a:rPr lang="en-US" b="1" i="1" dirty="0"/>
              <a:t>Evolutionary and Swarm Intelligence Algorithms</a:t>
            </a:r>
            <a:r>
              <a:rPr lang="en-US" dirty="0"/>
              <a:t>", Springer, ISBN 978-3-319-91339-1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Bernhard</a:t>
            </a:r>
            <a:r>
              <a:rPr lang="en-US" dirty="0"/>
              <a:t>, </a:t>
            </a:r>
            <a:r>
              <a:rPr lang="en-US" dirty="0" err="1"/>
              <a:t>Korte</a:t>
            </a:r>
            <a:r>
              <a:rPr lang="en-US" dirty="0"/>
              <a:t>, and J. </a:t>
            </a:r>
            <a:r>
              <a:rPr lang="en-US" dirty="0" err="1"/>
              <a:t>Vygen</a:t>
            </a:r>
            <a:r>
              <a:rPr lang="en-US" dirty="0"/>
              <a:t> (2008), "</a:t>
            </a:r>
            <a:r>
              <a:rPr lang="en-US" b="1" i="1" dirty="0"/>
              <a:t>Combinatorial optimization: Theory and algorithms</a:t>
            </a:r>
            <a:r>
              <a:rPr lang="en-US" dirty="0"/>
              <a:t>." </a:t>
            </a:r>
            <a:r>
              <a:rPr lang="en-US" i="1" dirty="0"/>
              <a:t>Springer, Third </a:t>
            </a:r>
            <a:r>
              <a:rPr lang="en-US" i="1"/>
              <a:t>Edition</a:t>
            </a:r>
            <a:r>
              <a:rPr lang="en-US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10725151" cy="778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Subtitle 2"/>
          <p:cNvSpPr txBox="1">
            <a:spLocks/>
          </p:cNvSpPr>
          <p:nvPr/>
        </p:nvSpPr>
        <p:spPr bwMode="auto">
          <a:xfrm>
            <a:off x="2643188" y="4805363"/>
            <a:ext cx="74818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7200" b="1">
                <a:solidFill>
                  <a:schemeClr val="bg1"/>
                </a:solidFill>
                <a:latin typeface="Edwardian Script ITC" panose="030303020407070D0804" pitchFamily="66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Computerized search and </a:t>
            </a:r>
            <a:r>
              <a:rPr lang="en-US" sz="3200" i="1" dirty="0"/>
              <a:t>optimization algorithms </a:t>
            </a:r>
            <a:r>
              <a:rPr lang="en-US" sz="3200" dirty="0"/>
              <a:t>based </a:t>
            </a:r>
            <a:r>
              <a:rPr lang="en-US" sz="3200" dirty="0" smtClean="0"/>
              <a:t>on </a:t>
            </a:r>
            <a:r>
              <a:rPr lang="en-US" sz="3200" i="1" dirty="0" smtClean="0"/>
              <a:t>Darwin’s </a:t>
            </a:r>
            <a:r>
              <a:rPr lang="en-US" sz="3200" i="1" dirty="0"/>
              <a:t>Principle of Natural Selection</a:t>
            </a:r>
          </a:p>
          <a:p>
            <a:r>
              <a:rPr lang="en-US" sz="3200" dirty="0" smtClean="0"/>
              <a:t>Part </a:t>
            </a:r>
            <a:r>
              <a:rPr lang="en-US" sz="3200" dirty="0"/>
              <a:t>of </a:t>
            </a:r>
            <a:r>
              <a:rPr lang="en-US" sz="3200" i="1" dirty="0"/>
              <a:t>Evolutionary Algorithms</a:t>
            </a:r>
          </a:p>
          <a:p>
            <a:r>
              <a:rPr lang="en-US" sz="3200" i="1" dirty="0" smtClean="0"/>
              <a:t>Basic </a:t>
            </a:r>
            <a:r>
              <a:rPr lang="en-US" sz="3200" i="1" dirty="0"/>
              <a:t>concept </a:t>
            </a:r>
            <a:r>
              <a:rPr lang="en-US" sz="3200" dirty="0"/>
              <a:t>- to simulate processes in natural </a:t>
            </a:r>
            <a:r>
              <a:rPr lang="en-US" sz="3200" dirty="0" smtClean="0"/>
              <a:t>system necessary </a:t>
            </a:r>
            <a:r>
              <a:rPr lang="en-US" sz="3200" dirty="0"/>
              <a:t>for evolution</a:t>
            </a:r>
          </a:p>
          <a:p>
            <a:r>
              <a:rPr lang="en-US" sz="3200" dirty="0" smtClean="0"/>
              <a:t>Structural </a:t>
            </a:r>
            <a:r>
              <a:rPr lang="en-US" sz="3200" dirty="0"/>
              <a:t>Engineering Problems, Biology, </a:t>
            </a:r>
            <a:r>
              <a:rPr lang="en-US" sz="3200" dirty="0" smtClean="0"/>
              <a:t>Computer Science</a:t>
            </a:r>
            <a:r>
              <a:rPr lang="en-US" sz="3200" dirty="0"/>
              <a:t>, Image processing and Pattern </a:t>
            </a:r>
            <a:r>
              <a:rPr lang="en-US" sz="3200" dirty="0" smtClean="0"/>
              <a:t>Recognition, physical </a:t>
            </a:r>
            <a:r>
              <a:rPr lang="en-US" sz="3200" dirty="0"/>
              <a:t>science, social sciences and Neural Networks</a:t>
            </a:r>
          </a:p>
          <a:p>
            <a:r>
              <a:rPr lang="en-US" sz="3200" dirty="0" smtClean="0"/>
              <a:t>Provide </a:t>
            </a:r>
            <a:r>
              <a:rPr lang="en-US" sz="3200" dirty="0"/>
              <a:t>efficient, effective techniques for optimization</a:t>
            </a:r>
          </a:p>
        </p:txBody>
      </p:sp>
    </p:spTree>
    <p:extLst>
      <p:ext uri="{BB962C8B-B14F-4D97-AF65-F5344CB8AC3E}">
        <p14:creationId xmlns:p14="http://schemas.microsoft.com/office/powerpoint/2010/main" val="365209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GA converts design space into genetic </a:t>
            </a:r>
            <a:r>
              <a:rPr lang="en-US" sz="3200" dirty="0" smtClean="0"/>
              <a:t>space  </a:t>
            </a:r>
            <a:r>
              <a:rPr lang="en-US" sz="3200" dirty="0"/>
              <a:t>Works with a coding variables</a:t>
            </a:r>
          </a:p>
          <a:p>
            <a:r>
              <a:rPr lang="en-US" sz="3200" dirty="0" smtClean="0"/>
              <a:t>Traditional </a:t>
            </a:r>
            <a:r>
              <a:rPr lang="en-US" sz="3200" dirty="0"/>
              <a:t>optimization techniques are deterministic </a:t>
            </a:r>
            <a:r>
              <a:rPr lang="en-US" sz="3200" dirty="0" smtClean="0"/>
              <a:t>in nature</a:t>
            </a:r>
            <a:r>
              <a:rPr lang="en-US" sz="3200" dirty="0"/>
              <a:t>, but GA uses randomized operators</a:t>
            </a:r>
          </a:p>
          <a:p>
            <a:r>
              <a:rPr lang="en-US" sz="3200" dirty="0" smtClean="0"/>
              <a:t>Three </a:t>
            </a:r>
            <a:r>
              <a:rPr lang="en-US" sz="3200" dirty="0"/>
              <a:t>important aspects:</a:t>
            </a:r>
          </a:p>
          <a:p>
            <a:pPr marL="0" indent="0">
              <a:buNone/>
            </a:pPr>
            <a:r>
              <a:rPr lang="en-US" sz="3200" dirty="0"/>
              <a:t>1. Definition of objective function</a:t>
            </a:r>
          </a:p>
          <a:p>
            <a:pPr marL="0" indent="0">
              <a:buNone/>
            </a:pPr>
            <a:r>
              <a:rPr lang="en-US" sz="3200" dirty="0"/>
              <a:t>2. Definition and implementation of genetic representation</a:t>
            </a:r>
          </a:p>
          <a:p>
            <a:pPr marL="0" indent="0">
              <a:buNone/>
            </a:pPr>
            <a:r>
              <a:rPr lang="en-US" sz="3200" dirty="0"/>
              <a:t>3. Definition and implementation of genetic operators</a:t>
            </a:r>
          </a:p>
        </p:txBody>
      </p:sp>
    </p:spTree>
    <p:extLst>
      <p:ext uri="{BB962C8B-B14F-4D97-AF65-F5344CB8AC3E}">
        <p14:creationId xmlns:p14="http://schemas.microsoft.com/office/powerpoint/2010/main" val="259182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534988" y="168275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Analogy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34988" y="1795463"/>
            <a:ext cx="4097337" cy="387985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shows the analogy between biological evolution and a binary GA.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7562022-33E4-4885-8FF5-E63F22C1BB02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6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61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325" y="1597025"/>
            <a:ext cx="4854575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A number of possible solutions is known  as </a:t>
            </a:r>
            <a:r>
              <a:rPr lang="en-US" altLang="en-US" sz="28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 population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. 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The population in GA also consists of a number of individuals who called chromosome. Chromosome is a representation of problem solving (symbol). 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Initial population in genetic algorithm formed randomly, while the next population is formed by the genetic algorithm operators for several generations. In each generation, the chromosomes -chromosome will undergo a process of evaluation by using a measuring instrument called the </a:t>
            </a:r>
            <a:r>
              <a:rPr lang="en-US" altLang="en-US" sz="28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fitness function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(fitness).</a:t>
            </a:r>
          </a:p>
          <a:p>
            <a:endParaRPr lang="en-US" altLang="en-US" sz="2500" smtClean="0">
              <a:ea typeface="ＭＳ Ｐゴシック" panose="020B0600070205080204" pitchFamily="34" charset="-128"/>
            </a:endParaRPr>
          </a:p>
        </p:txBody>
      </p:sp>
      <p:sp>
        <p:nvSpPr>
          <p:cNvPr id="717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71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64714F3-B0BA-415F-A48E-FD3192B0DFC8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7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7173" name="Title 1"/>
          <p:cNvSpPr>
            <a:spLocks noGrp="1"/>
          </p:cNvSpPr>
          <p:nvPr>
            <p:ph type="title"/>
          </p:nvPr>
        </p:nvSpPr>
        <p:spPr>
          <a:xfrm>
            <a:off x="5349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Population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Chromosomes are formed from the previous generation of chromosomes is called as children (offspring). Likewise, the previous generation of chromosomes pairs referred to as the parent (parents) 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Crossover allows children who inherit both parents. In the GA reproduction process known as crossing operators (crossover). 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In GA, known operators that can alter genes in a chromosome, the operator is referred to as the mutation operator (mutation).</a:t>
            </a:r>
          </a:p>
          <a:p>
            <a:endParaRPr lang="en-US" altLang="en-US" sz="2800" smtClean="0">
              <a:ea typeface="ＭＳ Ｐゴシック" panose="020B0600070205080204" pitchFamily="34" charset="-128"/>
            </a:endParaRPr>
          </a:p>
        </p:txBody>
      </p:sp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A5313C1-39B4-4E49-8C75-6A68C85522C7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8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8197" name="Title 1"/>
          <p:cNvSpPr>
            <a:spLocks noGrp="1"/>
          </p:cNvSpPr>
          <p:nvPr>
            <p:ph type="title"/>
          </p:nvPr>
        </p:nvSpPr>
        <p:spPr>
          <a:xfrm>
            <a:off x="5349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Chromosomes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23888" y="0"/>
            <a:ext cx="9618662" cy="1260475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Mutation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 smtClean="0"/>
              <a:t>To introduce new genetic material into an existing individual</a:t>
            </a:r>
          </a:p>
          <a:p>
            <a:pPr>
              <a:defRPr/>
            </a:pPr>
            <a:r>
              <a:rPr lang="en-US" sz="3200" dirty="0" smtClean="0"/>
              <a:t>Adds diversity to the genetic characteristics of the population</a:t>
            </a:r>
          </a:p>
          <a:p>
            <a:pPr>
              <a:defRPr/>
            </a:pPr>
            <a:r>
              <a:rPr lang="en-US" sz="3200" dirty="0" smtClean="0"/>
              <a:t>Applied at a mutation probability, Pm</a:t>
            </a:r>
          </a:p>
          <a:p>
            <a:pPr>
              <a:defRPr/>
            </a:pPr>
            <a:r>
              <a:rPr lang="en-US" sz="3200" dirty="0" smtClean="0"/>
              <a:t>Given that each gene is mutated at probability pm, the probability that an individual will be mutated is given by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3200" dirty="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A657693-4C39-4ECE-8966-F0187564717C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9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92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5856288"/>
            <a:ext cx="58801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1347</Words>
  <Application>Microsoft Office PowerPoint</Application>
  <PresentationFormat>Custom</PresentationFormat>
  <Paragraphs>241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ＭＳ Ｐゴシック</vt:lpstr>
      <vt:lpstr>Arial</vt:lpstr>
      <vt:lpstr>Calibri</vt:lpstr>
      <vt:lpstr>Edwardian Script ITC</vt:lpstr>
      <vt:lpstr>Interstate</vt:lpstr>
      <vt:lpstr>Monotype Sorts</vt:lpstr>
      <vt:lpstr>Open Sans</vt:lpstr>
      <vt:lpstr>Symbol</vt:lpstr>
      <vt:lpstr>Times</vt:lpstr>
      <vt:lpstr>Office Theme</vt:lpstr>
      <vt:lpstr>Chart</vt:lpstr>
      <vt:lpstr>PowerPoint Presentation</vt:lpstr>
      <vt:lpstr>Agenda</vt:lpstr>
      <vt:lpstr>Introduction</vt:lpstr>
      <vt:lpstr>Introduction</vt:lpstr>
      <vt:lpstr>Introduction</vt:lpstr>
      <vt:lpstr>Analogy</vt:lpstr>
      <vt:lpstr>Population</vt:lpstr>
      <vt:lpstr>Chromosomes</vt:lpstr>
      <vt:lpstr>Mutation</vt:lpstr>
      <vt:lpstr>Crossover</vt:lpstr>
      <vt:lpstr>Generic Algorithm  for Bistring Crossover</vt:lpstr>
      <vt:lpstr>Selecting Parents</vt:lpstr>
      <vt:lpstr>Example population</vt:lpstr>
      <vt:lpstr>Roulette Wheel Selection</vt:lpstr>
      <vt:lpstr>Crossover - Recombination</vt:lpstr>
      <vt:lpstr>Mutation</vt:lpstr>
      <vt:lpstr>Types of Operators</vt:lpstr>
      <vt:lpstr>A Simple Example TSP</vt:lpstr>
      <vt:lpstr>Representation</vt:lpstr>
      <vt:lpstr>Crossover</vt:lpstr>
      <vt:lpstr>Mutation</vt:lpstr>
      <vt:lpstr>TSP Example: 30 Cities</vt:lpstr>
      <vt:lpstr>Solution i (Distance = 941)</vt:lpstr>
      <vt:lpstr>Solution j(Distance = 800)</vt:lpstr>
      <vt:lpstr>Solution k(Distance = 652)</vt:lpstr>
      <vt:lpstr>Best Solution (Distance = 420)</vt:lpstr>
      <vt:lpstr>Overview of Performance</vt:lpstr>
      <vt:lpstr>GA VS Backpropagation</vt:lpstr>
      <vt:lpstr>Implementation</vt:lpstr>
      <vt:lpstr>Exercise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danton sihombing</dc:creator>
  <cp:lastModifiedBy>Abba Suganda Girsang</cp:lastModifiedBy>
  <cp:revision>52</cp:revision>
  <dcterms:created xsi:type="dcterms:W3CDTF">2014-08-28T03:04:31Z</dcterms:created>
  <dcterms:modified xsi:type="dcterms:W3CDTF">2018-09-24T07:56:07Z</dcterms:modified>
</cp:coreProperties>
</file>