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9" r:id="rId3"/>
    <p:sldId id="320" r:id="rId4"/>
    <p:sldId id="321" r:id="rId5"/>
    <p:sldId id="322" r:id="rId6"/>
    <p:sldId id="323" r:id="rId7"/>
    <p:sldId id="324" r:id="rId8"/>
    <p:sldId id="326" r:id="rId9"/>
    <p:sldId id="327" r:id="rId10"/>
    <p:sldId id="328" r:id="rId11"/>
    <p:sldId id="330" r:id="rId12"/>
    <p:sldId id="331" r:id="rId13"/>
    <p:sldId id="332" r:id="rId14"/>
    <p:sldId id="338" r:id="rId15"/>
    <p:sldId id="339" r:id="rId16"/>
    <p:sldId id="340" r:id="rId17"/>
    <p:sldId id="341" r:id="rId18"/>
    <p:sldId id="343" r:id="rId19"/>
    <p:sldId id="344" r:id="rId20"/>
    <p:sldId id="345" r:id="rId21"/>
    <p:sldId id="346" r:id="rId22"/>
    <p:sldId id="347" r:id="rId23"/>
    <p:sldId id="318" r:id="rId24"/>
    <p:sldId id="261" r:id="rId25"/>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585" autoAdjust="0"/>
  </p:normalViewPr>
  <p:slideViewPr>
    <p:cSldViewPr snapToGrid="0" snapToObjects="1">
      <p:cViewPr varScale="1">
        <p:scale>
          <a:sx n="63" d="100"/>
          <a:sy n="63" d="100"/>
        </p:scale>
        <p:origin x="468" y="66"/>
      </p:cViewPr>
      <p:guideLst>
        <p:guide orient="horz" pos="2382"/>
        <p:guide pos="3367"/>
      </p:guideLst>
    </p:cSldViewPr>
  </p:slideViewPr>
  <p:outlineViewPr>
    <p:cViewPr>
      <p:scale>
        <a:sx n="33" d="100"/>
        <a:sy n="33" d="100"/>
      </p:scale>
      <p:origin x="0" y="78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956C0A6-A9D7-4731-B383-697141FE8C60}"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DF4C26A-F828-4C7E-B329-0C0762865313}" type="slidenum">
              <a:rPr lang="en-US" altLang="en-US"/>
              <a:pPr/>
              <a:t>‹#›</a:t>
            </a:fld>
            <a:endParaRPr lang="en-US" altLang="en-US"/>
          </a:p>
        </p:txBody>
      </p:sp>
    </p:spTree>
    <p:extLst>
      <p:ext uri="{BB962C8B-B14F-4D97-AF65-F5344CB8AC3E}">
        <p14:creationId xmlns:p14="http://schemas.microsoft.com/office/powerpoint/2010/main" val="292048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D7C7C2-F252-4879-84E6-E65EBDCF55FA}"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4C31C98-15D1-4239-9B9E-607A5EFF89BC}" type="slidenum">
              <a:rPr lang="en-US" altLang="en-US"/>
              <a:pPr/>
              <a:t>‹#›</a:t>
            </a:fld>
            <a:endParaRPr lang="en-US" altLang="en-US"/>
          </a:p>
        </p:txBody>
      </p:sp>
    </p:spTree>
    <p:extLst>
      <p:ext uri="{BB962C8B-B14F-4D97-AF65-F5344CB8AC3E}">
        <p14:creationId xmlns:p14="http://schemas.microsoft.com/office/powerpoint/2010/main" val="41062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A4F8946-E77D-4FCD-9FA2-ACC09F957B2A}"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98C23A-500F-4CCE-8867-E0BF9A7B7236}" type="slidenum">
              <a:rPr lang="en-US" altLang="en-US"/>
              <a:pPr/>
              <a:t>‹#›</a:t>
            </a:fld>
            <a:endParaRPr lang="en-US" altLang="en-US"/>
          </a:p>
        </p:txBody>
      </p:sp>
    </p:spTree>
    <p:extLst>
      <p:ext uri="{BB962C8B-B14F-4D97-AF65-F5344CB8AC3E}">
        <p14:creationId xmlns:p14="http://schemas.microsoft.com/office/powerpoint/2010/main" val="2981778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440" y="210080"/>
            <a:ext cx="8194622" cy="168413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81440" y="2100792"/>
            <a:ext cx="4008239" cy="4537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967823" y="2100792"/>
            <a:ext cx="4008239" cy="21848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967823" y="4453679"/>
            <a:ext cx="4008239" cy="21848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FCF910FF-8932-41BC-B051-A5B344B356BD}" type="slidenum">
              <a:rPr lang="en-US" altLang="en-US"/>
              <a:pPr/>
              <a:t>‹#›</a:t>
            </a:fld>
            <a:endParaRPr lang="en-US" altLang="en-US"/>
          </a:p>
        </p:txBody>
      </p:sp>
    </p:spTree>
    <p:extLst>
      <p:ext uri="{BB962C8B-B14F-4D97-AF65-F5344CB8AC3E}">
        <p14:creationId xmlns:p14="http://schemas.microsoft.com/office/powerpoint/2010/main" val="19558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8550175-FBC7-4661-A55D-1ACBE40A72FD}"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C75FF5C-301A-412F-887B-15945CC2C4B8}" type="slidenum">
              <a:rPr lang="en-US" altLang="en-US"/>
              <a:pPr/>
              <a:t>‹#›</a:t>
            </a:fld>
            <a:endParaRPr lang="en-US" altLang="en-US"/>
          </a:p>
        </p:txBody>
      </p:sp>
    </p:spTree>
    <p:extLst>
      <p:ext uri="{BB962C8B-B14F-4D97-AF65-F5344CB8AC3E}">
        <p14:creationId xmlns:p14="http://schemas.microsoft.com/office/powerpoint/2010/main" val="302375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FDA7D3F-EC08-4770-96A9-BFBFDF4B6FA6}" type="datetime1">
              <a:rPr lang="en-US"/>
              <a:pPr>
                <a:defRPr/>
              </a:pPr>
              <a:t>9/24/2018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254EF18-4A69-476A-9DD8-7B5ED49AACC6}" type="slidenum">
              <a:rPr lang="en-US" altLang="en-US"/>
              <a:pPr/>
              <a:t>‹#›</a:t>
            </a:fld>
            <a:endParaRPr lang="en-US" altLang="en-US"/>
          </a:p>
        </p:txBody>
      </p:sp>
    </p:spTree>
    <p:extLst>
      <p:ext uri="{BB962C8B-B14F-4D97-AF65-F5344CB8AC3E}">
        <p14:creationId xmlns:p14="http://schemas.microsoft.com/office/powerpoint/2010/main" val="418646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C8C4891-6E58-4F94-B76B-F433F0A65C34}" type="datetime1">
              <a:rPr lang="en-US"/>
              <a:pPr>
                <a:defRPr/>
              </a:pPr>
              <a:t>9/24/2018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0EEAB94-77DF-41CF-BB3C-B0923B209AD7}" type="slidenum">
              <a:rPr lang="en-US" altLang="en-US"/>
              <a:pPr/>
              <a:t>‹#›</a:t>
            </a:fld>
            <a:endParaRPr lang="en-US" altLang="en-US"/>
          </a:p>
        </p:txBody>
      </p:sp>
    </p:spTree>
    <p:extLst>
      <p:ext uri="{BB962C8B-B14F-4D97-AF65-F5344CB8AC3E}">
        <p14:creationId xmlns:p14="http://schemas.microsoft.com/office/powerpoint/2010/main" val="64517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C395352-CA47-4A1D-9A46-AA51D3CE92E2}" type="datetime1">
              <a:rPr lang="en-US"/>
              <a:pPr>
                <a:defRPr/>
              </a:pPr>
              <a:t>9/24/2018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65FA7D8-EFEE-4B98-B073-F87A02D1C316}" type="slidenum">
              <a:rPr lang="en-US" altLang="en-US"/>
              <a:pPr/>
              <a:t>‹#›</a:t>
            </a:fld>
            <a:endParaRPr lang="en-US" altLang="en-US"/>
          </a:p>
        </p:txBody>
      </p:sp>
    </p:spTree>
    <p:extLst>
      <p:ext uri="{BB962C8B-B14F-4D97-AF65-F5344CB8AC3E}">
        <p14:creationId xmlns:p14="http://schemas.microsoft.com/office/powerpoint/2010/main" val="162138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FA8BF5F-23DA-49D7-8357-59631138F99B}" type="datetime1">
              <a:rPr lang="en-US"/>
              <a:pPr>
                <a:defRPr/>
              </a:pPr>
              <a:t>9/24/2018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295E540-0FAC-4C1A-AEEE-010912BA5BFA}" type="slidenum">
              <a:rPr lang="en-US" altLang="en-US"/>
              <a:pPr/>
              <a:t>‹#›</a:t>
            </a:fld>
            <a:endParaRPr lang="en-US" altLang="en-US"/>
          </a:p>
        </p:txBody>
      </p:sp>
    </p:spTree>
    <p:extLst>
      <p:ext uri="{BB962C8B-B14F-4D97-AF65-F5344CB8AC3E}">
        <p14:creationId xmlns:p14="http://schemas.microsoft.com/office/powerpoint/2010/main" val="229260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059AC34-9DE8-42BB-9782-E40F9E5C3E52}" type="datetime1">
              <a:rPr lang="en-US"/>
              <a:pPr>
                <a:defRPr/>
              </a:pPr>
              <a:t>9/24/2018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7C19FCD-06E2-4EF0-BF11-26FF45308CC3}" type="slidenum">
              <a:rPr lang="en-US" altLang="en-US"/>
              <a:pPr/>
              <a:t>‹#›</a:t>
            </a:fld>
            <a:endParaRPr lang="en-US" altLang="en-US"/>
          </a:p>
        </p:txBody>
      </p:sp>
    </p:spTree>
    <p:extLst>
      <p:ext uri="{BB962C8B-B14F-4D97-AF65-F5344CB8AC3E}">
        <p14:creationId xmlns:p14="http://schemas.microsoft.com/office/powerpoint/2010/main" val="781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735041-6DF9-46A2-9F71-2947EC8F8755}" type="datetime1">
              <a:rPr lang="en-US"/>
              <a:pPr>
                <a:defRPr/>
              </a:pPr>
              <a:t>9/24/2018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E707F37-AB81-43A0-AD33-5574B60BD0FB}" type="slidenum">
              <a:rPr lang="en-US" altLang="en-US"/>
              <a:pPr/>
              <a:t>‹#›</a:t>
            </a:fld>
            <a:endParaRPr lang="en-US" altLang="en-US"/>
          </a:p>
        </p:txBody>
      </p:sp>
    </p:spTree>
    <p:extLst>
      <p:ext uri="{BB962C8B-B14F-4D97-AF65-F5344CB8AC3E}">
        <p14:creationId xmlns:p14="http://schemas.microsoft.com/office/powerpoint/2010/main" val="163457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039BD4-B36D-41DE-8CFA-2A9776C1EEA8}" type="datetime1">
              <a:rPr lang="en-US"/>
              <a:pPr>
                <a:defRPr/>
              </a:pPr>
              <a:t>9/24/2018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639338-B642-4D70-84BD-1FCE757317A5}" type="slidenum">
              <a:rPr lang="en-US" altLang="en-US"/>
              <a:pPr/>
              <a:t>‹#›</a:t>
            </a:fld>
            <a:endParaRPr lang="en-US" altLang="en-US"/>
          </a:p>
        </p:txBody>
      </p:sp>
    </p:spTree>
    <p:extLst>
      <p:ext uri="{BB962C8B-B14F-4D97-AF65-F5344CB8AC3E}">
        <p14:creationId xmlns:p14="http://schemas.microsoft.com/office/powerpoint/2010/main" val="423065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latin typeface="Calibri" charset="0"/>
                <a:ea typeface="ＭＳ Ｐゴシック" charset="-128"/>
              </a:defRPr>
            </a:lvl1pPr>
          </a:lstStyle>
          <a:p>
            <a:pPr>
              <a:defRPr/>
            </a:pPr>
            <a:fld id="{A7EBE865-49C9-4C72-BB06-37BAD5D410A0}" type="datetime1">
              <a:rPr lang="en-US"/>
              <a:pPr>
                <a:defRPr/>
              </a:pPr>
              <a:t>9/24/2018</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latin typeface="Calibri" charset="0"/>
                <a:ea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306E89E1-117C-442E-AD16-8015F0ADE8C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Subtitle 2"/>
          <p:cNvSpPr>
            <a:spLocks noGrp="1"/>
          </p:cNvSpPr>
          <p:nvPr>
            <p:ph type="subTitle" idx="1"/>
          </p:nvPr>
        </p:nvSpPr>
        <p:spPr>
          <a:xfrm>
            <a:off x="2643188" y="3605213"/>
            <a:ext cx="7481887" cy="1200150"/>
          </a:xfrm>
        </p:spPr>
        <p:txBody>
          <a:bodyPr/>
          <a:lstStyle/>
          <a:p>
            <a:pPr eaLnBrk="1" hangingPunct="1"/>
            <a:r>
              <a:rPr lang="en-US" altLang="en-US" sz="3200" b="1" smtClean="0">
                <a:solidFill>
                  <a:schemeClr val="bg1"/>
                </a:solidFill>
                <a:latin typeface="Open Sans" charset="0"/>
                <a:ea typeface="ＭＳ Ｐゴシック" panose="020B0600070205080204" pitchFamily="34" charset="-128"/>
              </a:rPr>
              <a:t>Selected Topics in Computational Intelligence I</a:t>
            </a:r>
          </a:p>
        </p:txBody>
      </p:sp>
      <p:sp>
        <p:nvSpPr>
          <p:cNvPr id="3076"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2400" dirty="0" smtClean="0">
                <a:solidFill>
                  <a:schemeClr val="bg1"/>
                </a:solidFill>
                <a:latin typeface="Open Sans" charset="0"/>
              </a:rPr>
              <a:t>Session 4</a:t>
            </a:r>
            <a:endParaRPr lang="en-US" altLang="en-US" sz="2400" dirty="0">
              <a:solidFill>
                <a:schemeClr val="bg1"/>
              </a:solidFill>
              <a:latin typeface="Open Sans" charset="0"/>
            </a:endParaRPr>
          </a:p>
          <a:p>
            <a:pPr algn="ctr" eaLnBrk="1" hangingPunct="1">
              <a:spcBef>
                <a:spcPct val="20000"/>
              </a:spcBef>
              <a:buFont typeface="Arial" panose="020B0604020202020204" pitchFamily="34" charset="0"/>
              <a:buNone/>
            </a:pPr>
            <a:r>
              <a:rPr lang="en-US" altLang="en-US" sz="2400" b="1" dirty="0">
                <a:solidFill>
                  <a:srgbClr val="FFFF00"/>
                </a:solidFill>
                <a:latin typeface="Open Sans" charset="0"/>
              </a:rPr>
              <a:t>Particle Swarm Optimization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lstStyle/>
          <a:p>
            <a:r>
              <a:rPr lang="en-US" altLang="en-US" sz="3200" smtClean="0">
                <a:ea typeface="ＭＳ Ｐゴシック" panose="020B0600070205080204" pitchFamily="34" charset="-128"/>
              </a:rPr>
              <a:t>A </a:t>
            </a:r>
            <a:r>
              <a:rPr lang="en-US" altLang="en-US" sz="3200" i="1" smtClean="0">
                <a:ea typeface="ＭＳ Ｐゴシック" panose="020B0600070205080204" pitchFamily="34" charset="-128"/>
              </a:rPr>
              <a:t>swarm </a:t>
            </a:r>
            <a:r>
              <a:rPr lang="en-US" altLang="en-US" sz="3200" smtClean="0">
                <a:ea typeface="ＭＳ Ｐゴシック" panose="020B0600070205080204" pitchFamily="34" charset="-128"/>
              </a:rPr>
              <a:t>is similar to a population, while a </a:t>
            </a:r>
            <a:r>
              <a:rPr lang="en-US" altLang="en-US" sz="3200" i="1" smtClean="0">
                <a:ea typeface="ＭＳ Ｐゴシック" panose="020B0600070205080204" pitchFamily="34" charset="-128"/>
              </a:rPr>
              <a:t>particle </a:t>
            </a:r>
            <a:r>
              <a:rPr lang="en-US" altLang="en-US" sz="3200" smtClean="0">
                <a:ea typeface="ＭＳ Ｐゴシック" panose="020B0600070205080204" pitchFamily="34" charset="-128"/>
              </a:rPr>
              <a:t>is similar to an individual. The particles are “flown” through a multidimensional search space, where the position of each particle is adjusted according to its own experience and that of its neighbors.</a:t>
            </a:r>
          </a:p>
          <a:p>
            <a:r>
              <a:rPr lang="en-US" altLang="en-US" sz="3200" smtClean="0">
                <a:ea typeface="ＭＳ Ｐゴシック" panose="020B0600070205080204" pitchFamily="34" charset="-128"/>
              </a:rPr>
              <a:t>Let </a:t>
            </a:r>
            <a:r>
              <a:rPr lang="en-US" altLang="en-US" sz="3200" b="1" smtClean="0">
                <a:ea typeface="ＭＳ Ｐゴシック" panose="020B0600070205080204" pitchFamily="34" charset="-128"/>
              </a:rPr>
              <a:t>x</a:t>
            </a:r>
            <a:r>
              <a:rPr lang="en-US" altLang="en-US" sz="3200" i="1" baseline="-25000" smtClean="0">
                <a:ea typeface="ＭＳ Ｐゴシック" panose="020B0600070205080204" pitchFamily="34" charset="-128"/>
              </a:rPr>
              <a:t>i</a:t>
            </a:r>
            <a:r>
              <a:rPr lang="en-US" altLang="en-US" sz="3200" smtClean="0">
                <a:ea typeface="ＭＳ Ｐゴシック" panose="020B0600070205080204" pitchFamily="34" charset="-128"/>
              </a:rPr>
              <a:t>(</a:t>
            </a:r>
            <a:r>
              <a:rPr lang="en-US" altLang="en-US" sz="3200" i="1" smtClean="0">
                <a:ea typeface="ＭＳ Ｐゴシック" panose="020B0600070205080204" pitchFamily="34" charset="-128"/>
              </a:rPr>
              <a:t>t</a:t>
            </a:r>
            <a:r>
              <a:rPr lang="en-US" altLang="en-US" sz="3200" smtClean="0">
                <a:ea typeface="ＭＳ Ｐゴシック" panose="020B0600070205080204" pitchFamily="34" charset="-128"/>
              </a:rPr>
              <a:t>) denote the </a:t>
            </a:r>
            <a:r>
              <a:rPr lang="en-US" altLang="en-US" sz="3200" smtClean="0">
                <a:solidFill>
                  <a:srgbClr val="FF0000"/>
                </a:solidFill>
                <a:ea typeface="ＭＳ Ｐゴシック" panose="020B0600070205080204" pitchFamily="34" charset="-128"/>
              </a:rPr>
              <a:t>position of particle </a:t>
            </a:r>
            <a:r>
              <a:rPr lang="en-US" altLang="en-US" sz="3200" i="1" smtClean="0">
                <a:solidFill>
                  <a:srgbClr val="FF0000"/>
                </a:solidFill>
                <a:ea typeface="ＭＳ Ｐゴシック" panose="020B0600070205080204" pitchFamily="34" charset="-128"/>
              </a:rPr>
              <a:t>i </a:t>
            </a:r>
            <a:r>
              <a:rPr lang="en-US" altLang="en-US" sz="3200" smtClean="0">
                <a:ea typeface="ＭＳ Ｐゴシック" panose="020B0600070205080204" pitchFamily="34" charset="-128"/>
              </a:rPr>
              <a:t>in the search space at time step </a:t>
            </a:r>
            <a:r>
              <a:rPr lang="en-US" altLang="en-US" sz="3200" i="1" smtClean="0">
                <a:ea typeface="ＭＳ Ｐゴシック" panose="020B0600070205080204" pitchFamily="34" charset="-128"/>
              </a:rPr>
              <a:t>t</a:t>
            </a:r>
            <a:r>
              <a:rPr lang="en-US" altLang="en-US" sz="3200" smtClean="0">
                <a:ea typeface="ＭＳ Ｐゴシック" panose="020B0600070205080204" pitchFamily="34" charset="-128"/>
              </a:rPr>
              <a:t>; unless otherwise stated, </a:t>
            </a:r>
            <a:r>
              <a:rPr lang="en-US" altLang="en-US" sz="3200" i="1" smtClean="0">
                <a:ea typeface="ＭＳ Ｐゴシック" panose="020B0600070205080204" pitchFamily="34" charset="-128"/>
              </a:rPr>
              <a:t>t </a:t>
            </a:r>
            <a:r>
              <a:rPr lang="en-US" altLang="en-US" sz="3200" smtClean="0">
                <a:ea typeface="ＭＳ Ｐゴシック" panose="020B0600070205080204" pitchFamily="34" charset="-128"/>
              </a:rPr>
              <a:t>denotes discrete time steps. The </a:t>
            </a:r>
            <a:r>
              <a:rPr lang="en-US" altLang="en-US" sz="3200" smtClean="0">
                <a:solidFill>
                  <a:srgbClr val="FF0000"/>
                </a:solidFill>
                <a:ea typeface="ＭＳ Ｐゴシック" panose="020B0600070205080204" pitchFamily="34" charset="-128"/>
              </a:rPr>
              <a:t>position</a:t>
            </a:r>
            <a:r>
              <a:rPr lang="en-US" altLang="en-US" sz="3200" smtClean="0">
                <a:ea typeface="ＭＳ Ｐゴシック" panose="020B0600070205080204" pitchFamily="34" charset="-128"/>
              </a:rPr>
              <a:t> of the particle is changed by </a:t>
            </a:r>
            <a:r>
              <a:rPr lang="en-US" altLang="en-US" sz="3200" smtClean="0">
                <a:solidFill>
                  <a:srgbClr val="FF0000"/>
                </a:solidFill>
                <a:ea typeface="ＭＳ Ｐゴシック" panose="020B0600070205080204" pitchFamily="34" charset="-128"/>
              </a:rPr>
              <a:t>adding a velocity</a:t>
            </a:r>
            <a:r>
              <a:rPr lang="en-US" altLang="en-US" sz="3200" smtClean="0">
                <a:ea typeface="ＭＳ Ｐゴシック" panose="020B0600070205080204" pitchFamily="34" charset="-128"/>
              </a:rPr>
              <a:t>, </a:t>
            </a:r>
            <a:r>
              <a:rPr lang="en-US" altLang="en-US" sz="3200" b="1" smtClean="0">
                <a:ea typeface="ＭＳ Ｐゴシック" panose="020B0600070205080204" pitchFamily="34" charset="-128"/>
              </a:rPr>
              <a:t>v</a:t>
            </a:r>
            <a:r>
              <a:rPr lang="en-US" altLang="en-US" sz="3200" i="1" baseline="-25000" smtClean="0">
                <a:ea typeface="ＭＳ Ｐゴシック" panose="020B0600070205080204" pitchFamily="34" charset="-128"/>
              </a:rPr>
              <a:t>i</a:t>
            </a:r>
            <a:r>
              <a:rPr lang="en-US" altLang="en-US" sz="3200" smtClean="0">
                <a:ea typeface="ＭＳ Ｐゴシック" panose="020B0600070205080204" pitchFamily="34" charset="-128"/>
              </a:rPr>
              <a:t>(</a:t>
            </a:r>
            <a:r>
              <a:rPr lang="en-US" altLang="en-US" sz="3200" i="1" smtClean="0">
                <a:ea typeface="ＭＳ Ｐゴシック" panose="020B0600070205080204" pitchFamily="34" charset="-128"/>
              </a:rPr>
              <a:t>t</a:t>
            </a:r>
            <a:r>
              <a:rPr lang="en-US" altLang="en-US" sz="3200" smtClean="0">
                <a:ea typeface="ＭＳ Ｐゴシック" panose="020B0600070205080204" pitchFamily="34" charset="-128"/>
              </a:rPr>
              <a:t>), to </a:t>
            </a:r>
            <a:r>
              <a:rPr lang="en-US" altLang="en-US" sz="3200" smtClean="0">
                <a:solidFill>
                  <a:srgbClr val="FF0000"/>
                </a:solidFill>
                <a:ea typeface="ＭＳ Ｐゴシック" panose="020B0600070205080204" pitchFamily="34" charset="-128"/>
              </a:rPr>
              <a:t>the current position</a:t>
            </a: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77A38CA-59B1-4091-AF77-C743BE470EB0}" type="slidenum">
              <a:rPr lang="en-US" altLang="en-US" sz="1400">
                <a:solidFill>
                  <a:srgbClr val="898989"/>
                </a:solidFill>
              </a:rPr>
              <a:pPr eaLnBrk="1" hangingPunct="1"/>
              <a:t>10</a:t>
            </a:fld>
            <a:endParaRPr lang="en-US" altLang="en-US" sz="1400">
              <a:solidFill>
                <a:srgbClr val="898989"/>
              </a:solidFill>
            </a:endParaRPr>
          </a:p>
        </p:txBody>
      </p:sp>
      <p:sp>
        <p:nvSpPr>
          <p:cNvPr id="12293" name="Rectangle 2"/>
          <p:cNvSpPr>
            <a:spLocks noGrp="1" noChangeArrowheads="1"/>
          </p:cNvSpPr>
          <p:nvPr>
            <p:ph type="title"/>
          </p:nvPr>
        </p:nvSpPr>
        <p:spPr>
          <a:xfrm>
            <a:off x="568325" y="0"/>
            <a:ext cx="9618663" cy="1260475"/>
          </a:xfrm>
        </p:spPr>
        <p:txBody>
          <a:bodyPr/>
          <a:lstStyle/>
          <a:p>
            <a:pPr eaLnBrk="1" hangingPunct="1"/>
            <a:r>
              <a:rPr lang="en-US" altLang="en-US" smtClean="0">
                <a:ea typeface="ＭＳ Ｐゴシック" panose="020B0600070205080204" pitchFamily="34" charset="-128"/>
              </a:rPr>
              <a:t>Basic PSO</a:t>
            </a:r>
          </a:p>
        </p:txBody>
      </p:sp>
      <p:pic>
        <p:nvPicPr>
          <p:cNvPr id="122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6424613"/>
            <a:ext cx="5564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Global Best PSO</a:t>
            </a:r>
          </a:p>
        </p:txBody>
      </p:sp>
      <p:sp>
        <p:nvSpPr>
          <p:cNvPr id="13315" name="Content Placeholder 2"/>
          <p:cNvSpPr>
            <a:spLocks noGrp="1"/>
          </p:cNvSpPr>
          <p:nvPr>
            <p:ph idx="1"/>
          </p:nvPr>
        </p:nvSpPr>
        <p:spPr>
          <a:xfrm>
            <a:off x="534988" y="1597025"/>
            <a:ext cx="9440862" cy="4078288"/>
          </a:xfrm>
        </p:spPr>
        <p:txBody>
          <a:bodyPr/>
          <a:lstStyle/>
          <a:p>
            <a:r>
              <a:rPr lang="en-US" altLang="en-US" sz="2800" smtClean="0">
                <a:ea typeface="ＭＳ Ｐゴシック" panose="020B0600070205080204" pitchFamily="34" charset="-128"/>
              </a:rPr>
              <a:t>For the global best PSO, or </a:t>
            </a:r>
            <a:r>
              <a:rPr lang="en-US" altLang="en-US" sz="2800" i="1" smtClean="0">
                <a:ea typeface="ＭＳ Ｐゴシック" panose="020B0600070205080204" pitchFamily="34" charset="-128"/>
              </a:rPr>
              <a:t>gbest PSO, the neighborhood  for each particle is the entire </a:t>
            </a:r>
            <a:r>
              <a:rPr lang="en-US" altLang="en-US" sz="2800" smtClean="0">
                <a:ea typeface="ＭＳ Ｐゴシック" panose="020B0600070205080204" pitchFamily="34" charset="-128"/>
              </a:rPr>
              <a:t>swarm. The social network employed by the </a:t>
            </a:r>
            <a:r>
              <a:rPr lang="en-US" altLang="en-US" sz="2800" i="1" smtClean="0">
                <a:ea typeface="ＭＳ Ｐゴシック" panose="020B0600070205080204" pitchFamily="34" charset="-128"/>
              </a:rPr>
              <a:t>gbest PSO reflects the star topology</a:t>
            </a:r>
          </a:p>
          <a:p>
            <a:endParaRPr lang="en-US" altLang="en-US" sz="2800" i="1" smtClean="0">
              <a:ea typeface="ＭＳ Ｐゴシック" panose="020B0600070205080204" pitchFamily="34" charset="-128"/>
            </a:endParaRPr>
          </a:p>
          <a:p>
            <a:endParaRPr lang="en-US" altLang="en-US" sz="2800" i="1" smtClean="0">
              <a:ea typeface="ＭＳ Ｐゴシック" panose="020B0600070205080204" pitchFamily="34" charset="-128"/>
            </a:endParaRPr>
          </a:p>
          <a:p>
            <a:endParaRPr lang="en-US" altLang="en-US" sz="2800" i="1" smtClean="0">
              <a:ea typeface="ＭＳ Ｐゴシック" panose="020B0600070205080204" pitchFamily="34" charset="-128"/>
            </a:endParaRPr>
          </a:p>
          <a:p>
            <a:r>
              <a:rPr lang="en-US" altLang="en-US" sz="2800" smtClean="0">
                <a:ea typeface="ＭＳ Ｐゴシック" panose="020B0600070205080204" pitchFamily="34" charset="-128"/>
              </a:rPr>
              <a:t>where </a:t>
            </a:r>
            <a:r>
              <a:rPr lang="en-US" altLang="en-US" sz="2800" i="1" smtClean="0">
                <a:ea typeface="ＭＳ Ｐゴシック" panose="020B0600070205080204" pitchFamily="34" charset="-128"/>
              </a:rPr>
              <a:t>v</a:t>
            </a:r>
            <a:r>
              <a:rPr lang="en-US" altLang="en-US" sz="2800" i="1" baseline="-25000" smtClean="0">
                <a:ea typeface="ＭＳ Ｐゴシック" panose="020B0600070205080204" pitchFamily="34" charset="-128"/>
              </a:rPr>
              <a:t>ij</a:t>
            </a:r>
            <a:r>
              <a:rPr lang="en-US" altLang="en-US" sz="2800" i="1" smtClean="0">
                <a:ea typeface="ＭＳ Ｐゴシック" panose="020B0600070205080204" pitchFamily="34" charset="-128"/>
              </a:rPr>
              <a:t>(t) is </a:t>
            </a:r>
            <a:r>
              <a:rPr lang="en-US" altLang="en-US" sz="2800" i="1" smtClean="0">
                <a:solidFill>
                  <a:srgbClr val="FF0000"/>
                </a:solidFill>
                <a:ea typeface="ＭＳ Ｐゴシック" panose="020B0600070205080204" pitchFamily="34" charset="-128"/>
              </a:rPr>
              <a:t>the velocity of particle i </a:t>
            </a:r>
            <a:r>
              <a:rPr lang="en-US" altLang="en-US" sz="2800" i="1" smtClean="0">
                <a:ea typeface="ＭＳ Ｐゴシック" panose="020B0600070205080204" pitchFamily="34" charset="-128"/>
              </a:rPr>
              <a:t>in dimension j = 1, . . . , n</a:t>
            </a:r>
            <a:r>
              <a:rPr lang="en-US" altLang="en-US" sz="2800" i="1" baseline="-25000" smtClean="0">
                <a:ea typeface="ＭＳ Ｐゴシック" panose="020B0600070205080204" pitchFamily="34" charset="-128"/>
              </a:rPr>
              <a:t>x</a:t>
            </a:r>
            <a:r>
              <a:rPr lang="en-US" altLang="en-US" sz="2800" i="1" smtClean="0">
                <a:ea typeface="ＭＳ Ｐゴシック" panose="020B0600070205080204" pitchFamily="34" charset="-128"/>
              </a:rPr>
              <a:t> at time step t, x</a:t>
            </a:r>
            <a:r>
              <a:rPr lang="en-US" altLang="en-US" sz="2800" i="1" baseline="-25000" smtClean="0">
                <a:ea typeface="ＭＳ Ｐゴシック" panose="020B0600070205080204" pitchFamily="34" charset="-128"/>
              </a:rPr>
              <a:t>ij</a:t>
            </a:r>
            <a:r>
              <a:rPr lang="en-US" altLang="en-US" sz="2800" i="1" smtClean="0">
                <a:ea typeface="ＭＳ Ｐゴシック" panose="020B0600070205080204" pitchFamily="34" charset="-128"/>
              </a:rPr>
              <a:t>(t) is the position of particle i in dimension j at time step t, c</a:t>
            </a:r>
            <a:r>
              <a:rPr lang="en-US" altLang="en-US" sz="2800" i="1" baseline="-25000" smtClean="0">
                <a:ea typeface="ＭＳ Ｐゴシック" panose="020B0600070205080204" pitchFamily="34" charset="-128"/>
              </a:rPr>
              <a:t>1</a:t>
            </a:r>
            <a:r>
              <a:rPr lang="en-US" altLang="en-US" sz="2800" i="1" smtClean="0">
                <a:ea typeface="ＭＳ Ｐゴシック" panose="020B0600070205080204" pitchFamily="34" charset="-128"/>
              </a:rPr>
              <a:t> and c</a:t>
            </a:r>
            <a:r>
              <a:rPr lang="en-US" altLang="en-US" sz="2800" i="1" baseline="-25000" smtClean="0">
                <a:ea typeface="ＭＳ Ｐゴシック" panose="020B0600070205080204" pitchFamily="34" charset="-128"/>
              </a:rPr>
              <a:t>2</a:t>
            </a:r>
            <a:r>
              <a:rPr lang="en-US" altLang="en-US" sz="2800" i="1" smtClean="0">
                <a:ea typeface="ＭＳ Ｐゴシック" panose="020B0600070205080204" pitchFamily="34" charset="-128"/>
              </a:rPr>
              <a:t> are </a:t>
            </a:r>
            <a:r>
              <a:rPr lang="en-US" altLang="en-US" sz="2800" smtClean="0">
                <a:ea typeface="ＭＳ Ｐゴシック" panose="020B0600070205080204" pitchFamily="34" charset="-128"/>
              </a:rPr>
              <a:t>positive acceleration constants used to scale the contribution of the cognitive and social components respectively</a:t>
            </a: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7EFC3AF6-4837-4610-9096-8F753FE944DD}" type="slidenum">
              <a:rPr lang="en-US" altLang="en-US" sz="1400">
                <a:solidFill>
                  <a:srgbClr val="898989"/>
                </a:solidFill>
              </a:rPr>
              <a:pPr eaLnBrk="1" hangingPunct="1"/>
              <a:t>11</a:t>
            </a:fld>
            <a:endParaRPr lang="en-US" altLang="en-US" sz="1400">
              <a:solidFill>
                <a:srgbClr val="898989"/>
              </a:solidFill>
            </a:endParaRPr>
          </a:p>
        </p:txBody>
      </p:sp>
      <p:sp>
        <p:nvSpPr>
          <p:cNvPr id="13318" name="Rectangle 8"/>
          <p:cNvSpPr>
            <a:spLocks noChangeArrowheads="1"/>
          </p:cNvSpPr>
          <p:nvPr/>
        </p:nvSpPr>
        <p:spPr bwMode="auto">
          <a:xfrm>
            <a:off x="0" y="-214313"/>
            <a:ext cx="211138"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87" tIns="52144" rIns="104287" bIns="52144" anchor="ctr">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9" name="Rectangle 10"/>
          <p:cNvSpPr>
            <a:spLocks noChangeArrowheads="1"/>
          </p:cNvSpPr>
          <p:nvPr/>
        </p:nvSpPr>
        <p:spPr bwMode="auto">
          <a:xfrm>
            <a:off x="0" y="-214313"/>
            <a:ext cx="211138"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87" tIns="52144" rIns="104287" bIns="52144" anchor="ctr">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20" name="Rectangle 12"/>
          <p:cNvSpPr>
            <a:spLocks noChangeArrowheads="1"/>
          </p:cNvSpPr>
          <p:nvPr/>
        </p:nvSpPr>
        <p:spPr bwMode="auto">
          <a:xfrm>
            <a:off x="0" y="-214313"/>
            <a:ext cx="211138"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87" tIns="52144" rIns="104287" bIns="52144" anchor="ctr">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pic>
        <p:nvPicPr>
          <p:cNvPr id="1332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3279775"/>
            <a:ext cx="8516938"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p:txBody>
          <a:bodyPr/>
          <a:lstStyle/>
          <a:p>
            <a:r>
              <a:rPr lang="en-US" altLang="en-US" sz="2800" smtClean="0">
                <a:ea typeface="ＭＳ Ｐゴシック" panose="020B0600070205080204" pitchFamily="34" charset="-128"/>
              </a:rPr>
              <a:t>The personal best position, </a:t>
            </a:r>
            <a:r>
              <a:rPr lang="en-US" altLang="en-US" sz="2800" b="1" smtClean="0">
                <a:ea typeface="ＭＳ Ｐゴシック" panose="020B0600070205080204" pitchFamily="34" charset="-128"/>
              </a:rPr>
              <a:t>y</a:t>
            </a:r>
            <a:r>
              <a:rPr lang="en-US" altLang="en-US" sz="2800" b="1" i="1" baseline="-25000" smtClean="0">
                <a:ea typeface="ＭＳ Ｐゴシック" panose="020B0600070205080204" pitchFamily="34" charset="-128"/>
              </a:rPr>
              <a:t>i</a:t>
            </a:r>
            <a:r>
              <a:rPr lang="en-US" altLang="en-US" sz="2800" b="1" i="1" smtClean="0">
                <a:ea typeface="ＭＳ Ｐゴシック" panose="020B0600070205080204" pitchFamily="34" charset="-128"/>
              </a:rPr>
              <a:t>, </a:t>
            </a:r>
            <a:r>
              <a:rPr lang="en-US" altLang="en-US" sz="2800" i="1" smtClean="0">
                <a:ea typeface="ＭＳ Ｐゴシック" panose="020B0600070205080204" pitchFamily="34" charset="-128"/>
              </a:rPr>
              <a:t>associated with particle i is the best position the</a:t>
            </a:r>
            <a:r>
              <a:rPr lang="en-US" altLang="en-US" sz="2800" b="1" i="1" smtClean="0">
                <a:ea typeface="ＭＳ Ｐゴシック" panose="020B0600070205080204" pitchFamily="34" charset="-128"/>
              </a:rPr>
              <a:t> </a:t>
            </a:r>
            <a:r>
              <a:rPr lang="en-US" altLang="en-US" sz="2800" smtClean="0">
                <a:ea typeface="ＭＳ Ｐゴシック" panose="020B0600070205080204" pitchFamily="34" charset="-128"/>
              </a:rPr>
              <a:t>particle has visited since the first time step. Considering minimization problems, the personal best position at the next time step, </a:t>
            </a:r>
            <a:r>
              <a:rPr lang="en-US" altLang="en-US" sz="2800" i="1" smtClean="0">
                <a:ea typeface="ＭＳ Ｐゴシック" panose="020B0600070205080204" pitchFamily="34" charset="-128"/>
              </a:rPr>
              <a:t>t + 1, is calculated as</a:t>
            </a:r>
            <a:endParaRPr lang="en-US" altLang="en-US" sz="2800" smtClean="0">
              <a:ea typeface="ＭＳ Ｐゴシック" panose="020B0600070205080204" pitchFamily="34" charset="-128"/>
            </a:endParaRPr>
          </a:p>
        </p:txBody>
      </p:sp>
      <p:sp>
        <p:nvSpPr>
          <p:cNvPr id="143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43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A75A865-597D-4019-B67A-EE40C44D5639}" type="slidenum">
              <a:rPr lang="en-US" altLang="en-US" sz="1400">
                <a:solidFill>
                  <a:srgbClr val="898989"/>
                </a:solidFill>
              </a:rPr>
              <a:pPr eaLnBrk="1" hangingPunct="1"/>
              <a:t>12</a:t>
            </a:fld>
            <a:endParaRPr lang="en-US" altLang="en-US" sz="1400">
              <a:solidFill>
                <a:srgbClr val="898989"/>
              </a:solidFill>
            </a:endParaRPr>
          </a:p>
        </p:txBody>
      </p:sp>
      <p:pic>
        <p:nvPicPr>
          <p:cNvPr id="1434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4267200"/>
            <a:ext cx="93773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Global Best PSO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ea typeface="ＭＳ Ｐゴシック" panose="020B0600070205080204" pitchFamily="34" charset="-128"/>
              </a:rPr>
              <a:t>Global Best PSO</a:t>
            </a:r>
          </a:p>
        </p:txBody>
      </p:sp>
      <p:sp>
        <p:nvSpPr>
          <p:cNvPr id="15363" name="Content Placeholder 2"/>
          <p:cNvSpPr>
            <a:spLocks noGrp="1"/>
          </p:cNvSpPr>
          <p:nvPr>
            <p:ph idx="1"/>
          </p:nvPr>
        </p:nvSpPr>
        <p:spPr/>
        <p:txBody>
          <a:bodyPr/>
          <a:lstStyle/>
          <a:p>
            <a:r>
              <a:rPr lang="en-US" altLang="en-US" smtClean="0">
                <a:ea typeface="ＭＳ Ｐゴシック" panose="020B0600070205080204" pitchFamily="34" charset="-128"/>
              </a:rPr>
              <a:t>The global best position,        , at time step t, is defined as</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 global best position can also be selected from the particles of the current swarm, in which case</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75F8A03-825B-464A-80C4-6FFA6A2A7A59}" type="slidenum">
              <a:rPr lang="en-US" altLang="en-US" sz="1400">
                <a:solidFill>
                  <a:srgbClr val="898989"/>
                </a:solidFill>
              </a:rPr>
              <a:pPr eaLnBrk="1" hangingPunct="1"/>
              <a:t>13</a:t>
            </a:fld>
            <a:endParaRPr lang="en-US" altLang="en-US" sz="1400">
              <a:solidFill>
                <a:srgbClr val="898989"/>
              </a:solidFill>
            </a:endParaRPr>
          </a:p>
        </p:txBody>
      </p:sp>
      <p:pic>
        <p:nvPicPr>
          <p:cNvPr id="1536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2878138"/>
            <a:ext cx="91503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5900738"/>
            <a:ext cx="593883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1771650"/>
            <a:ext cx="7159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gbest PSO algorithm</a:t>
            </a:r>
          </a:p>
        </p:txBody>
      </p:sp>
      <p:sp>
        <p:nvSpPr>
          <p:cNvPr id="16387" name="Content Placeholder 2"/>
          <p:cNvSpPr>
            <a:spLocks noGrp="1"/>
          </p:cNvSpPr>
          <p:nvPr>
            <p:ph idx="1"/>
          </p:nvPr>
        </p:nvSpPr>
        <p:spPr/>
        <p:txBody>
          <a:bodyPr/>
          <a:lstStyle/>
          <a:p>
            <a:r>
              <a:rPr lang="en-US" altLang="en-US" sz="3200" smtClean="0">
                <a:ea typeface="ＭＳ Ｐゴシック" panose="020B0600070205080204" pitchFamily="34" charset="-128"/>
              </a:rPr>
              <a:t>The gbest PSO is summarized</a:t>
            </a:r>
          </a:p>
        </p:txBody>
      </p:sp>
      <p:sp>
        <p:nvSpPr>
          <p:cNvPr id="163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5ACE3975-539C-4F63-9943-379AFEE1F65D}" type="slidenum">
              <a:rPr lang="en-US" altLang="en-US" sz="1400">
                <a:solidFill>
                  <a:srgbClr val="898989"/>
                </a:solidFill>
              </a:rPr>
              <a:pPr eaLnBrk="1" hangingPunct="1"/>
              <a:t>14</a:t>
            </a:fld>
            <a:endParaRPr lang="en-US" altLang="en-US" sz="1400">
              <a:solidFill>
                <a:srgbClr val="898989"/>
              </a:solidFill>
            </a:endParaRPr>
          </a:p>
        </p:txBody>
      </p:sp>
      <p:pic>
        <p:nvPicPr>
          <p:cNvPr id="1639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2397125"/>
            <a:ext cx="6111875"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74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0DC37D4-FF15-477A-A29F-A42EB2897856}" type="slidenum">
              <a:rPr lang="en-US" altLang="en-US" sz="1400">
                <a:solidFill>
                  <a:srgbClr val="898989"/>
                </a:solidFill>
              </a:rPr>
              <a:pPr eaLnBrk="1" hangingPunct="1"/>
              <a:t>15</a:t>
            </a:fld>
            <a:endParaRPr lang="en-US" altLang="en-US" sz="1400">
              <a:solidFill>
                <a:srgbClr val="898989"/>
              </a:solidFill>
            </a:endParaRPr>
          </a:p>
        </p:txBody>
      </p:sp>
      <p:sp>
        <p:nvSpPr>
          <p:cNvPr id="17412" name="Title 1"/>
          <p:cNvSpPr>
            <a:spLocks noGrp="1"/>
          </p:cNvSpPr>
          <p:nvPr>
            <p:ph type="title"/>
          </p:nvPr>
        </p:nvSpPr>
        <p:spPr>
          <a:xfrm>
            <a:off x="623888" y="0"/>
            <a:ext cx="9618662" cy="1260475"/>
          </a:xfrm>
        </p:spPr>
        <p:txBody>
          <a:bodyPr/>
          <a:lstStyle/>
          <a:p>
            <a:r>
              <a:rPr lang="en-US" altLang="en-US" smtClean="0">
                <a:ea typeface="ＭＳ Ｐゴシック" panose="020B0600070205080204" pitchFamily="34" charset="-128"/>
              </a:rPr>
              <a:t>lbest PSO Algorithm</a:t>
            </a:r>
          </a:p>
        </p:txBody>
      </p:sp>
      <p:sp>
        <p:nvSpPr>
          <p:cNvPr id="17413" name="Content Placeholder 2"/>
          <p:cNvSpPr>
            <a:spLocks noGrp="1"/>
          </p:cNvSpPr>
          <p:nvPr>
            <p:ph idx="1"/>
          </p:nvPr>
        </p:nvSpPr>
        <p:spPr>
          <a:xfrm>
            <a:off x="534988" y="1428750"/>
            <a:ext cx="9618662" cy="4246563"/>
          </a:xfrm>
        </p:spPr>
        <p:txBody>
          <a:bodyPr/>
          <a:lstStyle/>
          <a:p>
            <a:endParaRPr lang="en-US" altLang="en-US" sz="2300" smtClean="0">
              <a:ea typeface="ＭＳ Ｐゴシック" panose="020B0600070205080204" pitchFamily="34" charset="-128"/>
            </a:endParaRPr>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1597025"/>
            <a:ext cx="6111875"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4988" y="168275"/>
            <a:ext cx="9618662" cy="1260475"/>
          </a:xfrm>
        </p:spPr>
        <p:txBody>
          <a:bodyPr/>
          <a:lstStyle/>
          <a:p>
            <a:r>
              <a:rPr lang="en-US" altLang="en-US" smtClean="0">
                <a:ea typeface="ＭＳ Ｐゴシック" panose="020B0600070205080204" pitchFamily="34" charset="-128"/>
              </a:rPr>
              <a:t>Comparison</a:t>
            </a:r>
          </a:p>
        </p:txBody>
      </p:sp>
      <p:sp>
        <p:nvSpPr>
          <p:cNvPr id="18435" name="Content Placeholder 2"/>
          <p:cNvSpPr>
            <a:spLocks noGrp="1"/>
          </p:cNvSpPr>
          <p:nvPr>
            <p:ph idx="1"/>
          </p:nvPr>
        </p:nvSpPr>
        <p:spPr/>
        <p:txBody>
          <a:bodyPr/>
          <a:lstStyle/>
          <a:p>
            <a:r>
              <a:rPr lang="en-US" altLang="en-US" sz="3200" smtClean="0">
                <a:ea typeface="ＭＳ Ｐゴシック" panose="020B0600070205080204" pitchFamily="34" charset="-128"/>
              </a:rPr>
              <a:t>Due to the larger particle interconnectivity of the </a:t>
            </a:r>
            <a:r>
              <a:rPr lang="en-US" altLang="en-US" sz="3200" i="1" smtClean="0">
                <a:ea typeface="ＭＳ Ｐゴシック" panose="020B0600070205080204" pitchFamily="34" charset="-128"/>
              </a:rPr>
              <a:t>gbest </a:t>
            </a:r>
            <a:r>
              <a:rPr lang="en-US" altLang="en-US" sz="3200" smtClean="0">
                <a:ea typeface="ＭＳ Ｐゴシック" panose="020B0600070205080204" pitchFamily="34" charset="-128"/>
              </a:rPr>
              <a:t>PSO, it converges faster than the </a:t>
            </a:r>
            <a:r>
              <a:rPr lang="en-US" altLang="en-US" sz="3200" i="1" smtClean="0">
                <a:ea typeface="ＭＳ Ｐゴシック" panose="020B0600070205080204" pitchFamily="34" charset="-128"/>
              </a:rPr>
              <a:t>lbest </a:t>
            </a:r>
            <a:r>
              <a:rPr lang="en-US" altLang="en-US" sz="3200" smtClean="0">
                <a:ea typeface="ＭＳ Ｐゴシック" panose="020B0600070205080204" pitchFamily="34" charset="-128"/>
              </a:rPr>
              <a:t>PSO. However, this faster convergence comes at the cost of less diversity than the </a:t>
            </a:r>
            <a:r>
              <a:rPr lang="en-US" altLang="en-US" sz="3200" i="1" smtClean="0">
                <a:ea typeface="ＭＳ Ｐゴシック" panose="020B0600070205080204" pitchFamily="34" charset="-128"/>
              </a:rPr>
              <a:t>lbest </a:t>
            </a:r>
            <a:r>
              <a:rPr lang="en-US" altLang="en-US" sz="3200" smtClean="0">
                <a:ea typeface="ＭＳ Ｐゴシック" panose="020B0600070205080204" pitchFamily="34" charset="-128"/>
              </a:rPr>
              <a:t>PSO. </a:t>
            </a:r>
          </a:p>
          <a:p>
            <a:r>
              <a:rPr lang="en-US" altLang="en-US" sz="3200" smtClean="0">
                <a:ea typeface="ＭＳ Ｐゴシック" panose="020B0600070205080204" pitchFamily="34" charset="-128"/>
              </a:rPr>
              <a:t>As a consequence of its larger diversity (which results in larger parts of the search space being covered), the </a:t>
            </a:r>
            <a:r>
              <a:rPr lang="en-US" altLang="en-US" sz="3200" i="1" smtClean="0">
                <a:ea typeface="ＭＳ Ｐゴシック" panose="020B0600070205080204" pitchFamily="34" charset="-128"/>
              </a:rPr>
              <a:t>lbest </a:t>
            </a:r>
            <a:r>
              <a:rPr lang="en-US" altLang="en-US" sz="3200" smtClean="0">
                <a:ea typeface="ＭＳ Ｐゴシック" panose="020B0600070205080204" pitchFamily="34" charset="-128"/>
              </a:rPr>
              <a:t>PSO is less susceptible to being trapped in local minima. In general (depending on the problem), neighborhood structures such as the ring topology used in </a:t>
            </a:r>
            <a:r>
              <a:rPr lang="en-US" altLang="en-US" sz="3200" i="1" smtClean="0">
                <a:ea typeface="ＭＳ Ｐゴシック" panose="020B0600070205080204" pitchFamily="34" charset="-128"/>
              </a:rPr>
              <a:t>lbest </a:t>
            </a:r>
            <a:r>
              <a:rPr lang="en-US" altLang="en-US" sz="3200" smtClean="0">
                <a:ea typeface="ＭＳ Ｐゴシック" panose="020B0600070205080204" pitchFamily="34" charset="-128"/>
              </a:rPr>
              <a:t>PSO improves performance</a:t>
            </a:r>
          </a:p>
        </p:txBody>
      </p:sp>
      <p:sp>
        <p:nvSpPr>
          <p:cNvPr id="184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70FFB4A-493D-4043-8B15-FD06227DD752}" type="slidenum">
              <a:rPr lang="en-US" altLang="en-US" sz="1400">
                <a:solidFill>
                  <a:srgbClr val="898989"/>
                </a:solidFill>
              </a:rPr>
              <a:pPr eaLnBrk="1" hangingPunct="1"/>
              <a:t>16</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82600" y="23813"/>
            <a:ext cx="9618663" cy="1260475"/>
          </a:xfrm>
        </p:spPr>
        <p:txBody>
          <a:bodyPr/>
          <a:lstStyle/>
          <a:p>
            <a:r>
              <a:rPr lang="en-US" altLang="en-US" smtClean="0">
                <a:ea typeface="ＭＳ Ｐゴシック" panose="020B0600070205080204" pitchFamily="34" charset="-128"/>
              </a:rPr>
              <a:t>Velocity Components</a:t>
            </a:r>
          </a:p>
        </p:txBody>
      </p:sp>
      <p:sp>
        <p:nvSpPr>
          <p:cNvPr id="19459" name="Content Placeholder 2"/>
          <p:cNvSpPr>
            <a:spLocks noGrp="1"/>
          </p:cNvSpPr>
          <p:nvPr>
            <p:ph idx="1"/>
          </p:nvPr>
        </p:nvSpPr>
        <p:spPr/>
        <p:txBody>
          <a:bodyPr/>
          <a:lstStyle/>
          <a:p>
            <a:r>
              <a:rPr lang="en-US" altLang="en-US" sz="3200" smtClean="0">
                <a:ea typeface="ＭＳ Ｐゴシック" panose="020B0600070205080204" pitchFamily="34" charset="-128"/>
              </a:rPr>
              <a:t>The </a:t>
            </a:r>
            <a:r>
              <a:rPr lang="en-US" altLang="en-US" sz="3200" b="1" smtClean="0">
                <a:ea typeface="ＭＳ Ｐゴシック" panose="020B0600070205080204" pitchFamily="34" charset="-128"/>
              </a:rPr>
              <a:t>previous velocity</a:t>
            </a:r>
            <a:r>
              <a:rPr lang="en-US" altLang="en-US" sz="3200" smtClean="0">
                <a:ea typeface="ＭＳ Ｐゴシック" panose="020B0600070205080204" pitchFamily="34" charset="-128"/>
              </a:rPr>
              <a:t>,           which serves as a memory of the previous flight direction, i.e. movement in the immediate past. This memory term can be seen as a momentum, which prevents the particle from drastically changing direction, and to bias towards the current direction. This component is also referred to as the inertia component.</a:t>
            </a:r>
          </a:p>
        </p:txBody>
      </p:sp>
      <p:sp>
        <p:nvSpPr>
          <p:cNvPr id="194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B3A93F0-1D5F-40EE-9BD8-73425DA7E62D}" type="slidenum">
              <a:rPr lang="en-US" altLang="en-US" sz="1400">
                <a:solidFill>
                  <a:srgbClr val="898989"/>
                </a:solidFill>
              </a:rPr>
              <a:pPr eaLnBrk="1" hangingPunct="1"/>
              <a:t>17</a:t>
            </a:fld>
            <a:endParaRPr lang="en-US" altLang="en-US" sz="1400">
              <a:solidFill>
                <a:srgbClr val="898989"/>
              </a:solidFill>
            </a:endParaRPr>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1781175"/>
            <a:ext cx="8175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3200" smtClean="0">
                <a:ea typeface="ＭＳ Ｐゴシック" panose="020B0600070205080204" pitchFamily="34" charset="-128"/>
              </a:rPr>
              <a:t>Geometrical Illustration of Velocity and Position Updates for a Single Two-Dimensional Particle</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EA9F9F7-4736-400A-B36F-B9F7C7F0B5C0}" type="slidenum">
              <a:rPr lang="en-US" altLang="en-US" sz="1400">
                <a:solidFill>
                  <a:srgbClr val="898989"/>
                </a:solidFill>
              </a:rPr>
              <a:pPr eaLnBrk="1" hangingPunct="1"/>
              <a:t>18</a:t>
            </a:fld>
            <a:endParaRPr lang="en-US" altLang="en-US" sz="1400">
              <a:solidFill>
                <a:srgbClr val="898989"/>
              </a:solidFill>
            </a:endParaRP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3252788"/>
            <a:ext cx="8505825"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itle 1"/>
          <p:cNvSpPr>
            <a:spLocks noGrp="1"/>
          </p:cNvSpPr>
          <p:nvPr>
            <p:ph type="title"/>
          </p:nvPr>
        </p:nvSpPr>
        <p:spPr>
          <a:xfrm>
            <a:off x="482600" y="23813"/>
            <a:ext cx="9618663" cy="1260475"/>
          </a:xfrm>
        </p:spPr>
        <p:txBody>
          <a:bodyPr/>
          <a:lstStyle/>
          <a:p>
            <a:r>
              <a:rPr lang="en-US" altLang="en-US" smtClean="0">
                <a:ea typeface="ＭＳ Ｐゴシック" panose="020B0600070205080204" pitchFamily="34" charset="-128"/>
              </a:rPr>
              <a:t>Geometrical illustration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01688" y="22225"/>
            <a:ext cx="9620250" cy="1260475"/>
          </a:xfrm>
        </p:spPr>
        <p:txBody>
          <a:bodyPr/>
          <a:lstStyle/>
          <a:p>
            <a:r>
              <a:rPr lang="en-US" altLang="en-US" sz="4800" smtClean="0">
                <a:ea typeface="ＭＳ Ｐゴシック" panose="020B0600070205080204" pitchFamily="34" charset="-128"/>
              </a:rPr>
              <a:t>Social Network Structures</a:t>
            </a:r>
          </a:p>
        </p:txBody>
      </p:sp>
      <p:sp>
        <p:nvSpPr>
          <p:cNvPr id="21507" name="Content Placeholder 2"/>
          <p:cNvSpPr>
            <a:spLocks noGrp="1"/>
          </p:cNvSpPr>
          <p:nvPr>
            <p:ph idx="1"/>
          </p:nvPr>
        </p:nvSpPr>
        <p:spPr/>
        <p:txBody>
          <a:bodyPr/>
          <a:lstStyle/>
          <a:p>
            <a:r>
              <a:rPr lang="en-US" altLang="en-US" sz="2800" smtClean="0">
                <a:ea typeface="ＭＳ Ｐゴシック" panose="020B0600070205080204" pitchFamily="34" charset="-128"/>
              </a:rPr>
              <a:t>The feature that drives PSO is </a:t>
            </a:r>
            <a:r>
              <a:rPr lang="en-US" altLang="en-US" sz="2800" smtClean="0">
                <a:solidFill>
                  <a:srgbClr val="FF0000"/>
                </a:solidFill>
                <a:ea typeface="ＭＳ Ｐゴシック" panose="020B0600070205080204" pitchFamily="34" charset="-128"/>
              </a:rPr>
              <a:t>social interaction</a:t>
            </a:r>
            <a:r>
              <a:rPr lang="en-US" altLang="en-US" sz="2800" smtClean="0">
                <a:ea typeface="ＭＳ Ｐゴシック" panose="020B0600070205080204" pitchFamily="34" charset="-128"/>
              </a:rPr>
              <a:t>. Particles within the swarm learn from each other and, on the basis of the knowledge obtained, move to become more similar to their “better” neighbors. </a:t>
            </a:r>
            <a:r>
              <a:rPr lang="en-US" altLang="en-US" sz="2800" smtClean="0">
                <a:solidFill>
                  <a:srgbClr val="FF0000"/>
                </a:solidFill>
                <a:ea typeface="ＭＳ Ｐゴシック" panose="020B0600070205080204" pitchFamily="34" charset="-128"/>
              </a:rPr>
              <a:t>The social structure</a:t>
            </a:r>
            <a:r>
              <a:rPr lang="en-US" altLang="en-US" sz="2800" smtClean="0">
                <a:ea typeface="ＭＳ Ｐゴシック" panose="020B0600070205080204" pitchFamily="34" charset="-128"/>
              </a:rPr>
              <a:t> for PSO is determined by the </a:t>
            </a:r>
            <a:r>
              <a:rPr lang="en-US" altLang="en-US" sz="2800" smtClean="0">
                <a:solidFill>
                  <a:srgbClr val="FF0000"/>
                </a:solidFill>
                <a:ea typeface="ＭＳ Ｐゴシック" panose="020B0600070205080204" pitchFamily="34" charset="-128"/>
              </a:rPr>
              <a:t>formation of overlapping neighborhoods</a:t>
            </a:r>
            <a:r>
              <a:rPr lang="en-US" altLang="en-US" sz="2800" smtClean="0">
                <a:ea typeface="ＭＳ Ｐゴシック" panose="020B0600070205080204" pitchFamily="34" charset="-128"/>
              </a:rPr>
              <a:t>, where particles within a neighborhood influence one another. </a:t>
            </a:r>
          </a:p>
          <a:p>
            <a:r>
              <a:rPr lang="en-US" altLang="en-US" sz="2800" smtClean="0">
                <a:ea typeface="ＭＳ Ｐゴシック" panose="020B0600070205080204" pitchFamily="34" charset="-128"/>
              </a:rPr>
              <a:t>This is in analogy with observations of animal behavior, where an organism is most likely to be influenced by others in its neighborhood, and where organisms that are more successful will have a greater influence on members of the neighborhood than the less successful.</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499A376C-FF22-42DA-A865-C774164E0D51}" type="slidenum">
              <a:rPr lang="en-US" altLang="en-US" sz="1400">
                <a:solidFill>
                  <a:srgbClr val="898989"/>
                </a:solidFill>
              </a:rPr>
              <a:pPr eaLnBrk="1" hangingPunct="1"/>
              <a:t>19</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Agenda</a:t>
            </a:r>
          </a:p>
        </p:txBody>
      </p:sp>
      <p:sp>
        <p:nvSpPr>
          <p:cNvPr id="4099" name="Content Placeholder 2"/>
          <p:cNvSpPr>
            <a:spLocks noGrp="1"/>
          </p:cNvSpPr>
          <p:nvPr>
            <p:ph idx="1"/>
          </p:nvPr>
        </p:nvSpPr>
        <p:spPr/>
        <p:txBody>
          <a:bodyPr/>
          <a:lstStyle/>
          <a:p>
            <a:pPr eaLnBrk="1" hangingPunct="1"/>
            <a:r>
              <a:rPr lang="en-US" altLang="en-US" b="1" dirty="0" smtClean="0">
                <a:ea typeface="ＭＳ Ｐゴシック" panose="020B0600070205080204" pitchFamily="34" charset="-128"/>
              </a:rPr>
              <a:t>Introduction</a:t>
            </a:r>
            <a:endParaRPr lang="en-US" altLang="en-US" b="1" dirty="0" smtClean="0">
              <a:ea typeface="ＭＳ Ｐゴシック" panose="020B0600070205080204" pitchFamily="34" charset="-128"/>
            </a:endParaRPr>
          </a:p>
          <a:p>
            <a:pPr eaLnBrk="1" hangingPunct="1"/>
            <a:r>
              <a:rPr lang="en-US" altLang="en-US" b="1" dirty="0" smtClean="0">
                <a:ea typeface="ＭＳ Ｐゴシック" panose="020B0600070205080204" pitchFamily="34" charset="-128"/>
              </a:rPr>
              <a:t>Global best and local best</a:t>
            </a:r>
          </a:p>
          <a:p>
            <a:pPr eaLnBrk="1" hangingPunct="1"/>
            <a:r>
              <a:rPr lang="en-US" altLang="en-US" b="1" dirty="0" smtClean="0">
                <a:ea typeface="ＭＳ Ｐゴシック" panose="020B0600070205080204" pitchFamily="34" charset="-128"/>
              </a:rPr>
              <a:t>Social </a:t>
            </a:r>
            <a:r>
              <a:rPr lang="en-US" altLang="en-US" b="1" dirty="0" smtClean="0">
                <a:ea typeface="ＭＳ Ｐゴシック" panose="020B0600070205080204" pitchFamily="34" charset="-128"/>
              </a:rPr>
              <a:t>Network Structures</a:t>
            </a:r>
          </a:p>
        </p:txBody>
      </p:sp>
      <p:sp>
        <p:nvSpPr>
          <p:cNvPr id="41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41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12D8DEC-BA94-4534-9D8B-C0E7B6D9ED21}" type="slidenum">
              <a:rPr lang="en-US" altLang="en-US" sz="1400">
                <a:solidFill>
                  <a:srgbClr val="898989"/>
                </a:solidFill>
              </a:rPr>
              <a:pPr eaLnBrk="1" hangingPunct="1"/>
              <a:t>2</a:t>
            </a:fld>
            <a:endParaRPr lang="en-US" altLang="en-US" sz="14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r>
              <a:rPr lang="en-US" altLang="en-US" sz="3200" smtClean="0">
                <a:ea typeface="ＭＳ Ｐゴシック" panose="020B0600070205080204" pitchFamily="34" charset="-128"/>
              </a:rPr>
              <a:t>Within the PSO, particles in the same neighborhood communicate with one another </a:t>
            </a:r>
            <a:r>
              <a:rPr lang="en-US" altLang="en-US" sz="3200" smtClean="0">
                <a:solidFill>
                  <a:srgbClr val="FF0000"/>
                </a:solidFill>
                <a:ea typeface="ＭＳ Ｐゴシック" panose="020B0600070205080204" pitchFamily="34" charset="-128"/>
              </a:rPr>
              <a:t>by exchanging information </a:t>
            </a:r>
            <a:r>
              <a:rPr lang="en-US" altLang="en-US" sz="3200" smtClean="0">
                <a:ea typeface="ＭＳ Ｐゴシック" panose="020B0600070205080204" pitchFamily="34" charset="-128"/>
              </a:rPr>
              <a:t>about the success of each particle in that neighborhood.</a:t>
            </a:r>
          </a:p>
          <a:p>
            <a:r>
              <a:rPr lang="en-US" altLang="en-US" sz="3200" smtClean="0">
                <a:ea typeface="ＭＳ Ｐゴシック" panose="020B0600070205080204" pitchFamily="34" charset="-128"/>
              </a:rPr>
              <a:t>All particles then move towards some quantification of what is believed to be a better position. The performance of the PSO depends strongly on the structure of the social network.</a:t>
            </a: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BD4A840-CA14-463B-AB82-D63C1A26F049}" type="slidenum">
              <a:rPr lang="en-US" altLang="en-US" sz="1400">
                <a:solidFill>
                  <a:srgbClr val="898989"/>
                </a:solidFill>
              </a:rPr>
              <a:pPr eaLnBrk="1" hangingPunct="1"/>
              <a:t>20</a:t>
            </a:fld>
            <a:endParaRPr lang="en-US" altLang="en-US" sz="1400">
              <a:solidFill>
                <a:srgbClr val="898989"/>
              </a:solidFill>
            </a:endParaRPr>
          </a:p>
        </p:txBody>
      </p:sp>
      <p:sp>
        <p:nvSpPr>
          <p:cNvPr id="22533" name="Title 1"/>
          <p:cNvSpPr>
            <a:spLocks noGrp="1"/>
          </p:cNvSpPr>
          <p:nvPr>
            <p:ph type="title"/>
          </p:nvPr>
        </p:nvSpPr>
        <p:spPr>
          <a:xfrm>
            <a:off x="801688" y="22225"/>
            <a:ext cx="9620250" cy="1260475"/>
          </a:xfrm>
        </p:spPr>
        <p:txBody>
          <a:bodyPr/>
          <a:lstStyle/>
          <a:p>
            <a:r>
              <a:rPr lang="en-US" altLang="en-US" sz="4800" smtClean="0">
                <a:ea typeface="ＭＳ Ｐゴシック" panose="020B0600070205080204" pitchFamily="34" charset="-128"/>
              </a:rPr>
              <a:t>Social Network Structures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235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FE634F3-6D9E-4B9F-97DA-EC52BA2E5032}" type="slidenum">
              <a:rPr lang="en-US" altLang="en-US" sz="1400">
                <a:solidFill>
                  <a:srgbClr val="898989"/>
                </a:solidFill>
              </a:rPr>
              <a:pPr eaLnBrk="1" hangingPunct="1"/>
              <a:t>21</a:t>
            </a:fld>
            <a:endParaRPr lang="en-US" altLang="en-US" sz="1400">
              <a:solidFill>
                <a:srgbClr val="898989"/>
              </a:solidFill>
            </a:endParaRPr>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1931988"/>
            <a:ext cx="6858000"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itle 1"/>
          <p:cNvSpPr>
            <a:spLocks noGrp="1"/>
          </p:cNvSpPr>
          <p:nvPr>
            <p:ph type="title"/>
          </p:nvPr>
        </p:nvSpPr>
        <p:spPr>
          <a:xfrm>
            <a:off x="801688" y="22225"/>
            <a:ext cx="9620250" cy="1260475"/>
          </a:xfrm>
        </p:spPr>
        <p:txBody>
          <a:bodyPr/>
          <a:lstStyle/>
          <a:p>
            <a:r>
              <a:rPr lang="en-US" altLang="en-US" sz="4800" smtClean="0">
                <a:ea typeface="ＭＳ Ｐゴシック" panose="020B0600070205080204" pitchFamily="34" charset="-128"/>
              </a:rPr>
              <a:t>Social Network Structures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Different social network structures have been developed for PSO and empirically studied</a:t>
            </a:r>
            <a:r>
              <a:rPr lang="en-US" dirty="0" smtClean="0"/>
              <a:t>.</a:t>
            </a:r>
          </a:p>
          <a:p>
            <a:pPr marL="521437" indent="-521437">
              <a:buFont typeface="Arial" panose="020B0604020202020204" pitchFamily="34" charset="0"/>
              <a:buAutoNum type="arabicPeriod"/>
              <a:defRPr/>
            </a:pPr>
            <a:r>
              <a:rPr lang="en-US" sz="2300" dirty="0"/>
              <a:t>The </a:t>
            </a:r>
            <a:r>
              <a:rPr lang="en-US" sz="2300" b="1" dirty="0"/>
              <a:t>star </a:t>
            </a:r>
            <a:r>
              <a:rPr lang="en-US" sz="2300" dirty="0"/>
              <a:t>social structure, where all particles are interconnected as illustrated in Figure (a). Each particle can therefore communicate with every other particle. In this case each particle is attracted towards the best solution found by the entire swarm.</a:t>
            </a:r>
          </a:p>
          <a:p>
            <a:pPr marL="521437" indent="-521437">
              <a:buFont typeface="Arial" panose="020B0604020202020204" pitchFamily="34" charset="0"/>
              <a:buAutoNum type="arabicPeriod"/>
              <a:defRPr/>
            </a:pPr>
            <a:r>
              <a:rPr lang="en-US" sz="2300" dirty="0"/>
              <a:t>The </a:t>
            </a:r>
            <a:r>
              <a:rPr lang="en-US" sz="2300" b="1" dirty="0"/>
              <a:t>ring </a:t>
            </a:r>
            <a:r>
              <a:rPr lang="en-US" sz="2300" dirty="0"/>
              <a:t>social structure, where each particle communicates with its </a:t>
            </a:r>
            <a:r>
              <a:rPr lang="en-US" sz="2300" i="1" dirty="0" err="1"/>
              <a:t>n</a:t>
            </a:r>
            <a:r>
              <a:rPr lang="en-US" sz="2300" i="1" baseline="-25000" dirty="0" err="1"/>
              <a:t>N</a:t>
            </a:r>
            <a:r>
              <a:rPr lang="en-US" sz="2300" i="1" dirty="0"/>
              <a:t> </a:t>
            </a:r>
            <a:r>
              <a:rPr lang="en-US" sz="2300" dirty="0"/>
              <a:t>immediate neighbors. In the case of </a:t>
            </a:r>
            <a:r>
              <a:rPr lang="en-US" sz="2300" i="1" dirty="0" err="1"/>
              <a:t>n</a:t>
            </a:r>
            <a:r>
              <a:rPr lang="en-US" sz="2300" i="1" baseline="-25000" dirty="0" err="1"/>
              <a:t>N</a:t>
            </a:r>
            <a:r>
              <a:rPr lang="en-US" sz="2300" i="1" dirty="0"/>
              <a:t> </a:t>
            </a:r>
            <a:r>
              <a:rPr lang="en-US" sz="2300" dirty="0"/>
              <a:t>= 2, a particle communicates with its immediately adjacent neighbors as illustrated in Figure (b). Each particle attempts to imitate its best neighbor by moving closer to the best solution found within the neighborhood.</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3CB11DF-23BA-4373-919C-BA39CF9AACE6}" type="slidenum">
              <a:rPr lang="en-US" altLang="en-US" sz="1400">
                <a:solidFill>
                  <a:srgbClr val="898989"/>
                </a:solidFill>
              </a:rPr>
              <a:pPr eaLnBrk="1" hangingPunct="1"/>
              <a:t>22</a:t>
            </a:fld>
            <a:endParaRPr lang="en-US" altLang="en-US" sz="1400">
              <a:solidFill>
                <a:srgbClr val="898989"/>
              </a:solidFill>
            </a:endParaRPr>
          </a:p>
        </p:txBody>
      </p:sp>
      <p:sp>
        <p:nvSpPr>
          <p:cNvPr id="24580" name="Title 1"/>
          <p:cNvSpPr>
            <a:spLocks noGrp="1"/>
          </p:cNvSpPr>
          <p:nvPr>
            <p:ph type="title"/>
          </p:nvPr>
        </p:nvSpPr>
        <p:spPr>
          <a:xfrm>
            <a:off x="801688" y="22225"/>
            <a:ext cx="9620250" cy="1260475"/>
          </a:xfrm>
        </p:spPr>
        <p:txBody>
          <a:bodyPr/>
          <a:lstStyle/>
          <a:p>
            <a:r>
              <a:rPr lang="en-US" altLang="en-US" sz="4400" smtClean="0">
                <a:ea typeface="ＭＳ Ｐゴシック" panose="020B0600070205080204" pitchFamily="34" charset="-128"/>
              </a:rPr>
              <a:t>Social Network Structures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3374BD2-81B3-4E53-A2F2-B5CA9126C84C}" type="slidenum">
              <a:rPr lang="en-US" altLang="en-US" sz="1400">
                <a:solidFill>
                  <a:srgbClr val="898989"/>
                </a:solidFill>
              </a:rPr>
              <a:pPr eaLnBrk="1" hangingPunct="1"/>
              <a:t>23</a:t>
            </a:fld>
            <a:endParaRPr lang="en-US" altLang="en-US" sz="1400">
              <a:solidFill>
                <a:srgbClr val="898989"/>
              </a:solidFill>
            </a:endParaRPr>
          </a:p>
        </p:txBody>
      </p:sp>
      <p:sp>
        <p:nvSpPr>
          <p:cNvPr id="25603" name="Rectangle 2"/>
          <p:cNvSpPr txBox="1">
            <a:spLocks noChangeArrowheads="1"/>
          </p:cNvSpPr>
          <p:nvPr/>
        </p:nvSpPr>
        <p:spPr bwMode="auto">
          <a:xfrm>
            <a:off x="1603375" y="0"/>
            <a:ext cx="8194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600">
                <a:latin typeface="Interstate"/>
              </a:rPr>
              <a:t>References</a:t>
            </a:r>
          </a:p>
        </p:txBody>
      </p:sp>
      <p:sp>
        <p:nvSpPr>
          <p:cNvPr id="11" name="TextBox 10"/>
          <p:cNvSpPr txBox="1"/>
          <p:nvPr/>
        </p:nvSpPr>
        <p:spPr>
          <a:xfrm>
            <a:off x="463550" y="1828800"/>
            <a:ext cx="9690100" cy="3336960"/>
          </a:xfrm>
          <a:prstGeom prst="rect">
            <a:avLst/>
          </a:prstGeom>
          <a:noFill/>
        </p:spPr>
        <p:txBody>
          <a:bodyPr lIns="104287" tIns="52144" rIns="104287" bIns="52144">
            <a:spAutoFit/>
          </a:bodyPr>
          <a:lstStyle/>
          <a:p>
            <a:pPr marL="457200" lvl="0" indent="-457200">
              <a:buFont typeface="+mj-lt"/>
              <a:buAutoNum type="arabicPeriod"/>
            </a:pPr>
            <a:r>
              <a:rPr lang="en-US" u="sng" dirty="0" err="1"/>
              <a:t>Andries</a:t>
            </a:r>
            <a:r>
              <a:rPr lang="en-US" u="sng" dirty="0"/>
              <a:t> P. </a:t>
            </a:r>
            <a:r>
              <a:rPr lang="en-US" u="sng" dirty="0" err="1"/>
              <a:t>Engelbrect</a:t>
            </a:r>
            <a:r>
              <a:rPr lang="en-US" u="sng" dirty="0"/>
              <a:t>. (2007), </a:t>
            </a:r>
            <a:r>
              <a:rPr lang="en-US" b="1" i="1" u="sng" dirty="0"/>
              <a:t>Computational Intelligence An Introduction</a:t>
            </a:r>
            <a:r>
              <a:rPr lang="en-US" u="sng" dirty="0"/>
              <a:t>. 2</a:t>
            </a:r>
            <a:r>
              <a:rPr lang="en-US" u="sng" baseline="30000" dirty="0"/>
              <a:t>nd</a:t>
            </a:r>
            <a:r>
              <a:rPr lang="en-US" u="sng" dirty="0"/>
              <a:t> Ed. John Wiley &amp; Sons. USA. ISBN:  978-0-470-03561-0</a:t>
            </a:r>
            <a:endParaRPr lang="en-US" dirty="0"/>
          </a:p>
          <a:p>
            <a:pPr marL="457200" lvl="0" indent="-457200">
              <a:buFont typeface="+mj-lt"/>
              <a:buAutoNum type="arabicPeriod"/>
            </a:pPr>
            <a:r>
              <a:rPr lang="en-US" dirty="0"/>
              <a:t>James M. Keller, </a:t>
            </a:r>
            <a:r>
              <a:rPr lang="en-US" dirty="0" err="1"/>
              <a:t>Derong</a:t>
            </a:r>
            <a:r>
              <a:rPr lang="en-US" dirty="0"/>
              <a:t> Liu, David B. </a:t>
            </a:r>
            <a:r>
              <a:rPr lang="en-US" dirty="0" err="1"/>
              <a:t>Fogel</a:t>
            </a:r>
            <a:r>
              <a:rPr lang="en-US" dirty="0"/>
              <a:t> (2016). </a:t>
            </a:r>
            <a:r>
              <a:rPr lang="en-US" b="1" i="1" dirty="0"/>
              <a:t>Fundamentals of Computational Intelligence. Neural Networks, Fuzzy Systems and Evolutionary Computation</a:t>
            </a:r>
            <a:r>
              <a:rPr lang="en-US" dirty="0"/>
              <a:t>, Wiley ISBN 978-1-110-21434-2</a:t>
            </a:r>
          </a:p>
          <a:p>
            <a:pPr marL="457200" lvl="0" indent="-457200">
              <a:buFont typeface="+mj-lt"/>
              <a:buAutoNum type="arabicPeriod"/>
            </a:pPr>
            <a:r>
              <a:rPr lang="en-US" dirty="0"/>
              <a:t>Bansal, </a:t>
            </a:r>
            <a:r>
              <a:rPr lang="en-US" dirty="0" err="1"/>
              <a:t>Jagdish</a:t>
            </a:r>
            <a:r>
              <a:rPr lang="en-US" dirty="0"/>
              <a:t> Chand, </a:t>
            </a:r>
            <a:r>
              <a:rPr lang="en-US" dirty="0" err="1"/>
              <a:t>Pramod</a:t>
            </a:r>
            <a:r>
              <a:rPr lang="en-US" dirty="0"/>
              <a:t> Kumar Singh, and Nikhil R. Pal . (2017)  "</a:t>
            </a:r>
            <a:r>
              <a:rPr lang="en-US" b="1" i="1" dirty="0"/>
              <a:t>Evolutionary and Swarm Intelligence Algorithms</a:t>
            </a:r>
            <a:r>
              <a:rPr lang="en-US" dirty="0"/>
              <a:t>", Springer, ISBN 978-3-319-91339-1</a:t>
            </a:r>
          </a:p>
          <a:p>
            <a:pPr marL="457200" lvl="0" indent="-457200">
              <a:buFont typeface="+mj-lt"/>
              <a:buAutoNum type="arabicPeriod"/>
            </a:pPr>
            <a:r>
              <a:rPr lang="en-US" smtClean="0"/>
              <a:t>Bernhard</a:t>
            </a:r>
            <a:r>
              <a:rPr lang="en-US" dirty="0"/>
              <a:t>, </a:t>
            </a:r>
            <a:r>
              <a:rPr lang="en-US" dirty="0" err="1"/>
              <a:t>Korte</a:t>
            </a:r>
            <a:r>
              <a:rPr lang="en-US" dirty="0"/>
              <a:t>, and J. </a:t>
            </a:r>
            <a:r>
              <a:rPr lang="en-US" dirty="0" err="1"/>
              <a:t>Vygen</a:t>
            </a:r>
            <a:r>
              <a:rPr lang="en-US" dirty="0"/>
              <a:t> (2008), "</a:t>
            </a:r>
            <a:r>
              <a:rPr lang="en-US" b="1" i="1" dirty="0"/>
              <a:t>Combinatorial optimization: Theory and algorithms</a:t>
            </a:r>
            <a:r>
              <a:rPr lang="en-US" dirty="0"/>
              <a:t>." </a:t>
            </a:r>
            <a:r>
              <a:rPr lang="en-US" i="1" dirty="0"/>
              <a:t>Springer, Third Edition</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7200" b="1">
                <a:solidFill>
                  <a:schemeClr val="bg1"/>
                </a:solidFill>
                <a:latin typeface="Edwardian Script ITC" panose="030303020407070D0804" pitchFamily="66"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534988" y="1795463"/>
            <a:ext cx="4987925" cy="4721225"/>
          </a:xfrm>
        </p:spPr>
        <p:txBody>
          <a:bodyPr/>
          <a:lstStyle/>
          <a:p>
            <a:r>
              <a:rPr lang="en-US" altLang="en-US" sz="2800" smtClean="0">
                <a:ea typeface="ＭＳ Ｐゴシック" panose="020B0600070205080204" pitchFamily="34" charset="-128"/>
              </a:rPr>
              <a:t>Particle Swarm Optimization (PSO) is a </a:t>
            </a:r>
            <a:r>
              <a:rPr lang="en-US" altLang="en-US" sz="2800" smtClean="0">
                <a:solidFill>
                  <a:srgbClr val="FF0000"/>
                </a:solidFill>
                <a:ea typeface="ＭＳ Ｐゴシック" panose="020B0600070205080204" pitchFamily="34" charset="-128"/>
              </a:rPr>
              <a:t>biologically inspired  computational search and optimization method </a:t>
            </a:r>
            <a:r>
              <a:rPr lang="en-US" altLang="en-US" sz="2800" smtClean="0">
                <a:ea typeface="ＭＳ Ｐゴシック" panose="020B0600070205080204" pitchFamily="34" charset="-128"/>
              </a:rPr>
              <a:t>developed in 1995  by </a:t>
            </a:r>
            <a:r>
              <a:rPr lang="en-US" altLang="en-US" sz="2800" smtClean="0">
                <a:solidFill>
                  <a:srgbClr val="FF0000"/>
                </a:solidFill>
                <a:ea typeface="ＭＳ Ｐゴシック" panose="020B0600070205080204" pitchFamily="34" charset="-128"/>
              </a:rPr>
              <a:t>Eberhart </a:t>
            </a:r>
            <a:r>
              <a:rPr lang="en-US" altLang="en-US" sz="2800" smtClean="0">
                <a:ea typeface="ＭＳ Ｐゴシック" panose="020B0600070205080204" pitchFamily="34" charset="-128"/>
              </a:rPr>
              <a:t>and </a:t>
            </a:r>
            <a:r>
              <a:rPr lang="en-US" altLang="en-US" sz="2800" smtClean="0">
                <a:solidFill>
                  <a:srgbClr val="FF0000"/>
                </a:solidFill>
                <a:ea typeface="ＭＳ Ｐゴシック" panose="020B0600070205080204" pitchFamily="34" charset="-128"/>
              </a:rPr>
              <a:t>Kennedy </a:t>
            </a:r>
            <a:r>
              <a:rPr lang="en-US" altLang="en-US" sz="2800" smtClean="0">
                <a:ea typeface="ＭＳ Ｐゴシック" panose="020B0600070205080204" pitchFamily="34" charset="-128"/>
              </a:rPr>
              <a:t>based on the social behaviors of birds flocking or fish schooling. </a:t>
            </a:r>
          </a:p>
        </p:txBody>
      </p:sp>
      <p:sp>
        <p:nvSpPr>
          <p:cNvPr id="51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51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7DBD5F66-BE1B-4369-932A-845B9C1C8243}" type="slidenum">
              <a:rPr lang="en-US" altLang="en-US" sz="1400">
                <a:solidFill>
                  <a:srgbClr val="898989"/>
                </a:solidFill>
              </a:rPr>
              <a:pPr eaLnBrk="1" hangingPunct="1"/>
              <a:t>3</a:t>
            </a:fld>
            <a:endParaRPr lang="en-US" altLang="en-US" sz="1400">
              <a:solidFill>
                <a:srgbClr val="898989"/>
              </a:solidFill>
            </a:endParaRPr>
          </a:p>
        </p:txBody>
      </p:sp>
      <p:sp>
        <p:nvSpPr>
          <p:cNvPr id="5125" name="AutoShape 2" descr="data:image/jpeg;base64,/9j/4AAQSkZJRgABAQAAAQABAAD/2wCEAAkGBxIQDxAPEA8PEA8PDwwPDQ8PDQ8NDQ0PFBEWFhQRFRQYHDQgGholGxQUITIhJSkrLi4uFx80ODMsNygtLisBCgoKDg0OFxAQFywcHR4sKywsLCwsLCwsLCs3LCwsLCssLCwsNywsKywsLCw3LCs3Kzc3KyssLCsrLCsrKysrK//AABEIAKAA3QMBIgACEQEDEQH/xAAaAAADAQEBAQAAAAAAAAAAAAAAAQIDBQQG/8QAMBAAAgIBAwIEBQQCAwEAAAAAAAECEQMEEiEFMRNBUWEGFCJxgTJCUpHR8DNDoSP/xAAZAQEBAQADAAAAAAAAAAAAAAAAAQIDBAX/xAAcEQEBAQADAQEBAAAAAAAAAAAAARECEiExQWH/2gAMAwEAAhEDEQA/AN6E1RSEew6xAFktlgpsQkwsoYf5FYAOI0TY0ZAhtBYADFQx0BO0VGhLQE0IsVFEMRo0TQE2Fj2hQCsLG0KihNkvkpolIN6EhFUOkEvr1KPBhmzRg4qUoxc3tjfCb9DZSOf1zQLUYJQdJx+qE32hJc2/YzYkeuREj57oHW9yjpsslDLGlGcrTlHyXPn7n0TiON1eUwmJM5nxDqs2HEsuGKlslc4ctyh+DTpnU46jGp4/bfFvnG/T3F5SXDq99js8+r3uE/DaU6+i1+7yX5PF0Dqz1EZKUNmbG9uWPlf8l7DtNw6+a6u4pGald15cfk8PVuo/LxhOSvHujHJ3tJ+nuVJNdKx2ZY8icU07TSaa7NPsxxkBsmOyNw7IYqwo+f0HW5rW5NHmSv6nhn+ndxuUf6O7DInyrr7cP8kllW8bGggTEyskMQrLinIkcmJiBMT/AKAKCBMGhYZxkrjJSXKtO1afKZTiJdVIMbIKsajfPdWOgYZc7rnSIaqHP05Y84stW0/K/Y9OmjJQgptSmoxU2u0ml3RuBM/V1hnxKUXF9pJqXlafucDqHSJ4MnzOk7pxc8KtJxvlJ+nsfSNCol4yr2rLDPdCMtrjuSbi+Gr8mcPqnSsvivVYHFTW3/5c/XFKpW+1v0PoWKhZKSsNFmlkxxnODhKSuUGqcX6EdQwrJhyY3FT3xaSlxG/Jt+VHql/vqTRUlfJ6TJk6e4Yc95NK6ePIrccM5Pn6fJH1cZprdaafKa7P3JyYYzi4yW6MlUk+U19hafCscFCCqMVSXsZ48cavraxbia5KRtnXA+JOjSypZ4Scs2JJxhwouK52x/PNs6fRuo/MaeGRrbO3Gau6nHh/2e2KMMGmjjUlCO1Sk5OvOTqzHWbrXbx6FI83U8844p+Et2WvoVWl6t/izZFJmr8Zlc/oXVPmcUZNpZIfTmilzKS/c77J+h02znaXpyx6nNni0lmjFOCVLev3fk99/knH4vJy/iaOTwPEwzcMuKSlGn+rlKUWvPhs16R1SOpwxnH9apZY2ltn5pex0V3T/ryo5kekKGrWoxJRjNSWoj2Um+0kS7urL46aRafsG3/ewGtYfJ9Ri9DrY543HT578aCfG7s2l/6fTRybqcVcGrUn3kvJ0Tq9DiyqSyQUrTVvlxXt6cnm6Nofl8Kxbt1Sm757N2lyY4yyt2+PYzORbE0cjMrcBWNMIKExtiasCX7EsoKAkEVQAQ0BTCgIoRUkG0BfgaRSQ2BFCaLACUNjS9/sDAkBsCBoshFIotI5XxH1GWmxwyQUWvFhHIpXTi7/AKOojz67RY88dmVbovju1t917mL88amNY5FJJx5TSdrmPKurEzlfD2my4XnwZHKWLHNfLzkq3QfNI69DiX+IaCimhG2VUMAoIEUxbRshEgNiCgAAAaFRVkgTQ0h7RxQCUR7S1AtQJRi4gkayiJoohxJaNEx7SDJIdGnhi2lolIKLSPn/AIv3QhhzY57cmLJajbvJF/qSRm3Fk13QMOn6pZ4RyY+INfudyT81XkerbwUsQFDYrCJkTf3LkjMsGxUUJItIahUFFUIghwA0cRJAZ0Uol7QoKyoew0UTRRAwjAtQNKHRNCUR7RjYGbQnA0oLGjLwx7S4odDRCRLRq0SNEUDgvNJ2mnau0+6LEx9WXHG6f0f5fU5J4uMGWH1Y74hkv9vojrUUBS1k4icTVoTCMZIijaZmkWD0UCRSQyImhUXQtoCURpDii4xIJUR7DVRGNVn4dC2mrAaIUQ2lxGQZuIOJrQUBltDaaABk0EYlyBRA4/xFrsmnxwzQSko5YLNFr/rlxd+XJ78eaM0pRakmrTj2r7la3p8My25Vvh/F3tv1OZ0LQz07y6d3LDjknppP+Mu8Q1+OmKi6CiskkLaWkCGjJolo2kZtFGUkR+TSaI2gekoKFQQ0MSRooEEJGkYlLGOgQBQDIpUFFBRAnHgW0qigJSFJGiiDiBFDUSy4oaMMjjHbuko7ntjbS3S9F7lbfueD4q6etRo8sHxNbJYmouclli04pRXPPb8nP+E+syzQemzVDUadKORP/kyJee3ya7MmtZ478jNxN5IlorLz+GV4ZbBAZuAtptQqA8riS4nq2C2DsPJKIOJ63i9heGWUNxHtLodBGagVVFJAKQNCotICKgnaWwoBDQUPaAwGoj2k0SioocYjaIGkB5epa6Gmwyz5LWOLipNK6tpX9uTbFljOKnB7oySlFrs4vsyK1T5/HfzOX1Dokcmow6qL8PPhmnKaV+LjqnF/5OpEdBE0Jo0obiB59pSgbRxjcQMto9pYIDLYFGlhQGTgTtN6JAxUStpcYjSNamM9obTWMR7RqsWiDWSM6AmwsbQUUNDQQiaKBnQRRdAolpEGbQ9pokVGI0eHqel8XBlw7d3iQlCnLYlfm37dzgfCuonjm+naiLhkwxcsFP6MuJc2n3dI+v2mM9JjlkhmcE8mNSjjnXMYvuhq6agPaa0G0yjHaNo2UQcQsjz2Jms4kbSlQLcaNEOJUSmWmLaDAGyQYkB//9k="/>
          <p:cNvSpPr>
            <a:spLocks noChangeAspect="1" noChangeArrowheads="1"/>
          </p:cNvSpPr>
          <p:nvPr/>
        </p:nvSpPr>
        <p:spPr bwMode="auto">
          <a:xfrm>
            <a:off x="182563" y="-158750"/>
            <a:ext cx="355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5126" name="AutoShape 4" descr="data:image/jpeg;base64,/9j/4AAQSkZJRgABAQAAAQABAAD/2wCEAAkGBxIQDxAPEA8PEA8PDwwPDQ8PDQ8NDQ0PFBEWFhQRFRQYHDQgGholGxQUITIhJSkrLi4uFx80ODMsNygtLisBCgoKDg0OFxAQFywcHR4sKywsLCwsLCwsLCs3LCwsLCssLCwsNywsKywsLCw3LCs3Kzc3KyssLCsrLCsrKysrK//AABEIAKAA3QMBIgACEQEDEQH/xAAaAAADAQEBAQAAAAAAAAAAAAAAAQIDBQQG/8QAMBAAAgIBAwIEBQQCAwEAAAAAAAECEQMEEiEFMRNBUWEGFCJxgTJCUpHR8DNDoSP/xAAZAQEBAQADAAAAAAAAAAAAAAAAAQIDBAX/xAAcEQEBAQADAQEBAAAAAAAAAAAAARECEiExQWH/2gAMAwEAAhEDEQA/AN6E1RSEew6xAFktlgpsQkwsoYf5FYAOI0TY0ZAhtBYADFQx0BO0VGhLQE0IsVFEMRo0TQE2Fj2hQCsLG0KihNkvkpolIN6EhFUOkEvr1KPBhmzRg4qUoxc3tjfCb9DZSOf1zQLUYJQdJx+qE32hJc2/YzYkeuREj57oHW9yjpsslDLGlGcrTlHyXPn7n0TiON1eUwmJM5nxDqs2HEsuGKlslc4ctyh+DTpnU46jGp4/bfFvnG/T3F5SXDq99js8+r3uE/DaU6+i1+7yX5PF0Dqz1EZKUNmbG9uWPlf8l7DtNw6+a6u4pGald15cfk8PVuo/LxhOSvHujHJ3tJ+nuVJNdKx2ZY8icU07TSaa7NPsxxkBsmOyNw7IYqwo+f0HW5rW5NHmSv6nhn+ndxuUf6O7DInyrr7cP8kllW8bGggTEyskMQrLinIkcmJiBMT/AKAKCBMGhYZxkrjJSXKtO1afKZTiJdVIMbIKsajfPdWOgYZc7rnSIaqHP05Y84stW0/K/Y9OmjJQgptSmoxU2u0ml3RuBM/V1hnxKUXF9pJqXlafucDqHSJ4MnzOk7pxc8KtJxvlJ+nsfSNCol4yr2rLDPdCMtrjuSbi+Gr8mcPqnSsvivVYHFTW3/5c/XFKpW+1v0PoWKhZKSsNFmlkxxnODhKSuUGqcX6EdQwrJhyY3FT3xaSlxG/Jt+VHql/vqTRUlfJ6TJk6e4Yc95NK6ePIrccM5Pn6fJH1cZprdaafKa7P3JyYYzi4yW6MlUk+U19hafCscFCCqMVSXsZ48cavraxbia5KRtnXA+JOjSypZ4Scs2JJxhwouK52x/PNs6fRuo/MaeGRrbO3Gau6nHh/2e2KMMGmjjUlCO1Sk5OvOTqzHWbrXbx6FI83U8844p+Et2WvoVWl6t/izZFJmr8Zlc/oXVPmcUZNpZIfTmilzKS/c77J+h02znaXpyx6nNni0lmjFOCVLev3fk99/knH4vJy/iaOTwPEwzcMuKSlGn+rlKUWvPhs16R1SOpwxnH9apZY2ltn5pex0V3T/ryo5kekKGrWoxJRjNSWoj2Um+0kS7urL46aRafsG3/ewGtYfJ9Ri9DrY543HT578aCfG7s2l/6fTRybqcVcGrUn3kvJ0Tq9DiyqSyQUrTVvlxXt6cnm6Nofl8Kxbt1Sm757N2lyY4yyt2+PYzORbE0cjMrcBWNMIKExtiasCX7EsoKAkEVQAQ0BTCgIoRUkG0BfgaRSQ2BFCaLACUNjS9/sDAkBsCBoshFIotI5XxH1GWmxwyQUWvFhHIpXTi7/AKOojz67RY88dmVbovju1t917mL88amNY5FJJx5TSdrmPKurEzlfD2my4XnwZHKWLHNfLzkq3QfNI69DiX+IaCimhG2VUMAoIEUxbRshEgNiCgAAAaFRVkgTQ0h7RxQCUR7S1AtQJRi4gkayiJoohxJaNEx7SDJIdGnhi2lolIKLSPn/AIv3QhhzY57cmLJajbvJF/qSRm3Fk13QMOn6pZ4RyY+INfudyT81XkerbwUsQFDYrCJkTf3LkjMsGxUUJItIahUFFUIghwA0cRJAZ0Uol7QoKyoew0UTRRAwjAtQNKHRNCUR7RjYGbQnA0oLGjLwx7S4odDRCRLRq0SNEUDgvNJ2mnau0+6LEx9WXHG6f0f5fU5J4uMGWH1Y74hkv9vojrUUBS1k4icTVoTCMZIijaZmkWD0UCRSQyImhUXQtoCURpDii4xIJUR7DVRGNVn4dC2mrAaIUQ2lxGQZuIOJrQUBltDaaABk0EYlyBRA4/xFrsmnxwzQSko5YLNFr/rlxd+XJ78eaM0pRakmrTj2r7la3p8My25Vvh/F3tv1OZ0LQz07y6d3LDjknppP+Mu8Q1+OmKi6CiskkLaWkCGjJolo2kZtFGUkR+TSaI2gekoKFQQ0MSRooEEJGkYlLGOgQBQDIpUFFBRAnHgW0qigJSFJGiiDiBFDUSy4oaMMjjHbuko7ntjbS3S9F7lbfueD4q6etRo8sHxNbJYmouclli04pRXPPb8nP+E+syzQemzVDUadKORP/kyJee3ya7MmtZ478jNxN5IlorLz+GV4ZbBAZuAtptQqA8riS4nq2C2DsPJKIOJ63i9heGWUNxHtLodBGagVVFJAKQNCotICKgnaWwoBDQUPaAwGoj2k0SioocYjaIGkB5epa6Gmwyz5LWOLipNK6tpX9uTbFljOKnB7oySlFrs4vsyK1T5/HfzOX1Dokcmow6qL8PPhmnKaV+LjqnF/5OpEdBE0Jo0obiB59pSgbRxjcQMto9pYIDLYFGlhQGTgTtN6JAxUStpcYjSNamM9obTWMR7RqsWiDWSM6AmwsbQUUNDQQiaKBnQRRdAolpEGbQ9pokVGI0eHqel8XBlw7d3iQlCnLYlfm37dzgfCuonjm+naiLhkwxcsFP6MuJc2n3dI+v2mM9JjlkhmcE8mNSjjnXMYvuhq6agPaa0G0yjHaNo2UQcQsjz2Jms4kbSlQLcaNEOJUSmWmLaDAGyQYkB//9k="/>
          <p:cNvSpPr>
            <a:spLocks noChangeAspect="1" noChangeArrowheads="1"/>
          </p:cNvSpPr>
          <p:nvPr/>
        </p:nvSpPr>
        <p:spPr bwMode="auto">
          <a:xfrm>
            <a:off x="360363" y="9525"/>
            <a:ext cx="355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pic>
        <p:nvPicPr>
          <p:cNvPr id="51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813" y="2352675"/>
            <a:ext cx="442436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534988" y="1795463"/>
            <a:ext cx="5254625" cy="3879850"/>
          </a:xfrm>
        </p:spPr>
        <p:txBody>
          <a:bodyPr/>
          <a:lstStyle/>
          <a:p>
            <a:r>
              <a:rPr lang="en-US" altLang="en-US" sz="2800" smtClean="0">
                <a:ea typeface="ＭＳ Ｐゴシック" panose="020B0600070205080204" pitchFamily="34" charset="-128"/>
              </a:rPr>
              <a:t>The </a:t>
            </a:r>
            <a:r>
              <a:rPr lang="en-US" altLang="en-US" sz="2800" smtClean="0">
                <a:solidFill>
                  <a:srgbClr val="FF0000"/>
                </a:solidFill>
                <a:ea typeface="ＭＳ Ｐゴシック" panose="020B0600070205080204" pitchFamily="34" charset="-128"/>
              </a:rPr>
              <a:t>flocks </a:t>
            </a:r>
            <a:r>
              <a:rPr lang="en-US" altLang="en-US" sz="2800" smtClean="0">
                <a:ea typeface="ＭＳ Ｐゴシック" panose="020B0600070205080204" pitchFamily="34" charset="-128"/>
              </a:rPr>
              <a:t>achieve their best  condition simultaneously through communication among members  who already have a better situation. </a:t>
            </a:r>
          </a:p>
          <a:p>
            <a:r>
              <a:rPr lang="en-US" altLang="en-US" sz="2800" smtClean="0">
                <a:ea typeface="ＭＳ Ｐゴシック" panose="020B0600070205080204" pitchFamily="34" charset="-128"/>
              </a:rPr>
              <a:t>Animal which has a </a:t>
            </a:r>
            <a:r>
              <a:rPr lang="en-US" altLang="en-US" sz="2800" smtClean="0">
                <a:solidFill>
                  <a:srgbClr val="FF0000"/>
                </a:solidFill>
                <a:ea typeface="ＭＳ Ｐゴシック" panose="020B0600070205080204" pitchFamily="34" charset="-128"/>
              </a:rPr>
              <a:t>better condition</a:t>
            </a:r>
            <a:r>
              <a:rPr lang="en-US" altLang="en-US" sz="2800" smtClean="0">
                <a:ea typeface="ＭＳ Ｐゴシック" panose="020B0600070205080204" pitchFamily="34" charset="-128"/>
              </a:rPr>
              <a:t> will inform it to its flocks and the others will move simultaneously to that place. </a:t>
            </a:r>
          </a:p>
        </p:txBody>
      </p:sp>
      <p:sp>
        <p:nvSpPr>
          <p:cNvPr id="6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6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745F7C4-E1AB-4929-AFD4-76696585F118}" type="slidenum">
              <a:rPr lang="en-US" altLang="en-US" sz="1400">
                <a:solidFill>
                  <a:srgbClr val="898989"/>
                </a:solidFill>
              </a:rPr>
              <a:pPr eaLnBrk="1" hangingPunct="1"/>
              <a:t>4</a:t>
            </a:fld>
            <a:endParaRPr lang="en-US" altLang="en-US" sz="1400">
              <a:solidFill>
                <a:srgbClr val="898989"/>
              </a:solidFill>
            </a:endParaRPr>
          </a:p>
        </p:txBody>
      </p:sp>
      <p:sp>
        <p:nvSpPr>
          <p:cNvPr id="6149"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Flocking</a:t>
            </a:r>
          </a:p>
        </p:txBody>
      </p:sp>
      <p:pic>
        <p:nvPicPr>
          <p:cNvPr id="6150" name="Picture 2" descr="https://encrypted-tbn0.gstatic.com/images?q=tbn:ANd9GcTRqCzqIb2ScugCbVykLtRqBvhObD7IB58OYBvRUzNrz8LQQj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313" y="2436813"/>
            <a:ext cx="43116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PSO</a:t>
            </a:r>
          </a:p>
        </p:txBody>
      </p:sp>
      <p:sp>
        <p:nvSpPr>
          <p:cNvPr id="7171" name="Content Placeholder 2"/>
          <p:cNvSpPr>
            <a:spLocks noGrp="1"/>
          </p:cNvSpPr>
          <p:nvPr>
            <p:ph idx="1"/>
          </p:nvPr>
        </p:nvSpPr>
        <p:spPr/>
        <p:txBody>
          <a:bodyPr/>
          <a:lstStyle/>
          <a:p>
            <a:r>
              <a:rPr lang="en-US" altLang="en-US" smtClean="0">
                <a:ea typeface="ＭＳ Ｐゴシック" panose="020B0600070205080204" pitchFamily="34" charset="-128"/>
              </a:rPr>
              <a:t>The particle swarm optimization (PSO) algorithm: </a:t>
            </a:r>
            <a:r>
              <a:rPr lang="en-US" altLang="en-US" i="1" smtClean="0">
                <a:ea typeface="ＭＳ Ｐゴシック" panose="020B0600070205080204" pitchFamily="34" charset="-128"/>
              </a:rPr>
              <a:t>population-based search algorithm based on the </a:t>
            </a:r>
            <a:r>
              <a:rPr lang="en-US" altLang="en-US" i="1" smtClean="0">
                <a:solidFill>
                  <a:srgbClr val="FF0000"/>
                </a:solidFill>
                <a:ea typeface="ＭＳ Ｐゴシック" panose="020B0600070205080204" pitchFamily="34" charset="-128"/>
              </a:rPr>
              <a:t>simulation of the social behavior of birds within a flock</a:t>
            </a:r>
            <a:r>
              <a:rPr lang="en-US" altLang="en-US" i="1" smtClean="0">
                <a:ea typeface="ＭＳ Ｐゴシック" panose="020B0600070205080204" pitchFamily="34" charset="-128"/>
              </a:rPr>
              <a:t>.</a:t>
            </a:r>
          </a:p>
          <a:p>
            <a:r>
              <a:rPr lang="en-US" altLang="en-US" smtClean="0">
                <a:ea typeface="ＭＳ Ｐゴシック" panose="020B0600070205080204" pitchFamily="34" charset="-128"/>
              </a:rPr>
              <a:t>In PSO, </a:t>
            </a:r>
            <a:r>
              <a:rPr lang="en-US" altLang="en-US" smtClean="0">
                <a:solidFill>
                  <a:srgbClr val="0070C0"/>
                </a:solidFill>
                <a:ea typeface="ＭＳ Ｐゴシック" panose="020B0600070205080204" pitchFamily="34" charset="-128"/>
              </a:rPr>
              <a:t>individuals</a:t>
            </a:r>
            <a:r>
              <a:rPr lang="en-US" altLang="en-US" smtClean="0">
                <a:ea typeface="ＭＳ Ｐゴシック" panose="020B0600070205080204" pitchFamily="34" charset="-128"/>
              </a:rPr>
              <a:t>, referred to as particles, are “flown” through hyper dimensional search space.</a:t>
            </a:r>
          </a:p>
          <a:p>
            <a:r>
              <a:rPr lang="en-US" altLang="en-US" smtClean="0">
                <a:ea typeface="ＭＳ Ｐゴシック" panose="020B0600070205080204" pitchFamily="34" charset="-128"/>
              </a:rPr>
              <a:t>The initial intent of the particle swarm concept was to </a:t>
            </a:r>
            <a:r>
              <a:rPr lang="en-US" altLang="en-US" smtClean="0">
                <a:solidFill>
                  <a:srgbClr val="FF0000"/>
                </a:solidFill>
                <a:ea typeface="ＭＳ Ｐゴシック" panose="020B0600070205080204" pitchFamily="34" charset="-128"/>
              </a:rPr>
              <a:t>graphically simulate the graceful and unpredictable choreography </a:t>
            </a:r>
            <a:r>
              <a:rPr lang="en-US" altLang="en-US" smtClean="0">
                <a:ea typeface="ＭＳ Ｐゴシック" panose="020B0600070205080204" pitchFamily="34" charset="-128"/>
              </a:rPr>
              <a:t>of a bird flock</a:t>
            </a:r>
          </a:p>
        </p:txBody>
      </p:sp>
      <p:sp>
        <p:nvSpPr>
          <p:cNvPr id="71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7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6761C071-602D-4F92-8A00-403DCCCFEB67}" type="slidenum">
              <a:rPr lang="en-US" altLang="en-US" sz="1400">
                <a:solidFill>
                  <a:srgbClr val="898989"/>
                </a:solidFill>
              </a:rPr>
              <a:pPr eaLnBrk="1" hangingPunct="1"/>
              <a:t>5</a:t>
            </a:fld>
            <a:endParaRPr lang="en-US" altLang="en-US" sz="1400">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pPr algn="just"/>
            <a:r>
              <a:rPr lang="en-US" altLang="en-US" sz="2800" smtClean="0">
                <a:ea typeface="ＭＳ Ｐゴシック" panose="020B0600070205080204" pitchFamily="34" charset="-128"/>
              </a:rPr>
              <a:t>Each particle keeps track of its coordinates in the solution space which are associated with the best solution (fitness) that has achieved so far by that particle. This value is called personal best , </a:t>
            </a:r>
            <a:r>
              <a:rPr lang="en-US" altLang="en-US" sz="2800" b="1" i="1" smtClean="0">
                <a:ea typeface="ＭＳ Ｐゴシック" panose="020B0600070205080204" pitchFamily="34" charset="-128"/>
              </a:rPr>
              <a:t>pbest</a:t>
            </a:r>
            <a:r>
              <a:rPr lang="en-US" altLang="en-US" sz="2800" smtClean="0">
                <a:ea typeface="ＭＳ Ｐゴシック" panose="020B0600070205080204" pitchFamily="34" charset="-128"/>
              </a:rPr>
              <a:t>.</a:t>
            </a:r>
          </a:p>
          <a:p>
            <a:pPr algn="just">
              <a:spcBef>
                <a:spcPct val="50000"/>
              </a:spcBef>
            </a:pPr>
            <a:r>
              <a:rPr lang="en-US" altLang="en-US" sz="2800" smtClean="0">
                <a:ea typeface="ＭＳ Ｐゴシック" panose="020B0600070205080204" pitchFamily="34" charset="-128"/>
              </a:rPr>
              <a:t>Another best value that is tracked by the PSO is the best value obtained so far by any particle in the neighborhood of that particle. This value is called </a:t>
            </a:r>
            <a:r>
              <a:rPr lang="en-US" altLang="en-US" sz="2800" b="1" i="1" smtClean="0">
                <a:ea typeface="ＭＳ Ｐゴシック" panose="020B0600070205080204" pitchFamily="34" charset="-128"/>
              </a:rPr>
              <a:t>gbest</a:t>
            </a:r>
            <a:r>
              <a:rPr lang="en-US" altLang="en-US" sz="2800" smtClean="0">
                <a:ea typeface="ＭＳ Ｐゴシック" panose="020B0600070205080204" pitchFamily="34" charset="-128"/>
              </a:rPr>
              <a:t>.</a:t>
            </a:r>
          </a:p>
          <a:p>
            <a:pPr algn="just">
              <a:spcBef>
                <a:spcPct val="50000"/>
              </a:spcBef>
            </a:pPr>
            <a:r>
              <a:rPr lang="en-US" altLang="en-US" sz="2800" smtClean="0">
                <a:ea typeface="ＭＳ Ｐゴシック" panose="020B0600070205080204" pitchFamily="34" charset="-128"/>
              </a:rPr>
              <a:t>The basic concept of PSO lies in accelerating each particle toward its pbest and the gbest locations, with a random weighted acceleration at each time step as shown</a:t>
            </a:r>
          </a:p>
        </p:txBody>
      </p:sp>
      <p:sp>
        <p:nvSpPr>
          <p:cNvPr id="81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3A8EA3D-5D44-4B79-8C24-41290302C925}" type="slidenum">
              <a:rPr lang="en-US" altLang="en-US" sz="1400">
                <a:solidFill>
                  <a:srgbClr val="898989"/>
                </a:solidFill>
              </a:rPr>
              <a:pPr eaLnBrk="1" hangingPunct="1"/>
              <a:t>6</a:t>
            </a:fld>
            <a:endParaRPr lang="en-US" altLang="en-US" sz="1400">
              <a:solidFill>
                <a:srgbClr val="898989"/>
              </a:solidFill>
            </a:endParaRPr>
          </a:p>
        </p:txBody>
      </p:sp>
      <p:sp>
        <p:nvSpPr>
          <p:cNvPr id="8197"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Best Solution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p:txBody>
          <a:bodyPr/>
          <a:lstStyle/>
          <a:p>
            <a:endParaRPr lang="en-US" altLang="en-US" smtClean="0">
              <a:ea typeface="ＭＳ Ｐゴシック" panose="020B0600070205080204" pitchFamily="34" charset="-128"/>
            </a:endParaRPr>
          </a:p>
        </p:txBody>
      </p:sp>
      <p:sp>
        <p:nvSpPr>
          <p:cNvPr id="92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04C26CC-99F3-48A4-B3A5-677E695579E1}" type="slidenum">
              <a:rPr lang="en-US" altLang="en-US" sz="1400">
                <a:solidFill>
                  <a:srgbClr val="898989"/>
                </a:solidFill>
              </a:rPr>
              <a:pPr eaLnBrk="1" hangingPunct="1"/>
              <a:t>7</a:t>
            </a:fld>
            <a:endParaRPr lang="en-US" altLang="en-US" sz="1400">
              <a:solidFill>
                <a:srgbClr val="898989"/>
              </a:solidFill>
            </a:endParaRPr>
          </a:p>
        </p:txBody>
      </p:sp>
      <p:sp>
        <p:nvSpPr>
          <p:cNvPr id="9221" name="Text Box 25"/>
          <p:cNvSpPr txBox="1">
            <a:spLocks noChangeArrowheads="1"/>
          </p:cNvSpPr>
          <p:nvPr/>
        </p:nvSpPr>
        <p:spPr bwMode="auto">
          <a:xfrm>
            <a:off x="2405063" y="4652963"/>
            <a:ext cx="73929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a:latin typeface="Arial" panose="020B0604020202020204" pitchFamily="34" charset="0"/>
              </a:rPr>
              <a:t>Concept of modification of a searching point by PSO</a:t>
            </a:r>
          </a:p>
        </p:txBody>
      </p:sp>
      <p:sp>
        <p:nvSpPr>
          <p:cNvPr id="9222" name="Text Box 27"/>
          <p:cNvSpPr txBox="1">
            <a:spLocks noChangeArrowheads="1"/>
          </p:cNvSpPr>
          <p:nvPr/>
        </p:nvSpPr>
        <p:spPr bwMode="auto">
          <a:xfrm>
            <a:off x="3473450" y="5286375"/>
            <a:ext cx="4899025"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sz="1800">
                <a:solidFill>
                  <a:srgbClr val="FF0000"/>
                </a:solidFill>
                <a:latin typeface="Arial" panose="020B0604020202020204" pitchFamily="34" charset="0"/>
              </a:rPr>
              <a:t>s</a:t>
            </a:r>
            <a:r>
              <a:rPr lang="en-US" altLang="en-US" sz="1800" baseline="30000">
                <a:solidFill>
                  <a:srgbClr val="FF0000"/>
                </a:solidFill>
                <a:latin typeface="Arial" panose="020B0604020202020204" pitchFamily="34" charset="0"/>
              </a:rPr>
              <a:t>k </a:t>
            </a:r>
            <a:r>
              <a:rPr lang="en-US" altLang="en-US" sz="1800">
                <a:solidFill>
                  <a:srgbClr val="FF0000"/>
                </a:solidFill>
                <a:latin typeface="Arial" panose="020B0604020202020204" pitchFamily="34" charset="0"/>
              </a:rPr>
              <a:t>:  current searching point.                                                                               s</a:t>
            </a:r>
            <a:r>
              <a:rPr lang="en-US" altLang="en-US" sz="1800" baseline="30000">
                <a:solidFill>
                  <a:srgbClr val="FF0000"/>
                </a:solidFill>
                <a:latin typeface="Arial" panose="020B0604020202020204" pitchFamily="34" charset="0"/>
              </a:rPr>
              <a:t>k+1</a:t>
            </a:r>
            <a:r>
              <a:rPr lang="en-US" altLang="en-US" sz="1800">
                <a:solidFill>
                  <a:srgbClr val="FF0000"/>
                </a:solidFill>
                <a:latin typeface="Arial" panose="020B0604020202020204" pitchFamily="34" charset="0"/>
              </a:rPr>
              <a:t>: modified searching point.                                                                         v</a:t>
            </a:r>
            <a:r>
              <a:rPr lang="en-US" altLang="en-US" sz="1800" baseline="30000">
                <a:solidFill>
                  <a:srgbClr val="FF0000"/>
                </a:solidFill>
                <a:latin typeface="Arial" panose="020B0604020202020204" pitchFamily="34" charset="0"/>
              </a:rPr>
              <a:t>k</a:t>
            </a:r>
            <a:r>
              <a:rPr lang="en-US" altLang="en-US" sz="1800">
                <a:solidFill>
                  <a:srgbClr val="FF0000"/>
                </a:solidFill>
                <a:latin typeface="Arial" panose="020B0604020202020204" pitchFamily="34" charset="0"/>
              </a:rPr>
              <a:t>: current velocity.                                                                                                   v</a:t>
            </a:r>
            <a:r>
              <a:rPr lang="en-US" altLang="en-US" sz="1800" baseline="30000">
                <a:solidFill>
                  <a:srgbClr val="FF0000"/>
                </a:solidFill>
                <a:latin typeface="Arial" panose="020B0604020202020204" pitchFamily="34" charset="0"/>
              </a:rPr>
              <a:t>k+1</a:t>
            </a:r>
            <a:r>
              <a:rPr lang="en-US" altLang="en-US" sz="1800">
                <a:solidFill>
                  <a:srgbClr val="FF0000"/>
                </a:solidFill>
                <a:latin typeface="Arial" panose="020B0604020202020204" pitchFamily="34" charset="0"/>
              </a:rPr>
              <a:t>: modified velocity.                                                                                      v</a:t>
            </a:r>
            <a:r>
              <a:rPr lang="en-US" altLang="en-US" sz="1800" baseline="-25000">
                <a:solidFill>
                  <a:srgbClr val="FF0000"/>
                </a:solidFill>
                <a:latin typeface="Arial" panose="020B0604020202020204" pitchFamily="34" charset="0"/>
              </a:rPr>
              <a:t>pbest</a:t>
            </a:r>
            <a:r>
              <a:rPr lang="en-US" altLang="en-US" sz="1800">
                <a:solidFill>
                  <a:srgbClr val="FF0000"/>
                </a:solidFill>
                <a:latin typeface="Arial" panose="020B0604020202020204" pitchFamily="34" charset="0"/>
              </a:rPr>
              <a:t> : velocity based on pbest.                                                                          v</a:t>
            </a:r>
            <a:r>
              <a:rPr lang="en-US" altLang="en-US" sz="1800" baseline="-25000">
                <a:solidFill>
                  <a:srgbClr val="FF0000"/>
                </a:solidFill>
                <a:latin typeface="Arial" panose="020B0604020202020204" pitchFamily="34" charset="0"/>
              </a:rPr>
              <a:t>gbest</a:t>
            </a:r>
            <a:r>
              <a:rPr lang="en-US" altLang="en-US" sz="1800">
                <a:solidFill>
                  <a:srgbClr val="FF0000"/>
                </a:solidFill>
                <a:latin typeface="Arial" panose="020B0604020202020204" pitchFamily="34" charset="0"/>
              </a:rPr>
              <a:t> : velocity based on gbest</a:t>
            </a:r>
          </a:p>
        </p:txBody>
      </p:sp>
      <p:pic>
        <p:nvPicPr>
          <p:cNvPr id="9223"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1824038"/>
            <a:ext cx="4171950"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31"/>
          <p:cNvSpPr txBox="1">
            <a:spLocks noChangeArrowheads="1"/>
          </p:cNvSpPr>
          <p:nvPr/>
        </p:nvSpPr>
        <p:spPr bwMode="auto">
          <a:xfrm>
            <a:off x="7126288" y="4117975"/>
            <a:ext cx="35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b="1">
                <a:latin typeface="Arial" panose="020B0604020202020204" pitchFamily="34" charset="0"/>
              </a:rPr>
              <a:t>x</a:t>
            </a:r>
          </a:p>
        </p:txBody>
      </p:sp>
      <p:sp>
        <p:nvSpPr>
          <p:cNvPr id="9225" name="Text Box 32"/>
          <p:cNvSpPr txBox="1">
            <a:spLocks noChangeArrowheads="1"/>
          </p:cNvSpPr>
          <p:nvPr/>
        </p:nvSpPr>
        <p:spPr bwMode="auto">
          <a:xfrm>
            <a:off x="2940050" y="1512888"/>
            <a:ext cx="35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b="1">
                <a:latin typeface="Arial" panose="020B0604020202020204" pitchFamily="34" charset="0"/>
              </a:rPr>
              <a:t>y</a:t>
            </a:r>
          </a:p>
        </p:txBody>
      </p:sp>
      <p:sp>
        <p:nvSpPr>
          <p:cNvPr id="9226" name="Title 1"/>
          <p:cNvSpPr>
            <a:spLocks noGrp="1"/>
          </p:cNvSpPr>
          <p:nvPr>
            <p:ph type="title"/>
          </p:nvPr>
        </p:nvSpPr>
        <p:spPr>
          <a:xfrm>
            <a:off x="534988" y="0"/>
            <a:ext cx="9618662" cy="1260475"/>
          </a:xfrm>
        </p:spPr>
        <p:txBody>
          <a:bodyPr/>
          <a:lstStyle/>
          <a:p>
            <a:r>
              <a:rPr lang="en-US" altLang="en-US" smtClean="0">
                <a:ea typeface="ＭＳ Ｐゴシック" panose="020B0600070205080204" pitchFamily="34" charset="-128"/>
              </a:rPr>
              <a:t>Best Solution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712788" y="2192338"/>
            <a:ext cx="30464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2300">
              <a:latin typeface="Verdana" panose="020B0604030504040204" pitchFamily="34" charset="0"/>
            </a:endParaRPr>
          </a:p>
        </p:txBody>
      </p:sp>
      <p:sp>
        <p:nvSpPr>
          <p:cNvPr id="10243" name="AutoShape 9"/>
          <p:cNvSpPr>
            <a:spLocks noChangeArrowheads="1"/>
          </p:cNvSpPr>
          <p:nvPr/>
        </p:nvSpPr>
        <p:spPr bwMode="auto">
          <a:xfrm>
            <a:off x="4632325" y="1931988"/>
            <a:ext cx="1157288" cy="504825"/>
          </a:xfrm>
          <a:prstGeom prst="roundRect">
            <a:avLst>
              <a:gd name="adj" fmla="val 16667"/>
            </a:avLst>
          </a:prstGeom>
          <a:solidFill>
            <a:schemeClr val="accent1"/>
          </a:solidFill>
          <a:ln w="9525">
            <a:solidFill>
              <a:schemeClr val="tx1"/>
            </a:solidFill>
            <a:round/>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latin typeface="Arial" panose="020B0604020202020204" pitchFamily="34" charset="0"/>
              </a:rPr>
              <a:t>Start</a:t>
            </a:r>
          </a:p>
        </p:txBody>
      </p:sp>
      <p:sp>
        <p:nvSpPr>
          <p:cNvPr id="10244" name="Rectangle 10"/>
          <p:cNvSpPr>
            <a:spLocks noChangeArrowheads="1"/>
          </p:cNvSpPr>
          <p:nvPr/>
        </p:nvSpPr>
        <p:spPr bwMode="auto">
          <a:xfrm>
            <a:off x="2940050" y="2689225"/>
            <a:ext cx="4541838" cy="587375"/>
          </a:xfrm>
          <a:prstGeom prst="rect">
            <a:avLst/>
          </a:prstGeom>
          <a:solidFill>
            <a:schemeClr val="accent1"/>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latin typeface="Arial" panose="020B0604020202020204" pitchFamily="34" charset="0"/>
              </a:rPr>
              <a:t>Initialize particles with random position</a:t>
            </a:r>
          </a:p>
          <a:p>
            <a:pPr algn="ctr" eaLnBrk="1" hangingPunct="1"/>
            <a:r>
              <a:rPr lang="en-US" altLang="en-US" sz="1800">
                <a:latin typeface="Arial" panose="020B0604020202020204" pitchFamily="34" charset="0"/>
              </a:rPr>
              <a:t> and velocity vectors.</a:t>
            </a:r>
          </a:p>
        </p:txBody>
      </p:sp>
      <p:sp>
        <p:nvSpPr>
          <p:cNvPr id="10245" name="Line 11"/>
          <p:cNvSpPr>
            <a:spLocks noChangeShapeType="1"/>
          </p:cNvSpPr>
          <p:nvPr/>
        </p:nvSpPr>
        <p:spPr bwMode="auto">
          <a:xfrm>
            <a:off x="5165725" y="2436813"/>
            <a:ext cx="0" cy="252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sp>
        <p:nvSpPr>
          <p:cNvPr id="10246" name="Rectangle 12"/>
          <p:cNvSpPr>
            <a:spLocks noChangeArrowheads="1"/>
          </p:cNvSpPr>
          <p:nvPr/>
        </p:nvSpPr>
        <p:spPr bwMode="auto">
          <a:xfrm>
            <a:off x="3473450" y="3529013"/>
            <a:ext cx="3652838" cy="588962"/>
          </a:xfrm>
          <a:prstGeom prst="rect">
            <a:avLst/>
          </a:prstGeom>
          <a:solidFill>
            <a:schemeClr val="accent1"/>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latin typeface="Arial" panose="020B0604020202020204" pitchFamily="34" charset="0"/>
              </a:rPr>
              <a:t>For each particle’s position (p) </a:t>
            </a:r>
          </a:p>
          <a:p>
            <a:pPr algn="ctr" eaLnBrk="1" hangingPunct="1"/>
            <a:r>
              <a:rPr lang="en-US" altLang="en-US" sz="1800">
                <a:latin typeface="Arial" panose="020B0604020202020204" pitchFamily="34" charset="0"/>
              </a:rPr>
              <a:t>evaluate fitness</a:t>
            </a:r>
          </a:p>
        </p:txBody>
      </p:sp>
      <p:sp>
        <p:nvSpPr>
          <p:cNvPr id="10247" name="Line 13"/>
          <p:cNvSpPr>
            <a:spLocks noChangeShapeType="1"/>
          </p:cNvSpPr>
          <p:nvPr/>
        </p:nvSpPr>
        <p:spPr bwMode="auto">
          <a:xfrm>
            <a:off x="5165725" y="3276600"/>
            <a:ext cx="0" cy="252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sp>
        <p:nvSpPr>
          <p:cNvPr id="10248" name="Rectangle 15"/>
          <p:cNvSpPr>
            <a:spLocks noChangeArrowheads="1"/>
          </p:cNvSpPr>
          <p:nvPr/>
        </p:nvSpPr>
        <p:spPr bwMode="auto">
          <a:xfrm>
            <a:off x="3384550" y="4370388"/>
            <a:ext cx="3830638" cy="839787"/>
          </a:xfrm>
          <a:prstGeom prst="rect">
            <a:avLst/>
          </a:prstGeom>
          <a:solidFill>
            <a:schemeClr val="accent1"/>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latin typeface="Arial" panose="020B0604020202020204" pitchFamily="34" charset="0"/>
              </a:rPr>
              <a:t>If  fitness(p) better than </a:t>
            </a:r>
          </a:p>
          <a:p>
            <a:pPr algn="ctr" eaLnBrk="1" hangingPunct="1"/>
            <a:r>
              <a:rPr lang="en-US" altLang="en-US" sz="1800">
                <a:latin typeface="Arial" panose="020B0604020202020204" pitchFamily="34" charset="0"/>
              </a:rPr>
              <a:t>fitness(pbest) then pbest= p</a:t>
            </a:r>
          </a:p>
        </p:txBody>
      </p:sp>
      <p:sp>
        <p:nvSpPr>
          <p:cNvPr id="10249" name="Line 16"/>
          <p:cNvSpPr>
            <a:spLocks noChangeShapeType="1"/>
          </p:cNvSpPr>
          <p:nvPr/>
        </p:nvSpPr>
        <p:spPr bwMode="auto">
          <a:xfrm>
            <a:off x="5254625" y="4117975"/>
            <a:ext cx="0" cy="252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sp>
        <p:nvSpPr>
          <p:cNvPr id="10250" name="Text Box 19"/>
          <p:cNvSpPr txBox="1">
            <a:spLocks noChangeArrowheads="1"/>
          </p:cNvSpPr>
          <p:nvPr/>
        </p:nvSpPr>
        <p:spPr bwMode="auto">
          <a:xfrm rot="-5400000">
            <a:off x="1735932" y="3861594"/>
            <a:ext cx="201771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sz="1800" b="1">
                <a:latin typeface="Times New Roman" panose="02020603050405020304" pitchFamily="18" charset="0"/>
              </a:rPr>
              <a:t>Loop until all particles exhaust</a:t>
            </a:r>
          </a:p>
        </p:txBody>
      </p:sp>
      <p:sp>
        <p:nvSpPr>
          <p:cNvPr id="10251" name="Rectangle 20"/>
          <p:cNvSpPr>
            <a:spLocks noChangeArrowheads="1"/>
          </p:cNvSpPr>
          <p:nvPr/>
        </p:nvSpPr>
        <p:spPr bwMode="auto">
          <a:xfrm>
            <a:off x="3206750" y="5462588"/>
            <a:ext cx="4186238" cy="419100"/>
          </a:xfrm>
          <a:prstGeom prst="rect">
            <a:avLst/>
          </a:prstGeom>
          <a:solidFill>
            <a:schemeClr val="accent1"/>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latin typeface="Arial" panose="020B0604020202020204" pitchFamily="34" charset="0"/>
              </a:rPr>
              <a:t>Set best of pBests as gBest</a:t>
            </a:r>
          </a:p>
        </p:txBody>
      </p:sp>
      <p:sp>
        <p:nvSpPr>
          <p:cNvPr id="10252" name="Line 22"/>
          <p:cNvSpPr>
            <a:spLocks noChangeShapeType="1"/>
          </p:cNvSpPr>
          <p:nvPr/>
        </p:nvSpPr>
        <p:spPr bwMode="auto">
          <a:xfrm>
            <a:off x="5165725" y="5210175"/>
            <a:ext cx="0" cy="252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sp>
        <p:nvSpPr>
          <p:cNvPr id="10253" name="Rectangle 23"/>
          <p:cNvSpPr>
            <a:spLocks noChangeArrowheads="1"/>
          </p:cNvSpPr>
          <p:nvPr/>
        </p:nvSpPr>
        <p:spPr bwMode="auto">
          <a:xfrm>
            <a:off x="3117850" y="6049963"/>
            <a:ext cx="4541838" cy="588962"/>
          </a:xfrm>
          <a:prstGeom prst="rect">
            <a:avLst/>
          </a:prstGeom>
          <a:solidFill>
            <a:schemeClr val="accent1"/>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latin typeface="Arial" panose="020B0604020202020204" pitchFamily="34" charset="0"/>
              </a:rPr>
              <a:t>Update particles velocity (eq. 1) and</a:t>
            </a:r>
          </a:p>
          <a:p>
            <a:pPr algn="ctr" eaLnBrk="1" hangingPunct="1"/>
            <a:r>
              <a:rPr lang="en-US" altLang="en-US" sz="1800">
                <a:latin typeface="Arial" panose="020B0604020202020204" pitchFamily="34" charset="0"/>
              </a:rPr>
              <a:t> position (eq. 3) </a:t>
            </a:r>
          </a:p>
        </p:txBody>
      </p:sp>
      <p:sp>
        <p:nvSpPr>
          <p:cNvPr id="10254" name="Line 24"/>
          <p:cNvSpPr>
            <a:spLocks noChangeShapeType="1"/>
          </p:cNvSpPr>
          <p:nvPr/>
        </p:nvSpPr>
        <p:spPr bwMode="auto">
          <a:xfrm>
            <a:off x="5165725" y="5881688"/>
            <a:ext cx="0"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sp>
        <p:nvSpPr>
          <p:cNvPr id="10255" name="Rectangle 25"/>
          <p:cNvSpPr>
            <a:spLocks noChangeArrowheads="1"/>
          </p:cNvSpPr>
          <p:nvPr/>
        </p:nvSpPr>
        <p:spPr bwMode="auto">
          <a:xfrm>
            <a:off x="2405063" y="3360738"/>
            <a:ext cx="5434012" cy="1933575"/>
          </a:xfrm>
          <a:prstGeom prst="rect">
            <a:avLst/>
          </a:prstGeom>
          <a:solidFill>
            <a:schemeClr val="accent1">
              <a:alpha val="0"/>
            </a:schemeClr>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endParaRPr lang="en-US" altLang="en-US">
              <a:latin typeface="Arial" panose="020B0604020202020204" pitchFamily="34" charset="0"/>
            </a:endParaRPr>
          </a:p>
        </p:txBody>
      </p:sp>
      <p:sp>
        <p:nvSpPr>
          <p:cNvPr id="10256" name="Text Box 27"/>
          <p:cNvSpPr txBox="1">
            <a:spLocks noChangeArrowheads="1"/>
          </p:cNvSpPr>
          <p:nvPr/>
        </p:nvSpPr>
        <p:spPr bwMode="auto">
          <a:xfrm rot="-5400000">
            <a:off x="6970713" y="4827587"/>
            <a:ext cx="2520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a:latin typeface="Arial" panose="020B0604020202020204" pitchFamily="34" charset="0"/>
              </a:rPr>
              <a:t>Loop until max iter</a:t>
            </a:r>
          </a:p>
        </p:txBody>
      </p:sp>
      <p:sp>
        <p:nvSpPr>
          <p:cNvPr id="10257" name="Rectangle 28"/>
          <p:cNvSpPr>
            <a:spLocks noChangeArrowheads="1"/>
          </p:cNvSpPr>
          <p:nvPr/>
        </p:nvSpPr>
        <p:spPr bwMode="auto">
          <a:xfrm>
            <a:off x="1870075" y="6891338"/>
            <a:ext cx="6770688" cy="334962"/>
          </a:xfrm>
          <a:prstGeom prst="rect">
            <a:avLst/>
          </a:prstGeom>
          <a:solidFill>
            <a:schemeClr val="accent1"/>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1800">
                <a:solidFill>
                  <a:srgbClr val="FF0000"/>
                </a:solidFill>
                <a:latin typeface="Arial" panose="020B0604020202020204" pitchFamily="34" charset="0"/>
              </a:rPr>
              <a:t>Stop:</a:t>
            </a:r>
            <a:r>
              <a:rPr lang="en-US" altLang="en-US" sz="1800">
                <a:latin typeface="Arial" panose="020B0604020202020204" pitchFamily="34" charset="0"/>
              </a:rPr>
              <a:t> giving </a:t>
            </a:r>
            <a:r>
              <a:rPr lang="en-US" altLang="en-US" sz="1800" b="1">
                <a:solidFill>
                  <a:srgbClr val="0000FF"/>
                </a:solidFill>
                <a:latin typeface="Arial" panose="020B0604020202020204" pitchFamily="34" charset="0"/>
              </a:rPr>
              <a:t>gBest</a:t>
            </a:r>
            <a:r>
              <a:rPr lang="en-US" altLang="en-US" sz="1800">
                <a:latin typeface="Arial" panose="020B0604020202020204" pitchFamily="34" charset="0"/>
              </a:rPr>
              <a:t>, optimal solution.</a:t>
            </a:r>
          </a:p>
        </p:txBody>
      </p:sp>
      <p:sp>
        <p:nvSpPr>
          <p:cNvPr id="10258" name="Line 30"/>
          <p:cNvSpPr>
            <a:spLocks noChangeShapeType="1"/>
          </p:cNvSpPr>
          <p:nvPr/>
        </p:nvSpPr>
        <p:spPr bwMode="auto">
          <a:xfrm>
            <a:off x="5254625" y="6638925"/>
            <a:ext cx="0" cy="252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sp>
        <p:nvSpPr>
          <p:cNvPr id="10259" name="Rectangle 33"/>
          <p:cNvSpPr>
            <a:spLocks noChangeArrowheads="1"/>
          </p:cNvSpPr>
          <p:nvPr/>
        </p:nvSpPr>
        <p:spPr bwMode="auto">
          <a:xfrm>
            <a:off x="1870075" y="3360738"/>
            <a:ext cx="6770688" cy="3362325"/>
          </a:xfrm>
          <a:prstGeom prst="rect">
            <a:avLst/>
          </a:prstGeom>
          <a:solidFill>
            <a:schemeClr val="accent1">
              <a:alpha val="0"/>
            </a:schemeClr>
          </a:solidFill>
          <a:ln w="9525">
            <a:solidFill>
              <a:schemeClr val="tx1"/>
            </a:solidFill>
            <a:miter lim="800000"/>
            <a:headEnd/>
            <a:tailEnd/>
          </a:ln>
        </p:spPr>
        <p:txBody>
          <a:bodyPr wrap="none"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endParaRPr lang="en-US" altLang="en-US">
              <a:latin typeface="Arial" panose="020B0604020202020204" pitchFamily="34" charset="0"/>
            </a:endParaRPr>
          </a:p>
        </p:txBody>
      </p:sp>
      <p:sp>
        <p:nvSpPr>
          <p:cNvPr id="10260" name="Title 1"/>
          <p:cNvSpPr>
            <a:spLocks noGrp="1"/>
          </p:cNvSpPr>
          <p:nvPr>
            <p:ph type="title"/>
          </p:nvPr>
        </p:nvSpPr>
        <p:spPr>
          <a:xfrm>
            <a:off x="534988" y="0"/>
            <a:ext cx="9618662" cy="1260475"/>
          </a:xfrm>
        </p:spPr>
        <p:txBody>
          <a:bodyPr/>
          <a:lstStyle/>
          <a:p>
            <a:r>
              <a:rPr lang="en-US" altLang="en-US" smtClean="0">
                <a:solidFill>
                  <a:schemeClr val="bg1"/>
                </a:solidFill>
                <a:ea typeface="ＭＳ Ｐゴシック" panose="020B0600070205080204" pitchFamily="34" charset="-128"/>
              </a:rPr>
              <a:t>PSO Algorithm</a:t>
            </a:r>
          </a:p>
        </p:txBody>
      </p:sp>
      <p:sp>
        <p:nvSpPr>
          <p:cNvPr id="10261" name="Title 1"/>
          <p:cNvSpPr txBox="1">
            <a:spLocks/>
          </p:cNvSpPr>
          <p:nvPr/>
        </p:nvSpPr>
        <p:spPr bwMode="auto">
          <a:xfrm>
            <a:off x="687388" y="152400"/>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a:r>
              <a:rPr lang="en-US" altLang="en-US" sz="5000"/>
              <a:t>PSO Algorithm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534988" y="1428750"/>
            <a:ext cx="9618662" cy="4246563"/>
          </a:xfrm>
        </p:spPr>
        <p:txBody>
          <a:bodyPr/>
          <a:lstStyle/>
          <a:p>
            <a:r>
              <a:rPr lang="en-US" altLang="en-US" sz="3200" smtClean="0">
                <a:ea typeface="ＭＳ Ｐゴシック" panose="020B0600070205080204" pitchFamily="34" charset="-128"/>
              </a:rPr>
              <a:t>Individuals : to emulate the success of neighboring individuals and their own successes. </a:t>
            </a:r>
          </a:p>
          <a:p>
            <a:r>
              <a:rPr lang="en-US" altLang="en-US" sz="3200" smtClean="0">
                <a:ea typeface="ＭＳ Ｐゴシック" panose="020B0600070205080204" pitchFamily="34" charset="-128"/>
              </a:rPr>
              <a:t>The collective behavior that emerges from this simple behavior is that of discovering optimal regions of a high dimensional search space.</a:t>
            </a:r>
          </a:p>
          <a:p>
            <a:r>
              <a:rPr lang="en-US" altLang="en-US" sz="3200" smtClean="0">
                <a:ea typeface="ＭＳ Ｐゴシック" panose="020B0600070205080204" pitchFamily="34" charset="-128"/>
              </a:rPr>
              <a:t>A PSO algorithm maintains a swarm of particles, where </a:t>
            </a:r>
            <a:r>
              <a:rPr lang="en-US" altLang="en-US" sz="3200" smtClean="0">
                <a:solidFill>
                  <a:srgbClr val="FF0000"/>
                </a:solidFill>
                <a:ea typeface="ＭＳ Ｐゴシック" panose="020B0600070205080204" pitchFamily="34" charset="-128"/>
              </a:rPr>
              <a:t>each particle </a:t>
            </a:r>
            <a:r>
              <a:rPr lang="en-US" altLang="en-US" sz="3200" smtClean="0">
                <a:ea typeface="ＭＳ Ｐゴシック" panose="020B0600070205080204" pitchFamily="34" charset="-128"/>
              </a:rPr>
              <a:t>represents a </a:t>
            </a:r>
            <a:r>
              <a:rPr lang="en-US" altLang="en-US" sz="3200" smtClean="0">
                <a:solidFill>
                  <a:srgbClr val="FF0000"/>
                </a:solidFill>
                <a:ea typeface="ＭＳ Ｐゴシック" panose="020B0600070205080204" pitchFamily="34" charset="-128"/>
              </a:rPr>
              <a:t>potential solution</a:t>
            </a:r>
            <a:r>
              <a:rPr lang="en-US" altLang="en-US" sz="3200" smtClean="0">
                <a:ea typeface="ＭＳ Ｐゴシック" panose="020B0600070205080204" pitchFamily="34" charset="-128"/>
              </a:rPr>
              <a:t>.</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smtClean="0">
                <a:solidFill>
                  <a:srgbClr val="898989"/>
                </a:solidFill>
              </a:rPr>
              <a:t>Bina Nusantara University</a:t>
            </a: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85275CA-2A1B-4C76-BB75-1F329CA256A6}" type="slidenum">
              <a:rPr lang="en-US" altLang="en-US" sz="1400">
                <a:solidFill>
                  <a:srgbClr val="898989"/>
                </a:solidFill>
              </a:rPr>
              <a:pPr eaLnBrk="1" hangingPunct="1"/>
              <a:t>9</a:t>
            </a:fld>
            <a:endParaRPr lang="en-US" altLang="en-US" sz="1400">
              <a:solidFill>
                <a:srgbClr val="898989"/>
              </a:solidFill>
            </a:endParaRPr>
          </a:p>
        </p:txBody>
      </p:sp>
      <p:sp>
        <p:nvSpPr>
          <p:cNvPr id="11269" name="Rectangle 2"/>
          <p:cNvSpPr>
            <a:spLocks noGrp="1" noChangeArrowheads="1"/>
          </p:cNvSpPr>
          <p:nvPr>
            <p:ph type="title"/>
          </p:nvPr>
        </p:nvSpPr>
        <p:spPr>
          <a:xfrm>
            <a:off x="568325" y="0"/>
            <a:ext cx="9618663" cy="1260475"/>
          </a:xfrm>
        </p:spPr>
        <p:txBody>
          <a:bodyPr/>
          <a:lstStyle/>
          <a:p>
            <a:pPr eaLnBrk="1" hangingPunct="1"/>
            <a:r>
              <a:rPr lang="en-US" altLang="en-US" smtClean="0">
                <a:ea typeface="ＭＳ Ｐゴシック" panose="020B0600070205080204" pitchFamily="34" charset="-128"/>
              </a:rPr>
              <a:t>Basic PSO</a:t>
            </a:r>
          </a:p>
        </p:txBody>
      </p:sp>
      <p:sp>
        <p:nvSpPr>
          <p:cNvPr id="11270" name="AutoShape 2" descr="data:image/jpeg;base64,/9j/4AAQSkZJRgABAQAAAQABAAD/2wCEAAkGBxQQEBUQDxAQEBQPEBAVDxAQEA8QFBAQFREWFhQVFBQYHCggGBolGxQVIT0hJSkrLi4uFx8zODMsNygtLisBCgoKDg0OGhAQGiwkHyQsLCwsLCwsLCwsLCwsLCwsLCwsLCwsLCwsLCwsLCwsLCwsLCwsLCwsLCwsLCwsLCwsLP/AABEIALwBDAMBEQACEQEDEQH/xAAbAAABBQEBAAAAAAAAAAAAAAAAAQIDBAUGB//EAEAQAAEEAAMFBgQDBgMJAQAAAAEAAgMRBBIhBTFBUWEGEyJxgZEyQqGxUnLBFCNDYtHwgpKiFRYkJTNTo7LhB//EABoBAAMBAQEBAAAAAAAAAAAAAAABAgMEBQb/xAAwEQACAgEEAQMCBQQCAwAAAAAAAQIRAwQSITFBEyJRYXEFMoGRoRQjQrEk8FLB4f/aAAwDAQACEQMRAD8A8QW/QhbVpiBWuQCknEAS+4BSNoAmmA4FbxYhS1VtoVigJpASht+YV0TZag1/vitESx0sHHn903ESkT4NlH+9ypImTL0uG4pmSkJicNoeotA4yIcNhtQhIcpD8RhvCPX7ooSlyXMFg6bdIInPktfsdR7tXFFkb+RjMDWpG7UoG5mbNFZLj6INUxrMLlFned3RFD3WRHD2aCVD3BIzKKCdAnZSl0UM0RVesmaIRsV6ncko2Fg41oE3x0BHlUbbGLlrenSQDSVDYDVDpDC1O4YlrK/kApG34ARLlAKtFIBVdJiBLbQBSNtgCFaAkYVvFiZJk4haUTZIxqpITLUbK1HqrSIbNOHD5hXNUYuVD4MIQd3mgTmdBhtnGRoppJ3UASVLkcsslMu/7sTOaP3ThoR4qb90Jkf1MU+xcF2Pl+bux5vB+yp2KWsgTzdjZCAM8W78Tuf5UlZC1kUXY+ycgaADGfJ39QobZD1UbJZ+zUlgZLDRwIP2Ub6BZ18mdtXZZYAzKQXb7FacU4zs0x5bdmQ3ZWY3XhZu6labjf1aK+JwRJoDUpplRmVZsNkFDfxKZcZWZeJbXmg2izOkbZreoaNkN7itXeyW0NxE+z0CTKQ3u63pbQsY48lLGiIqGUNJWcpDEU7WwFpP0wsaucYidAKnfyAJ7U+gBNWgHArWMhUOy2r2iErmivkLFy0ntaAngctIshl1kXEbuK1SIbLmGh9iqRnJnS7B2JJKfCKZ/wBx2jR06nyQcefPGPZ1+H7PQspzgZXcb0bf5R+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DjebwkYMUTtcziRZq9HO5Xy0C7bS8BPOv8ey3DI8in0Gj5W2M35j+iicY3wZvNtdxHTbSp3dt8IDc0hA+Fl0B5k36ArNY/JqpTlDc/ml9TQh8LgTpfHffqspJNcEQ1KfBrRTndbXc+BAXFLH5PRx520o1ZLJoLChPmmayikt0Tndr7AbN42+B3Fu4P8uRWl10a4tRt4ZxePwRBLA0trQiqKtM9CE12Y2Iwwb1PJWdEZWZmJHP2QbIzpSTuFKWaogMPNRtKsjdQ3apOhkbrPRS7KIyFDGNtQ38DBTUgGLmKBAgTAVUmAq0TEKrQDmrRCJGgeSqhFiIkdRzC1RDNPDNDlaMZWjpOzuwRPJcg/dx055HHk31+wKpK2cmo1GyPHZ1Uzn5tBoNABuA5BdTcVGjzOGuToNnsblDjv4DqvNk5SlSMZNLlljFYgBhLidORr0W+PHTpHn5szk68lPEbRLWgA0fCC460L1+lraOC2c6zOTK0+Pe9pEeg/E4Ej2G9arDGL5J3U/f+yMuLFOja4yMIcM1OGoeeFH+q3cdzpGssMcklsfH+hcZhnsMcrpLyEd4wChJelNHA2a9U4TTTjQsOTHPdjjHvp/H3LLWyE2SAPwivQFRcUYt41wufqVdmyCnySaF723odKaAG/Q+60yxppRN9RF+2EPC/wCssySHRkTzTzpQByAfE5t7v6lYqC5cjGCX5prr+fg1tmYtsIDarz1J6knef6rmy4XLlHTp9Q2+TYc+9QQOJG8X5LjcPk7Fma6GvZeu7pyUqVGlbluRk7a2cJmkt0eBw+ccj1V15Rrhy7XTPPMfATYAr7rRM9WEkYeJw4G82VR0xkUJegrqUGiKUo5m1DNEQO6BQyiMxnjopcWOxvd+qW1DsQjokAhQMhXCUKmAJ0AJ0AqYArQDgVomIlY5apkstQ9FojNmlhWA9DzH9FojKTPS9iRmDDMBFmTxvI6/CCPKvdbQiqs8XUS35HXg6HZkLHDPpQFniuLNKW6jCKt8jdrs/dOc05SGuLQNBuvXnuC308drOXNkW9GbtGUuYHX8JY82aFNIJvpWvou2MUmebid5Gn5tEUpOUOlBILm+EUKBIAJ5jXctFV1EIJbnGHdEuLc+NzQ02Had2Gk+tcfZZxqVtmeJQyRd9/JBinSy00wloBBJLcm49d6uDhHlM2xRxYud5I0PlexrxWUucQa1DAA266m/RFxhFtGbcMUJSj54/fst4jFd2bcBl3OPIc1nGG7rs58eL1OE+fAmDjBa40Ked3QD+pKMknaXwPNJppX0MwrA2R7avKA5nRruHuHIk24pl5ZOWOMvnh/dFfEzWM5HhaRbvwi/i9/oLWiVcGuKFPanz/v6GrsyYD53E8Q4j7CgubNBmiz0+UXRjKo3bTxGorr0XPLFZ1xzOL4HSO4t15HgsofDN2cr2swP8YaB5p4bwfz9f0V1TPQ02S1TOIxUJ+VvqVZ6MWZk0B4n2QbJlR8IHD3SotMgeP7CllIhc1Jooid5qHRREXBS2h0NzKNw6I6XJtKCkbQBOmAKuQFVJiBUmgHBaIRIwK0IsxBaIhmvstmd7GX8b2t1/mIH6rVGGR0mz0/EPp9Dc2gPIaLraqJ4XfJrYeQZQ34XP4jkOYXFCNzb7o5M2TaqM3F7QtpjIefDTi1uYgbj4btejDB5OOcZSkna/UMTionxtEbe8zjLlvU34cp63okozg25HLjxZoZG58VyG0XhrGxODnlrGtc4cdAOW+08KbblYsCcpuadc2hrYpDpJK5or4XOGbyOUae6pyguolSnjj+SPP8AA+PFuiJiOoHijJ1OU7xfGj9CFLxqdS/cmWGORLIvs/v/APSSHEZbkdvDS0dSaP0A+qUobvajOUNy2IpvxhkNGiON7gtvSUUdEcKgrRYbtENGVosDjep6lZ+g3yzGWmcnuYz9rGYyaasynXkTX3Kfpv8AKWsT27PrYyPEAtDGjw1xN2KrfxVODu32U8b37n2V8NIRG11/wr9K0VSV/ubZYp5GvqWhjnMDBlLhmpxonKMvRZyxptsMSttWdBgvEwjeAfD+U6/e15WZbZndjuUOfA2fDB7HRn5xp0PA+6d2jTHLbJM872jEGkg0CCQRv1CcT18bswcU4dT9FR1RszJpegCTZqkUpZevsobNEis93mVDZaIieihsY0qHYxFPIxi5rGLaqwC07AE9wCq1IQqpNAKFaoRIylaoRZi81oiGdF2TbmxcI0P7wH/KC79FrA5dU6xyO3xEtP3ka8F3yXtPIjHg2oDma03ZF+1ffVcOO1Jo87VVF8laYCMmmNo9K18wvQh7l2cWSO/myhDKS4ujYxsjXBwuxnFEb+fXoFrOC4TfBpKKSqbdNV9i1+3Mkb3ctscd4d4T5g8fMLP05Rdw5Rh/T5Mb34+V+5HLG3KA+XK5t1I01fLMNx06KouV8L9Coye72x4fgZHLI6gGRy1o2VtDTreo8hapxguba+hUoY4+XH6MkxmGkoFzmtve2ieHy+3JTjnC+OScWTF0lf8A3yQwthcAac/Sq8QHqCfuFcvUTLlLNB7boc2JjiQcOGAbjo0kcxSTckuJWS5zik1OxX4Jh/6ZFjhLme32J1S9Sa7/AICOeafvXH04YzEPLQbIJAoZdxcdGgDzKaqrKxpSkq6+pJPFkBZ+CLLp0bSlS3KyIS3y3fLsbBjnB1Rxufrq40xg9Tv9LVTxxa9zoqWnjW6ckv5Zu7KLg5wJ3lprhlfpXo4X6rzdUk0babN19eC3Mx1rCDVHWuOzju1WzHd84tungOFcyNfqCi0menp8i2o5TE7LfyP1V2dscqM6XZbun0So2WVFZ+zjzHuEbSlkIXYDqPdTsRW8jODHMfVGxD3sYcM3n9EtqK3Mb3LOZ9gltQWzNXlWbgnYAnuAW07ECrcAJqQCq1IQoK0UhUSsetFITR0fYiT/AIxh35GTO/8AE4fqunB7ppHHrF/aZqY/aRznWtV6+Woqjmx4lRsbE2ydGl4HK+BXmy9rtHLq9JGcao6yMCVgBLbHEWrhkS5R83khLFKmQSbP9K3OC6FmGshVxmJMbacxkvIGiD1VxjGXN0a4sKlL2toZsrBB37yeOKLMfBGBVDmQnkytLbjbZWqc4rbCTfyy1NtBkTqa0yEHTKHEejQpWGU1bdHHHTTyLl0VJ8e6U33cpP5HNHu6gFcYRgqs3hpo41+ZV9x7s4FPaAXG7BBDehP1RGnymT7G/a+v5J5WZ2gteGCgHONFTF7XyrMoPa+VZVdg4uMkjnfizkewFD6LRZMnwjb1sv8A4pL7EcEcbX5nzOc2GjT8tZyDlF1qeNeSJylJbVHs0lKcoVGFOXx8eRzJ2uJBJIcDe9pN70ODohwljp/BLg5Xiw8k5DRNfFyI89Pss5bX9yc0INpx8mzsyUDM4/hZQ/xE0uPPHwPA9sl9zXxMgB3rgxqz08n5uDne1M9MY6x8zfsR+q0cOTp0yvg4bG4z+YK0j0oQMjEYr+ZM3jEoS4j+ZJs1USq+bqpbLSIXy9VLkVRE5/VS2OhmfqpsdFZeYaAgATAVOwBOwBOxCqkwBVYC2rUhHQ9hcQGY1hduLJQ7y7s2urSyvKkjl1sbwui92wqLEOa0gjQg8wQD+q9nPk/tpsw0quHJiw48j5qXD6iZ0vGjYwPaUx73PcOWYj7KHJLpnPl0ccnaR0WG7f0ABE3zJJKIz+Ty8n4LFu06Ol2Ntf8Aam2QBxGgFnyVwlzR5ur0r0yUt1hj2AWXWfK13Y5+DHDNsypJANLdFpvpt+tgrqq0dXpJ+LIQ6YgujlDm/idbL8jrfoqTx9NckPHhi/fGv5II5ZbLXSxsBFuJe530oa+q0ahVqJbhhq1Fv9KJWGMihM6Vw+XN3YPQV/VS1kXO2iWpJ/kSXz2LDiWu0bD3LR8ckhI3cBrbj5WiUZLzb+EE8Uly5bn4S/7wO/23EzwRRlxvThbjx6o/pZv3SdEf0WWfM5UVcRtFubxjK78TLy+rePmKKuOnlt4ZvDBKqXK+vf7lzZu1Gtsuza0W5iaDSOAWOTTuVUc+p00pKkl+hrbJxRlnBB8Bb8P8ws2elLj1UPSxmUMG2o+b/g2cZjNeC83DA7UrdmH2mxAOFBI+GVv1a5aZI0delXvo4DFztPAqD1oxZmzPb/YSbNkmVJMvNS6LVkDmjmFDopMiczyUNFWRlilodiZVO0dkS88oEWAJ2AIsATsBUWAJ2AJ2AJ2Bp7Fk7svmO5kb2jq97S0D2JPouzROsm99RMM63Lb8l+bGNxcYz6SxNAvdnYNxHUcl6qy49TBrpowjjeKXHTMSWPKa3/3xHBedNOEqOpOxClbaGT4Z1FXBkSR1mw9uGLcVsnzZ5+o0scqpnZ4LHtlGZx3DRdsJprg+cz6eeGVJcFHEtzOsFrtdx0XTFtG+OW2PISMc/R3DhpSam0LdFEUezs9xgZncxuAHXctFqHHtkPK4+4yMfgWnRjnnKfEYxVcwXf8AxdkJyl26O3BnkvzJc/JVlLWaHvHV+OS/0XTFP5RtFSl1S+yJsFjYgcwbThu1v7qJxcuLtGebFlapvgSWEyOJa4a6jSkLIoqhxmoKmhGYJ5dlpzj04DmTwC582rhBclRmpdHQ4VzcKwCM04jxusmzxq9wXhTk80m5deA2b3bRGNrvJ1IK6oYY0U8MRdvbQ/4FxcP4sf6rDUw2labH/dOGlxbT/dLjckeooNFWRwO4n7qbRokys8dVDKRE5vkpZRGQs3YxqlsYlqNzChi4SwQAJiBAAgATAEwBAD4oy4hrRZJoBUrbpA3XLJ8VKBUbDbWXr+N/zO/QdAFvOW1bF+v1ZEV5ZsbMw7Tg5JmAd5G4tkOhID8vd1e4EZx6L0NCovDNpe//ANHNlk1lUX0zFJ5rBXfJ0COTk6VAhGvpQpjaLEE2q1jIhxNrD7XcxtAkWttxzywpvlFiPbZvU/UrVZ5JVZlLSQfgsP7QGh04cEevP5Mv6HH8HWYfawnhBYcmYcBy+IBd+Jxl7uzwsullhyPcrRkbYee8u8rHAZSG6Zh+LmTzXZidJo6dPFONeTnto4exmAFXRLby3yIOrSs80ZVaPSwTr2soQ+E+R1WOPJJM6Jq0dTgvBqtWpN0ePljuNXD7UaMxofDlvnrf9+a4dVC2l5DBppLkzsbO15safRGOLR6EItFaIHgb813w6HIm7TSZcCAfnnYPZjiuDWvlBpVeVv6HDPK81npkLvVQyhuY81DbHQmZT6jHQmZL1AoLRvChLS3ICNcBYIAVAAmIEACYAiwBKwLld0z+eRun8kZ/V32810RWyO59voi9z+hUUFnX9lcOTgsU47nOgb6jOV7n4fD2fuedqp/3Yo5zEMykhc+aO2TOuLtFZ7lyZJmiQ1QmMe1y2jIlof3iveKgEqN4UOMyreG01tl7WcwtY07gABzcXEn7j2XTDNzFLwc2bBGadnRzY4vbkcKJ4HUHovdS8njrBse5GTNG4B2W/hIcBdZd1nyK2k4qDZ2wadFUR+GyTZA0035gNfZebPPSW3k6KLs2NDXFlkhpy8OGmtKMutnuaRlHTJ8jTjL3H0WEG5O2abEhpnXVEKL2BkK7IrgxmiTtpicseHi4kPkPqQ0fZy8nWSW+h6KHMpfocg8ArhdM9Agczks2ikyMrNlCKGwBSxiKGgBIBq5ygQAJiBAAgYJACALmBiFOleLbHQDTufIfhB6aEny6rowY07lLpfz9DOcnxFeSvLIXOLnGyTZKmc3KVspKhiAPRcLH3OyYhxne+R3UaNb9B9V9JpI1H7I8jI92of0OExjvEfNeZqp+5npQXBVXnt2aiqkwFVpgCNwAhSEFqtwGnsWZrMzqZ3grIZBbQOJHDNu1K79BLEm5SfK6Mcyb48F120yCGyNo3enC9y9Ket2tWuTD0E1aLkUhJc+jl7tzAeDnvaQAOuoPouqUlPG2vPRgo7aj5spsd47O6BoN8HOHwj1cV51834j/ALOhrj7mdJMSbO87/Ncd2bpULFIQurFwTItRS2V143bM2jotiwFzmgcSF2ydRs48zpGF2uxolxcmU+GKomeTBR/1Zj6r5zNk3zbO3TQ2Y1+5iErGzpEzpbgoMyVoBpUtJjEpZuACKOUMFNgNXOUCAEQAIAEAKgATEaWAb3sToAQHl7XxAkDO4Ahzb50RXkunA1JPG/PRnP2y3DBsiayO6cSN4FWD5LSOjy/AvWh8lORpBIIII3giqK58icW0zRNM9M2pH/y7DAfJAwHzrVfS4LUP0PEhL+/L7nnGJ3leLqfzM9iHRAuQsE0AqdgIiwBJMBbVWAWk38DJ8KAXAOsixoDWnnwXZpXGUkpGc7rg0HbUJOXc1t5GjQNHTmep1XfPVVLavsYrCqsfinVGGjQk5n9NPCPYk+qMj9qivuKK5soBtrOELNGSkrp64JLGCjsrfAuSJvg66OX9jwj8SfirJCDxlddews+iNdqNkK+ThUfVyqH7nnpde/3Xh7rPXoQlDARRYxFLGCndQgtPcAIsYiVIBi4igQAIAEwFQAJiBIYJgXsJM6Q929xcMrsmbUsIaSMp3jUbl0YW5SUG+GZySSss953zWtka3M3+Jrnc3k48fNeljgssVGa6MX7W2jr48YHYfuzwGi9hJeDznBqdnEbRZTj5rw9ZCps9TE+CiV5zNQQAIGCVgCVgCoBzCOIsHlv9E01fIi7GGNYad43aAuvwt41Q3nd7rugsWOG6MuX8mb3N0+iJr2s1HidwNeFvUA7ypWSMHa5fyOmySGQnfrz6rqxXMmSokeMq7GlFELkiDrKx3bmUdF2d2eZHgAXZXo4vZC2ceoybUQdudqiWUYeI3FhbbY3Pl+d3XdQ8jzXz2rzerkb8G2jw7Ibn2zmLXKpHYKCtFMKBVaYgUjBIBFLQApALRuAYuYoEAKmAIAEACABMQJgaWzYw1jp3cLZGObyPEfRp/wBQXZpIJXkfS6+5jldtQQjJguuOVCcS9BjtKXbj1NqjGWPkz8c6yuHVytm2NFIrzmbiKQBIBEgBACpgCpABKG7Ac1aQ5EyxG6l6GKagZPkUy2tXl3BVE2ChzOAW+nx3IicqR2GMxf8As/B5m6T4kFsPNjPnk/QdT0R+I6jbH049nFih62XnpHn68Kz1REmAKbGLaakILWikAqAESsASARKgGrnKBAAgAQAIAVAAmIEDN/sozOXxyta6AhrpnOeY+6INBzXUfEbIy1r6WOvROe5xirT7s5dTSSa78Em0cJgWuPc4icams0bH/wDqV3TxaePO/n6ckQnnfcSm7DgUWPDwdxotI8wdy0ji4TTsrdfDRTxrtVyaqXJrBcFVcLZqCTARIASAEACYDgtF0Ias75GPaVtCVCYpcrcxUKxbYpciZ1XZTBd5K0HiRfkvoMCUcTkefqZ0jI7T7T/acU+QfA05IRyiZo2vPU+ZK+cyzc5uTOzT4/TxpGSVk0bCLMYI7AFLAEWAWrUgFVWIENACQDFzlAgAQAIAVAAgQIGIgC/srGNjJZLZiloSgbxV5Xt6ts+dkLbBl9KX0fZnlhuVrtdFja2x3QP3h7HAOjkbuexwtrh5grtnpepw5TMsebcuexmfIyuJXRv9PHQVbM97rK82crZslQ1ZFCJACABIASAUBaKIClOTrgSGrIYqtMBVdiHxb1vhfJMjuexw1IG8xvDfzFpr6r6Fv/juvg8zU9r7o4RfOtWj1RFmAiTVgCjoYI7ARSwBIAVKQC2rUgFTEMXMUCYAgBUACAEQAJACYAgDtdmOEmyw6T+BPJGwni3K19eheV7n4ZO8UlLpHm5lt1HHlHL4yWzoubU5N0uDshHgqFcLZqCQCJAFIoBQ1UoNhY8RrRYibEcaRJpAhiwbKBIAQmMUK0xD2HVb43ySzruymKyvaeRC+i00t2KjztTG0YPaLCdzipY+AkJb+R3ib9HBeBNbJuPwztwz340zNKzkjURQAIaGIs+gFTARS0AJACaYAnuARZjBMAQAqAEQAJACABACpgdTHNeyWhn8PEyiTzc1pafbT0Xq6OX9iaXZwzj/AMi38HNPXJK2daG5VG1jsUMVLG2Fk0eEc7cCtoaScukQ8iRbi2WeK7Yfh78mTzIkfgw0K5aaMEJTbKM55Lgyv4NolchcrVljVkxgkMRACqkxDgVrFiZtbFnpy9zQZPBy5o2jU7cYfOyDFDi0wyfmbbmH1aSP8K5PxHHtyKXyZaKVXB/c5FcSZ3iFQ1QApsASasYigATAEmgBSAIGIgBUAIgAQAJACABAAmAIA2+zW0mRF8OIswYgASECzG8fBIBxqyCORK6dLn9Kdvp9nPqMTmk49o2pOxz3jPh3MnYfhfG4OFfovXWLDk5jI5P6vbxNUyAdlJR8THexWsdFj+R/1kX5LWH7OOH8Nx9Ct44ccTOWpT8lx2yXMFllei2W3wZ+sn5MnH4nJuCjNl2KzfHHcYGJxZcdSvEzamUjshBIqFy49xpQ5otaRVoTIiuV9lgpARAxQFUUIcAtUhMu7PfTgvR0cqkY5FaO1bB+0YGaHeQzvI+eePxUPMAj1Xd+IY9+G/KPPhL08yf6Hnlr59Oz1xVp2IRZtUMEgBDQCKABFgCKAFIxEACABIAQAIAEACABMAQAqAJMPiHxnNG97DzY5zT7hNOuhNJ9mjH2kxbdBi8R6yvP3Kv1Zr/JmT0+J/4r9hJO0mLdvxeJ9Jnj7FJ5Zv8AyYLT4l/iv2Fh7SYthsYqY9HvMo/yvsKo58keVJg9Pif+KNmHEtx8bra1k8bczmt0bKzi5o4EcR6+Xr6XVf1C9PJ34+pyTxvA7XX+jmsTFlNFcWoxuDo7IO0QLlNCfDNu/JdeGNpmcmV3Lil2aIRTQAhIB7AtoRE2TtiXTHHZm2TwxUV14sTTIlI7TstiMj2k8xfVeq1uhTPN1C44OM7RbP8A2bFSwjcx5ydY3eJn+khfKzjsm4nq4Z+pjUjOTTNBVT5QCLLoYIsAQ0AigAQAJgIpGCGAJACABAAgATAEgBMBUAAQAIARACoAt7JxDop43sNFsjfUE0QehBI9VeOTjNNEZUnBp/Br9rMO1k7w0aBzq917WvSpM5dM24o59eQdZfwLfA49F6WlXskzHJ2ig5eZLs2QgRQxQE0hE0YW0EQy7h2r0MKRlJmhFGF6MIoxbNbZmjhS38HPk6IP/wBOiHe4eT5pMPT+uR5APnR+i+Z/EElmOj8Ob9Nr6nFhcsTvFC0QgKmYxFAAE0AJNACgYJiP/9k="/>
          <p:cNvSpPr>
            <a:spLocks noChangeAspect="1" noChangeArrowheads="1"/>
          </p:cNvSpPr>
          <p:nvPr/>
        </p:nvSpPr>
        <p:spPr bwMode="auto">
          <a:xfrm>
            <a:off x="182563" y="-1520825"/>
            <a:ext cx="47974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1271" name="AutoShape 4" descr="data:image/jpeg;base64,/9j/4AAQSkZJRgABAQAAAQABAAD/2wCEAAkGBxQQEBUQDxAQEBQPEBAVDxAQEA8QFBAQFREWFhQVFBQYHCggGBolGxQVIT0hJSkrLi4uFx8zODMsNygtLisBCgoKDg0OGhAQGiwkHyQsLCwsLCwsLCwsLCwsLCwsLCwsLCwsLCwsLCwsLCwsLCwsLCwsLCwsLCwsLCwsLCwsLP/AABEIALwBDAMBEQACEQEDEQH/xAAbAAABBQEBAAAAAAAAAAAAAAAAAQIDBAUGB//EAEAQAAEEAAMFBgQDBgMJAQAAAAEAAgMRBBIhBTFBUWEGEyJxgZEyQqGxUnLBFCNDYtHwgpKiFRYkJTNTo7LhB//EABoBAAMBAQEBAAAAAAAAAAAAAAABAgMEBQb/xAAwEQACAgEEAQMCBQQCAwAAAAAAAQIRAwQSITFBEyJRYXEFMoGRoRQjQrEk8FLB4f/aAAwDAQACEQMRAD8A8QW/QhbVpiBWuQCknEAS+4BSNoAmmA4FbxYhS1VtoVigJpASht+YV0TZag1/vitESx0sHHn903ESkT4NlH+9ypImTL0uG4pmSkJicNoeotA4yIcNhtQhIcpD8RhvCPX7ooSlyXMFg6bdIInPktfsdR7tXFFkb+RjMDWpG7UoG5mbNFZLj6INUxrMLlFned3RFD3WRHD2aCVD3BIzKKCdAnZSl0UM0RVesmaIRsV6ncko2Fg41oE3x0BHlUbbGLlrenSQDSVDYDVDpDC1O4YlrK/kApG34ARLlAKtFIBVdJiBLbQBSNtgCFaAkYVvFiZJk4haUTZIxqpITLUbK1HqrSIbNOHD5hXNUYuVD4MIQd3mgTmdBhtnGRoppJ3UASVLkcsslMu/7sTOaP3ThoR4qb90Jkf1MU+xcF2Pl+bux5vB+yp2KWsgTzdjZCAM8W78Tuf5UlZC1kUXY+ycgaADGfJ39QobZD1UbJZ+zUlgZLDRwIP2Ub6BZ18mdtXZZYAzKQXb7FacU4zs0x5bdmQ3ZWY3XhZu6labjf1aK+JwRJoDUpplRmVZsNkFDfxKZcZWZeJbXmg2izOkbZreoaNkN7itXeyW0NxE+z0CTKQ3u63pbQsY48lLGiIqGUNJWcpDEU7WwFpP0wsaucYidAKnfyAJ7U+gBNWgHArWMhUOy2r2iErmivkLFy0ntaAngctIshl1kXEbuK1SIbLmGh9iqRnJnS7B2JJKfCKZ/wBx2jR06nyQcefPGPZ1+H7PQspzgZXcb0bf5R+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DjebwkYMUTtcziRZq9HO5Xy0C7bS8BPOv8ey3DI8in0Gj5W2M35j+iicY3wZvNtdxHTbSp3dt8IDc0hA+Fl0B5k36ArNY/JqpTlDc/ml9TQh8LgTpfHffqspJNcEQ1KfBrRTndbXc+BAXFLH5PRx520o1ZLJoLChPmmayikt0Tndr7AbN42+B3Fu4P8uRWl10a4tRt4ZxePwRBLA0trQiqKtM9CE12Y2Iwwb1PJWdEZWZmJHP2QbIzpSTuFKWaogMPNRtKsjdQ3apOhkbrPRS7KIyFDGNtQ38DBTUgGLmKBAgTAVUmAq0TEKrQDmrRCJGgeSqhFiIkdRzC1RDNPDNDlaMZWjpOzuwRPJcg/dx055HHk31+wKpK2cmo1GyPHZ1Uzn5tBoNABuA5BdTcVGjzOGuToNnsblDjv4DqvNk5SlSMZNLlljFYgBhLidORr0W+PHTpHn5szk68lPEbRLWgA0fCC460L1+lraOC2c6zOTK0+Pe9pEeg/E4Ej2G9arDGL5J3U/f+yMuLFOja4yMIcM1OGoeeFH+q3cdzpGssMcklsfH+hcZhnsMcrpLyEd4wChJelNHA2a9U4TTTjQsOTHPdjjHvp/H3LLWyE2SAPwivQFRcUYt41wufqVdmyCnySaF723odKaAG/Q+60yxppRN9RF+2EPC/wCssySHRkTzTzpQByAfE5t7v6lYqC5cjGCX5prr+fg1tmYtsIDarz1J6knef6rmy4XLlHTp9Q2+TYc+9QQOJG8X5LjcPk7Fma6GvZeu7pyUqVGlbluRk7a2cJmkt0eBw+ccj1V15Rrhy7XTPPMfATYAr7rRM9WEkYeJw4G82VR0xkUJegrqUGiKUo5m1DNEQO6BQyiMxnjopcWOxvd+qW1DsQjokAhQMhXCUKmAJ0AJ0AqYArQDgVomIlY5apkstQ9FojNmlhWA9DzH9FojKTPS9iRmDDMBFmTxvI6/CCPKvdbQiqs8XUS35HXg6HZkLHDPpQFniuLNKW6jCKt8jdrs/dOc05SGuLQNBuvXnuC308drOXNkW9GbtGUuYHX8JY82aFNIJvpWvou2MUmebid5Gn5tEUpOUOlBILm+EUKBIAJ5jXctFV1EIJbnGHdEuLc+NzQ02Had2Gk+tcfZZxqVtmeJQyRd9/JBinSy00wloBBJLcm49d6uDhHlM2xRxYud5I0PlexrxWUucQa1DAA266m/RFxhFtGbcMUJSj54/fst4jFd2bcBl3OPIc1nGG7rs58eL1OE+fAmDjBa40Ked3QD+pKMknaXwPNJppX0MwrA2R7avKA5nRruHuHIk24pl5ZOWOMvnh/dFfEzWM5HhaRbvwi/i9/oLWiVcGuKFPanz/v6GrsyYD53E8Q4j7CgubNBmiz0+UXRjKo3bTxGorr0XPLFZ1xzOL4HSO4t15HgsofDN2cr2swP8YaB5p4bwfz9f0V1TPQ02S1TOIxUJ+VvqVZ6MWZk0B4n2QbJlR8IHD3SotMgeP7CllIhc1Jooid5qHRREXBS2h0NzKNw6I6XJtKCkbQBOmAKuQFVJiBUmgHBaIRIwK0IsxBaIhmvstmd7GX8b2t1/mIH6rVGGR0mz0/EPp9Dc2gPIaLraqJ4XfJrYeQZQ34XP4jkOYXFCNzb7o5M2TaqM3F7QtpjIefDTi1uYgbj4btejDB5OOcZSkna/UMTionxtEbe8zjLlvU34cp63okozg25HLjxZoZG58VyG0XhrGxODnlrGtc4cdAOW+08KbblYsCcpuadc2hrYpDpJK5or4XOGbyOUae6pyguolSnjj+SPP8AA+PFuiJiOoHijJ1OU7xfGj9CFLxqdS/cmWGORLIvs/v/APSSHEZbkdvDS0dSaP0A+qUobvajOUNy2IpvxhkNGiON7gtvSUUdEcKgrRYbtENGVosDjep6lZ+g3yzGWmcnuYz9rGYyaasynXkTX3Kfpv8AKWsT27PrYyPEAtDGjw1xN2KrfxVODu32U8b37n2V8NIRG11/wr9K0VSV/ubZYp5GvqWhjnMDBlLhmpxonKMvRZyxptsMSttWdBgvEwjeAfD+U6/e15WZbZndjuUOfA2fDB7HRn5xp0PA+6d2jTHLbJM872jEGkg0CCQRv1CcT18bswcU4dT9FR1RszJpegCTZqkUpZevsobNEis93mVDZaIieihsY0qHYxFPIxi5rGLaqwC07AE9wCq1IQqpNAKFaoRIylaoRZi81oiGdF2TbmxcI0P7wH/KC79FrA5dU6xyO3xEtP3ka8F3yXtPIjHg2oDma03ZF+1ffVcOO1Jo87VVF8laYCMmmNo9K18wvQh7l2cWSO/myhDKS4ujYxsjXBwuxnFEb+fXoFrOC4TfBpKKSqbdNV9i1+3Mkb3ctscd4d4T5g8fMLP05Rdw5Rh/T5Mb34+V+5HLG3KA+XK5t1I01fLMNx06KouV8L9Coye72x4fgZHLI6gGRy1o2VtDTreo8hapxguba+hUoY4+XH6MkxmGkoFzmtve2ieHy+3JTjnC+OScWTF0lf8A3yQwthcAac/Sq8QHqCfuFcvUTLlLNB7boc2JjiQcOGAbjo0kcxSTckuJWS5zik1OxX4Jh/6ZFjhLme32J1S9Sa7/AICOeafvXH04YzEPLQbIJAoZdxcdGgDzKaqrKxpSkq6+pJPFkBZ+CLLp0bSlS3KyIS3y3fLsbBjnB1Rxufrq40xg9Tv9LVTxxa9zoqWnjW6ckv5Zu7KLg5wJ3lprhlfpXo4X6rzdUk0babN19eC3Mx1rCDVHWuOzju1WzHd84tungOFcyNfqCi0menp8i2o5TE7LfyP1V2dscqM6XZbun0So2WVFZ+zjzHuEbSlkIXYDqPdTsRW8jODHMfVGxD3sYcM3n9EtqK3Mb3LOZ9gltQWzNXlWbgnYAnuAW07ECrcAJqQCq1IQoK0UhUSsetFITR0fYiT/AIxh35GTO/8AE4fqunB7ppHHrF/aZqY/aRznWtV6+Woqjmx4lRsbE2ydGl4HK+BXmy9rtHLq9JGcao6yMCVgBLbHEWrhkS5R83khLFKmQSbP9K3OC6FmGshVxmJMbacxkvIGiD1VxjGXN0a4sKlL2toZsrBB37yeOKLMfBGBVDmQnkytLbjbZWqc4rbCTfyy1NtBkTqa0yEHTKHEejQpWGU1bdHHHTTyLl0VJ8e6U33cpP5HNHu6gFcYRgqs3hpo41+ZV9x7s4FPaAXG7BBDehP1RGnymT7G/a+v5J5WZ2gteGCgHONFTF7XyrMoPa+VZVdg4uMkjnfizkewFD6LRZMnwjb1sv8A4pL7EcEcbX5nzOc2GjT8tZyDlF1qeNeSJylJbVHs0lKcoVGFOXx8eRzJ2uJBJIcDe9pN70ODohwljp/BLg5Xiw8k5DRNfFyI89Pss5bX9yc0INpx8mzsyUDM4/hZQ/xE0uPPHwPA9sl9zXxMgB3rgxqz08n5uDne1M9MY6x8zfsR+q0cOTp0yvg4bG4z+YK0j0oQMjEYr+ZM3jEoS4j+ZJs1USq+bqpbLSIXy9VLkVRE5/VS2OhmfqpsdFZeYaAgATAVOwBOwBOxCqkwBVYC2rUhHQ9hcQGY1hduLJQ7y7s2urSyvKkjl1sbwui92wqLEOa0gjQg8wQD+q9nPk/tpsw0quHJiw48j5qXD6iZ0vGjYwPaUx73PcOWYj7KHJLpnPl0ccnaR0WG7f0ABE3zJJKIz+Ty8n4LFu06Ol2Ntf8Aam2QBxGgFnyVwlzR5ur0r0yUt1hj2AWXWfK13Y5+DHDNsypJANLdFpvpt+tgrqq0dXpJ+LIQ6YgujlDm/idbL8jrfoqTx9NckPHhi/fGv5II5ZbLXSxsBFuJe530oa+q0ahVqJbhhq1Fv9KJWGMihM6Vw+XN3YPQV/VS1kXO2iWpJ/kSXz2LDiWu0bD3LR8ckhI3cBrbj5WiUZLzb+EE8Uly5bn4S/7wO/23EzwRRlxvThbjx6o/pZv3SdEf0WWfM5UVcRtFubxjK78TLy+rePmKKuOnlt4ZvDBKqXK+vf7lzZu1Gtsuza0W5iaDSOAWOTTuVUc+p00pKkl+hrbJxRlnBB8Bb8P8ws2elLj1UPSxmUMG2o+b/g2cZjNeC83DA7UrdmH2mxAOFBI+GVv1a5aZI0delXvo4DFztPAqD1oxZmzPb/YSbNkmVJMvNS6LVkDmjmFDopMiczyUNFWRlilodiZVO0dkS88oEWAJ2AIsATsBUWAJ2AJ2AJ2Bp7Fk7svmO5kb2jq97S0D2JPouzROsm99RMM63Lb8l+bGNxcYz6SxNAvdnYNxHUcl6qy49TBrpowjjeKXHTMSWPKa3/3xHBedNOEqOpOxClbaGT4Z1FXBkSR1mw9uGLcVsnzZ5+o0scqpnZ4LHtlGZx3DRdsJprg+cz6eeGVJcFHEtzOsFrtdx0XTFtG+OW2PISMc/R3DhpSam0LdFEUezs9xgZncxuAHXctFqHHtkPK4+4yMfgWnRjnnKfEYxVcwXf8AxdkJyl26O3BnkvzJc/JVlLWaHvHV+OS/0XTFP5RtFSl1S+yJsFjYgcwbThu1v7qJxcuLtGebFlapvgSWEyOJa4a6jSkLIoqhxmoKmhGYJ5dlpzj04DmTwC582rhBclRmpdHQ4VzcKwCM04jxusmzxq9wXhTk80m5deA2b3bRGNrvJ1IK6oYY0U8MRdvbQ/4FxcP4sf6rDUw2labH/dOGlxbT/dLjckeooNFWRwO4n7qbRokys8dVDKRE5vkpZRGQs3YxqlsYlqNzChi4SwQAJiBAAgATAEwBAD4oy4hrRZJoBUrbpA3XLJ8VKBUbDbWXr+N/zO/QdAFvOW1bF+v1ZEV5ZsbMw7Tg5JmAd5G4tkOhID8vd1e4EZx6L0NCovDNpe//ANHNlk1lUX0zFJ5rBXfJ0COTk6VAhGvpQpjaLEE2q1jIhxNrD7XcxtAkWttxzywpvlFiPbZvU/UrVZ5JVZlLSQfgsP7QGh04cEevP5Mv6HH8HWYfawnhBYcmYcBy+IBd+Jxl7uzwsullhyPcrRkbYee8u8rHAZSG6Zh+LmTzXZidJo6dPFONeTnto4exmAFXRLby3yIOrSs80ZVaPSwTr2soQ+E+R1WOPJJM6Jq0dTgvBqtWpN0ePljuNXD7UaMxofDlvnrf9+a4dVC2l5DBppLkzsbO15safRGOLR6EItFaIHgb813w6HIm7TSZcCAfnnYPZjiuDWvlBpVeVv6HDPK81npkLvVQyhuY81DbHQmZT6jHQmZL1AoLRvChLS3ICNcBYIAVAAmIEACYAiwBKwLld0z+eRun8kZ/V32810RWyO59voi9z+hUUFnX9lcOTgsU47nOgb6jOV7n4fD2fuedqp/3Yo5zEMykhc+aO2TOuLtFZ7lyZJmiQ1QmMe1y2jIlof3iveKgEqN4UOMyreG01tl7WcwtY07gABzcXEn7j2XTDNzFLwc2bBGadnRzY4vbkcKJ4HUHovdS8njrBse5GTNG4B2W/hIcBdZd1nyK2k4qDZ2wadFUR+GyTZA0035gNfZebPPSW3k6KLs2NDXFlkhpy8OGmtKMutnuaRlHTJ8jTjL3H0WEG5O2abEhpnXVEKL2BkK7IrgxmiTtpicseHi4kPkPqQ0fZy8nWSW+h6KHMpfocg8ArhdM9Agczks2ikyMrNlCKGwBSxiKGgBIBq5ygQAJiBAAgYJACALmBiFOleLbHQDTufIfhB6aEny6rowY07lLpfz9DOcnxFeSvLIXOLnGyTZKmc3KVspKhiAPRcLH3OyYhxne+R3UaNb9B9V9JpI1H7I8jI92of0OExjvEfNeZqp+5npQXBVXnt2aiqkwFVpgCNwAhSEFqtwGnsWZrMzqZ3grIZBbQOJHDNu1K79BLEm5SfK6Mcyb48F120yCGyNo3enC9y9Ket2tWuTD0E1aLkUhJc+jl7tzAeDnvaQAOuoPouqUlPG2vPRgo7aj5spsd47O6BoN8HOHwj1cV51834j/ALOhrj7mdJMSbO87/Ncd2bpULFIQurFwTItRS2V143bM2jotiwFzmgcSF2ydRs48zpGF2uxolxcmU+GKomeTBR/1Zj6r5zNk3zbO3TQ2Y1+5iErGzpEzpbgoMyVoBpUtJjEpZuACKOUMFNgNXOUCAEQAIAEAKgATEaWAb3sToAQHl7XxAkDO4Ahzb50RXkunA1JPG/PRnP2y3DBsiayO6cSN4FWD5LSOjy/AvWh8lORpBIIII3giqK58icW0zRNM9M2pH/y7DAfJAwHzrVfS4LUP0PEhL+/L7nnGJ3leLqfzM9iHRAuQsE0AqdgIiwBJMBbVWAWk38DJ8KAXAOsixoDWnnwXZpXGUkpGc7rg0HbUJOXc1t5GjQNHTmep1XfPVVLavsYrCqsfinVGGjQk5n9NPCPYk+qMj9qivuKK5soBtrOELNGSkrp64JLGCjsrfAuSJvg66OX9jwj8SfirJCDxlddews+iNdqNkK+ThUfVyqH7nnpde/3Xh7rPXoQlDARRYxFLGCndQgtPcAIsYiVIBi4igQAIAEwFQAJiBIYJgXsJM6Q929xcMrsmbUsIaSMp3jUbl0YW5SUG+GZySSss953zWtka3M3+Jrnc3k48fNeljgssVGa6MX7W2jr48YHYfuzwGi9hJeDznBqdnEbRZTj5rw9ZCps9TE+CiV5zNQQAIGCVgCVgCoBzCOIsHlv9E01fIi7GGNYad43aAuvwt41Q3nd7rugsWOG6MuX8mb3N0+iJr2s1HidwNeFvUA7ypWSMHa5fyOmySGQnfrz6rqxXMmSokeMq7GlFELkiDrKx3bmUdF2d2eZHgAXZXo4vZC2ceoybUQdudqiWUYeI3FhbbY3Pl+d3XdQ8jzXz2rzerkb8G2jw7Ibn2zmLXKpHYKCtFMKBVaYgUjBIBFLQApALRuAYuYoEAKmAIAEACABMQJgaWzYw1jp3cLZGObyPEfRp/wBQXZpIJXkfS6+5jldtQQjJguuOVCcS9BjtKXbj1NqjGWPkz8c6yuHVytm2NFIrzmbiKQBIBEgBACpgCpABKG7Ac1aQ5EyxG6l6GKagZPkUy2tXl3BVE2ChzOAW+nx3IicqR2GMxf8As/B5m6T4kFsPNjPnk/QdT0R+I6jbH049nFih62XnpHn68Kz1REmAKbGLaakILWikAqAESsASARKgGrnKBAAgAQAIAVAAmIEDN/sozOXxyta6AhrpnOeY+6INBzXUfEbIy1r6WOvROe5xirT7s5dTSSa78Em0cJgWuPc4icams0bH/wDqV3TxaePO/n6ckQnnfcSm7DgUWPDwdxotI8wdy0ji4TTsrdfDRTxrtVyaqXJrBcFVcLZqCTARIASAEACYDgtF0Ias75GPaVtCVCYpcrcxUKxbYpciZ1XZTBd5K0HiRfkvoMCUcTkefqZ0jI7T7T/acU+QfA05IRyiZo2vPU+ZK+cyzc5uTOzT4/TxpGSVk0bCLMYI7AFLAEWAWrUgFVWIENACQDFzlAgAQAIAVAAgQIGIgC/srGNjJZLZiloSgbxV5Xt6ts+dkLbBl9KX0fZnlhuVrtdFja2x3QP3h7HAOjkbuexwtrh5grtnpepw5TMsebcuexmfIyuJXRv9PHQVbM97rK82crZslQ1ZFCJACABIASAUBaKIClOTrgSGrIYqtMBVdiHxb1vhfJMjuexw1IG8xvDfzFpr6r6Fv/juvg8zU9r7o4RfOtWj1RFmAiTVgCjoYI7ARSwBIAVKQC2rUgFTEMXMUCYAgBUACAEQAJACYAgDtdmOEmyw6T+BPJGwni3K19eheV7n4ZO8UlLpHm5lt1HHlHL4yWzoubU5N0uDshHgqFcLZqCQCJAFIoBQ1UoNhY8RrRYibEcaRJpAhiwbKBIAQmMUK0xD2HVb43ySzruymKyvaeRC+i00t2KjztTG0YPaLCdzipY+AkJb+R3ib9HBeBNbJuPwztwz340zNKzkjURQAIaGIs+gFTARS0AJACaYAnuARZjBMAQAqAEQAJACABACpgdTHNeyWhn8PEyiTzc1pafbT0Xq6OX9iaXZwzj/AMi38HNPXJK2daG5VG1jsUMVLG2Fk0eEc7cCtoaScukQ8iRbi2WeK7Yfh78mTzIkfgw0K5aaMEJTbKM55Lgyv4NolchcrVljVkxgkMRACqkxDgVrFiZtbFnpy9zQZPBy5o2jU7cYfOyDFDi0wyfmbbmH1aSP8K5PxHHtyKXyZaKVXB/c5FcSZ3iFQ1QApsASasYigATAEmgBSAIGIgBUAIgAQAJACABAAmAIA2+zW0mRF8OIswYgASECzG8fBIBxqyCORK6dLn9Kdvp9nPqMTmk49o2pOxz3jPh3MnYfhfG4OFfovXWLDk5jI5P6vbxNUyAdlJR8THexWsdFj+R/1kX5LWH7OOH8Nx9Ct44ccTOWpT8lx2yXMFllei2W3wZ+sn5MnH4nJuCjNl2KzfHHcYGJxZcdSvEzamUjshBIqFy49xpQ5otaRVoTIiuV9lgpARAxQFUUIcAtUhMu7PfTgvR0cqkY5FaO1bB+0YGaHeQzvI+eePxUPMAj1Xd+IY9+G/KPPhL08yf6Hnlr59Oz1xVp2IRZtUMEgBDQCKABFgCKAFIxEACABIAQAIAEACABMAQAqAJMPiHxnNG97DzY5zT7hNOuhNJ9mjH2kxbdBi8R6yvP3Kv1Zr/JmT0+J/4r9hJO0mLdvxeJ9Jnj7FJ5Zv8AyYLT4l/iv2Fh7SYthsYqY9HvMo/yvsKo58keVJg9Pif+KNmHEtx8bra1k8bczmt0bKzi5o4EcR6+Xr6XVf1C9PJ34+pyTxvA7XX+jmsTFlNFcWoxuDo7IO0QLlNCfDNu/JdeGNpmcmV3Lil2aIRTQAhIB7AtoRE2TtiXTHHZm2TwxUV14sTTIlI7TstiMj2k8xfVeq1uhTPN1C44OM7RbP8A2bFSwjcx5ydY3eJn+khfKzjsm4nq4Z+pjUjOTTNBVT5QCLLoYIsAQ0AigAQAJgIpGCGAJACABAAgATAEgBMBUAAQAIARACoAt7JxDop43sNFsjfUE0QehBI9VeOTjNNEZUnBp/Br9rMO1k7w0aBzq917WvSpM5dM24o59eQdZfwLfA49F6WlXskzHJ2ig5eZLs2QgRQxQE0hE0YW0EQy7h2r0MKRlJmhFGF6MIoxbNbZmjhS38HPk6IP/wBOiHe4eT5pMPT+uR5APnR+i+Z/EElmOj8Ob9Nr6nFhcsTvFC0QgKmYxFAAE0AJNACgYJiP/9k="/>
          <p:cNvSpPr>
            <a:spLocks noChangeAspect="1" noChangeArrowheads="1"/>
          </p:cNvSpPr>
          <p:nvPr/>
        </p:nvSpPr>
        <p:spPr bwMode="auto">
          <a:xfrm>
            <a:off x="182563" y="-1520825"/>
            <a:ext cx="47974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491</TotalTime>
  <Words>1377</Words>
  <Application>Microsoft Office PowerPoint</Application>
  <PresentationFormat>Custom</PresentationFormat>
  <Paragraphs>127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Calibri</vt:lpstr>
      <vt:lpstr>Edwardian Script ITC</vt:lpstr>
      <vt:lpstr>Interstate</vt:lpstr>
      <vt:lpstr>Open Sans</vt:lpstr>
      <vt:lpstr>Times New Roman</vt:lpstr>
      <vt:lpstr>Verdana</vt:lpstr>
      <vt:lpstr>Office Theme</vt:lpstr>
      <vt:lpstr>PowerPoint Presentation</vt:lpstr>
      <vt:lpstr>Agenda</vt:lpstr>
      <vt:lpstr>Introduction</vt:lpstr>
      <vt:lpstr>Flocking</vt:lpstr>
      <vt:lpstr>PSO</vt:lpstr>
      <vt:lpstr>Best Solution</vt:lpstr>
      <vt:lpstr>Best Solution</vt:lpstr>
      <vt:lpstr>PSO Algorithm</vt:lpstr>
      <vt:lpstr>Basic PSO</vt:lpstr>
      <vt:lpstr>Basic PSO</vt:lpstr>
      <vt:lpstr>Global Best PSO</vt:lpstr>
      <vt:lpstr>Global Best PSO</vt:lpstr>
      <vt:lpstr>Global Best PSO</vt:lpstr>
      <vt:lpstr>gbest PSO algorithm</vt:lpstr>
      <vt:lpstr>lbest PSO Algorithm</vt:lpstr>
      <vt:lpstr>Comparison</vt:lpstr>
      <vt:lpstr>Velocity Components</vt:lpstr>
      <vt:lpstr>Geometrical illustration</vt:lpstr>
      <vt:lpstr>Social Network Structures</vt:lpstr>
      <vt:lpstr>Social Network Structures</vt:lpstr>
      <vt:lpstr>Social Network Structures</vt:lpstr>
      <vt:lpstr>Social Network Structures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Abba Suganda Girsang</cp:lastModifiedBy>
  <cp:revision>49</cp:revision>
  <dcterms:created xsi:type="dcterms:W3CDTF">2014-08-28T03:04:31Z</dcterms:created>
  <dcterms:modified xsi:type="dcterms:W3CDTF">2018-09-24T09:45:26Z</dcterms:modified>
</cp:coreProperties>
</file>