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9" r:id="rId2"/>
    <p:sldId id="311" r:id="rId3"/>
    <p:sldId id="409" r:id="rId4"/>
    <p:sldId id="382" r:id="rId5"/>
    <p:sldId id="383" r:id="rId6"/>
    <p:sldId id="372" r:id="rId7"/>
    <p:sldId id="374" r:id="rId8"/>
    <p:sldId id="375" r:id="rId9"/>
    <p:sldId id="376" r:id="rId10"/>
    <p:sldId id="379" r:id="rId11"/>
    <p:sldId id="377" r:id="rId12"/>
    <p:sldId id="378" r:id="rId13"/>
    <p:sldId id="380" r:id="rId14"/>
    <p:sldId id="384" r:id="rId15"/>
    <p:sldId id="385" r:id="rId16"/>
    <p:sldId id="373"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368"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37977-2DA3-4FC2-AC64-FBD29D889584}" v="6" dt="2018-11-23T06:52:13.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 Suganda Girsang" userId="740a9f6f-684e-4a19-8606-cab5e0090abc" providerId="ADAL" clId="{98C37977-2DA3-4FC2-AC64-FBD29D889584}"/>
    <pc:docChg chg="custSel addSld delSld modSld">
      <pc:chgData name="Abba Suganda Girsang" userId="740a9f6f-684e-4a19-8606-cab5e0090abc" providerId="ADAL" clId="{98C37977-2DA3-4FC2-AC64-FBD29D889584}" dt="2018-11-23T06:52:30.039" v="210" actId="20577"/>
      <pc:docMkLst>
        <pc:docMk/>
      </pc:docMkLst>
      <pc:sldChg chg="modSp">
        <pc:chgData name="Abba Suganda Girsang" userId="740a9f6f-684e-4a19-8606-cab5e0090abc" providerId="ADAL" clId="{98C37977-2DA3-4FC2-AC64-FBD29D889584}" dt="2018-11-23T06:49:28.652" v="129" actId="20577"/>
        <pc:sldMkLst>
          <pc:docMk/>
          <pc:sldMk cId="0" sldId="311"/>
        </pc:sldMkLst>
        <pc:spChg chg="mod">
          <ac:chgData name="Abba Suganda Girsang" userId="740a9f6f-684e-4a19-8606-cab5e0090abc" providerId="ADAL" clId="{98C37977-2DA3-4FC2-AC64-FBD29D889584}" dt="2018-11-23T06:49:28.652" v="129" actId="20577"/>
          <ac:spMkLst>
            <pc:docMk/>
            <pc:sldMk cId="0" sldId="311"/>
            <ac:spMk id="7171" creationId="{00000000-0000-0000-0000-000000000000}"/>
          </ac:spMkLst>
        </pc:spChg>
      </pc:sldChg>
      <pc:sldChg chg="add">
        <pc:chgData name="Abba Suganda Girsang" userId="740a9f6f-684e-4a19-8606-cab5e0090abc" providerId="ADAL" clId="{98C37977-2DA3-4FC2-AC64-FBD29D889584}" dt="2018-11-23T06:52:13.448" v="195"/>
        <pc:sldMkLst>
          <pc:docMk/>
          <pc:sldMk cId="481585761" sldId="373"/>
        </pc:sldMkLst>
      </pc:sldChg>
      <pc:sldChg chg="del">
        <pc:chgData name="Abba Suganda Girsang" userId="740a9f6f-684e-4a19-8606-cab5e0090abc" providerId="ADAL" clId="{98C37977-2DA3-4FC2-AC64-FBD29D889584}" dt="2018-11-23T06:52:01.618" v="193" actId="2696"/>
        <pc:sldMkLst>
          <pc:docMk/>
          <pc:sldMk cId="2854911404" sldId="373"/>
        </pc:sldMkLst>
      </pc:sldChg>
      <pc:sldChg chg="modSp del">
        <pc:chgData name="Abba Suganda Girsang" userId="740a9f6f-684e-4a19-8606-cab5e0090abc" providerId="ADAL" clId="{98C37977-2DA3-4FC2-AC64-FBD29D889584}" dt="2018-11-23T06:51:20.428" v="191" actId="2696"/>
        <pc:sldMkLst>
          <pc:docMk/>
          <pc:sldMk cId="396829777" sldId="381"/>
        </pc:sldMkLst>
        <pc:spChg chg="mod">
          <ac:chgData name="Abba Suganda Girsang" userId="740a9f6f-684e-4a19-8606-cab5e0090abc" providerId="ADAL" clId="{98C37977-2DA3-4FC2-AC64-FBD29D889584}" dt="2018-11-23T06:51:02.012" v="187"/>
          <ac:spMkLst>
            <pc:docMk/>
            <pc:sldMk cId="396829777" sldId="381"/>
            <ac:spMk id="3" creationId="{00000000-0000-0000-0000-000000000000}"/>
          </ac:spMkLst>
        </pc:spChg>
      </pc:sldChg>
      <pc:sldChg chg="modSp">
        <pc:chgData name="Abba Suganda Girsang" userId="740a9f6f-684e-4a19-8606-cab5e0090abc" providerId="ADAL" clId="{98C37977-2DA3-4FC2-AC64-FBD29D889584}" dt="2018-11-23T06:51:26.388" v="192" actId="14100"/>
        <pc:sldMkLst>
          <pc:docMk/>
          <pc:sldMk cId="1775365472" sldId="382"/>
        </pc:sldMkLst>
        <pc:spChg chg="mod">
          <ac:chgData name="Abba Suganda Girsang" userId="740a9f6f-684e-4a19-8606-cab5e0090abc" providerId="ADAL" clId="{98C37977-2DA3-4FC2-AC64-FBD29D889584}" dt="2018-11-23T06:50:54.613" v="186" actId="27636"/>
          <ac:spMkLst>
            <pc:docMk/>
            <pc:sldMk cId="1775365472" sldId="382"/>
            <ac:spMk id="2" creationId="{00000000-0000-0000-0000-000000000000}"/>
          </ac:spMkLst>
        </pc:spChg>
        <pc:spChg chg="mod">
          <ac:chgData name="Abba Suganda Girsang" userId="740a9f6f-684e-4a19-8606-cab5e0090abc" providerId="ADAL" clId="{98C37977-2DA3-4FC2-AC64-FBD29D889584}" dt="2018-11-23T06:51:26.388" v="192" actId="14100"/>
          <ac:spMkLst>
            <pc:docMk/>
            <pc:sldMk cId="1775365472" sldId="382"/>
            <ac:spMk id="3" creationId="{00000000-0000-0000-0000-000000000000}"/>
          </ac:spMkLst>
        </pc:spChg>
      </pc:sldChg>
      <pc:sldChg chg="modSp">
        <pc:chgData name="Abba Suganda Girsang" userId="740a9f6f-684e-4a19-8606-cab5e0090abc" providerId="ADAL" clId="{98C37977-2DA3-4FC2-AC64-FBD29D889584}" dt="2018-11-23T06:52:30.039" v="210" actId="20577"/>
        <pc:sldMkLst>
          <pc:docMk/>
          <pc:sldMk cId="3081486633" sldId="388"/>
        </pc:sldMkLst>
        <pc:spChg chg="mod">
          <ac:chgData name="Abba Suganda Girsang" userId="740a9f6f-684e-4a19-8606-cab5e0090abc" providerId="ADAL" clId="{98C37977-2DA3-4FC2-AC64-FBD29D889584}" dt="2018-11-23T06:52:30.039" v="210" actId="20577"/>
          <ac:spMkLst>
            <pc:docMk/>
            <pc:sldMk cId="3081486633" sldId="388"/>
            <ac:spMk id="2" creationId="{00000000-0000-0000-0000-000000000000}"/>
          </ac:spMkLst>
        </pc:spChg>
      </pc:sldChg>
      <pc:sldChg chg="modSp add">
        <pc:chgData name="Abba Suganda Girsang" userId="740a9f6f-684e-4a19-8606-cab5e0090abc" providerId="ADAL" clId="{98C37977-2DA3-4FC2-AC64-FBD29D889584}" dt="2018-11-23T06:51:15.545" v="190"/>
        <pc:sldMkLst>
          <pc:docMk/>
          <pc:sldMk cId="735173945" sldId="409"/>
        </pc:sldMkLst>
        <pc:spChg chg="mod">
          <ac:chgData name="Abba Suganda Girsang" userId="740a9f6f-684e-4a19-8606-cab5e0090abc" providerId="ADAL" clId="{98C37977-2DA3-4FC2-AC64-FBD29D889584}" dt="2018-11-23T06:51:06.428" v="189" actId="27636"/>
          <ac:spMkLst>
            <pc:docMk/>
            <pc:sldMk cId="735173945" sldId="409"/>
            <ac:spMk id="2" creationId="{A75F7FB0-3801-4F19-B3EF-B3BB33A50BF4}"/>
          </ac:spMkLst>
        </pc:spChg>
        <pc:spChg chg="mod">
          <ac:chgData name="Abba Suganda Girsang" userId="740a9f6f-684e-4a19-8606-cab5e0090abc" providerId="ADAL" clId="{98C37977-2DA3-4FC2-AC64-FBD29D889584}" dt="2018-11-23T06:51:15.545" v="190"/>
          <ac:spMkLst>
            <pc:docMk/>
            <pc:sldMk cId="735173945" sldId="409"/>
            <ac:spMk id="3" creationId="{E72FA5E8-479C-47C6-8119-7C7BFBBBF048}"/>
          </ac:spMkLst>
        </pc:spChg>
      </pc:sldChg>
      <pc:sldChg chg="add del">
        <pc:chgData name="Abba Suganda Girsang" userId="740a9f6f-684e-4a19-8606-cab5e0090abc" providerId="ADAL" clId="{98C37977-2DA3-4FC2-AC64-FBD29D889584}" dt="2018-11-23T06:52:15.496" v="196" actId="2696"/>
        <pc:sldMkLst>
          <pc:docMk/>
          <pc:sldMk cId="606414167" sldId="41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12807" r="128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2600" y="2416175"/>
            <a:ext cx="7315200" cy="1470025"/>
          </a:xfrm>
        </p:spPr>
        <p:txBody>
          <a:bodyPr/>
          <a:lstStyle/>
          <a:p>
            <a:r>
              <a:rPr lang="en-US"/>
              <a:t>Click to edit Master title style</a:t>
            </a:r>
          </a:p>
        </p:txBody>
      </p:sp>
      <p:sp>
        <p:nvSpPr>
          <p:cNvPr id="3" name="Subtitle 2"/>
          <p:cNvSpPr>
            <a:spLocks noGrp="1"/>
          </p:cNvSpPr>
          <p:nvPr>
            <p:ph type="subTitle" idx="1"/>
          </p:nvPr>
        </p:nvSpPr>
        <p:spPr>
          <a:xfrm>
            <a:off x="16764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1A579EF4-2960-4291-87DE-AB2F36AA2CDB}"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D956D5-D6DA-4D2B-8927-AD39459439BA}" type="slidenum">
              <a:rPr lang="en-US" altLang="en-US"/>
              <a:pPr>
                <a:defRPr/>
              </a:pPr>
              <a:t>‹#›</a:t>
            </a:fld>
            <a:endParaRPr lang="en-US" altLang="en-US"/>
          </a:p>
        </p:txBody>
      </p:sp>
    </p:spTree>
    <p:extLst>
      <p:ext uri="{BB962C8B-B14F-4D97-AF65-F5344CB8AC3E}">
        <p14:creationId xmlns:p14="http://schemas.microsoft.com/office/powerpoint/2010/main" val="213526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46C96E-48F0-4426-B7E9-C7869493EC1E}" type="datetimeFigureOut">
              <a:rPr lang="en-US"/>
              <a:pPr>
                <a:defRPr/>
              </a:pPr>
              <a:t>11/23/2018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97AEEB-7383-4A54-B865-BFF0C70CC789}" type="slidenum">
              <a:rPr lang="en-US" altLang="en-US"/>
              <a:pPr>
                <a:defRPr/>
              </a:pPr>
              <a:t>‹#›</a:t>
            </a:fld>
            <a:endParaRPr lang="en-US" altLang="en-US"/>
          </a:p>
        </p:txBody>
      </p:sp>
    </p:spTree>
    <p:extLst>
      <p:ext uri="{BB962C8B-B14F-4D97-AF65-F5344CB8AC3E}">
        <p14:creationId xmlns:p14="http://schemas.microsoft.com/office/powerpoint/2010/main" val="427683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Background 02.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022475" y="3905250"/>
            <a:ext cx="3095625" cy="2987675"/>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solidFill>
                  <a:srgbClr val="FFFFFF"/>
                </a:solidFill>
                <a:ea typeface="ＭＳ Ｐゴシック" charset="-128"/>
              </a:rPr>
              <a:t>IMAGE(S)</a:t>
            </a:r>
          </a:p>
        </p:txBody>
      </p:sp>
      <p:sp>
        <p:nvSpPr>
          <p:cNvPr id="7" name="Title 6"/>
          <p:cNvSpPr txBox="1">
            <a:spLocks/>
          </p:cNvSpPr>
          <p:nvPr userDrawn="1"/>
        </p:nvSpPr>
        <p:spPr bwMode="auto">
          <a:xfrm>
            <a:off x="5362575" y="3905250"/>
            <a:ext cx="5040313" cy="3097213"/>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2000" baseline="30000">
                <a:latin typeface="Open Sans"/>
              </a:rPr>
              <a:t>Body Copy Open Sans Bold 20pt</a:t>
            </a:r>
          </a:p>
          <a:p>
            <a:pPr eaLnBrk="1" hangingPunct="1">
              <a:defRPr/>
            </a:pPr>
            <a:endParaRPr lang="en-GB" sz="2000" baseline="30000">
              <a:latin typeface="Open Sans"/>
            </a:endParaRPr>
          </a:p>
          <a:p>
            <a:pPr eaLnBrk="1" hangingPunct="1">
              <a:defRPr/>
            </a:pPr>
            <a:r>
              <a:rPr lang="en-GB" sz="2000" baseline="30000">
                <a:latin typeface="Open Sans"/>
              </a:rPr>
              <a:t>Estio molorrorem vernatia dis et ute volupta tiaecatis maion premodi ciderum, nulparuntio eicit doluptatem saerum voluptur soluptatur, ime cusa doloria delestibus, officia aute consequibus, accatur eriossit liquo est, ullest, inistiatem lit odician dandebitis modi destius a de natur, nobis dolut delitat mint, optatqu ossimet expliqu amendipsunt quo bernatio. </a:t>
            </a:r>
          </a:p>
          <a:p>
            <a:pPr eaLnBrk="1" hangingPunct="1">
              <a:defRPr/>
            </a:pPr>
            <a:endParaRPr lang="en-GB" sz="2000" baseline="30000">
              <a:latin typeface="Open Sans"/>
            </a:endParaRPr>
          </a:p>
          <a:p>
            <a:pPr eaLnBrk="1" hangingPunct="1">
              <a:defRPr/>
            </a:pPr>
            <a:r>
              <a:rPr lang="en-GB" sz="2000" baseline="30000">
                <a:latin typeface="Open Sans"/>
              </a:rPr>
              <a:t>Nestiorerio berum ratquatur, sit, temque nis di accabore volliqui resequo quam quam ratiatus quidendae providi corro officiusamus etureped utas doloria si nobit idesti tet exero volendunt aute cor apicae enimusae moluptio voluptus etusa in es et doloreperia.</a:t>
            </a:r>
          </a:p>
        </p:txBody>
      </p:sp>
      <p:sp>
        <p:nvSpPr>
          <p:cNvPr id="8" name="Title 6"/>
          <p:cNvSpPr txBox="1">
            <a:spLocks/>
          </p:cNvSpPr>
          <p:nvPr userDrawn="1"/>
        </p:nvSpPr>
        <p:spPr bwMode="auto">
          <a:xfrm>
            <a:off x="1911350" y="2649538"/>
            <a:ext cx="6632575" cy="887412"/>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70000"/>
              </a:lnSpc>
              <a:defRPr/>
            </a:pPr>
            <a:r>
              <a:rPr lang="en-US" sz="3000" b="1">
                <a:solidFill>
                  <a:srgbClr val="0079B8"/>
                </a:solidFill>
                <a:latin typeface="Open Sans"/>
              </a:rPr>
              <a:t>Slide Title Open Sans Bold 30pt</a:t>
            </a:r>
            <a:br>
              <a:rPr lang="en-US" sz="3000" b="1">
                <a:solidFill>
                  <a:srgbClr val="0079B8"/>
                </a:solidFill>
                <a:latin typeface="Open Sans"/>
              </a:rPr>
            </a:br>
            <a:br>
              <a:rPr lang="en-US" sz="2200" b="1">
                <a:solidFill>
                  <a:srgbClr val="0079B8"/>
                </a:solidFill>
                <a:latin typeface="Open Sans"/>
              </a:rPr>
            </a:br>
            <a:r>
              <a:rPr lang="en-US" sz="2200" b="1">
                <a:solidFill>
                  <a:srgbClr val="0079B8"/>
                </a:solidFill>
                <a:latin typeface="Open Sans"/>
              </a:rPr>
              <a:t>Subtitle Open Sans Bold 22pt</a:t>
            </a: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10"/>
          </p:nvPr>
        </p:nvSpPr>
        <p:spPr/>
        <p:txBody>
          <a:bodyPr/>
          <a:lstStyle>
            <a:lvl1pPr>
              <a:defRPr/>
            </a:lvl1pPr>
          </a:lstStyle>
          <a:p>
            <a:pPr>
              <a:defRPr/>
            </a:pPr>
            <a:fld id="{EEACACDC-1B2E-4848-B6A5-5F9A7DE286E1}" type="datetimeFigureOut">
              <a:rPr lang="en-US"/>
              <a:pPr>
                <a:defRPr/>
              </a:pPr>
              <a:t>11/23/2018</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7FC0CEC1-3EA9-433B-A548-ADEAE04D4C7E}" type="slidenum">
              <a:rPr lang="en-US" altLang="en-US"/>
              <a:pPr>
                <a:defRPr/>
              </a:pPr>
              <a:t>‹#›</a:t>
            </a:fld>
            <a:endParaRPr lang="en-US" altLang="en-US"/>
          </a:p>
        </p:txBody>
      </p:sp>
    </p:spTree>
    <p:extLst>
      <p:ext uri="{BB962C8B-B14F-4D97-AF65-F5344CB8AC3E}">
        <p14:creationId xmlns:p14="http://schemas.microsoft.com/office/powerpoint/2010/main" val="66557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03FF879D-39C0-4848-9259-EF43E5C2530C}" type="datetimeFigureOut">
              <a:rPr lang="en-US"/>
              <a:pPr>
                <a:defRPr/>
              </a:pPr>
              <a:t>11/23/2018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411CCEC-ED3B-4187-81F0-91A623EDF8FB}" type="slidenum">
              <a:rPr lang="en-US" altLang="en-US"/>
              <a:pPr>
                <a:defRPr/>
              </a:pPr>
              <a:t>‹#›</a:t>
            </a:fld>
            <a:endParaRPr lang="en-US" altLang="en-US"/>
          </a:p>
        </p:txBody>
      </p:sp>
    </p:spTree>
    <p:extLst>
      <p:ext uri="{BB962C8B-B14F-4D97-AF65-F5344CB8AC3E}">
        <p14:creationId xmlns:p14="http://schemas.microsoft.com/office/powerpoint/2010/main" val="21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324600" cy="1143000"/>
          </a:xfrm>
        </p:spPr>
        <p:txBody>
          <a:bodyPr>
            <a:normAutofit/>
          </a:bodyPr>
          <a:lstStyle>
            <a:lvl1pPr>
              <a:defRPr sz="3600" b="1">
                <a:latin typeface="Open Sans"/>
              </a:defRPr>
            </a:lvl1pPr>
          </a:lstStyle>
          <a:p>
            <a:r>
              <a:rPr lang="en-US" dirty="0"/>
              <a:t>Click to edit Master title style</a:t>
            </a:r>
          </a:p>
        </p:txBody>
      </p:sp>
      <p:sp>
        <p:nvSpPr>
          <p:cNvPr id="3" name="Content Placeholder 2"/>
          <p:cNvSpPr>
            <a:spLocks noGrp="1"/>
          </p:cNvSpPr>
          <p:nvPr>
            <p:ph idx="1"/>
          </p:nvPr>
        </p:nvSpPr>
        <p:spPr>
          <a:xfrm>
            <a:off x="685800" y="1676400"/>
            <a:ext cx="8229600" cy="4953000"/>
          </a:xfrm>
        </p:spPr>
        <p:txBody>
          <a:bodyPr>
            <a:normAutofit/>
          </a:bodyPr>
          <a:lstStyle>
            <a:lvl1pPr>
              <a:defRPr sz="2800">
                <a:latin typeface="Open Sans"/>
              </a:defRPr>
            </a:lvl1pPr>
            <a:lvl2pPr>
              <a:defRPr sz="2800">
                <a:latin typeface="Open Sans"/>
              </a:defRPr>
            </a:lvl2pPr>
            <a:lvl3pPr>
              <a:defRPr sz="2800">
                <a:latin typeface="Open Sans"/>
              </a:defRPr>
            </a:lvl3pPr>
            <a:lvl4pPr>
              <a:defRPr sz="2800">
                <a:latin typeface="Open Sans"/>
              </a:defRPr>
            </a:lvl4pPr>
            <a:lvl5pPr>
              <a:defRPr sz="2800">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858000"/>
            <a:ext cx="2133600" cy="365125"/>
          </a:xfrm>
        </p:spPr>
        <p:txBody>
          <a:bodyPr/>
          <a:lstStyle>
            <a:lvl1pPr>
              <a:defRPr/>
            </a:lvl1pPr>
          </a:lstStyle>
          <a:p>
            <a:pPr>
              <a:defRPr/>
            </a:pPr>
            <a:fld id="{645BFD3A-3617-4257-B005-77A431360F5C}" type="datetimeFigureOut">
              <a:rPr lang="en-US"/>
              <a:pPr>
                <a:defRPr/>
              </a:pPr>
              <a:t>11/23/2018</a:t>
            </a:fld>
            <a:endParaRPr lang="en-US"/>
          </a:p>
        </p:txBody>
      </p:sp>
      <p:sp>
        <p:nvSpPr>
          <p:cNvPr id="5" name="Footer Placeholder 4"/>
          <p:cNvSpPr>
            <a:spLocks noGrp="1"/>
          </p:cNvSpPr>
          <p:nvPr>
            <p:ph type="ftr" sz="quarter" idx="11"/>
          </p:nvPr>
        </p:nvSpPr>
        <p:spPr>
          <a:xfrm>
            <a:off x="3429000" y="6858000"/>
            <a:ext cx="28956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162800" y="6858000"/>
            <a:ext cx="2133600" cy="365125"/>
          </a:xfrm>
        </p:spPr>
        <p:txBody>
          <a:bodyPr/>
          <a:lstStyle>
            <a:lvl1pPr>
              <a:defRPr/>
            </a:lvl1pPr>
          </a:lstStyle>
          <a:p>
            <a:pPr>
              <a:defRPr/>
            </a:pPr>
            <a:fld id="{C3A20B3F-40E7-43B3-A3BB-74BB4E03D469}" type="slidenum">
              <a:rPr lang="en-US" altLang="en-US"/>
              <a:pPr>
                <a:defRPr/>
              </a:pPr>
              <a:t>‹#›</a:t>
            </a:fld>
            <a:endParaRPr lang="en-US" altLang="en-US"/>
          </a:p>
        </p:txBody>
      </p:sp>
    </p:spTree>
    <p:extLst>
      <p:ext uri="{BB962C8B-B14F-4D97-AF65-F5344CB8AC3E}">
        <p14:creationId xmlns:p14="http://schemas.microsoft.com/office/powerpoint/2010/main" val="262063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0C09DC-1E8F-43B9-B4D9-7EECFF0B372D}" type="datetimeFigureOut">
              <a:rPr lang="en-US"/>
              <a:pPr>
                <a:defRPr/>
              </a:pPr>
              <a:t>11/23/2018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7AE482-1B2D-4452-A5F7-056106FCC25C}" type="slidenum">
              <a:rPr lang="en-US" altLang="en-US"/>
              <a:pPr>
                <a:defRPr/>
              </a:pPr>
              <a:t>‹#›</a:t>
            </a:fld>
            <a:endParaRPr lang="en-US" altLang="en-US"/>
          </a:p>
        </p:txBody>
      </p:sp>
    </p:spTree>
    <p:extLst>
      <p:ext uri="{BB962C8B-B14F-4D97-AF65-F5344CB8AC3E}">
        <p14:creationId xmlns:p14="http://schemas.microsoft.com/office/powerpoint/2010/main" val="88545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3A353C5-7E2B-44CA-9BE2-F8005D02A25A}"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37F00B-D6EF-45E1-B51E-3C9EBED5B52B}" type="slidenum">
              <a:rPr lang="en-US" altLang="en-US"/>
              <a:pPr>
                <a:defRPr/>
              </a:pPr>
              <a:t>‹#›</a:t>
            </a:fld>
            <a:endParaRPr lang="en-US" altLang="en-US"/>
          </a:p>
        </p:txBody>
      </p:sp>
    </p:spTree>
    <p:extLst>
      <p:ext uri="{BB962C8B-B14F-4D97-AF65-F5344CB8AC3E}">
        <p14:creationId xmlns:p14="http://schemas.microsoft.com/office/powerpoint/2010/main" val="10215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5FFB450-F321-4DF6-A4EC-71A0EA83668B}" type="datetimeFigureOut">
              <a:rPr lang="en-US"/>
              <a:pPr>
                <a:defRPr/>
              </a:pPr>
              <a:t>11/23/2018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2BFA15-B6F4-42A5-B852-A268CE192CA4}" type="slidenum">
              <a:rPr lang="en-US" altLang="en-US"/>
              <a:pPr>
                <a:defRPr/>
              </a:pPr>
              <a:t>‹#›</a:t>
            </a:fld>
            <a:endParaRPr lang="en-US" altLang="en-US"/>
          </a:p>
        </p:txBody>
      </p:sp>
    </p:spTree>
    <p:extLst>
      <p:ext uri="{BB962C8B-B14F-4D97-AF65-F5344CB8AC3E}">
        <p14:creationId xmlns:p14="http://schemas.microsoft.com/office/powerpoint/2010/main" val="23691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800"/>
            <a:ext cx="7010400" cy="11430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2ABB79-2B60-4FCA-B3AF-0F25DEECD77D}" type="datetimeFigureOut">
              <a:rPr lang="en-US"/>
              <a:pPr>
                <a:defRPr/>
              </a:pPr>
              <a:t>11/23/2018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59B1EE4-6F5B-4BBD-8984-FC00EDF1B878}" type="slidenum">
              <a:rPr lang="en-US" altLang="en-US"/>
              <a:pPr>
                <a:defRPr/>
              </a:pPr>
              <a:t>‹#›</a:t>
            </a:fld>
            <a:endParaRPr lang="en-US" altLang="en-US"/>
          </a:p>
        </p:txBody>
      </p:sp>
    </p:spTree>
    <p:extLst>
      <p:ext uri="{BB962C8B-B14F-4D97-AF65-F5344CB8AC3E}">
        <p14:creationId xmlns:p14="http://schemas.microsoft.com/office/powerpoint/2010/main" val="429215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F4652E-2EA0-4D70-882F-346BD4A43474}" type="datetimeFigureOut">
              <a:rPr lang="en-US"/>
              <a:pPr>
                <a:defRPr/>
              </a:pPr>
              <a:t>11/23/2018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419A52-6366-4FFD-911A-B46155FF3534}" type="slidenum">
              <a:rPr lang="en-US" altLang="en-US"/>
              <a:pPr>
                <a:defRPr/>
              </a:pPr>
              <a:t>‹#›</a:t>
            </a:fld>
            <a:endParaRPr lang="en-US" altLang="en-US"/>
          </a:p>
        </p:txBody>
      </p:sp>
    </p:spTree>
    <p:extLst>
      <p:ext uri="{BB962C8B-B14F-4D97-AF65-F5344CB8AC3E}">
        <p14:creationId xmlns:p14="http://schemas.microsoft.com/office/powerpoint/2010/main" val="51162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0C7D7A3-DC03-4C98-AE28-3ED76227DC0A}"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056CF0-1460-4C2F-AC69-5AB8C6EFED03}" type="slidenum">
              <a:rPr lang="en-US" altLang="en-US"/>
              <a:pPr>
                <a:defRPr/>
              </a:pPr>
              <a:t>‹#›</a:t>
            </a:fld>
            <a:endParaRPr lang="en-US" altLang="en-US"/>
          </a:p>
        </p:txBody>
      </p:sp>
    </p:spTree>
    <p:extLst>
      <p:ext uri="{BB962C8B-B14F-4D97-AF65-F5344CB8AC3E}">
        <p14:creationId xmlns:p14="http://schemas.microsoft.com/office/powerpoint/2010/main" val="187272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1189F71-0323-49DB-8E00-6624B1043FC4}"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D1024F0-9103-4A3E-938B-F6B8ABF40C0D}" type="slidenum">
              <a:rPr lang="en-US" altLang="en-US"/>
              <a:pPr>
                <a:defRPr/>
              </a:pPr>
              <a:t>‹#›</a:t>
            </a:fld>
            <a:endParaRPr lang="en-US" altLang="en-US"/>
          </a:p>
        </p:txBody>
      </p:sp>
    </p:spTree>
    <p:extLst>
      <p:ext uri="{BB962C8B-B14F-4D97-AF65-F5344CB8AC3E}">
        <p14:creationId xmlns:p14="http://schemas.microsoft.com/office/powerpoint/2010/main" val="239419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5919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F48F054-FD59-4956-9264-8235C0E0E3C3}" type="datetimeFigureOut">
              <a:rPr lang="en-US"/>
              <a:pPr>
                <a:defRPr/>
              </a:pPr>
              <a:t>11/23/2018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05268D-3A16-45C5-AABC-C13C40179A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5" r:id="rId11"/>
    <p:sldLayoutId id="214748383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amazon.com/Jaap-Schekkerman/e/B00IV6PPZK/ref=dp_byline_cont_book_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D:\jurnal-makalah\BEE\queen-bee.mp4"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ubtitle 2"/>
          <p:cNvSpPr txBox="1">
            <a:spLocks/>
          </p:cNvSpPr>
          <p:nvPr/>
        </p:nvSpPr>
        <p:spPr bwMode="auto">
          <a:xfrm>
            <a:off x="1830701" y="4304966"/>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r>
              <a:rPr lang="en-US" altLang="en-US" sz="2000" dirty="0">
                <a:solidFill>
                  <a:schemeClr val="bg1"/>
                </a:solidFill>
                <a:latin typeface="Open Sans" charset="0"/>
              </a:rPr>
              <a:t>Session 5</a:t>
            </a:r>
          </a:p>
          <a:p>
            <a:pPr algn="ctr" eaLnBrk="1" hangingPunct="1">
              <a:spcBef>
                <a:spcPct val="20000"/>
              </a:spcBef>
              <a:buFont typeface="Arial" panose="020B0604020202020204" pitchFamily="34" charset="0"/>
              <a:buNone/>
            </a:pPr>
            <a:r>
              <a:rPr lang="en-US" altLang="en-US" sz="2000" b="1" dirty="0">
                <a:solidFill>
                  <a:srgbClr val="FFFF00"/>
                </a:solidFill>
                <a:latin typeface="Open Sans" charset="0"/>
              </a:rPr>
              <a:t>Artificial Bee Colony </a:t>
            </a:r>
          </a:p>
        </p:txBody>
      </p:sp>
      <p:sp>
        <p:nvSpPr>
          <p:cNvPr id="5" name="Subtitle 2"/>
          <p:cNvSpPr txBox="1">
            <a:spLocks/>
          </p:cNvSpPr>
          <p:nvPr/>
        </p:nvSpPr>
        <p:spPr bwMode="auto">
          <a:xfrm>
            <a:off x="1704109" y="2893868"/>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en-US" altLang="en-US" b="1">
                <a:solidFill>
                  <a:schemeClr val="bg1"/>
                </a:solidFill>
                <a:latin typeface="Open Sans" charset="0"/>
                <a:ea typeface="ＭＳ Ｐゴシック" panose="020B0600070205080204" pitchFamily="34" charset="-128"/>
              </a:rPr>
              <a:t>Selected Topics in Computational Intelligence I</a:t>
            </a:r>
            <a:endParaRPr lang="en-US" altLang="en-US" b="1" dirty="0">
              <a:solidFill>
                <a:schemeClr val="bg1"/>
              </a:solidFill>
              <a:latin typeface="Open Sans" charset="0"/>
              <a:ea typeface="ＭＳ Ｐゴシック" panose="020B0600070205080204" pitchFamily="34" charset="-128"/>
            </a:endParaRPr>
          </a:p>
        </p:txBody>
      </p:sp>
      <p:sp>
        <p:nvSpPr>
          <p:cNvPr id="6" name="Subtitle 2"/>
          <p:cNvSpPr txBox="1">
            <a:spLocks/>
          </p:cNvSpPr>
          <p:nvPr/>
        </p:nvSpPr>
        <p:spPr bwMode="auto">
          <a:xfrm>
            <a:off x="1830701" y="5638800"/>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r>
              <a:rPr lang="en-US" altLang="en-US" sz="2000" dirty="0">
                <a:solidFill>
                  <a:schemeClr val="bg1"/>
                </a:solidFill>
                <a:latin typeface="Open Sans" charset="0"/>
              </a:rPr>
              <a:t>Session 5</a:t>
            </a:r>
          </a:p>
          <a:p>
            <a:pPr algn="ctr" eaLnBrk="1" hangingPunct="1">
              <a:spcBef>
                <a:spcPct val="20000"/>
              </a:spcBef>
              <a:buFont typeface="Arial" panose="020B0604020202020204" pitchFamily="34" charset="0"/>
              <a:buNone/>
            </a:pPr>
            <a:r>
              <a:rPr lang="en-US" altLang="en-US" sz="2000" b="1" dirty="0">
                <a:solidFill>
                  <a:srgbClr val="FFFF00"/>
                </a:solidFill>
                <a:latin typeface="Open Sans" charset="0"/>
              </a:rPr>
              <a:t>Artificial Bee Colony </a:t>
            </a:r>
          </a:p>
        </p:txBody>
      </p:sp>
    </p:spTree>
    <p:extLst>
      <p:ext uri="{BB962C8B-B14F-4D97-AF65-F5344CB8AC3E}">
        <p14:creationId xmlns:p14="http://schemas.microsoft.com/office/powerpoint/2010/main" val="80944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Solutions</a:t>
            </a:r>
          </a:p>
        </p:txBody>
      </p:sp>
      <p:sp>
        <p:nvSpPr>
          <p:cNvPr id="3" name="Content Placeholder 2"/>
          <p:cNvSpPr>
            <a:spLocks noGrp="1"/>
          </p:cNvSpPr>
          <p:nvPr>
            <p:ph idx="1"/>
          </p:nvPr>
        </p:nvSpPr>
        <p:spPr/>
        <p:txBody>
          <a:bodyPr/>
          <a:lstStyle/>
          <a:p>
            <a:r>
              <a:rPr lang="en-US" dirty="0"/>
              <a:t>Food source initialize</a:t>
            </a:r>
          </a:p>
          <a:p>
            <a:r>
              <a:rPr lang="en-US" dirty="0"/>
              <a:t>(Number of solutions = Employed bees)</a:t>
            </a:r>
          </a:p>
          <a:p>
            <a:pPr marL="0" indent="0">
              <a:buNone/>
            </a:pPr>
            <a:endParaRPr lang="en-US" dirty="0"/>
          </a:p>
          <a:p>
            <a:endParaRPr lang="en-US" dirty="0"/>
          </a:p>
          <a:p>
            <a:pPr marL="0" indent="0">
              <a:buNone/>
            </a:pPr>
            <a:r>
              <a:rPr lang="en-US" dirty="0"/>
              <a:t>Where</a:t>
            </a:r>
          </a:p>
          <a:p>
            <a:pPr marL="0" indent="0">
              <a:buNone/>
            </a:pPr>
            <a:r>
              <a:rPr lang="en-US" dirty="0" err="1"/>
              <a:t>i</a:t>
            </a:r>
            <a:r>
              <a:rPr lang="en-US" dirty="0"/>
              <a:t> = 1,2,…,n</a:t>
            </a:r>
          </a:p>
          <a:p>
            <a:pPr marL="0" indent="0">
              <a:buNone/>
            </a:pPr>
            <a:r>
              <a:rPr lang="en-US" dirty="0"/>
              <a:t>n = Food source</a:t>
            </a:r>
          </a:p>
          <a:p>
            <a:pPr marL="0" indent="0">
              <a:buNone/>
            </a:pPr>
            <a:r>
              <a:rPr lang="en-US" dirty="0"/>
              <a:t>j = Dimension</a:t>
            </a:r>
          </a:p>
        </p:txBody>
      </p:sp>
      <p:pic>
        <p:nvPicPr>
          <p:cNvPr id="4" name="Picture 3"/>
          <p:cNvPicPr>
            <a:picLocks noChangeAspect="1"/>
          </p:cNvPicPr>
          <p:nvPr/>
        </p:nvPicPr>
        <p:blipFill>
          <a:blip r:embed="rId2"/>
          <a:stretch>
            <a:fillRect/>
          </a:stretch>
        </p:blipFill>
        <p:spPr>
          <a:xfrm>
            <a:off x="1219200" y="2743200"/>
            <a:ext cx="6857143" cy="809524"/>
          </a:xfrm>
          <a:prstGeom prst="rect">
            <a:avLst/>
          </a:prstGeom>
        </p:spPr>
      </p:pic>
    </p:spTree>
    <p:extLst>
      <p:ext uri="{BB962C8B-B14F-4D97-AF65-F5344CB8AC3E}">
        <p14:creationId xmlns:p14="http://schemas.microsoft.com/office/powerpoint/2010/main" val="20240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Employed Bee Phase</a:t>
            </a:r>
          </a:p>
        </p:txBody>
      </p:sp>
      <p:sp>
        <p:nvSpPr>
          <p:cNvPr id="3" name="Content Placeholder 2"/>
          <p:cNvSpPr>
            <a:spLocks noGrp="1"/>
          </p:cNvSpPr>
          <p:nvPr>
            <p:ph idx="1"/>
          </p:nvPr>
        </p:nvSpPr>
        <p:spPr>
          <a:xfrm>
            <a:off x="685800" y="1676400"/>
            <a:ext cx="8229600" cy="2209800"/>
          </a:xfrm>
        </p:spPr>
        <p:txBody>
          <a:bodyPr>
            <a:normAutofit fontScale="85000" lnSpcReduction="10000"/>
          </a:bodyPr>
          <a:lstStyle/>
          <a:p>
            <a:r>
              <a:rPr lang="en-US" dirty="0"/>
              <a:t>Send to each solutions (Can be done with Initial phase)</a:t>
            </a:r>
          </a:p>
          <a:p>
            <a:r>
              <a:rPr lang="en-US" dirty="0"/>
              <a:t>◦ Number of solutions = Employed bees</a:t>
            </a:r>
          </a:p>
          <a:p>
            <a:endParaRPr lang="en-US" dirty="0"/>
          </a:p>
          <a:p>
            <a:endParaRPr lang="en-US" dirty="0"/>
          </a:p>
          <a:p>
            <a:r>
              <a:rPr lang="en-US" dirty="0"/>
              <a:t>Calculate fitness</a:t>
            </a:r>
          </a:p>
        </p:txBody>
      </p:sp>
      <p:pic>
        <p:nvPicPr>
          <p:cNvPr id="4" name="Picture 3"/>
          <p:cNvPicPr>
            <a:picLocks noChangeAspect="1"/>
          </p:cNvPicPr>
          <p:nvPr/>
        </p:nvPicPr>
        <p:blipFill>
          <a:blip r:embed="rId2"/>
          <a:stretch>
            <a:fillRect/>
          </a:stretch>
        </p:blipFill>
        <p:spPr>
          <a:xfrm>
            <a:off x="3276600" y="2471776"/>
            <a:ext cx="2409524" cy="619048"/>
          </a:xfrm>
          <a:prstGeom prst="rect">
            <a:avLst/>
          </a:prstGeom>
        </p:spPr>
      </p:pic>
      <p:pic>
        <p:nvPicPr>
          <p:cNvPr id="5" name="Picture 4"/>
          <p:cNvPicPr>
            <a:picLocks noChangeAspect="1"/>
          </p:cNvPicPr>
          <p:nvPr/>
        </p:nvPicPr>
        <p:blipFill>
          <a:blip r:embed="rId3"/>
          <a:stretch>
            <a:fillRect/>
          </a:stretch>
        </p:blipFill>
        <p:spPr>
          <a:xfrm>
            <a:off x="2582778" y="3733800"/>
            <a:ext cx="2533436" cy="2811225"/>
          </a:xfrm>
          <a:prstGeom prst="rect">
            <a:avLst/>
          </a:prstGeom>
        </p:spPr>
      </p:pic>
    </p:spTree>
    <p:extLst>
      <p:ext uri="{BB962C8B-B14F-4D97-AF65-F5344CB8AC3E}">
        <p14:creationId xmlns:p14="http://schemas.microsoft.com/office/powerpoint/2010/main" val="249138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Employed Bee Phase</a:t>
            </a:r>
          </a:p>
        </p:txBody>
      </p:sp>
      <p:pic>
        <p:nvPicPr>
          <p:cNvPr id="4" name="Content Placeholder 3"/>
          <p:cNvPicPr>
            <a:picLocks noGrp="1" noChangeAspect="1"/>
          </p:cNvPicPr>
          <p:nvPr>
            <p:ph idx="1"/>
          </p:nvPr>
        </p:nvPicPr>
        <p:blipFill>
          <a:blip r:embed="rId2"/>
          <a:stretch>
            <a:fillRect/>
          </a:stretch>
        </p:blipFill>
        <p:spPr>
          <a:xfrm>
            <a:off x="609600" y="1676400"/>
            <a:ext cx="8229600" cy="4561625"/>
          </a:xfrm>
          <a:prstGeom prst="rect">
            <a:avLst/>
          </a:prstGeom>
        </p:spPr>
      </p:pic>
    </p:spTree>
    <p:extLst>
      <p:ext uri="{BB962C8B-B14F-4D97-AF65-F5344CB8AC3E}">
        <p14:creationId xmlns:p14="http://schemas.microsoft.com/office/powerpoint/2010/main" val="390059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Onlooker Phase</a:t>
            </a:r>
          </a:p>
        </p:txBody>
      </p:sp>
      <p:sp>
        <p:nvSpPr>
          <p:cNvPr id="3" name="Content Placeholder 2"/>
          <p:cNvSpPr>
            <a:spLocks noGrp="1"/>
          </p:cNvSpPr>
          <p:nvPr>
            <p:ph idx="1"/>
          </p:nvPr>
        </p:nvSpPr>
        <p:spPr/>
        <p:txBody>
          <a:bodyPr/>
          <a:lstStyle/>
          <a:p>
            <a:r>
              <a:rPr lang="en-US" dirty="0"/>
              <a:t>Calculate probability for each solution</a:t>
            </a:r>
          </a:p>
          <a:p>
            <a:endParaRPr lang="en-US" dirty="0"/>
          </a:p>
          <a:p>
            <a:pPr marL="0" indent="0">
              <a:buNone/>
            </a:pPr>
            <a:endParaRPr lang="en-US" dirty="0"/>
          </a:p>
          <a:p>
            <a:endParaRPr lang="en-US" dirty="0"/>
          </a:p>
          <a:p>
            <a:r>
              <a:rPr lang="en-US" dirty="0"/>
              <a:t>Select solution due to probability</a:t>
            </a:r>
          </a:p>
          <a:p>
            <a:endParaRPr lang="en-US" dirty="0"/>
          </a:p>
        </p:txBody>
      </p:sp>
      <p:pic>
        <p:nvPicPr>
          <p:cNvPr id="4" name="Picture 3"/>
          <p:cNvPicPr>
            <a:picLocks noChangeAspect="1"/>
          </p:cNvPicPr>
          <p:nvPr/>
        </p:nvPicPr>
        <p:blipFill>
          <a:blip r:embed="rId2"/>
          <a:stretch>
            <a:fillRect/>
          </a:stretch>
        </p:blipFill>
        <p:spPr>
          <a:xfrm>
            <a:off x="2658068" y="2209800"/>
            <a:ext cx="2142532" cy="1228203"/>
          </a:xfrm>
          <a:prstGeom prst="rect">
            <a:avLst/>
          </a:prstGeom>
        </p:spPr>
      </p:pic>
      <p:pic>
        <p:nvPicPr>
          <p:cNvPr id="5" name="Picture 4"/>
          <p:cNvPicPr>
            <a:picLocks noChangeAspect="1"/>
          </p:cNvPicPr>
          <p:nvPr/>
        </p:nvPicPr>
        <p:blipFill>
          <a:blip r:embed="rId3"/>
          <a:stretch>
            <a:fillRect/>
          </a:stretch>
        </p:blipFill>
        <p:spPr>
          <a:xfrm>
            <a:off x="990600" y="4343400"/>
            <a:ext cx="6468536" cy="1965125"/>
          </a:xfrm>
          <a:prstGeom prst="rect">
            <a:avLst/>
          </a:prstGeom>
        </p:spPr>
      </p:pic>
    </p:spTree>
    <p:extLst>
      <p:ext uri="{BB962C8B-B14F-4D97-AF65-F5344CB8AC3E}">
        <p14:creationId xmlns:p14="http://schemas.microsoft.com/office/powerpoint/2010/main" val="96360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Onlooker Phase</a:t>
            </a:r>
          </a:p>
        </p:txBody>
      </p:sp>
      <p:sp>
        <p:nvSpPr>
          <p:cNvPr id="3" name="Content Placeholder 2"/>
          <p:cNvSpPr>
            <a:spLocks noGrp="1"/>
          </p:cNvSpPr>
          <p:nvPr>
            <p:ph idx="1"/>
          </p:nvPr>
        </p:nvSpPr>
        <p:spPr>
          <a:xfrm>
            <a:off x="685800" y="1676400"/>
            <a:ext cx="8229600" cy="2667000"/>
          </a:xfrm>
        </p:spPr>
        <p:txBody>
          <a:bodyPr/>
          <a:lstStyle/>
          <a:p>
            <a:r>
              <a:rPr lang="en-US" dirty="0"/>
              <a:t>Evolve Solution to neighborhood</a:t>
            </a:r>
          </a:p>
          <a:p>
            <a:endParaRPr lang="en-US" dirty="0"/>
          </a:p>
        </p:txBody>
      </p:sp>
      <p:pic>
        <p:nvPicPr>
          <p:cNvPr id="4" name="Picture 3"/>
          <p:cNvPicPr>
            <a:picLocks noChangeAspect="1"/>
          </p:cNvPicPr>
          <p:nvPr/>
        </p:nvPicPr>
        <p:blipFill>
          <a:blip r:embed="rId2"/>
          <a:stretch>
            <a:fillRect/>
          </a:stretch>
        </p:blipFill>
        <p:spPr>
          <a:xfrm>
            <a:off x="1066800" y="2362200"/>
            <a:ext cx="6018195" cy="1501137"/>
          </a:xfrm>
          <a:prstGeom prst="rect">
            <a:avLst/>
          </a:prstGeom>
        </p:spPr>
      </p:pic>
      <p:sp>
        <p:nvSpPr>
          <p:cNvPr id="5" name="Rectangle 4"/>
          <p:cNvSpPr/>
          <p:nvPr/>
        </p:nvSpPr>
        <p:spPr>
          <a:xfrm>
            <a:off x="838199" y="4244878"/>
            <a:ext cx="6246795" cy="677108"/>
          </a:xfrm>
          <a:prstGeom prst="rect">
            <a:avLst/>
          </a:prstGeom>
        </p:spPr>
        <p:txBody>
          <a:bodyPr wrap="square">
            <a:spAutoFit/>
          </a:bodyPr>
          <a:lstStyle/>
          <a:p>
            <a:r>
              <a:rPr lang="en-US" sz="2000" dirty="0">
                <a:solidFill>
                  <a:srgbClr val="000000"/>
                </a:solidFill>
                <a:latin typeface="ArialUnicodeMS"/>
              </a:rPr>
              <a:t>Select better solution</a:t>
            </a:r>
          </a:p>
          <a:p>
            <a:r>
              <a:rPr lang="en-US" dirty="0">
                <a:solidFill>
                  <a:srgbClr val="C10000"/>
                </a:solidFill>
                <a:latin typeface="ArialUnicodeMS"/>
              </a:rPr>
              <a:t>(Same as Employed bee phase)</a:t>
            </a:r>
            <a:endParaRPr lang="en-US" dirty="0"/>
          </a:p>
        </p:txBody>
      </p:sp>
    </p:spTree>
    <p:extLst>
      <p:ext uri="{BB962C8B-B14F-4D97-AF65-F5344CB8AC3E}">
        <p14:creationId xmlns:p14="http://schemas.microsoft.com/office/powerpoint/2010/main" val="39043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Scout</a:t>
            </a:r>
          </a:p>
        </p:txBody>
      </p:sp>
      <p:sp>
        <p:nvSpPr>
          <p:cNvPr id="3" name="Content Placeholder 2"/>
          <p:cNvSpPr>
            <a:spLocks noGrp="1"/>
          </p:cNvSpPr>
          <p:nvPr>
            <p:ph idx="1"/>
          </p:nvPr>
        </p:nvSpPr>
        <p:spPr>
          <a:xfrm>
            <a:off x="685800" y="1676400"/>
            <a:ext cx="8229600" cy="685800"/>
          </a:xfrm>
        </p:spPr>
        <p:txBody>
          <a:bodyPr/>
          <a:lstStyle/>
          <a:p>
            <a:r>
              <a:rPr lang="en-US" dirty="0"/>
              <a:t>No of food source visited = “limit”</a:t>
            </a:r>
          </a:p>
        </p:txBody>
      </p:sp>
      <p:pic>
        <p:nvPicPr>
          <p:cNvPr id="4" name="Picture 3"/>
          <p:cNvPicPr>
            <a:picLocks noChangeAspect="1"/>
          </p:cNvPicPr>
          <p:nvPr/>
        </p:nvPicPr>
        <p:blipFill>
          <a:blip r:embed="rId2"/>
          <a:stretch>
            <a:fillRect/>
          </a:stretch>
        </p:blipFill>
        <p:spPr>
          <a:xfrm>
            <a:off x="457200" y="3048000"/>
            <a:ext cx="7924800" cy="1760424"/>
          </a:xfrm>
          <a:prstGeom prst="rect">
            <a:avLst/>
          </a:prstGeom>
        </p:spPr>
      </p:pic>
    </p:spTree>
    <p:extLst>
      <p:ext uri="{BB962C8B-B14F-4D97-AF65-F5344CB8AC3E}">
        <p14:creationId xmlns:p14="http://schemas.microsoft.com/office/powerpoint/2010/main" val="358789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 Algorithm</a:t>
            </a:r>
          </a:p>
        </p:txBody>
      </p:sp>
      <p:sp>
        <p:nvSpPr>
          <p:cNvPr id="5" name="Content Placeholder 4"/>
          <p:cNvSpPr>
            <a:spLocks noGrp="1"/>
          </p:cNvSpPr>
          <p:nvPr>
            <p:ph idx="1"/>
          </p:nvPr>
        </p:nvSpPr>
        <p:spPr/>
        <p:txBody>
          <a:bodyPr/>
          <a:lstStyle/>
          <a:p>
            <a:r>
              <a:rPr lang="en-US" dirty="0"/>
              <a:t>Step 1 : Assign Control Parameters</a:t>
            </a:r>
          </a:p>
          <a:p>
            <a:r>
              <a:rPr lang="en-US" dirty="0"/>
              <a:t>Step 2 : Initialize Solutions</a:t>
            </a:r>
          </a:p>
          <a:p>
            <a:r>
              <a:rPr lang="en-US" dirty="0"/>
              <a:t>Step 3 : Repeat until criteria achieving</a:t>
            </a:r>
          </a:p>
          <a:p>
            <a:pPr lvl="1"/>
            <a:r>
              <a:rPr lang="en-US" sz="2400" dirty="0"/>
              <a:t>Send The employed bee and calculated fitness</a:t>
            </a:r>
          </a:p>
          <a:p>
            <a:pPr lvl="1"/>
            <a:r>
              <a:rPr lang="en-US" sz="2400" dirty="0"/>
              <a:t>Send the onlooker and calculate fitness</a:t>
            </a:r>
          </a:p>
          <a:p>
            <a:pPr lvl="1"/>
            <a:r>
              <a:rPr lang="en-US" sz="2400" dirty="0"/>
              <a:t>Send the scout bees</a:t>
            </a:r>
          </a:p>
          <a:p>
            <a:pPr lvl="1"/>
            <a:r>
              <a:rPr lang="en-US" sz="2400" dirty="0"/>
              <a:t>Memorize the best solution</a:t>
            </a:r>
          </a:p>
          <a:p>
            <a:pPr marL="342900" lvl="1" indent="-342900">
              <a:buFont typeface="Arial" panose="020B0604020202020204" pitchFamily="34" charset="0"/>
              <a:buChar char="•"/>
            </a:pPr>
            <a:r>
              <a:rPr lang="en-US" sz="2400" dirty="0"/>
              <a:t>Step 4 : Stop</a:t>
            </a:r>
          </a:p>
          <a:p>
            <a:pPr lvl="1"/>
            <a:endParaRPr lang="en-US" sz="2400" dirty="0"/>
          </a:p>
        </p:txBody>
      </p:sp>
    </p:spTree>
    <p:extLst>
      <p:ext uri="{BB962C8B-B14F-4D97-AF65-F5344CB8AC3E}">
        <p14:creationId xmlns:p14="http://schemas.microsoft.com/office/powerpoint/2010/main" val="48158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Parameter</a:t>
            </a:r>
          </a:p>
        </p:txBody>
      </p:sp>
      <p:sp>
        <p:nvSpPr>
          <p:cNvPr id="3" name="Content Placeholder 2"/>
          <p:cNvSpPr>
            <a:spLocks noGrp="1"/>
          </p:cNvSpPr>
          <p:nvPr>
            <p:ph idx="1"/>
          </p:nvPr>
        </p:nvSpPr>
        <p:spPr/>
        <p:txBody>
          <a:bodyPr/>
          <a:lstStyle/>
          <a:p>
            <a:r>
              <a:rPr lang="en-US" dirty="0"/>
              <a:t>Swarm size</a:t>
            </a:r>
          </a:p>
          <a:p>
            <a:r>
              <a:rPr lang="en-US" dirty="0"/>
              <a:t>Employed bees(50% of swarm)</a:t>
            </a:r>
          </a:p>
          <a:p>
            <a:r>
              <a:rPr lang="en-US" dirty="0"/>
              <a:t>Onlookers(50% of swarm)</a:t>
            </a:r>
          </a:p>
          <a:p>
            <a:r>
              <a:rPr lang="en-US" dirty="0"/>
              <a:t>Scouts(1)</a:t>
            </a:r>
          </a:p>
          <a:p>
            <a:r>
              <a:rPr lang="en-US" dirty="0"/>
              <a:t>Limit</a:t>
            </a:r>
          </a:p>
          <a:p>
            <a:r>
              <a:rPr lang="en-US" dirty="0"/>
              <a:t>Dimension</a:t>
            </a:r>
          </a:p>
        </p:txBody>
      </p:sp>
    </p:spTree>
    <p:extLst>
      <p:ext uri="{BB962C8B-B14F-4D97-AF65-F5344CB8AC3E}">
        <p14:creationId xmlns:p14="http://schemas.microsoft.com/office/powerpoint/2010/main" val="388688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a:t>
            </a:r>
            <a:r>
              <a:rPr lang="en-US" dirty="0" err="1"/>
              <a:t>Disdavantages</a:t>
            </a:r>
            <a:endParaRPr lang="en-US" dirty="0"/>
          </a:p>
        </p:txBody>
      </p:sp>
      <p:sp>
        <p:nvSpPr>
          <p:cNvPr id="3" name="Content Placeholder 2"/>
          <p:cNvSpPr>
            <a:spLocks noGrp="1"/>
          </p:cNvSpPr>
          <p:nvPr>
            <p:ph idx="1"/>
          </p:nvPr>
        </p:nvSpPr>
        <p:spPr/>
        <p:txBody>
          <a:bodyPr/>
          <a:lstStyle/>
          <a:p>
            <a:r>
              <a:rPr lang="en-US" dirty="0"/>
              <a:t>Advantages</a:t>
            </a:r>
          </a:p>
          <a:p>
            <a:r>
              <a:rPr lang="en-US" dirty="0"/>
              <a:t>◦ Few control parameters</a:t>
            </a:r>
          </a:p>
          <a:p>
            <a:r>
              <a:rPr lang="en-US" dirty="0"/>
              <a:t>◦ Fast convergence</a:t>
            </a:r>
          </a:p>
          <a:p>
            <a:r>
              <a:rPr lang="en-US" dirty="0"/>
              <a:t>◦ Both exploration &amp; exploitation</a:t>
            </a:r>
          </a:p>
          <a:p>
            <a:r>
              <a:rPr lang="en-US" dirty="0"/>
              <a:t> Disadvantages</a:t>
            </a:r>
          </a:p>
          <a:p>
            <a:r>
              <a:rPr lang="en-US" dirty="0"/>
              <a:t>◦ Search space limited by initial solution (normal</a:t>
            </a:r>
          </a:p>
          <a:p>
            <a:r>
              <a:rPr lang="en-US" dirty="0"/>
              <a:t>distribution sample should use in initialize step)</a:t>
            </a:r>
          </a:p>
        </p:txBody>
      </p:sp>
    </p:spTree>
    <p:extLst>
      <p:ext uri="{BB962C8B-B14F-4D97-AF65-F5344CB8AC3E}">
        <p14:creationId xmlns:p14="http://schemas.microsoft.com/office/powerpoint/2010/main" val="3890843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First, we initialize the positions of 3 food sources (CS/2) of</a:t>
            </a:r>
          </a:p>
          <a:p>
            <a:r>
              <a:rPr lang="en-US" dirty="0"/>
              <a:t>employed bees, randomly using uniform distribution in the range (-5, 5).</a:t>
            </a:r>
          </a:p>
          <a:p>
            <a:r>
              <a:rPr lang="en-US" dirty="0"/>
              <a:t>x = 1.4112 -2.5644</a:t>
            </a:r>
          </a:p>
          <a:p>
            <a:pPr marL="914400" indent="0">
              <a:buNone/>
            </a:pPr>
            <a:r>
              <a:rPr lang="en-US" dirty="0"/>
              <a:t>0.4756 1.4338</a:t>
            </a:r>
          </a:p>
          <a:p>
            <a:pPr marL="914400" indent="0">
              <a:buNone/>
            </a:pPr>
            <a:r>
              <a:rPr lang="en-US" dirty="0"/>
              <a:t>-0.1824 -1.0323</a:t>
            </a:r>
          </a:p>
          <a:p>
            <a:endParaRPr lang="en-US" dirty="0"/>
          </a:p>
          <a:p>
            <a:r>
              <a:rPr lang="en-US" dirty="0"/>
              <a:t>f(x) values are: </a:t>
            </a:r>
          </a:p>
          <a:p>
            <a:pPr marL="973138" indent="0">
              <a:buNone/>
            </a:pPr>
            <a:r>
              <a:rPr lang="en-US" dirty="0"/>
              <a:t>8.5678</a:t>
            </a:r>
          </a:p>
          <a:p>
            <a:pPr marL="973138" indent="0">
              <a:buNone/>
            </a:pPr>
            <a:r>
              <a:rPr lang="en-US" dirty="0"/>
              <a:t>2.2820</a:t>
            </a:r>
          </a:p>
          <a:p>
            <a:pPr marL="973138" indent="0">
              <a:buNone/>
            </a:pPr>
            <a:r>
              <a:rPr lang="en-US" dirty="0"/>
              <a:t>1.0990</a:t>
            </a:r>
          </a:p>
        </p:txBody>
      </p:sp>
    </p:spTree>
    <p:extLst>
      <p:ext uri="{BB962C8B-B14F-4D97-AF65-F5344CB8AC3E}">
        <p14:creationId xmlns:p14="http://schemas.microsoft.com/office/powerpoint/2010/main" val="308148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533400"/>
            <a:ext cx="7391400" cy="914400"/>
          </a:xfrm>
        </p:spPr>
        <p:txBody>
          <a:bodyPr/>
          <a:lstStyle/>
          <a:p>
            <a:r>
              <a:rPr lang="en-US" altLang="en-US" dirty="0"/>
              <a:t>Agenda</a:t>
            </a:r>
            <a:endParaRPr lang="id-ID" altLang="en-US" dirty="0"/>
          </a:p>
        </p:txBody>
      </p:sp>
      <p:sp>
        <p:nvSpPr>
          <p:cNvPr id="7171" name="Content Placeholder 2"/>
          <p:cNvSpPr>
            <a:spLocks noGrp="1"/>
          </p:cNvSpPr>
          <p:nvPr>
            <p:ph idx="1"/>
          </p:nvPr>
        </p:nvSpPr>
        <p:spPr>
          <a:xfrm>
            <a:off x="700088" y="1465263"/>
            <a:ext cx="8229600" cy="4525962"/>
          </a:xfrm>
        </p:spPr>
        <p:txBody>
          <a:bodyPr/>
          <a:lstStyle/>
          <a:p>
            <a:pPr>
              <a:defRPr/>
            </a:pPr>
            <a:r>
              <a:rPr lang="en-US" sz="2400" dirty="0"/>
              <a:t>Introduction Bee Colony Behavioral</a:t>
            </a:r>
          </a:p>
          <a:p>
            <a:pPr>
              <a:defRPr/>
            </a:pPr>
            <a:r>
              <a:rPr lang="en-US" sz="2400" dirty="0"/>
              <a:t>Three Types Bees : Employee, Onlooker, scout\</a:t>
            </a:r>
          </a:p>
          <a:p>
            <a:pPr>
              <a:defRPr/>
            </a:pPr>
            <a:r>
              <a:rPr lang="en-US" sz="2400" dirty="0"/>
              <a:t>ABC Algorithm</a:t>
            </a:r>
          </a:p>
          <a:p>
            <a:pPr>
              <a:defRPr/>
            </a:pPr>
            <a:r>
              <a:rPr lang="en-US" sz="2400" dirty="0"/>
              <a:t>Sample Problem using ABC Algorithm</a:t>
            </a:r>
          </a:p>
          <a:p>
            <a:pPr>
              <a:defRPr/>
            </a:pPr>
            <a:endParaRPr lang="en-US" sz="2400" dirty="0"/>
          </a:p>
          <a:p>
            <a:pPr marL="0" indent="0">
              <a:buFont typeface="Arial" panose="020B0604020202020204" pitchFamily="34" charset="0"/>
              <a:buNone/>
              <a:defRPr/>
            </a:pPr>
            <a:endParaRPr lang="id-ID"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3886200"/>
            <a:ext cx="8229600" cy="2743200"/>
          </a:xfrm>
        </p:spPr>
        <p:txBody>
          <a:bodyPr>
            <a:normAutofit/>
          </a:bodyPr>
          <a:lstStyle/>
          <a:p>
            <a:pPr marL="0" indent="0">
              <a:buNone/>
            </a:pPr>
            <a:endParaRPr lang="en-US" dirty="0"/>
          </a:p>
          <a:p>
            <a:r>
              <a:rPr lang="en-US" dirty="0"/>
              <a:t>Initial fitness vector is:</a:t>
            </a:r>
          </a:p>
          <a:p>
            <a:pPr marL="796925" indent="0">
              <a:buNone/>
            </a:pPr>
            <a:r>
              <a:rPr lang="en-US" dirty="0"/>
              <a:t>0.1045</a:t>
            </a:r>
          </a:p>
          <a:p>
            <a:pPr marL="796925" indent="0">
              <a:buNone/>
            </a:pPr>
            <a:r>
              <a:rPr lang="en-US" dirty="0"/>
              <a:t>0.3047</a:t>
            </a:r>
          </a:p>
          <a:p>
            <a:pPr marL="796925" indent="0">
              <a:buNone/>
            </a:pPr>
            <a:r>
              <a:rPr lang="en-US" dirty="0"/>
              <a:t>0.4764</a:t>
            </a:r>
          </a:p>
        </p:txBody>
      </p:sp>
      <p:pic>
        <p:nvPicPr>
          <p:cNvPr id="4" name="Picture 3"/>
          <p:cNvPicPr>
            <a:picLocks noChangeAspect="1"/>
          </p:cNvPicPr>
          <p:nvPr/>
        </p:nvPicPr>
        <p:blipFill>
          <a:blip r:embed="rId2"/>
          <a:stretch>
            <a:fillRect/>
          </a:stretch>
        </p:blipFill>
        <p:spPr>
          <a:xfrm>
            <a:off x="685800" y="1981200"/>
            <a:ext cx="7833126" cy="1600200"/>
          </a:xfrm>
          <a:prstGeom prst="rect">
            <a:avLst/>
          </a:prstGeom>
        </p:spPr>
      </p:pic>
    </p:spTree>
    <p:extLst>
      <p:ext uri="{BB962C8B-B14F-4D97-AF65-F5344CB8AC3E}">
        <p14:creationId xmlns:p14="http://schemas.microsoft.com/office/powerpoint/2010/main" val="3788435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676400"/>
            <a:ext cx="8229600" cy="4495800"/>
          </a:xfrm>
        </p:spPr>
        <p:txBody>
          <a:bodyPr>
            <a:normAutofit fontScale="92500" lnSpcReduction="10000"/>
          </a:bodyPr>
          <a:lstStyle/>
          <a:p>
            <a:r>
              <a:rPr lang="en-US" dirty="0"/>
              <a:t>Maximum fitness value is 0.4764, the quality of the best food source.</a:t>
            </a:r>
          </a:p>
          <a:p>
            <a:r>
              <a:rPr lang="en-US" dirty="0"/>
              <a:t>Cycle=1</a:t>
            </a:r>
          </a:p>
          <a:p>
            <a:r>
              <a:rPr lang="en-US" dirty="0"/>
              <a:t>Employed bees phase</a:t>
            </a:r>
          </a:p>
          <a:p>
            <a:r>
              <a:rPr lang="en-US" dirty="0"/>
              <a:t>1st employed bee</a:t>
            </a:r>
          </a:p>
          <a:p>
            <a:endParaRPr lang="en-US" dirty="0"/>
          </a:p>
          <a:p>
            <a:endParaRPr lang="en-US" dirty="0"/>
          </a:p>
          <a:p>
            <a:r>
              <a:rPr lang="en-US" dirty="0"/>
              <a:t>with this formula, produce a new solution.</a:t>
            </a:r>
          </a:p>
          <a:p>
            <a:r>
              <a:rPr lang="en-US" dirty="0"/>
              <a:t>k=1 k is a random selected index.</a:t>
            </a:r>
          </a:p>
          <a:p>
            <a:r>
              <a:rPr lang="en-US" dirty="0"/>
              <a:t>j=0 j is a random selected index.</a:t>
            </a:r>
          </a:p>
        </p:txBody>
      </p:sp>
      <p:pic>
        <p:nvPicPr>
          <p:cNvPr id="4" name="Picture 3"/>
          <p:cNvPicPr>
            <a:picLocks noChangeAspect="1"/>
          </p:cNvPicPr>
          <p:nvPr/>
        </p:nvPicPr>
        <p:blipFill>
          <a:blip r:embed="rId2"/>
          <a:stretch>
            <a:fillRect/>
          </a:stretch>
        </p:blipFill>
        <p:spPr>
          <a:xfrm>
            <a:off x="2286000" y="3810000"/>
            <a:ext cx="3796667" cy="571500"/>
          </a:xfrm>
          <a:prstGeom prst="rect">
            <a:avLst/>
          </a:prstGeom>
        </p:spPr>
      </p:pic>
    </p:spTree>
    <p:extLst>
      <p:ext uri="{BB962C8B-B14F-4D97-AF65-F5344CB8AC3E}">
        <p14:creationId xmlns:p14="http://schemas.microsoft.com/office/powerpoint/2010/main" val="235282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Φ = 0.8050 Φ is randomly produced number in the range</a:t>
            </a:r>
          </a:p>
          <a:p>
            <a:r>
              <a:rPr lang="en-US" dirty="0"/>
              <a:t>[-1, 1].</a:t>
            </a:r>
          </a:p>
          <a:p>
            <a:r>
              <a:rPr lang="el-GR" dirty="0"/>
              <a:t>υ0= 2.1644 -2.5644</a:t>
            </a:r>
          </a:p>
          <a:p>
            <a:r>
              <a:rPr lang="en-US" dirty="0"/>
              <a:t>Calculate f(υ0) and the fitness of υ0.</a:t>
            </a:r>
          </a:p>
          <a:p>
            <a:r>
              <a:rPr lang="en-US" dirty="0"/>
              <a:t>f(υ0) = 11.2610 and the fitness value is 0.0816.</a:t>
            </a:r>
          </a:p>
          <a:p>
            <a:r>
              <a:rPr lang="en-US" dirty="0"/>
              <a:t>Apply greedy selection between x0 and υ0</a:t>
            </a:r>
          </a:p>
          <a:p>
            <a:r>
              <a:rPr lang="en-US" dirty="0"/>
              <a:t>0.0816 &lt; 0.1045, the solution 0 couldn’t be improved, increase</a:t>
            </a:r>
          </a:p>
          <a:p>
            <a:r>
              <a:rPr lang="en-US" dirty="0"/>
              <a:t>its trial counter.</a:t>
            </a:r>
          </a:p>
        </p:txBody>
      </p:sp>
    </p:spTree>
    <p:extLst>
      <p:ext uri="{BB962C8B-B14F-4D97-AF65-F5344CB8AC3E}">
        <p14:creationId xmlns:p14="http://schemas.microsoft.com/office/powerpoint/2010/main" val="206343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990600"/>
            <a:ext cx="8229600" cy="5638800"/>
          </a:xfrm>
        </p:spPr>
        <p:txBody>
          <a:bodyPr>
            <a:normAutofit fontScale="85000" lnSpcReduction="20000"/>
          </a:bodyPr>
          <a:lstStyle/>
          <a:p>
            <a:r>
              <a:rPr lang="en-US" dirty="0"/>
              <a:t>2nd employed bee</a:t>
            </a:r>
          </a:p>
          <a:p>
            <a:r>
              <a:rPr lang="en-US" dirty="0"/>
              <a:t>with this formula produce a new solution.</a:t>
            </a:r>
          </a:p>
          <a:p>
            <a:endParaRPr lang="en-US" dirty="0"/>
          </a:p>
          <a:p>
            <a:endParaRPr lang="en-US" dirty="0"/>
          </a:p>
          <a:p>
            <a:r>
              <a:rPr lang="en-US" dirty="0"/>
              <a:t>k=2 k is a random selected solution in the neighborhood of </a:t>
            </a:r>
            <a:r>
              <a:rPr lang="en-US" dirty="0" err="1"/>
              <a:t>i</a:t>
            </a:r>
            <a:r>
              <a:rPr lang="en-US" dirty="0"/>
              <a:t>.</a:t>
            </a:r>
          </a:p>
          <a:p>
            <a:r>
              <a:rPr lang="en-US" dirty="0"/>
              <a:t>j=1 j is a random selected dimension of the problem.</a:t>
            </a:r>
          </a:p>
          <a:p>
            <a:pPr marL="0" indent="0">
              <a:buNone/>
            </a:pPr>
            <a:r>
              <a:rPr lang="en-US" dirty="0"/>
              <a:t>Φ = 0.0762 Φ is randomly produced number in the range</a:t>
            </a:r>
          </a:p>
          <a:p>
            <a:pPr marL="0" indent="0">
              <a:buNone/>
            </a:pPr>
            <a:r>
              <a:rPr lang="en-US" dirty="0"/>
              <a:t>[-1, 1].</a:t>
            </a:r>
          </a:p>
          <a:p>
            <a:r>
              <a:rPr lang="el-GR" dirty="0"/>
              <a:t>υ1= 0.4756 1.6217</a:t>
            </a:r>
          </a:p>
          <a:p>
            <a:r>
              <a:rPr lang="en-US" dirty="0"/>
              <a:t>Calculate f(υ1) and the fitness of υ1.</a:t>
            </a:r>
          </a:p>
          <a:p>
            <a:r>
              <a:rPr lang="en-US" dirty="0"/>
              <a:t>f(υ1) = 2.8560 and the fitness value is 0.2593.</a:t>
            </a:r>
          </a:p>
          <a:p>
            <a:r>
              <a:rPr lang="en-US" dirty="0"/>
              <a:t>Apply greedy selection between x1 and υ1</a:t>
            </a:r>
          </a:p>
          <a:p>
            <a:r>
              <a:rPr lang="en-US" dirty="0"/>
              <a:t>0.2593 &lt; 0.3047, the solution 1 couldn’t be improved, increase its trial counter.</a:t>
            </a:r>
          </a:p>
        </p:txBody>
      </p:sp>
      <p:pic>
        <p:nvPicPr>
          <p:cNvPr id="4" name="Picture 3"/>
          <p:cNvPicPr>
            <a:picLocks noChangeAspect="1"/>
          </p:cNvPicPr>
          <p:nvPr/>
        </p:nvPicPr>
        <p:blipFill>
          <a:blip r:embed="rId2"/>
          <a:stretch>
            <a:fillRect/>
          </a:stretch>
        </p:blipFill>
        <p:spPr>
          <a:xfrm>
            <a:off x="1676400" y="1828800"/>
            <a:ext cx="5159199" cy="609600"/>
          </a:xfrm>
          <a:prstGeom prst="rect">
            <a:avLst/>
          </a:prstGeom>
        </p:spPr>
      </p:pic>
    </p:spTree>
    <p:extLst>
      <p:ext uri="{BB962C8B-B14F-4D97-AF65-F5344CB8AC3E}">
        <p14:creationId xmlns:p14="http://schemas.microsoft.com/office/powerpoint/2010/main" val="212100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1143000"/>
            <a:ext cx="8229600" cy="5486400"/>
          </a:xfrm>
        </p:spPr>
        <p:txBody>
          <a:bodyPr>
            <a:normAutofit fontScale="77500" lnSpcReduction="20000"/>
          </a:bodyPr>
          <a:lstStyle/>
          <a:p>
            <a:r>
              <a:rPr lang="en-US" dirty="0"/>
              <a:t>3rd employed bee</a:t>
            </a:r>
          </a:p>
          <a:p>
            <a:endParaRPr lang="en-US" dirty="0"/>
          </a:p>
          <a:p>
            <a:endParaRPr lang="en-US" dirty="0"/>
          </a:p>
          <a:p>
            <a:r>
              <a:rPr lang="en-US" dirty="0"/>
              <a:t>with this formula produce a new solution.</a:t>
            </a:r>
          </a:p>
          <a:p>
            <a:r>
              <a:rPr lang="en-US" dirty="0"/>
              <a:t>k=0 //k is a random selected solution in the neighborhood</a:t>
            </a:r>
          </a:p>
          <a:p>
            <a:pPr marL="0" indent="0">
              <a:buNone/>
            </a:pPr>
            <a:r>
              <a:rPr lang="en-US" dirty="0"/>
              <a:t>of </a:t>
            </a:r>
            <a:r>
              <a:rPr lang="en-US" dirty="0" err="1"/>
              <a:t>i</a:t>
            </a:r>
            <a:r>
              <a:rPr lang="en-US" dirty="0"/>
              <a:t>.</a:t>
            </a:r>
          </a:p>
          <a:p>
            <a:r>
              <a:rPr lang="en-US" dirty="0"/>
              <a:t>j=0 //j is a random selected dimension of the problem.</a:t>
            </a:r>
          </a:p>
          <a:p>
            <a:r>
              <a:rPr lang="en-US" dirty="0"/>
              <a:t>Φ = -0.0671 // Φ is randomly produced number in the range</a:t>
            </a:r>
          </a:p>
          <a:p>
            <a:pPr marL="0" indent="0">
              <a:buNone/>
            </a:pPr>
            <a:r>
              <a:rPr lang="en-US" dirty="0"/>
              <a:t>[-1, 1].</a:t>
            </a:r>
          </a:p>
          <a:p>
            <a:r>
              <a:rPr lang="el-GR" dirty="0"/>
              <a:t>υ2= -0.0754 -1.0323</a:t>
            </a:r>
          </a:p>
          <a:p>
            <a:r>
              <a:rPr lang="en-US" dirty="0"/>
              <a:t>Calculate f(υ2) and the fitness of υ2.</a:t>
            </a:r>
          </a:p>
          <a:p>
            <a:r>
              <a:rPr lang="en-US" dirty="0"/>
              <a:t>f(υ2) = 1.0714 and the fitness value is 0.4828.</a:t>
            </a:r>
          </a:p>
          <a:p>
            <a:r>
              <a:rPr lang="en-US" dirty="0"/>
              <a:t>Apply greedy selection between x2 and υ2.</a:t>
            </a:r>
          </a:p>
          <a:p>
            <a:r>
              <a:rPr lang="en-US" dirty="0"/>
              <a:t>0.4828 &gt; 0.4764, the solution 2 was improved, set its trial</a:t>
            </a:r>
          </a:p>
          <a:p>
            <a:r>
              <a:rPr lang="en-US" dirty="0"/>
              <a:t>counter as 0 and replace the solution x2 with υ2.</a:t>
            </a:r>
          </a:p>
        </p:txBody>
      </p:sp>
      <p:pic>
        <p:nvPicPr>
          <p:cNvPr id="4" name="Picture 3"/>
          <p:cNvPicPr>
            <a:picLocks noChangeAspect="1"/>
          </p:cNvPicPr>
          <p:nvPr/>
        </p:nvPicPr>
        <p:blipFill>
          <a:blip r:embed="rId2"/>
          <a:stretch>
            <a:fillRect/>
          </a:stretch>
        </p:blipFill>
        <p:spPr>
          <a:xfrm>
            <a:off x="1219200" y="1504335"/>
            <a:ext cx="4572000" cy="700282"/>
          </a:xfrm>
          <a:prstGeom prst="rect">
            <a:avLst/>
          </a:prstGeom>
        </p:spPr>
      </p:pic>
    </p:spTree>
    <p:extLst>
      <p:ext uri="{BB962C8B-B14F-4D97-AF65-F5344CB8AC3E}">
        <p14:creationId xmlns:p14="http://schemas.microsoft.com/office/powerpoint/2010/main" val="262230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x =</a:t>
            </a:r>
          </a:p>
          <a:p>
            <a:pPr marL="0" indent="0">
              <a:buNone/>
            </a:pPr>
            <a:r>
              <a:rPr lang="en-US" dirty="0"/>
              <a:t>1.4112 -2.5644</a:t>
            </a:r>
          </a:p>
          <a:p>
            <a:pPr marL="0" indent="0">
              <a:buNone/>
            </a:pPr>
            <a:r>
              <a:rPr lang="en-US" dirty="0"/>
              <a:t>0.4756 1.4338</a:t>
            </a:r>
          </a:p>
          <a:p>
            <a:pPr marL="0" indent="0">
              <a:buNone/>
            </a:pPr>
            <a:r>
              <a:rPr lang="en-US" dirty="0"/>
              <a:t>-0.0754 -1.0323</a:t>
            </a:r>
          </a:p>
          <a:p>
            <a:pPr marL="0" indent="0">
              <a:buNone/>
            </a:pPr>
            <a:r>
              <a:rPr lang="en-US" dirty="0"/>
              <a:t>f(x) values are;</a:t>
            </a:r>
          </a:p>
          <a:p>
            <a:r>
              <a:rPr lang="en-US" dirty="0"/>
              <a:t>8.5678</a:t>
            </a:r>
          </a:p>
          <a:p>
            <a:r>
              <a:rPr lang="en-US" dirty="0"/>
              <a:t>2.2820</a:t>
            </a:r>
          </a:p>
          <a:p>
            <a:r>
              <a:rPr lang="en-US" dirty="0"/>
              <a:t>1.0714</a:t>
            </a:r>
          </a:p>
          <a:p>
            <a:pPr marL="0" indent="0">
              <a:buNone/>
            </a:pPr>
            <a:r>
              <a:rPr lang="en-US" dirty="0"/>
              <a:t>fitness vector is:</a:t>
            </a:r>
          </a:p>
          <a:p>
            <a:r>
              <a:rPr lang="en-US" dirty="0"/>
              <a:t>0.1045</a:t>
            </a:r>
          </a:p>
          <a:p>
            <a:r>
              <a:rPr lang="en-US" dirty="0"/>
              <a:t>0.3047</a:t>
            </a:r>
          </a:p>
          <a:p>
            <a:r>
              <a:rPr lang="en-US" dirty="0"/>
              <a:t>0.4828</a:t>
            </a:r>
          </a:p>
        </p:txBody>
      </p:sp>
    </p:spTree>
    <p:extLst>
      <p:ext uri="{BB962C8B-B14F-4D97-AF65-F5344CB8AC3E}">
        <p14:creationId xmlns:p14="http://schemas.microsoft.com/office/powerpoint/2010/main" val="93527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Calculate the probability values p for the solutions x by means of their fitness values by using the formula;</a:t>
            </a:r>
          </a:p>
          <a:p>
            <a:endParaRPr lang="en-US" dirty="0"/>
          </a:p>
          <a:p>
            <a:endParaRPr lang="en-US" dirty="0"/>
          </a:p>
          <a:p>
            <a:endParaRPr lang="en-US" dirty="0"/>
          </a:p>
          <a:p>
            <a:r>
              <a:rPr lang="en-US" dirty="0"/>
              <a:t>p = 0.1172</a:t>
            </a:r>
          </a:p>
          <a:p>
            <a:r>
              <a:rPr lang="en-US" dirty="0"/>
              <a:t>0.3416</a:t>
            </a:r>
          </a:p>
          <a:p>
            <a:r>
              <a:rPr lang="en-US" dirty="0"/>
              <a:t>0.5412</a:t>
            </a:r>
          </a:p>
        </p:txBody>
      </p:sp>
      <p:pic>
        <p:nvPicPr>
          <p:cNvPr id="4" name="Picture 3"/>
          <p:cNvPicPr>
            <a:picLocks noChangeAspect="1"/>
          </p:cNvPicPr>
          <p:nvPr/>
        </p:nvPicPr>
        <p:blipFill>
          <a:blip r:embed="rId2"/>
          <a:stretch>
            <a:fillRect/>
          </a:stretch>
        </p:blipFill>
        <p:spPr>
          <a:xfrm>
            <a:off x="2743200" y="3128609"/>
            <a:ext cx="2809568" cy="2048582"/>
          </a:xfrm>
          <a:prstGeom prst="rect">
            <a:avLst/>
          </a:prstGeom>
        </p:spPr>
      </p:pic>
    </p:spTree>
    <p:extLst>
      <p:ext uri="{BB962C8B-B14F-4D97-AF65-F5344CB8AC3E}">
        <p14:creationId xmlns:p14="http://schemas.microsoft.com/office/powerpoint/2010/main" val="63959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Onlooker bees phase</a:t>
            </a:r>
          </a:p>
          <a:p>
            <a:r>
              <a:rPr lang="en-US" dirty="0"/>
              <a:t>Produce new solutions </a:t>
            </a:r>
            <a:r>
              <a:rPr lang="en-US" dirty="0" err="1"/>
              <a:t>υi</a:t>
            </a:r>
            <a:r>
              <a:rPr lang="en-US" dirty="0"/>
              <a:t> for the onlookers from the</a:t>
            </a:r>
          </a:p>
          <a:p>
            <a:pPr marL="0" indent="0">
              <a:buNone/>
            </a:pPr>
            <a:r>
              <a:rPr lang="en-US" dirty="0"/>
              <a:t>solutions xi selected depending on pi and evaluate them.</a:t>
            </a:r>
          </a:p>
          <a:p>
            <a:r>
              <a:rPr lang="en-US" dirty="0"/>
              <a:t>1st onlooker bee</a:t>
            </a:r>
          </a:p>
          <a:p>
            <a:r>
              <a:rPr lang="en-US" dirty="0" err="1"/>
              <a:t>i</a:t>
            </a:r>
            <a:r>
              <a:rPr lang="en-US" dirty="0"/>
              <a:t>=2</a:t>
            </a:r>
          </a:p>
          <a:p>
            <a:r>
              <a:rPr lang="el-GR" dirty="0"/>
              <a:t>υ2= -0.0754 -2.2520</a:t>
            </a:r>
          </a:p>
          <a:p>
            <a:r>
              <a:rPr lang="en-US" dirty="0"/>
              <a:t>Calculate f(υ2) and the fitness of υ2.</a:t>
            </a:r>
          </a:p>
          <a:p>
            <a:r>
              <a:rPr lang="en-US" dirty="0"/>
              <a:t>f(υ2) = 5.0772 and the fitness value is 0.1645.</a:t>
            </a:r>
          </a:p>
          <a:p>
            <a:r>
              <a:rPr lang="en-US" dirty="0"/>
              <a:t>Apply greedy selection between x2 and υ2</a:t>
            </a:r>
          </a:p>
          <a:p>
            <a:r>
              <a:rPr lang="en-US" dirty="0"/>
              <a:t>0.1645 &lt; 0.4828, the solution 2 couldn’t be improved, increase its trial counter.</a:t>
            </a:r>
          </a:p>
        </p:txBody>
      </p:sp>
    </p:spTree>
    <p:extLst>
      <p:ext uri="{BB962C8B-B14F-4D97-AF65-F5344CB8AC3E}">
        <p14:creationId xmlns:p14="http://schemas.microsoft.com/office/powerpoint/2010/main" val="1006425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2nd onlooker bee</a:t>
            </a:r>
          </a:p>
          <a:p>
            <a:r>
              <a:rPr lang="en-US" dirty="0" err="1"/>
              <a:t>i</a:t>
            </a:r>
            <a:r>
              <a:rPr lang="en-US" dirty="0"/>
              <a:t>=1</a:t>
            </a:r>
          </a:p>
          <a:p>
            <a:r>
              <a:rPr lang="el-GR" dirty="0"/>
              <a:t>υ1= 0.1722 1.4338</a:t>
            </a:r>
          </a:p>
          <a:p>
            <a:r>
              <a:rPr lang="en-US" dirty="0"/>
              <a:t>Calculate f(υ1) and the fitness of υ1.</a:t>
            </a:r>
          </a:p>
          <a:p>
            <a:pPr marL="0" indent="0">
              <a:buNone/>
            </a:pPr>
            <a:r>
              <a:rPr lang="en-US" dirty="0"/>
              <a:t>f(υ1) = 2.0855 and the fitness value is 0.3241.</a:t>
            </a:r>
          </a:p>
          <a:p>
            <a:r>
              <a:rPr lang="en-US" dirty="0"/>
              <a:t>Apply greedy selection between x1 and υ1</a:t>
            </a:r>
          </a:p>
          <a:p>
            <a:r>
              <a:rPr lang="en-US" dirty="0"/>
              <a:t>0.3241 &gt; 0.3047, the solution 1 was improved, set its trial counter as 0 and replace the solution x1 with υ1.</a:t>
            </a:r>
          </a:p>
        </p:txBody>
      </p:sp>
    </p:spTree>
    <p:extLst>
      <p:ext uri="{BB962C8B-B14F-4D97-AF65-F5344CB8AC3E}">
        <p14:creationId xmlns:p14="http://schemas.microsoft.com/office/powerpoint/2010/main" val="40674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x =</a:t>
            </a:r>
          </a:p>
          <a:p>
            <a:r>
              <a:rPr lang="en-US" dirty="0"/>
              <a:t>1.4112 -2.5644</a:t>
            </a:r>
          </a:p>
          <a:p>
            <a:r>
              <a:rPr lang="en-US" dirty="0"/>
              <a:t>0.1722 1.4338</a:t>
            </a:r>
          </a:p>
          <a:p>
            <a:r>
              <a:rPr lang="en-US" dirty="0"/>
              <a:t>-0.0754 -1.0323</a:t>
            </a:r>
          </a:p>
          <a:p>
            <a:pPr marL="0" indent="0">
              <a:buNone/>
            </a:pPr>
            <a:r>
              <a:rPr lang="en-US" dirty="0"/>
              <a:t>f(x) values are</a:t>
            </a:r>
          </a:p>
          <a:p>
            <a:r>
              <a:rPr lang="en-US" dirty="0"/>
              <a:t>8.5678</a:t>
            </a:r>
          </a:p>
          <a:p>
            <a:r>
              <a:rPr lang="en-US" dirty="0"/>
              <a:t>2.0855</a:t>
            </a:r>
          </a:p>
          <a:p>
            <a:r>
              <a:rPr lang="en-US" dirty="0"/>
              <a:t>1.0714</a:t>
            </a:r>
          </a:p>
          <a:p>
            <a:pPr marL="0" indent="0">
              <a:buNone/>
            </a:pPr>
            <a:r>
              <a:rPr lang="en-US" dirty="0"/>
              <a:t>fitness vector is:</a:t>
            </a:r>
          </a:p>
          <a:p>
            <a:r>
              <a:rPr lang="en-US" dirty="0"/>
              <a:t>0.1045</a:t>
            </a:r>
          </a:p>
          <a:p>
            <a:r>
              <a:rPr lang="en-US" dirty="0"/>
              <a:t>0.3241</a:t>
            </a:r>
          </a:p>
          <a:p>
            <a:r>
              <a:rPr lang="en-US" dirty="0"/>
              <a:t>0.4828</a:t>
            </a:r>
          </a:p>
        </p:txBody>
      </p:sp>
    </p:spTree>
    <p:extLst>
      <p:ext uri="{BB962C8B-B14F-4D97-AF65-F5344CB8AC3E}">
        <p14:creationId xmlns:p14="http://schemas.microsoft.com/office/powerpoint/2010/main" val="313779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7FB0-3801-4F19-B3EF-B3BB33A50BF4}"/>
              </a:ext>
            </a:extLst>
          </p:cNvPr>
          <p:cNvSpPr>
            <a:spLocks noGrp="1"/>
          </p:cNvSpPr>
          <p:nvPr>
            <p:ph type="title"/>
          </p:nvPr>
        </p:nvSpPr>
        <p:spPr/>
        <p:txBody>
          <a:bodyPr>
            <a:normAutofit fontScale="90000"/>
          </a:bodyPr>
          <a:lstStyle/>
          <a:p>
            <a:r>
              <a:rPr lang="en-US" altLang="zh-TW" dirty="0"/>
              <a:t> Introduction Bee Colony </a:t>
            </a:r>
            <a:r>
              <a:rPr lang="en-US" altLang="zh-TW" dirty="0" err="1"/>
              <a:t>Behaviroal</a:t>
            </a:r>
            <a:endParaRPr lang="en-US" dirty="0"/>
          </a:p>
        </p:txBody>
      </p:sp>
      <p:sp>
        <p:nvSpPr>
          <p:cNvPr id="3" name="Content Placeholder 2">
            <a:extLst>
              <a:ext uri="{FF2B5EF4-FFF2-40B4-BE49-F238E27FC236}">
                <a16:creationId xmlns:a16="http://schemas.microsoft.com/office/drawing/2014/main" id="{E72FA5E8-479C-47C6-8119-7C7BFBBBF048}"/>
              </a:ext>
            </a:extLst>
          </p:cNvPr>
          <p:cNvSpPr>
            <a:spLocks noGrp="1"/>
          </p:cNvSpPr>
          <p:nvPr>
            <p:ph idx="1"/>
          </p:nvPr>
        </p:nvSpPr>
        <p:spPr/>
        <p:txBody>
          <a:bodyPr/>
          <a:lstStyle/>
          <a:p>
            <a:pPr>
              <a:buFont typeface="Wingdings" pitchFamily="2" charset="2"/>
              <a:buChar char="§"/>
            </a:pPr>
            <a:r>
              <a:rPr lang="en-IN" dirty="0"/>
              <a:t>Artificial Bee Colony (ABC) is one of the most recently defined algorithms by  </a:t>
            </a:r>
            <a:r>
              <a:rPr lang="en-IN" dirty="0" err="1"/>
              <a:t>Dervis</a:t>
            </a:r>
            <a:r>
              <a:rPr lang="en-IN" dirty="0"/>
              <a:t> </a:t>
            </a:r>
            <a:r>
              <a:rPr lang="en-IN" dirty="0" err="1"/>
              <a:t>karaboga</a:t>
            </a:r>
            <a:r>
              <a:rPr lang="en-IN" dirty="0"/>
              <a:t> in 2005, motivated by the intelligent behaviour of honey bees.</a:t>
            </a:r>
            <a:endParaRPr lang="en-US" altLang="zh-TW" dirty="0"/>
          </a:p>
          <a:p>
            <a:pPr>
              <a:buNone/>
            </a:pPr>
            <a:endParaRPr lang="en-US" dirty="0"/>
          </a:p>
          <a:p>
            <a:pPr>
              <a:buFont typeface="Wingdings" pitchFamily="2" charset="2"/>
              <a:buChar char="§"/>
            </a:pPr>
            <a:r>
              <a:rPr lang="en-US" altLang="zh-TW" dirty="0"/>
              <a:t>ABC is developed based on inspecting the behaviors of real bees on finding nectar and sharing the information of food sources to the bees in the hive</a:t>
            </a:r>
            <a:endParaRPr lang="en-IN" dirty="0"/>
          </a:p>
          <a:p>
            <a:endParaRPr lang="en-US" dirty="0"/>
          </a:p>
        </p:txBody>
      </p:sp>
    </p:spTree>
    <p:extLst>
      <p:ext uri="{BB962C8B-B14F-4D97-AF65-F5344CB8AC3E}">
        <p14:creationId xmlns:p14="http://schemas.microsoft.com/office/powerpoint/2010/main" val="735173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3rd onlooker bee</a:t>
            </a:r>
          </a:p>
          <a:p>
            <a:r>
              <a:rPr lang="en-US" dirty="0" err="1"/>
              <a:t>i</a:t>
            </a:r>
            <a:r>
              <a:rPr lang="en-US" dirty="0"/>
              <a:t>=2</a:t>
            </a:r>
          </a:p>
          <a:p>
            <a:r>
              <a:rPr lang="el-GR" dirty="0"/>
              <a:t>υ2= 0.0348 -1.0323</a:t>
            </a:r>
          </a:p>
          <a:p>
            <a:r>
              <a:rPr lang="en-US" dirty="0"/>
              <a:t>Calculate f(υ2) and the fitness of υ2.</a:t>
            </a:r>
          </a:p>
          <a:p>
            <a:r>
              <a:rPr lang="en-US" dirty="0"/>
              <a:t>f(υ2) = 1.0669 and the fitness value is 0.4838.</a:t>
            </a:r>
          </a:p>
          <a:p>
            <a:r>
              <a:rPr lang="en-US" dirty="0"/>
              <a:t>Apply greedy selection between x2 and υ2</a:t>
            </a:r>
          </a:p>
          <a:p>
            <a:r>
              <a:rPr lang="en-US" dirty="0"/>
              <a:t>0.4838 &gt; 0.4828, the solution 2 was improved, set its trial</a:t>
            </a:r>
          </a:p>
          <a:p>
            <a:r>
              <a:rPr lang="en-US" dirty="0"/>
              <a:t>counter as 0 and replace the solution x2 with υ2.</a:t>
            </a:r>
          </a:p>
          <a:p>
            <a:endParaRPr lang="en-US" dirty="0"/>
          </a:p>
        </p:txBody>
      </p:sp>
    </p:spTree>
    <p:extLst>
      <p:ext uri="{BB962C8B-B14F-4D97-AF65-F5344CB8AC3E}">
        <p14:creationId xmlns:p14="http://schemas.microsoft.com/office/powerpoint/2010/main" val="702134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x =</a:t>
            </a:r>
          </a:p>
          <a:p>
            <a:r>
              <a:rPr lang="en-US" dirty="0"/>
              <a:t>1.4112 -2.5644</a:t>
            </a:r>
          </a:p>
          <a:p>
            <a:r>
              <a:rPr lang="en-US" dirty="0"/>
              <a:t>0.1722 1.4338</a:t>
            </a:r>
          </a:p>
          <a:p>
            <a:r>
              <a:rPr lang="en-US" dirty="0"/>
              <a:t>0.0348 -1.0323</a:t>
            </a:r>
          </a:p>
          <a:p>
            <a:pPr marL="0" indent="0">
              <a:buNone/>
            </a:pPr>
            <a:r>
              <a:rPr lang="en-US" dirty="0"/>
              <a:t>f(x) values are</a:t>
            </a:r>
          </a:p>
          <a:p>
            <a:r>
              <a:rPr lang="en-US" dirty="0"/>
              <a:t>8.5678</a:t>
            </a:r>
          </a:p>
          <a:p>
            <a:r>
              <a:rPr lang="en-US" dirty="0"/>
              <a:t>2.0855</a:t>
            </a:r>
          </a:p>
          <a:p>
            <a:r>
              <a:rPr lang="en-US" dirty="0"/>
              <a:t>1.0669</a:t>
            </a:r>
          </a:p>
          <a:p>
            <a:pPr marL="0" indent="0">
              <a:buNone/>
            </a:pPr>
            <a:r>
              <a:rPr lang="en-US" dirty="0"/>
              <a:t>fitness vector is:</a:t>
            </a:r>
          </a:p>
          <a:p>
            <a:r>
              <a:rPr lang="en-US" dirty="0"/>
              <a:t>0.1045</a:t>
            </a:r>
          </a:p>
          <a:p>
            <a:r>
              <a:rPr lang="en-US" dirty="0"/>
              <a:t>0.3241</a:t>
            </a:r>
          </a:p>
          <a:p>
            <a:r>
              <a:rPr lang="en-US" dirty="0"/>
              <a:t>0.4838</a:t>
            </a:r>
          </a:p>
        </p:txBody>
      </p:sp>
    </p:spTree>
    <p:extLst>
      <p:ext uri="{BB962C8B-B14F-4D97-AF65-F5344CB8AC3E}">
        <p14:creationId xmlns:p14="http://schemas.microsoft.com/office/powerpoint/2010/main" val="283413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Memorize best</a:t>
            </a:r>
          </a:p>
          <a:p>
            <a:r>
              <a:rPr lang="en-US" dirty="0"/>
              <a:t>Best = 0.0348 -1.0323</a:t>
            </a:r>
          </a:p>
          <a:p>
            <a:r>
              <a:rPr lang="en-US" dirty="0"/>
              <a:t>Scout bee phase</a:t>
            </a:r>
          </a:p>
          <a:p>
            <a:r>
              <a:rPr lang="en-US" dirty="0"/>
              <a:t>Trial Counter =</a:t>
            </a:r>
          </a:p>
          <a:p>
            <a:r>
              <a:rPr lang="en-US" dirty="0"/>
              <a:t>1</a:t>
            </a:r>
          </a:p>
          <a:p>
            <a:r>
              <a:rPr lang="en-US" dirty="0"/>
              <a:t>0</a:t>
            </a:r>
          </a:p>
          <a:p>
            <a:r>
              <a:rPr lang="en-US" dirty="0"/>
              <a:t>0</a:t>
            </a:r>
          </a:p>
          <a:p>
            <a:r>
              <a:rPr lang="en-US" dirty="0"/>
              <a:t>There is no abandoned solution since L = 6</a:t>
            </a:r>
          </a:p>
          <a:p>
            <a:r>
              <a:rPr lang="en-US" dirty="0"/>
              <a:t>If there is an abandoned solution (the solution of which the</a:t>
            </a:r>
          </a:p>
          <a:p>
            <a:pPr marL="0" indent="0">
              <a:buNone/>
            </a:pPr>
            <a:r>
              <a:rPr lang="en-US" dirty="0"/>
              <a:t>trial counter value is higher than L = 6);</a:t>
            </a:r>
          </a:p>
          <a:p>
            <a:r>
              <a:rPr lang="en-US" dirty="0"/>
              <a:t>Generate a new solution randomly to replace with the</a:t>
            </a:r>
          </a:p>
          <a:p>
            <a:pPr marL="0" indent="0">
              <a:buNone/>
            </a:pPr>
            <a:r>
              <a:rPr lang="en-US" dirty="0"/>
              <a:t>abandoned one.</a:t>
            </a:r>
          </a:p>
          <a:p>
            <a:r>
              <a:rPr lang="en-US" dirty="0"/>
              <a:t>Cycle = Cycle+1</a:t>
            </a:r>
          </a:p>
          <a:p>
            <a:r>
              <a:rPr lang="en-US" dirty="0"/>
              <a:t>The procedure is continued until the termination criterion is</a:t>
            </a:r>
          </a:p>
          <a:p>
            <a:pPr marL="0" indent="0">
              <a:buNone/>
            </a:pPr>
            <a:r>
              <a:rPr lang="en-US" dirty="0"/>
              <a:t>attained.</a:t>
            </a:r>
          </a:p>
        </p:txBody>
      </p:sp>
    </p:spTree>
    <p:extLst>
      <p:ext uri="{BB962C8B-B14F-4D97-AF65-F5344CB8AC3E}">
        <p14:creationId xmlns:p14="http://schemas.microsoft.com/office/powerpoint/2010/main" val="119278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757243" y="1371600"/>
            <a:ext cx="7624757" cy="4953000"/>
          </a:xfrm>
          <a:prstGeom prst="rect">
            <a:avLst/>
          </a:prstGeom>
        </p:spPr>
      </p:pic>
    </p:spTree>
    <p:extLst>
      <p:ext uri="{BB962C8B-B14F-4D97-AF65-F5344CB8AC3E}">
        <p14:creationId xmlns:p14="http://schemas.microsoft.com/office/powerpoint/2010/main" val="1276540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33400" y="1371600"/>
            <a:ext cx="8092628" cy="4953000"/>
          </a:xfrm>
          <a:prstGeom prst="rect">
            <a:avLst/>
          </a:prstGeom>
        </p:spPr>
      </p:pic>
    </p:spTree>
    <p:extLst>
      <p:ext uri="{BB962C8B-B14F-4D97-AF65-F5344CB8AC3E}">
        <p14:creationId xmlns:p14="http://schemas.microsoft.com/office/powerpoint/2010/main" val="2822635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t="4586"/>
          <a:stretch/>
        </p:blipFill>
        <p:spPr>
          <a:xfrm>
            <a:off x="685800" y="1905000"/>
            <a:ext cx="8229600" cy="4722753"/>
          </a:xfrm>
          <a:prstGeom prst="rect">
            <a:avLst/>
          </a:prstGeom>
        </p:spPr>
      </p:pic>
    </p:spTree>
    <p:extLst>
      <p:ext uri="{BB962C8B-B14F-4D97-AF65-F5344CB8AC3E}">
        <p14:creationId xmlns:p14="http://schemas.microsoft.com/office/powerpoint/2010/main" val="735912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87569" y="1676400"/>
            <a:ext cx="8026061" cy="4953000"/>
          </a:xfrm>
          <a:prstGeom prst="rect">
            <a:avLst/>
          </a:prstGeom>
        </p:spPr>
      </p:pic>
    </p:spTree>
    <p:extLst>
      <p:ext uri="{BB962C8B-B14F-4D97-AF65-F5344CB8AC3E}">
        <p14:creationId xmlns:p14="http://schemas.microsoft.com/office/powerpoint/2010/main" val="2303422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85800" y="1685254"/>
            <a:ext cx="8229600" cy="4935292"/>
          </a:xfrm>
          <a:prstGeom prst="rect">
            <a:avLst/>
          </a:prstGeom>
        </p:spPr>
      </p:pic>
    </p:spTree>
    <p:extLst>
      <p:ext uri="{BB962C8B-B14F-4D97-AF65-F5344CB8AC3E}">
        <p14:creationId xmlns:p14="http://schemas.microsoft.com/office/powerpoint/2010/main" val="202370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95284" y="1676400"/>
            <a:ext cx="8010631" cy="4953000"/>
          </a:xfrm>
          <a:prstGeom prst="rect">
            <a:avLst/>
          </a:prstGeom>
        </p:spPr>
      </p:pic>
    </p:spTree>
    <p:extLst>
      <p:ext uri="{BB962C8B-B14F-4D97-AF65-F5344CB8AC3E}">
        <p14:creationId xmlns:p14="http://schemas.microsoft.com/office/powerpoint/2010/main" val="903251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t="3774"/>
          <a:stretch/>
        </p:blipFill>
        <p:spPr>
          <a:xfrm>
            <a:off x="304800" y="1981200"/>
            <a:ext cx="8510961" cy="3886200"/>
          </a:xfrm>
          <a:prstGeom prst="rect">
            <a:avLst/>
          </a:prstGeom>
        </p:spPr>
      </p:pic>
    </p:spTree>
    <p:extLst>
      <p:ext uri="{BB962C8B-B14F-4D97-AF65-F5344CB8AC3E}">
        <p14:creationId xmlns:p14="http://schemas.microsoft.com/office/powerpoint/2010/main" val="310983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BEHAVIOUR OF REAL BEES</a:t>
            </a:r>
            <a:endParaRPr lang="en-IN" dirty="0"/>
          </a:p>
        </p:txBody>
      </p:sp>
      <p:sp>
        <p:nvSpPr>
          <p:cNvPr id="3" name="Content Placeholder 2"/>
          <p:cNvSpPr>
            <a:spLocks noGrp="1"/>
          </p:cNvSpPr>
          <p:nvPr>
            <p:ph idx="1"/>
          </p:nvPr>
        </p:nvSpPr>
        <p:spPr>
          <a:xfrm>
            <a:off x="685800" y="1524000"/>
            <a:ext cx="8458200" cy="5334000"/>
          </a:xfrm>
        </p:spPr>
        <p:txBody>
          <a:bodyPr>
            <a:normAutofit/>
          </a:bodyPr>
          <a:lstStyle/>
          <a:p>
            <a:pPr>
              <a:buFont typeface="Wingdings" pitchFamily="2" charset="2"/>
              <a:buChar char="§"/>
            </a:pPr>
            <a:r>
              <a:rPr lang="en-IN" sz="4000" dirty="0"/>
              <a:t>Food sources</a:t>
            </a:r>
            <a:r>
              <a:rPr lang="en-IN" dirty="0"/>
              <a:t>:</a:t>
            </a:r>
          </a:p>
          <a:p>
            <a:r>
              <a:rPr lang="en-US" dirty="0"/>
              <a:t>its proximity to the nest</a:t>
            </a:r>
          </a:p>
          <a:p>
            <a:r>
              <a:rPr lang="en-US" dirty="0"/>
              <a:t>richness or concentration of energy</a:t>
            </a:r>
          </a:p>
          <a:p>
            <a:r>
              <a:rPr lang="en-US" dirty="0"/>
              <a:t>ease of extracting the energy</a:t>
            </a:r>
          </a:p>
          <a:p>
            <a:pPr>
              <a:buNone/>
            </a:pPr>
            <a:endParaRPr lang="en-US" dirty="0"/>
          </a:p>
          <a:p>
            <a:pPr>
              <a:buFont typeface="Wingdings" pitchFamily="2" charset="2"/>
              <a:buChar char="§"/>
            </a:pPr>
            <a:r>
              <a:rPr lang="en-US" dirty="0"/>
              <a:t>Employed bees:</a:t>
            </a:r>
          </a:p>
          <a:p>
            <a:r>
              <a:rPr lang="en-US" dirty="0"/>
              <a:t>provide information about food source</a:t>
            </a:r>
          </a:p>
          <a:p>
            <a:r>
              <a:rPr lang="en-US" dirty="0"/>
              <a:t>direction and distance from nest</a:t>
            </a:r>
            <a:endParaRPr lang="en-IN" dirty="0"/>
          </a:p>
          <a:p>
            <a:r>
              <a:rPr lang="en-US" dirty="0"/>
              <a:t>profitability of the source	</a:t>
            </a:r>
            <a:endParaRPr lang="en-IN" dirty="0"/>
          </a:p>
        </p:txBody>
      </p:sp>
    </p:spTree>
    <p:extLst>
      <p:ext uri="{BB962C8B-B14F-4D97-AF65-F5344CB8AC3E}">
        <p14:creationId xmlns:p14="http://schemas.microsoft.com/office/powerpoint/2010/main" val="1775365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References</a:t>
            </a:r>
          </a:p>
        </p:txBody>
      </p:sp>
      <p:sp>
        <p:nvSpPr>
          <p:cNvPr id="38915" name="Content Placeholder 2"/>
          <p:cNvSpPr>
            <a:spLocks noGrp="1"/>
          </p:cNvSpPr>
          <p:nvPr>
            <p:ph idx="1"/>
          </p:nvPr>
        </p:nvSpPr>
        <p:spPr/>
        <p:txBody>
          <a:bodyPr/>
          <a:lstStyle/>
          <a:p>
            <a:r>
              <a:rPr lang="en-US" altLang="en-US"/>
              <a:t>Enterprise Architecture at Work Modelling, Communication and Analysis,: </a:t>
            </a:r>
            <a:r>
              <a:rPr lang="en-US" altLang="en-US" b="1"/>
              <a:t>Lankhorst</a:t>
            </a:r>
            <a:r>
              <a:rPr lang="en-US" altLang="en-US"/>
              <a:t>, Marc</a:t>
            </a:r>
          </a:p>
          <a:p>
            <a:r>
              <a:rPr lang="en-US" altLang="en-US"/>
              <a:t>How to Survive in the Jungle of Enterprise Architecture Frameworks: Creating or Choosing an Enterprise Architecture Framework, </a:t>
            </a:r>
            <a:r>
              <a:rPr lang="en-US" altLang="en-US" u="sng">
                <a:hlinkClick r:id="rId2"/>
              </a:rPr>
              <a:t>Jaap Schekkerman</a:t>
            </a:r>
            <a:endParaRPr lang="en-US" altLang="en-US"/>
          </a:p>
          <a:p>
            <a:r>
              <a:rPr lang="en-US" altLang="en-US"/>
              <a:t>An Introduction to Enterprise Architecture: Third Edition,  Scott A. Bernard,  AuthorHouse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
            </a:pPr>
            <a:r>
              <a:rPr lang="en-US" dirty="0"/>
              <a:t>Onlooker bees</a:t>
            </a:r>
          </a:p>
          <a:p>
            <a:r>
              <a:rPr lang="en-US" altLang="zh-TW" dirty="0"/>
              <a:t>It gets the information of food sources from the employed bees and select one of the food source to gathers the nectar.</a:t>
            </a:r>
          </a:p>
          <a:p>
            <a:endParaRPr lang="en-US" dirty="0"/>
          </a:p>
          <a:p>
            <a:pPr>
              <a:buFont typeface="Wingdings" pitchFamily="2" charset="2"/>
              <a:buChar char="§"/>
            </a:pPr>
            <a:r>
              <a:rPr lang="en-US" altLang="zh-TW" dirty="0"/>
              <a:t>The Scout:</a:t>
            </a:r>
          </a:p>
          <a:p>
            <a:r>
              <a:rPr lang="en-US" altLang="zh-TW" dirty="0"/>
              <a:t>It is responsible for finding new food sources</a:t>
            </a:r>
            <a:endParaRPr lang="en-IN" dirty="0"/>
          </a:p>
        </p:txBody>
      </p:sp>
    </p:spTree>
    <p:extLst>
      <p:ext uri="{BB962C8B-B14F-4D97-AF65-F5344CB8AC3E}">
        <p14:creationId xmlns:p14="http://schemas.microsoft.com/office/powerpoint/2010/main" val="12013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50273"/>
            <a:ext cx="6324600" cy="1143000"/>
          </a:xfrm>
        </p:spPr>
        <p:txBody>
          <a:bodyPr/>
          <a:lstStyle/>
          <a:p>
            <a:r>
              <a:rPr lang="en-US" dirty="0"/>
              <a:t>Bee colony behavioral</a:t>
            </a:r>
          </a:p>
        </p:txBody>
      </p:sp>
      <p:sp>
        <p:nvSpPr>
          <p:cNvPr id="3" name="Content Placeholder 2"/>
          <p:cNvSpPr>
            <a:spLocks noGrp="1"/>
          </p:cNvSpPr>
          <p:nvPr>
            <p:ph sz="quarter" idx="1"/>
          </p:nvPr>
        </p:nvSpPr>
        <p:spPr>
          <a:xfrm>
            <a:off x="381000" y="1600200"/>
            <a:ext cx="5867400" cy="4495800"/>
          </a:xfrm>
        </p:spPr>
        <p:txBody>
          <a:bodyPr/>
          <a:lstStyle/>
          <a:p>
            <a:r>
              <a:rPr lang="en-US" dirty="0"/>
              <a:t>The forager learns from the other the location of the flower patch and can get the best of food source.</a:t>
            </a:r>
          </a:p>
        </p:txBody>
      </p:sp>
      <p:pic>
        <p:nvPicPr>
          <p:cNvPr id="1026" name="Picture 2" descr="http://upload.wikimedia.org/wikipedia/commons/thumb/9/9b/Waggle_dance.png/220px-Waggle_dance.png"/>
          <p:cNvPicPr>
            <a:picLocks noChangeAspect="1" noChangeArrowheads="1"/>
          </p:cNvPicPr>
          <p:nvPr/>
        </p:nvPicPr>
        <p:blipFill>
          <a:blip r:embed="rId3"/>
          <a:srcRect/>
          <a:stretch>
            <a:fillRect/>
          </a:stretch>
        </p:blipFill>
        <p:spPr bwMode="auto">
          <a:xfrm>
            <a:off x="6553200" y="152400"/>
            <a:ext cx="2095500" cy="4410076"/>
          </a:xfrm>
          <a:prstGeom prst="rect">
            <a:avLst/>
          </a:prstGeom>
          <a:noFill/>
        </p:spPr>
      </p:pic>
      <p:sp>
        <p:nvSpPr>
          <p:cNvPr id="5" name="Content Placeholder 2"/>
          <p:cNvSpPr txBox="1">
            <a:spLocks/>
          </p:cNvSpPr>
          <p:nvPr/>
        </p:nvSpPr>
        <p:spPr>
          <a:xfrm>
            <a:off x="6019800" y="4953000"/>
            <a:ext cx="2971800" cy="1676400"/>
          </a:xfrm>
          <a:prstGeom prst="rect">
            <a:avLst/>
          </a:prstGeom>
        </p:spPr>
        <p:txBody>
          <a:bodyPr vert="horz">
            <a:noAutofit/>
          </a:bodyPr>
          <a:lstStyle/>
          <a:p>
            <a:pPr marL="320040" lvl="0" indent="-320040">
              <a:spcBef>
                <a:spcPts val="700"/>
              </a:spcBef>
              <a:buClr>
                <a:schemeClr val="accent2"/>
              </a:buClr>
              <a:buSzPct val="60000"/>
            </a:pPr>
            <a:r>
              <a:rPr lang="en-US" sz="1400" dirty="0"/>
              <a:t>A waggle run oriented 45° to the right of ‘up’ on the vertical comb (A) indicates a food source 45° to the right of the direction of the sun outside the hive (B). The abdomen of the dancer appears blurred because of the rapid motion from side to side</a:t>
            </a:r>
            <a:r>
              <a:rPr lang="en-US" sz="1200" dirty="0"/>
              <a: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queen-bee.mp4">
            <a:hlinkClick r:id="" action="ppaction://media"/>
          </p:cNvPr>
          <p:cNvPicPr>
            <a:picLocks noRot="1" noChangeAspect="1"/>
          </p:cNvPicPr>
          <p:nvPr>
            <a:videoFile r:link="rId1"/>
          </p:nvPr>
        </p:nvPicPr>
        <p:blipFill>
          <a:blip r:embed="rId4"/>
          <a:stretch>
            <a:fillRect/>
          </a:stretch>
        </p:blipFill>
        <p:spPr>
          <a:xfrm>
            <a:off x="3962400" y="3276600"/>
            <a:ext cx="2286000" cy="1828800"/>
          </a:xfrm>
          <a:prstGeom prst="rect">
            <a:avLst/>
          </a:prstGeom>
        </p:spPr>
      </p:pic>
    </p:spTree>
    <p:extLst>
      <p:ext uri="{BB962C8B-B14F-4D97-AF65-F5344CB8AC3E}">
        <p14:creationId xmlns:p14="http://schemas.microsoft.com/office/powerpoint/2010/main" val="4262879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Types of foraging bee</a:t>
            </a:r>
          </a:p>
          <a:p>
            <a:r>
              <a:rPr lang="en-US" dirty="0"/>
              <a:t> Employed bees</a:t>
            </a:r>
          </a:p>
          <a:p>
            <a:endParaRPr lang="en-US" dirty="0"/>
          </a:p>
          <a:p>
            <a:r>
              <a:rPr lang="en-US" dirty="0"/>
              <a:t> Unemployed bees</a:t>
            </a:r>
          </a:p>
          <a:p>
            <a:pPr marL="0" indent="0">
              <a:buNone/>
            </a:pPr>
            <a:r>
              <a:rPr lang="en-US" dirty="0"/>
              <a:t>	 Scout</a:t>
            </a:r>
          </a:p>
          <a:p>
            <a:pPr marL="0" indent="0">
              <a:buNone/>
            </a:pPr>
            <a:endParaRPr lang="en-US" dirty="0"/>
          </a:p>
          <a:p>
            <a:pPr marL="0" indent="0">
              <a:buNone/>
            </a:pPr>
            <a:r>
              <a:rPr lang="en-US" dirty="0"/>
              <a:t>	 Onlooker bees</a:t>
            </a:r>
          </a:p>
        </p:txBody>
      </p:sp>
      <p:pic>
        <p:nvPicPr>
          <p:cNvPr id="4" name="Picture 3"/>
          <p:cNvPicPr>
            <a:picLocks noChangeAspect="1"/>
          </p:cNvPicPr>
          <p:nvPr/>
        </p:nvPicPr>
        <p:blipFill>
          <a:blip r:embed="rId2"/>
          <a:stretch>
            <a:fillRect/>
          </a:stretch>
        </p:blipFill>
        <p:spPr>
          <a:xfrm>
            <a:off x="4038600" y="2133600"/>
            <a:ext cx="1037306" cy="1078125"/>
          </a:xfrm>
          <a:prstGeom prst="rect">
            <a:avLst/>
          </a:prstGeom>
        </p:spPr>
      </p:pic>
      <p:pic>
        <p:nvPicPr>
          <p:cNvPr id="5" name="Picture 4"/>
          <p:cNvPicPr>
            <a:picLocks noChangeAspect="1"/>
          </p:cNvPicPr>
          <p:nvPr/>
        </p:nvPicPr>
        <p:blipFill>
          <a:blip r:embed="rId3"/>
          <a:stretch>
            <a:fillRect/>
          </a:stretch>
        </p:blipFill>
        <p:spPr>
          <a:xfrm>
            <a:off x="3067103" y="3668925"/>
            <a:ext cx="1037306" cy="1078125"/>
          </a:xfrm>
          <a:prstGeom prst="rect">
            <a:avLst/>
          </a:prstGeom>
        </p:spPr>
      </p:pic>
      <p:pic>
        <p:nvPicPr>
          <p:cNvPr id="6" name="Picture 5"/>
          <p:cNvPicPr>
            <a:picLocks noChangeAspect="1"/>
          </p:cNvPicPr>
          <p:nvPr/>
        </p:nvPicPr>
        <p:blipFill>
          <a:blip r:embed="rId4"/>
          <a:stretch>
            <a:fillRect/>
          </a:stretch>
        </p:blipFill>
        <p:spPr>
          <a:xfrm>
            <a:off x="3276600" y="5149162"/>
            <a:ext cx="1037306" cy="1078125"/>
          </a:xfrm>
          <a:prstGeom prst="rect">
            <a:avLst/>
          </a:prstGeom>
        </p:spPr>
      </p:pic>
    </p:spTree>
    <p:extLst>
      <p:ext uri="{BB962C8B-B14F-4D97-AF65-F5344CB8AC3E}">
        <p14:creationId xmlns:p14="http://schemas.microsoft.com/office/powerpoint/2010/main" val="288991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85309" y="1524000"/>
            <a:ext cx="7496691" cy="4953000"/>
          </a:xfrm>
          <a:prstGeom prst="rect">
            <a:avLst/>
          </a:prstGeom>
        </p:spPr>
      </p:pic>
    </p:spTree>
    <p:extLst>
      <p:ext uri="{BB962C8B-B14F-4D97-AF65-F5344CB8AC3E}">
        <p14:creationId xmlns:p14="http://schemas.microsoft.com/office/powerpoint/2010/main" val="56795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18143" y="1905000"/>
            <a:ext cx="7693354" cy="3859688"/>
          </a:xfrm>
          <a:prstGeom prst="rect">
            <a:avLst/>
          </a:prstGeom>
        </p:spPr>
      </p:pic>
    </p:spTree>
    <p:extLst>
      <p:ext uri="{BB962C8B-B14F-4D97-AF65-F5344CB8AC3E}">
        <p14:creationId xmlns:p14="http://schemas.microsoft.com/office/powerpoint/2010/main" val="399137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TotalTime>
  <Words>1276</Words>
  <Application>Microsoft Office PowerPoint</Application>
  <PresentationFormat>On-screen Show (4:3)</PresentationFormat>
  <Paragraphs>239</Paragraphs>
  <Slides>40</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ＭＳ Ｐゴシック</vt:lpstr>
      <vt:lpstr>新細明體</vt:lpstr>
      <vt:lpstr>Arial</vt:lpstr>
      <vt:lpstr>ArialUnicodeMS</vt:lpstr>
      <vt:lpstr>Calibri</vt:lpstr>
      <vt:lpstr>Open Sans</vt:lpstr>
      <vt:lpstr>Wingdings</vt:lpstr>
      <vt:lpstr>Office Theme</vt:lpstr>
      <vt:lpstr>PowerPoint Presentation</vt:lpstr>
      <vt:lpstr>Agenda</vt:lpstr>
      <vt:lpstr> Introduction Bee Colony Behaviroal</vt:lpstr>
      <vt:lpstr>BEHAVIOUR OF REAL BEES</vt:lpstr>
      <vt:lpstr>PowerPoint Presentation</vt:lpstr>
      <vt:lpstr>Bee colony behavioral</vt:lpstr>
      <vt:lpstr>PowerPoint Presentation</vt:lpstr>
      <vt:lpstr>PowerPoint Presentation</vt:lpstr>
      <vt:lpstr>PowerPoint Presentation</vt:lpstr>
      <vt:lpstr>Initial Solutions</vt:lpstr>
      <vt:lpstr>Employed Bee Phase</vt:lpstr>
      <vt:lpstr>Employed Bee Phase</vt:lpstr>
      <vt:lpstr>Onlooker Phase</vt:lpstr>
      <vt:lpstr>Onlooker Phase</vt:lpstr>
      <vt:lpstr>Send Scout</vt:lpstr>
      <vt:lpstr>ABC Algorithm</vt:lpstr>
      <vt:lpstr>Control Parameter</vt:lpstr>
      <vt:lpstr>Advantages and Disdavantages</vt:lpstr>
      <vt:lpstr>Sample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Abba Suganda Girsang</cp:lastModifiedBy>
  <cp:revision>90</cp:revision>
  <dcterms:created xsi:type="dcterms:W3CDTF">2014-12-16T09:41:31Z</dcterms:created>
  <dcterms:modified xsi:type="dcterms:W3CDTF">2018-11-23T06:52:30Z</dcterms:modified>
</cp:coreProperties>
</file>