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69" r:id="rId2"/>
    <p:sldId id="311" r:id="rId3"/>
    <p:sldId id="411" r:id="rId4"/>
    <p:sldId id="412" r:id="rId5"/>
    <p:sldId id="414" r:id="rId6"/>
    <p:sldId id="415" r:id="rId7"/>
    <p:sldId id="416" r:id="rId8"/>
    <p:sldId id="417" r:id="rId9"/>
    <p:sldId id="418" r:id="rId10"/>
    <p:sldId id="419" r:id="rId11"/>
    <p:sldId id="420" r:id="rId12"/>
    <p:sldId id="421" r:id="rId13"/>
    <p:sldId id="422" r:id="rId14"/>
    <p:sldId id="442" r:id="rId15"/>
    <p:sldId id="443" r:id="rId16"/>
    <p:sldId id="444" r:id="rId17"/>
    <p:sldId id="424" r:id="rId18"/>
    <p:sldId id="425" r:id="rId19"/>
    <p:sldId id="426" r:id="rId20"/>
    <p:sldId id="427"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368"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0-11-08T11:21:23.3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693 2132,'-49'0,"0"0,-1-25,1-49,-25-1,0-24,25 25,0-25,-1-1,1-23,25-1,-1 24,0-48,1 48,-1 26,25 0,-25-26,25 51,0-1,0 1,0-1,25 25,-25-24,25-1,24 1,-49-1,49-24,0-1,-24 50,24-24,-24 24,0-25,24 50,0-24,-24 24,24 0,0 0,1 0,24 49,24-24,-49 0,1-25,-1 49,0-24,-24-25,24 50,-24-25,24-1,-49 1,25 0,-25-25,49 50,-49-1,25-24,-1 49,1-24,-1 24,1 1,24 49,-24-25,0 25,-1-25,-24 25,0-25,25-24,-25 24,0-25,0 25,0 25,0-25,-25 25,25-24,-24-1,-1-25,-24-24,49-25,-50-1,26 26,-25-50,-1 50,1-26,0-24,-25 0,25 0,-1 25,26-25,-26 0,1 0,24-25,-24-24,25 24,-1-25,-24-24,24 49,0-24,25-1,-49 0,49 26,-25-26,25 50,-24-25,24 25,0-25,0 1,0 24,0-25,0 0,0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0-11-08T11:21:27.3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673 2133,'0'0,"0"-25,-24 25,-1-49,1 24,-1 0,1-24,-49-1,48-24,-48-1,-1 1,25-50,-24-24,24 24,0-25,25 75,-1-1,1 26,24-26,0 1,0 24,0 1,0 24,0-49,0 49,0-25,24-24,1 49,-25-24,24-1,1 25,23 1,-23-26,24 25,-25-24,25 24,0 0,-24 0,48 1,-48 24,-1-25,0 0,1 25,-1 0,1 0,24 0,0 0,-25 25,25-25,0 25,-25-25,1 49,24-24,-25 24,25-24,-24 25,24-1,-25 1,1 0,24 49,-49-25,24-24,0-1,1 50,-25-49,49-1,-49 1,24 24,1-24,-25 24,0-49,24 49,-24 1,0-1,0-24,0-1,0 1,0-1,0 26,0-51,0-24,0 50,0-50,0 49,-24-24,24 0,-25 0,1-25,-1 25,1-25,-25 0,49 0,-24 0,-1 0,1 0,-1 0,25 0,-24 0,-1 0,1 0,24 0,-25 0,1 0,24-25,-25 25,25-25,-24 25,-1 0,25-25,0 0,-24 25,24-24,0 24,0-25,-25 25,25-25,0 25,-24 0,0 0,24 0,-25 0,25 0,-24 0,-1 0,25 0,-24 0,24 0,-25 0,25 0,-24 0,-1 0,25 0,-24 0,24 0,0 0,-25 0,1 0</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0-11-08T11:21:20.60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1106 2951,'0'25,"-25"0,25 0,-49-1,1 1,-1 0,0-25,0 0,0 0,-49-25,25-49,-1 49,25-24,-49-26,50 26,-1-1,0 1,24-26,-24 26,25-1,-1 1,-24-51,49 1,-24-49,0 24,24-25,-25 0,25 50,0 25,0-50,0-25,0-24,0 49,25-25,-1 1,0 49,1 24,24 1,-25 24,25 1,25-50,-1 49,-49 0,25 1,0 24,0 0,-24 25,24 0,0-24,-25 24,25 0,0 0,-25 24,25 26,0-1,0 1,0 24,0-49,0 25,0 49,0-25,0 50,0 50,-1-1,1-24,-24-50,-1 25,1-50,-25 0,0 1,0 24,0 49,0 1,0 0,0 0,0-26,0 1,0-25,-25 50,1-25,-1 49,1-73,-25 48,0-24,25 0,-25-25,24-24,1-26,-25 1,49-26,-25 1,25-25,-49 25,1-25,23 25,-48-25,48 0,-24-25,0 0,0-24,25-1,-25 1,25-26,-1 1,-24-1,25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652FA-69A1-423E-AF15-A0ACED55B15B}" type="datetimeFigureOut">
              <a:rPr lang="en-US" smtClean="0"/>
              <a:t>9/26/2018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CBF54-4DC8-481A-9525-9E6CE8759B33}" type="slidenum">
              <a:rPr lang="en-US" smtClean="0"/>
              <a:t>‹#›</a:t>
            </a:fld>
            <a:endParaRPr lang="en-US"/>
          </a:p>
        </p:txBody>
      </p:sp>
    </p:spTree>
    <p:extLst>
      <p:ext uri="{BB962C8B-B14F-4D97-AF65-F5344CB8AC3E}">
        <p14:creationId xmlns:p14="http://schemas.microsoft.com/office/powerpoint/2010/main" val="290017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eaLnBrk="1" hangingPunct="1"/>
            <a:fld id="{FD8201C0-28E9-4261-A726-74470B5328C5}" type="slidenum">
              <a:rPr lang="en-US" altLang="en-US" sz="1200"/>
              <a:pPr eaLnBrk="1" hangingPunct="1"/>
              <a:t>24</a:t>
            </a:fld>
            <a:endParaRPr lang="en-US" altLang="en-US" sz="1200"/>
          </a:p>
        </p:txBody>
      </p:sp>
      <p:sp>
        <p:nvSpPr>
          <p:cNvPr id="58371" name="Rectangle 2"/>
          <p:cNvSpPr>
            <a:spLocks noChangeArrowheads="1" noTextEdit="1"/>
          </p:cNvSpPr>
          <p:nvPr>
            <p:ph type="sldImg"/>
          </p:nvPr>
        </p:nvSpPr>
        <p:spPr>
          <a:xfrm>
            <a:off x="1258888" y="720725"/>
            <a:ext cx="4799012" cy="3598863"/>
          </a:xfrm>
          <a:ln/>
        </p:spPr>
      </p:sp>
      <p:sp>
        <p:nvSpPr>
          <p:cNvPr id="58372" name="Rectangle 3"/>
          <p:cNvSpPr>
            <a:spLocks noGrp="1" noChangeArrowheads="1"/>
          </p:cNvSpPr>
          <p:nvPr>
            <p:ph type="body" idx="1"/>
          </p:nvPr>
        </p:nvSpPr>
        <p:spPr>
          <a:xfrm>
            <a:off x="974725" y="4559300"/>
            <a:ext cx="57785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Final data set:</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	</a:t>
            </a:r>
          </a:p>
          <a:p>
            <a:r>
              <a:rPr lang="en-US" altLang="en-US" smtClean="0">
                <a:latin typeface="Arial" panose="020B0604020202020204" pitchFamily="34" charset="0"/>
                <a:ea typeface="ＭＳ Ｐゴシック" panose="020B0600070205080204" pitchFamily="34" charset="-128"/>
              </a:rPr>
              <a:t>Yahoo Science hierarchy, consisting of text of web pages pointed to by Yahoo, gathered summer of 1997.</a:t>
            </a:r>
          </a:p>
          <a:p>
            <a:r>
              <a:rPr lang="en-US" altLang="en-US" smtClean="0">
                <a:latin typeface="Arial" panose="020B0604020202020204" pitchFamily="34" charset="0"/>
                <a:ea typeface="ＭＳ Ｐゴシック" panose="020B0600070205080204" pitchFamily="34" charset="-128"/>
              </a:rPr>
              <a:t>	264 classes, only sample shown here.</a:t>
            </a:r>
          </a:p>
        </p:txBody>
      </p:sp>
    </p:spTree>
    <p:extLst>
      <p:ext uri="{BB962C8B-B14F-4D97-AF65-F5344CB8AC3E}">
        <p14:creationId xmlns:p14="http://schemas.microsoft.com/office/powerpoint/2010/main" val="3888789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12807" r="128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52600" y="2416175"/>
            <a:ext cx="7315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764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1A579EF4-2960-4291-87DE-AB2F36AA2CDB}" type="datetimeFigureOut">
              <a:rPr lang="en-US"/>
              <a:pPr>
                <a:defRPr/>
              </a:pPr>
              <a:t>9/26/2018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D956D5-D6DA-4D2B-8927-AD39459439BA}" type="slidenum">
              <a:rPr lang="en-US" altLang="en-US"/>
              <a:pPr>
                <a:defRPr/>
              </a:pPr>
              <a:t>‹#›</a:t>
            </a:fld>
            <a:endParaRPr lang="en-US" altLang="en-US"/>
          </a:p>
        </p:txBody>
      </p:sp>
    </p:spTree>
    <p:extLst>
      <p:ext uri="{BB962C8B-B14F-4D97-AF65-F5344CB8AC3E}">
        <p14:creationId xmlns:p14="http://schemas.microsoft.com/office/powerpoint/2010/main" val="213526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46C96E-48F0-4426-B7E9-C7869493EC1E}" type="datetimeFigureOut">
              <a:rPr lang="en-US"/>
              <a:pPr>
                <a:defRPr/>
              </a:pPr>
              <a:t>9/26/2018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97AEEB-7383-4A54-B865-BFF0C70CC789}" type="slidenum">
              <a:rPr lang="en-US" altLang="en-US"/>
              <a:pPr>
                <a:defRPr/>
              </a:pPr>
              <a:t>‹#›</a:t>
            </a:fld>
            <a:endParaRPr lang="en-US" altLang="en-US"/>
          </a:p>
        </p:txBody>
      </p:sp>
    </p:spTree>
    <p:extLst>
      <p:ext uri="{BB962C8B-B14F-4D97-AF65-F5344CB8AC3E}">
        <p14:creationId xmlns:p14="http://schemas.microsoft.com/office/powerpoint/2010/main" val="427683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 descr="Background 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descr="Background 02.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022475" y="3905250"/>
            <a:ext cx="3095625" cy="2987675"/>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solidFill>
                  <a:srgbClr val="FFFFFF"/>
                </a:solidFill>
                <a:ea typeface="ＭＳ Ｐゴシック" charset="-128"/>
              </a:rPr>
              <a:t>IMAGE(S)</a:t>
            </a:r>
          </a:p>
        </p:txBody>
      </p:sp>
      <p:sp>
        <p:nvSpPr>
          <p:cNvPr id="7" name="Title 6"/>
          <p:cNvSpPr txBox="1">
            <a:spLocks/>
          </p:cNvSpPr>
          <p:nvPr userDrawn="1"/>
        </p:nvSpPr>
        <p:spPr bwMode="auto">
          <a:xfrm>
            <a:off x="5362575" y="3905250"/>
            <a:ext cx="5040313" cy="3097213"/>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GB" sz="2000" baseline="30000" smtClean="0">
                <a:latin typeface="Open Sans"/>
              </a:rPr>
              <a:t>Body Copy Open Sans Bold 20pt</a:t>
            </a:r>
          </a:p>
          <a:p>
            <a:pPr eaLnBrk="1" hangingPunct="1">
              <a:defRPr/>
            </a:pPr>
            <a:endParaRPr lang="en-GB" sz="2000" baseline="30000" smtClean="0">
              <a:latin typeface="Open Sans"/>
            </a:endParaRPr>
          </a:p>
          <a:p>
            <a:pPr eaLnBrk="1" hangingPunct="1">
              <a:defRPr/>
            </a:pPr>
            <a:r>
              <a:rPr lang="en-GB" sz="2000" baseline="30000" smtClean="0">
                <a:latin typeface="Open Sans"/>
              </a:rPr>
              <a:t>Estio molorrorem vernatia dis et ute volupta tiaecatis maion premodi ciderum, nulparuntio eicit doluptatem saerum voluptur soluptatur, ime cusa doloria delestibus, officia aute consequibus, accatur eriossit liquo est, ullest, inistiatem lit odician dandebitis modi destius a de natur, nobis dolut delitat mint, optatqu ossimet expliqu amendipsunt quo bernatio. </a:t>
            </a:r>
          </a:p>
          <a:p>
            <a:pPr eaLnBrk="1" hangingPunct="1">
              <a:defRPr/>
            </a:pPr>
            <a:endParaRPr lang="en-GB" sz="2000" baseline="30000" smtClean="0">
              <a:latin typeface="Open Sans"/>
            </a:endParaRPr>
          </a:p>
          <a:p>
            <a:pPr eaLnBrk="1" hangingPunct="1">
              <a:defRPr/>
            </a:pPr>
            <a:r>
              <a:rPr lang="en-GB" sz="2000" baseline="30000" smtClean="0">
                <a:latin typeface="Open Sans"/>
              </a:rPr>
              <a:t>Nestiorerio berum ratquatur, sit, temque nis di accabore volliqui resequo quam quam ratiatus quidendae providi corro officiusamus etureped utas doloria si nobit idesti tet exero volendunt aute cor apicae enimusae moluptio voluptus etusa in es et doloreperia.</a:t>
            </a:r>
          </a:p>
        </p:txBody>
      </p:sp>
      <p:sp>
        <p:nvSpPr>
          <p:cNvPr id="8" name="Title 6"/>
          <p:cNvSpPr txBox="1">
            <a:spLocks/>
          </p:cNvSpPr>
          <p:nvPr userDrawn="1"/>
        </p:nvSpPr>
        <p:spPr bwMode="auto">
          <a:xfrm>
            <a:off x="1911350" y="2649538"/>
            <a:ext cx="6632575" cy="887412"/>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70000"/>
              </a:lnSpc>
              <a:defRPr/>
            </a:pPr>
            <a:r>
              <a:rPr lang="en-US" sz="3000" b="1" smtClean="0">
                <a:solidFill>
                  <a:srgbClr val="0079B8"/>
                </a:solidFill>
                <a:latin typeface="Open Sans"/>
              </a:rPr>
              <a:t>Slide Title Open Sans Bold 30pt</a:t>
            </a:r>
            <a:br>
              <a:rPr lang="en-US" sz="3000" b="1" smtClean="0">
                <a:solidFill>
                  <a:srgbClr val="0079B8"/>
                </a:solidFill>
                <a:latin typeface="Open Sans"/>
              </a:rPr>
            </a:br>
            <a:r>
              <a:rPr lang="en-US" sz="2200" b="1" smtClean="0">
                <a:solidFill>
                  <a:srgbClr val="0079B8"/>
                </a:solidFill>
                <a:latin typeface="Open Sans"/>
              </a:rPr>
              <a:t/>
            </a:r>
            <a:br>
              <a:rPr lang="en-US" sz="2200" b="1" smtClean="0">
                <a:solidFill>
                  <a:srgbClr val="0079B8"/>
                </a:solidFill>
                <a:latin typeface="Open Sans"/>
              </a:rPr>
            </a:br>
            <a:r>
              <a:rPr lang="en-US" sz="2200" b="1" smtClean="0">
                <a:solidFill>
                  <a:srgbClr val="0079B8"/>
                </a:solidFill>
                <a:latin typeface="Open Sans"/>
              </a:rPr>
              <a:t>Subtitle Open Sans Bold 22pt</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pPr>
              <a:defRPr/>
            </a:pPr>
            <a:fld id="{EEACACDC-1B2E-4848-B6A5-5F9A7DE286E1}" type="datetimeFigureOut">
              <a:rPr lang="en-US"/>
              <a:pPr>
                <a:defRPr/>
              </a:pPr>
              <a:t>9/26/2018</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7FC0CEC1-3EA9-433B-A548-ADEAE04D4C7E}" type="slidenum">
              <a:rPr lang="en-US" altLang="en-US"/>
              <a:pPr>
                <a:defRPr/>
              </a:pPr>
              <a:t>‹#›</a:t>
            </a:fld>
            <a:endParaRPr lang="en-US" altLang="en-US"/>
          </a:p>
        </p:txBody>
      </p:sp>
    </p:spTree>
    <p:extLst>
      <p:ext uri="{BB962C8B-B14F-4D97-AF65-F5344CB8AC3E}">
        <p14:creationId xmlns:p14="http://schemas.microsoft.com/office/powerpoint/2010/main" val="665571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 descr="Background 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03FF879D-39C0-4848-9259-EF43E5C2530C}" type="datetimeFigureOut">
              <a:rPr lang="en-US"/>
              <a:pPr>
                <a:defRPr/>
              </a:pPr>
              <a:t>9/26/2018</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C411CCEC-ED3B-4187-81F0-91A623EDF8FB}" type="slidenum">
              <a:rPr lang="en-US" altLang="en-US"/>
              <a:pPr>
                <a:defRPr/>
              </a:pPr>
              <a:t>‹#›</a:t>
            </a:fld>
            <a:endParaRPr lang="en-US" altLang="en-US"/>
          </a:p>
        </p:txBody>
      </p:sp>
    </p:spTree>
    <p:extLst>
      <p:ext uri="{BB962C8B-B14F-4D97-AF65-F5344CB8AC3E}">
        <p14:creationId xmlns:p14="http://schemas.microsoft.com/office/powerpoint/2010/main" val="219735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6324600" cy="1143000"/>
          </a:xfrm>
        </p:spPr>
        <p:txBody>
          <a:bodyPr>
            <a:normAutofit/>
          </a:bodyPr>
          <a:lstStyle>
            <a:lvl1pPr>
              <a:defRPr sz="3600" b="1">
                <a:latin typeface="Open Sans"/>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5800" y="1676400"/>
            <a:ext cx="8229600" cy="4953000"/>
          </a:xfrm>
        </p:spPr>
        <p:txBody>
          <a:bodyPr>
            <a:normAutofit/>
          </a:bodyPr>
          <a:lstStyle>
            <a:lvl1pPr>
              <a:defRPr sz="2800">
                <a:latin typeface="Open Sans"/>
              </a:defRPr>
            </a:lvl1pPr>
            <a:lvl2pPr>
              <a:defRPr sz="2800">
                <a:latin typeface="Open Sans"/>
              </a:defRPr>
            </a:lvl2pPr>
            <a:lvl3pPr>
              <a:defRPr sz="2800">
                <a:latin typeface="Open Sans"/>
              </a:defRPr>
            </a:lvl3pPr>
            <a:lvl4pPr>
              <a:defRPr sz="2800">
                <a:latin typeface="Open Sans"/>
              </a:defRPr>
            </a:lvl4pPr>
            <a:lvl5pPr>
              <a:defRPr sz="2800">
                <a:latin typeface="Open San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600" y="6858000"/>
            <a:ext cx="2133600" cy="365125"/>
          </a:xfrm>
        </p:spPr>
        <p:txBody>
          <a:bodyPr/>
          <a:lstStyle>
            <a:lvl1pPr>
              <a:defRPr/>
            </a:lvl1pPr>
          </a:lstStyle>
          <a:p>
            <a:pPr>
              <a:defRPr/>
            </a:pPr>
            <a:fld id="{645BFD3A-3617-4257-B005-77A431360F5C}" type="datetimeFigureOut">
              <a:rPr lang="en-US"/>
              <a:pPr>
                <a:defRPr/>
              </a:pPr>
              <a:t>9/26/2018</a:t>
            </a:fld>
            <a:endParaRPr lang="en-US"/>
          </a:p>
        </p:txBody>
      </p:sp>
      <p:sp>
        <p:nvSpPr>
          <p:cNvPr id="5" name="Footer Placeholder 4"/>
          <p:cNvSpPr>
            <a:spLocks noGrp="1"/>
          </p:cNvSpPr>
          <p:nvPr>
            <p:ph type="ftr" sz="quarter" idx="11"/>
          </p:nvPr>
        </p:nvSpPr>
        <p:spPr>
          <a:xfrm>
            <a:off x="3429000" y="6858000"/>
            <a:ext cx="2895600"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162800" y="6858000"/>
            <a:ext cx="2133600" cy="365125"/>
          </a:xfrm>
        </p:spPr>
        <p:txBody>
          <a:bodyPr/>
          <a:lstStyle>
            <a:lvl1pPr>
              <a:defRPr/>
            </a:lvl1pPr>
          </a:lstStyle>
          <a:p>
            <a:pPr>
              <a:defRPr/>
            </a:pPr>
            <a:fld id="{C3A20B3F-40E7-43B3-A3BB-74BB4E03D469}" type="slidenum">
              <a:rPr lang="en-US" altLang="en-US"/>
              <a:pPr>
                <a:defRPr/>
              </a:pPr>
              <a:t>‹#›</a:t>
            </a:fld>
            <a:endParaRPr lang="en-US" altLang="en-US"/>
          </a:p>
        </p:txBody>
      </p:sp>
    </p:spTree>
    <p:extLst>
      <p:ext uri="{BB962C8B-B14F-4D97-AF65-F5344CB8AC3E}">
        <p14:creationId xmlns:p14="http://schemas.microsoft.com/office/powerpoint/2010/main" val="262063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0C09DC-1E8F-43B9-B4D9-7EECFF0B372D}" type="datetimeFigureOut">
              <a:rPr lang="en-US"/>
              <a:pPr>
                <a:defRPr/>
              </a:pPr>
              <a:t>9/26/2018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7AE482-1B2D-4452-A5F7-056106FCC25C}" type="slidenum">
              <a:rPr lang="en-US" altLang="en-US"/>
              <a:pPr>
                <a:defRPr/>
              </a:pPr>
              <a:t>‹#›</a:t>
            </a:fld>
            <a:endParaRPr lang="en-US" altLang="en-US"/>
          </a:p>
        </p:txBody>
      </p:sp>
    </p:spTree>
    <p:extLst>
      <p:ext uri="{BB962C8B-B14F-4D97-AF65-F5344CB8AC3E}">
        <p14:creationId xmlns:p14="http://schemas.microsoft.com/office/powerpoint/2010/main" val="88545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A353C5-7E2B-44CA-9BE2-F8005D02A25A}" type="datetimeFigureOut">
              <a:rPr lang="en-US"/>
              <a:pPr>
                <a:defRPr/>
              </a:pPr>
              <a:t>9/26/2018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37F00B-D6EF-45E1-B51E-3C9EBED5B52B}" type="slidenum">
              <a:rPr lang="en-US" altLang="en-US"/>
              <a:pPr>
                <a:defRPr/>
              </a:pPr>
              <a:t>‹#›</a:t>
            </a:fld>
            <a:endParaRPr lang="en-US" altLang="en-US"/>
          </a:p>
        </p:txBody>
      </p:sp>
    </p:spTree>
    <p:extLst>
      <p:ext uri="{BB962C8B-B14F-4D97-AF65-F5344CB8AC3E}">
        <p14:creationId xmlns:p14="http://schemas.microsoft.com/office/powerpoint/2010/main" val="10215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5FFB450-F321-4DF6-A4EC-71A0EA83668B}" type="datetimeFigureOut">
              <a:rPr lang="en-US"/>
              <a:pPr>
                <a:defRPr/>
              </a:pPr>
              <a:t>9/26/2018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72BFA15-B6F4-42A5-B852-A268CE192CA4}" type="slidenum">
              <a:rPr lang="en-US" altLang="en-US"/>
              <a:pPr>
                <a:defRPr/>
              </a:pPr>
              <a:t>‹#›</a:t>
            </a:fld>
            <a:endParaRPr lang="en-US" altLang="en-US"/>
          </a:p>
        </p:txBody>
      </p:sp>
    </p:spTree>
    <p:extLst>
      <p:ext uri="{BB962C8B-B14F-4D97-AF65-F5344CB8AC3E}">
        <p14:creationId xmlns:p14="http://schemas.microsoft.com/office/powerpoint/2010/main" val="23691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800"/>
            <a:ext cx="7010400" cy="11430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02ABB79-2B60-4FCA-B3AF-0F25DEECD77D}" type="datetimeFigureOut">
              <a:rPr lang="en-US"/>
              <a:pPr>
                <a:defRPr/>
              </a:pPr>
              <a:t>9/26/2018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59B1EE4-6F5B-4BBD-8984-FC00EDF1B878}" type="slidenum">
              <a:rPr lang="en-US" altLang="en-US"/>
              <a:pPr>
                <a:defRPr/>
              </a:pPr>
              <a:t>‹#›</a:t>
            </a:fld>
            <a:endParaRPr lang="en-US" altLang="en-US"/>
          </a:p>
        </p:txBody>
      </p:sp>
    </p:spTree>
    <p:extLst>
      <p:ext uri="{BB962C8B-B14F-4D97-AF65-F5344CB8AC3E}">
        <p14:creationId xmlns:p14="http://schemas.microsoft.com/office/powerpoint/2010/main" val="429215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F4652E-2EA0-4D70-882F-346BD4A43474}" type="datetimeFigureOut">
              <a:rPr lang="en-US"/>
              <a:pPr>
                <a:defRPr/>
              </a:pPr>
              <a:t>9/26/2018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A419A52-6366-4FFD-911A-B46155FF3534}" type="slidenum">
              <a:rPr lang="en-US" altLang="en-US"/>
              <a:pPr>
                <a:defRPr/>
              </a:pPr>
              <a:t>‹#›</a:t>
            </a:fld>
            <a:endParaRPr lang="en-US" altLang="en-US"/>
          </a:p>
        </p:txBody>
      </p:sp>
    </p:spTree>
    <p:extLst>
      <p:ext uri="{BB962C8B-B14F-4D97-AF65-F5344CB8AC3E}">
        <p14:creationId xmlns:p14="http://schemas.microsoft.com/office/powerpoint/2010/main" val="51162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0C7D7A3-DC03-4C98-AE28-3ED76227DC0A}" type="datetimeFigureOut">
              <a:rPr lang="en-US"/>
              <a:pPr>
                <a:defRPr/>
              </a:pPr>
              <a:t>9/26/2018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056CF0-1460-4C2F-AC69-5AB8C6EFED03}" type="slidenum">
              <a:rPr lang="en-US" altLang="en-US"/>
              <a:pPr>
                <a:defRPr/>
              </a:pPr>
              <a:t>‹#›</a:t>
            </a:fld>
            <a:endParaRPr lang="en-US" altLang="en-US"/>
          </a:p>
        </p:txBody>
      </p:sp>
    </p:spTree>
    <p:extLst>
      <p:ext uri="{BB962C8B-B14F-4D97-AF65-F5344CB8AC3E}">
        <p14:creationId xmlns:p14="http://schemas.microsoft.com/office/powerpoint/2010/main" val="187272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1189F71-0323-49DB-8E00-6624B1043FC4}" type="datetimeFigureOut">
              <a:rPr lang="en-US"/>
              <a:pPr>
                <a:defRPr/>
              </a:pPr>
              <a:t>9/26/2018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D1024F0-9103-4A3E-938B-F6B8ABF40C0D}" type="slidenum">
              <a:rPr lang="en-US" altLang="en-US"/>
              <a:pPr>
                <a:defRPr/>
              </a:pPr>
              <a:t>‹#›</a:t>
            </a:fld>
            <a:endParaRPr lang="en-US" altLang="en-US"/>
          </a:p>
        </p:txBody>
      </p:sp>
    </p:spTree>
    <p:extLst>
      <p:ext uri="{BB962C8B-B14F-4D97-AF65-F5344CB8AC3E}">
        <p14:creationId xmlns:p14="http://schemas.microsoft.com/office/powerpoint/2010/main" val="239419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5919788"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F48F054-FD59-4956-9264-8235C0E0E3C3}" type="datetimeFigureOut">
              <a:rPr lang="en-US"/>
              <a:pPr>
                <a:defRPr/>
              </a:pPr>
              <a:t>9/26/2018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905268D-3A16-45C5-AABC-C13C40179A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5" r:id="rId11"/>
    <p:sldLayoutId id="2147483836"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1.png"/><Relationship Id="rId7" Type="http://schemas.openxmlformats.org/officeDocument/2006/relationships/image" Target="../media/image23.emf"/><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2.emf"/><Relationship Id="rId4" Type="http://schemas.openxmlformats.org/officeDocument/2006/relationships/customXml" Target="../ink/ink1.xml"/><Relationship Id="rId9" Type="http://schemas.openxmlformats.org/officeDocument/2006/relationships/image" Target="../media/image2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amazon.com/Jaap-Schekkerman/e/B00IV6PPZK/ref=dp_byline_cont_book_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ubtitle 2"/>
          <p:cNvSpPr txBox="1">
            <a:spLocks/>
          </p:cNvSpPr>
          <p:nvPr/>
        </p:nvSpPr>
        <p:spPr bwMode="auto">
          <a:xfrm>
            <a:off x="1830701" y="4304966"/>
            <a:ext cx="6831178" cy="1029034"/>
          </a:xfrm>
          <a:prstGeom prst="rect">
            <a:avLst/>
          </a:prstGeom>
          <a:noFill/>
          <a:ln w="9525">
            <a:noFill/>
            <a:miter lim="800000"/>
            <a:headEnd/>
            <a:tailEnd/>
          </a:ln>
        </p:spPr>
        <p:txBody>
          <a:bodyPr lIns="89216" tIns="44609" rIns="89216" bIns="44609"/>
          <a:lstStyle/>
          <a:p>
            <a:pPr algn="ctr" eaLnBrk="1" hangingPunct="1">
              <a:spcBef>
                <a:spcPct val="20000"/>
              </a:spcBef>
              <a:buFont typeface="Arial" panose="020B0604020202020204" pitchFamily="34" charset="0"/>
              <a:buNone/>
            </a:pPr>
            <a:r>
              <a:rPr lang="en-US" altLang="en-US" sz="2000" dirty="0">
                <a:solidFill>
                  <a:schemeClr val="bg1"/>
                </a:solidFill>
                <a:latin typeface="Open Sans" charset="0"/>
              </a:rPr>
              <a:t>Session </a:t>
            </a:r>
            <a:r>
              <a:rPr lang="en-US" altLang="en-US" sz="2000" dirty="0">
                <a:solidFill>
                  <a:schemeClr val="bg1"/>
                </a:solidFill>
                <a:latin typeface="Open Sans" charset="0"/>
              </a:rPr>
              <a:t>6</a:t>
            </a:r>
            <a:endParaRPr lang="en-US" altLang="en-US" sz="2000" dirty="0">
              <a:solidFill>
                <a:schemeClr val="bg1"/>
              </a:solidFill>
              <a:latin typeface="Open Sans" charset="0"/>
            </a:endParaRPr>
          </a:p>
          <a:p>
            <a:pPr algn="ctr" eaLnBrk="1" hangingPunct="1">
              <a:spcBef>
                <a:spcPct val="20000"/>
              </a:spcBef>
              <a:buFont typeface="Arial" panose="020B0604020202020204" pitchFamily="34" charset="0"/>
              <a:buNone/>
            </a:pPr>
            <a:r>
              <a:rPr lang="en-US" altLang="en-US" sz="2000" b="1" dirty="0" smtClean="0">
                <a:solidFill>
                  <a:srgbClr val="FFFF00"/>
                </a:solidFill>
                <a:latin typeface="Open Sans" charset="0"/>
              </a:rPr>
              <a:t>Optimization Problem</a:t>
            </a:r>
            <a:endParaRPr lang="en-US" altLang="en-US" sz="2000" b="1" dirty="0">
              <a:solidFill>
                <a:srgbClr val="FFFF00"/>
              </a:solidFill>
              <a:latin typeface="Open Sans" charset="0"/>
            </a:endParaRPr>
          </a:p>
        </p:txBody>
      </p:sp>
      <p:sp>
        <p:nvSpPr>
          <p:cNvPr id="5" name="Subtitle 2"/>
          <p:cNvSpPr txBox="1">
            <a:spLocks/>
          </p:cNvSpPr>
          <p:nvPr/>
        </p:nvSpPr>
        <p:spPr bwMode="auto">
          <a:xfrm>
            <a:off x="1704109" y="2893868"/>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r>
              <a:rPr lang="en-US" altLang="en-US" b="1" smtClean="0">
                <a:solidFill>
                  <a:schemeClr val="bg1"/>
                </a:solidFill>
                <a:latin typeface="Open Sans" charset="0"/>
                <a:ea typeface="ＭＳ Ｐゴシック" panose="020B0600070205080204" pitchFamily="34" charset="-128"/>
              </a:rPr>
              <a:t>Selected Topics in Computational Intelligence I</a:t>
            </a:r>
            <a:endParaRPr lang="en-US" altLang="en-US" b="1" dirty="0" smtClean="0">
              <a:solidFill>
                <a:schemeClr val="bg1"/>
              </a:solidFill>
              <a:latin typeface="Open Sans" charset="0"/>
              <a:ea typeface="ＭＳ Ｐゴシック" panose="020B0600070205080204" pitchFamily="34" charset="-128"/>
            </a:endParaRPr>
          </a:p>
        </p:txBody>
      </p:sp>
      <p:sp>
        <p:nvSpPr>
          <p:cNvPr id="6" name="Subtitle 2"/>
          <p:cNvSpPr txBox="1">
            <a:spLocks/>
          </p:cNvSpPr>
          <p:nvPr/>
        </p:nvSpPr>
        <p:spPr bwMode="auto">
          <a:xfrm>
            <a:off x="1830701" y="5638800"/>
            <a:ext cx="6831178" cy="1029034"/>
          </a:xfrm>
          <a:prstGeom prst="rect">
            <a:avLst/>
          </a:prstGeom>
          <a:noFill/>
          <a:ln w="9525">
            <a:noFill/>
            <a:miter lim="800000"/>
            <a:headEnd/>
            <a:tailEnd/>
          </a:ln>
        </p:spPr>
        <p:txBody>
          <a:bodyPr lIns="89216" tIns="44609" rIns="89216" bIns="44609"/>
          <a:lstStyle/>
          <a:p>
            <a:pPr algn="ctr" eaLnBrk="1" hangingPunct="1">
              <a:spcBef>
                <a:spcPct val="20000"/>
              </a:spcBef>
              <a:buFont typeface="Arial" panose="020B0604020202020204" pitchFamily="34" charset="0"/>
              <a:buNone/>
            </a:pPr>
            <a:endParaRPr lang="en-US" altLang="en-US" sz="2000" b="1" dirty="0">
              <a:solidFill>
                <a:srgbClr val="FFFF00"/>
              </a:solidFill>
              <a:latin typeface="Open Sans" charset="0"/>
            </a:endParaRPr>
          </a:p>
        </p:txBody>
      </p:sp>
    </p:spTree>
    <p:extLst>
      <p:ext uri="{BB962C8B-B14F-4D97-AF65-F5344CB8AC3E}">
        <p14:creationId xmlns:p14="http://schemas.microsoft.com/office/powerpoint/2010/main" val="809441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1"/>
          <p:cNvSpPr>
            <a:spLocks noChangeArrowheads="1"/>
          </p:cNvSpPr>
          <p:nvPr>
            <p:ph type="title"/>
          </p:nvPr>
        </p:nvSpPr>
        <p:spPr>
          <a:ln/>
        </p:spPr>
        <p:txBody>
          <a:bodyPr/>
          <a:lstStyle/>
          <a:p>
            <a:r>
              <a:rPr lang="en-US" altLang="en-US"/>
              <a:t>Real-Life Applications</a:t>
            </a:r>
          </a:p>
        </p:txBody>
      </p:sp>
      <p:sp>
        <p:nvSpPr>
          <p:cNvPr id="11266" name="Rectangle 2"/>
          <p:cNvSpPr>
            <a:spLocks noChangeArrowheads="1"/>
          </p:cNvSpPr>
          <p:nvPr>
            <p:ph type="body" idx="1"/>
          </p:nvPr>
        </p:nvSpPr>
        <p:spPr>
          <a:ln/>
        </p:spPr>
        <p:txBody>
          <a:bodyPr>
            <a:noAutofit/>
          </a:bodyPr>
          <a:lstStyle/>
          <a:p>
            <a:r>
              <a:rPr lang="en-US" altLang="en-US" sz="2000" dirty="0"/>
              <a:t>It’s not likely anyone would want to plan a bike trip to 25 cities</a:t>
            </a:r>
          </a:p>
          <a:p>
            <a:r>
              <a:rPr lang="en-US" altLang="en-US" sz="2000" dirty="0"/>
              <a:t>But the solution of several important “real world” problems is the same as finding a tour of a large number of cities</a:t>
            </a:r>
          </a:p>
          <a:p>
            <a:pPr marL="571500" lvl="1">
              <a:spcBef>
                <a:spcPts val="1530"/>
              </a:spcBef>
            </a:pPr>
            <a:r>
              <a:rPr lang="en-US" altLang="en-US" sz="2000" dirty="0"/>
              <a:t>transportation:  school bus routes, </a:t>
            </a:r>
            <a:br>
              <a:rPr lang="en-US" altLang="en-US" sz="2000" dirty="0"/>
            </a:br>
            <a:r>
              <a:rPr lang="en-US" altLang="en-US" sz="2000" dirty="0"/>
              <a:t>service calls, delivering meals, ...</a:t>
            </a:r>
          </a:p>
          <a:p>
            <a:pPr marL="571500" lvl="1"/>
            <a:r>
              <a:rPr lang="en-US" altLang="en-US" sz="2000" dirty="0"/>
              <a:t>manufacturing:  an industrial robot </a:t>
            </a:r>
            <a:br>
              <a:rPr lang="en-US" altLang="en-US" sz="2000" dirty="0"/>
            </a:br>
            <a:r>
              <a:rPr lang="en-US" altLang="en-US" sz="2000" dirty="0"/>
              <a:t>that drills holes in printed circuit </a:t>
            </a:r>
            <a:br>
              <a:rPr lang="en-US" altLang="en-US" sz="2000" dirty="0"/>
            </a:br>
            <a:r>
              <a:rPr lang="en-US" altLang="en-US" sz="2000" dirty="0"/>
              <a:t>boards</a:t>
            </a:r>
          </a:p>
          <a:p>
            <a:pPr marL="571500" lvl="1"/>
            <a:r>
              <a:rPr lang="en-US" altLang="en-US" sz="2000" dirty="0"/>
              <a:t>VLSI (microchip) layout</a:t>
            </a:r>
          </a:p>
          <a:p>
            <a:pPr marL="571500" lvl="1"/>
            <a:r>
              <a:rPr lang="en-US" altLang="en-US" sz="2000" dirty="0"/>
              <a:t>communication:  planning new</a:t>
            </a:r>
            <a:br>
              <a:rPr lang="en-US" altLang="en-US" sz="2000" dirty="0"/>
            </a:br>
            <a:r>
              <a:rPr lang="en-US" altLang="en-US" sz="2000" dirty="0"/>
              <a:t>telecommunication networks</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194" y="2789657"/>
            <a:ext cx="3429000" cy="2811780"/>
          </a:xfrm>
          <a:prstGeom prst="rect">
            <a:avLst/>
          </a:prstGeom>
          <a:noFill/>
          <a:ln>
            <a:noFill/>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043" y="3139440"/>
            <a:ext cx="1965960" cy="2960370"/>
          </a:xfrm>
          <a:prstGeom prst="rect">
            <a:avLst/>
          </a:prstGeom>
          <a:noFill/>
          <a:ln>
            <a:noFill/>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1269" name="Rectangle 5"/>
          <p:cNvSpPr>
            <a:spLocks/>
          </p:cNvSpPr>
          <p:nvPr/>
        </p:nvSpPr>
        <p:spPr bwMode="auto">
          <a:xfrm>
            <a:off x="1124442" y="6027420"/>
            <a:ext cx="2697480" cy="75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440" i="1" dirty="0">
                <a:solidFill>
                  <a:srgbClr val="000080"/>
                </a:solidFill>
                <a:latin typeface="Helvetica" panose="020B0604020202020204" pitchFamily="34" charset="0"/>
                <a:cs typeface="Helvetica" panose="020B0604020202020204" pitchFamily="34" charset="0"/>
                <a:sym typeface="Helvetica" panose="020B0604020202020204" pitchFamily="34" charset="0"/>
              </a:rPr>
              <a:t>For many of these problems </a:t>
            </a:r>
            <a:r>
              <a:rPr lang="en-US" altLang="en-US" sz="1440" i="1" dirty="0">
                <a:solidFill>
                  <a:srgbClr val="000080"/>
                </a:solidFill>
                <a:latin typeface="Palatino" charset="0"/>
                <a:cs typeface="Palatino" charset="0"/>
                <a:sym typeface="Palatino" charset="0"/>
              </a:rPr>
              <a:t>n</a:t>
            </a:r>
            <a:r>
              <a:rPr lang="en-US" altLang="en-US" sz="1440" i="1" dirty="0">
                <a:solidFill>
                  <a:srgbClr val="000080"/>
                </a:solidFill>
                <a:latin typeface="Helvetica" panose="020B0604020202020204" pitchFamily="34" charset="0"/>
                <a:cs typeface="Helvetica" panose="020B0604020202020204" pitchFamily="34" charset="0"/>
                <a:sym typeface="Helvetica" panose="020B0604020202020204" pitchFamily="34" charset="0"/>
              </a:rPr>
              <a:t> (the number of “cities”) can be 1,000 or more</a:t>
            </a:r>
          </a:p>
        </p:txBody>
      </p:sp>
    </p:spTree>
    <p:extLst>
      <p:ext uri="{BB962C8B-B14F-4D97-AF65-F5344CB8AC3E}">
        <p14:creationId xmlns:p14="http://schemas.microsoft.com/office/powerpoint/2010/main" val="2567012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11265"/>
                                        </p:tgtEl>
                                        <p:attrNameLst>
                                          <p:attrName>style.visibility</p:attrName>
                                        </p:attrNameLst>
                                      </p:cBhvr>
                                      <p:to>
                                        <p:strVal val="visible"/>
                                      </p:to>
                                    </p:set>
                                  </p:childTnLst>
                                </p:cTn>
                              </p:par>
                            </p:childTnLst>
                          </p:cTn>
                        </p:par>
                        <p:par>
                          <p:cTn id="7" fill="hold" nodeType="afterGroup">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11266">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11266">
                                            <p:txEl>
                                              <p:pRg st="1" end="1"/>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0" presetClass="entr" presetSubtype="0" fill="hold" grpId="0" nodeType="afterEffect">
                                  <p:stCondLst>
                                    <p:cond delay="0"/>
                                  </p:stCondLst>
                                  <p:childTnLst>
                                    <p:set>
                                      <p:cBhvr>
                                        <p:cTn id="15" dur="1" fill="hold">
                                          <p:stCondLst>
                                            <p:cond delay="499"/>
                                          </p:stCondLst>
                                        </p:cTn>
                                        <p:tgtEl>
                                          <p:spTgt spid="11266">
                                            <p:txEl>
                                              <p:pRg st="2" end="2"/>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entr" presetSubtype="0" fill="hold" grpId="0" nodeType="afterEffect">
                                  <p:stCondLst>
                                    <p:cond delay="0"/>
                                  </p:stCondLst>
                                  <p:childTnLst>
                                    <p:set>
                                      <p:cBhvr>
                                        <p:cTn id="18" dur="1" fill="hold">
                                          <p:stCondLst>
                                            <p:cond delay="499"/>
                                          </p:stCondLst>
                                        </p:cTn>
                                        <p:tgtEl>
                                          <p:spTgt spid="11266">
                                            <p:txEl>
                                              <p:pRg st="3" end="3"/>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0" presetClass="entr" presetSubtype="0" fill="hold" grpId="0" nodeType="afterEffect">
                                  <p:stCondLst>
                                    <p:cond delay="0"/>
                                  </p:stCondLst>
                                  <p:childTnLst>
                                    <p:set>
                                      <p:cBhvr>
                                        <p:cTn id="21" dur="1" fill="hold">
                                          <p:stCondLst>
                                            <p:cond delay="499"/>
                                          </p:stCondLst>
                                        </p:cTn>
                                        <p:tgtEl>
                                          <p:spTgt spid="11266">
                                            <p:txEl>
                                              <p:pRg st="4" end="4"/>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0" presetClass="entr" presetSubtype="0" fill="hold" grpId="0" nodeType="afterEffect">
                                  <p:stCondLst>
                                    <p:cond delay="0"/>
                                  </p:stCondLst>
                                  <p:childTnLst>
                                    <p:set>
                                      <p:cBhvr>
                                        <p:cTn id="24" dur="1" fill="hold">
                                          <p:stCondLst>
                                            <p:cond delay="499"/>
                                          </p:stCondLst>
                                        </p:cTn>
                                        <p:tgtEl>
                                          <p:spTgt spid="11266">
                                            <p:txEl>
                                              <p:pRg st="5" end="5"/>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0" presetClass="entr" presetSubtype="0" fill="hold" nodeType="afterEffect">
                                  <p:stCondLst>
                                    <p:cond delay="0"/>
                                  </p:stCondLst>
                                  <p:childTnLst>
                                    <p:set>
                                      <p:cBhvr>
                                        <p:cTn id="27" dur="1" fill="hold">
                                          <p:stCondLst>
                                            <p:cond delay="499"/>
                                          </p:stCondLst>
                                        </p:cTn>
                                        <p:tgtEl>
                                          <p:spTgt spid="1126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entr" presetSubtype="0" fill="hold" nodeType="clickEffect">
                                  <p:stCondLst>
                                    <p:cond delay="0"/>
                                  </p:stCondLst>
                                  <p:childTnLst>
                                    <p:set>
                                      <p:cBhvr>
                                        <p:cTn id="31" dur="1" fill="hold">
                                          <p:stCondLst>
                                            <p:cond delay="499"/>
                                          </p:stCondLst>
                                        </p:cTn>
                                        <p:tgtEl>
                                          <p:spTgt spid="1126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0" presetClass="entr" presetSubtype="0" fill="hold" grpId="0" nodeType="clickEffect">
                                  <p:stCondLst>
                                    <p:cond delay="0"/>
                                  </p:stCondLst>
                                  <p:childTnLst>
                                    <p:set>
                                      <p:cBhvr>
                                        <p:cTn id="35" dur="1" fill="hold">
                                          <p:stCondLst>
                                            <p:cond delay="499"/>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autoUpdateAnimBg="0"/>
      <p:bldP spid="11266" grpId="0" build="p" bldLvl="5" autoUpdateAnimBg="0" advAuto="0"/>
      <p:bldP spid="1126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Rectangle 1"/>
          <p:cNvSpPr>
            <a:spLocks noChangeArrowheads="1"/>
          </p:cNvSpPr>
          <p:nvPr>
            <p:ph type="title"/>
          </p:nvPr>
        </p:nvSpPr>
        <p:spPr>
          <a:ln/>
        </p:spPr>
        <p:txBody>
          <a:bodyPr/>
          <a:lstStyle/>
          <a:p>
            <a:r>
              <a:rPr lang="en-US" altLang="en-US"/>
              <a:t>The Traveling Salesman</a:t>
            </a:r>
          </a:p>
        </p:txBody>
      </p:sp>
      <p:sp>
        <p:nvSpPr>
          <p:cNvPr id="12290" name="Rectangle 2"/>
          <p:cNvSpPr>
            <a:spLocks noChangeArrowheads="1"/>
          </p:cNvSpPr>
          <p:nvPr>
            <p:ph type="body" idx="1"/>
          </p:nvPr>
        </p:nvSpPr>
        <p:spPr>
          <a:ln/>
        </p:spPr>
        <p:txBody>
          <a:bodyPr/>
          <a:lstStyle/>
          <a:p>
            <a:r>
              <a:rPr lang="en-US" altLang="en-US" dirty="0"/>
              <a:t>Computer scientists call the problem of finding an optimal path between </a:t>
            </a:r>
            <a:r>
              <a:rPr lang="en-US" altLang="en-US" i="1" dirty="0">
                <a:latin typeface="Palatino" charset="0"/>
                <a:cs typeface="Palatino" charset="0"/>
                <a:sym typeface="Palatino" charset="0"/>
              </a:rPr>
              <a:t>n</a:t>
            </a:r>
            <a:r>
              <a:rPr lang="en-US" altLang="en-US" dirty="0"/>
              <a:t> points the traveling salesman problem (TSP)</a:t>
            </a:r>
          </a:p>
          <a:p>
            <a:r>
              <a:rPr lang="en-US" altLang="en-US" dirty="0"/>
              <a:t>The TSP is a famous problem</a:t>
            </a:r>
          </a:p>
          <a:p>
            <a:pPr marL="571500" lvl="1"/>
            <a:r>
              <a:rPr lang="en-US" altLang="en-US" dirty="0"/>
              <a:t>first posed by Irish mathematician</a:t>
            </a:r>
            <a:br>
              <a:rPr lang="en-US" altLang="en-US" dirty="0"/>
            </a:br>
            <a:r>
              <a:rPr lang="en-US" altLang="en-US" dirty="0"/>
              <a:t> W. R. Hamilton in the 19th century</a:t>
            </a:r>
          </a:p>
          <a:p>
            <a:pPr marL="571500" lvl="1"/>
            <a:r>
              <a:rPr lang="en-US" altLang="en-US" dirty="0"/>
              <a:t>intensely studied in </a:t>
            </a:r>
            <a:br>
              <a:rPr lang="en-US" altLang="en-US" dirty="0"/>
            </a:br>
            <a:r>
              <a:rPr lang="en-US" altLang="en-US" dirty="0"/>
              <a:t>operations research and </a:t>
            </a:r>
            <a:br>
              <a:rPr lang="en-US" altLang="en-US" dirty="0"/>
            </a:br>
            <a:r>
              <a:rPr lang="en-US" altLang="en-US" dirty="0"/>
              <a:t>other areas since 1930 </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880" y="3040380"/>
            <a:ext cx="3634740" cy="232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2294" name="Group 6"/>
          <p:cNvGrpSpPr>
            <a:grpSpLocks/>
          </p:cNvGrpSpPr>
          <p:nvPr/>
        </p:nvGrpSpPr>
        <p:grpSpPr bwMode="auto">
          <a:xfrm>
            <a:off x="685800" y="6000750"/>
            <a:ext cx="6732270" cy="1714500"/>
            <a:chOff x="0" y="0"/>
            <a:chExt cx="4712" cy="1200"/>
          </a:xfrm>
        </p:grpSpPr>
        <p:sp>
          <p:nvSpPr>
            <p:cNvPr id="12292" name="Rectangle 4"/>
            <p:cNvSpPr>
              <a:spLocks/>
            </p:cNvSpPr>
            <p:nvPr/>
          </p:nvSpPr>
          <p:spPr bwMode="auto">
            <a:xfrm>
              <a:off x="0" y="0"/>
              <a:ext cx="21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440" i="1" dirty="0">
                  <a:solidFill>
                    <a:srgbClr val="000080"/>
                  </a:solidFill>
                  <a:latin typeface="Helvetica Neue" charset="0"/>
                  <a:cs typeface="Helvetica Neue" charset="0"/>
                  <a:sym typeface="Helvetica Neue" charset="0"/>
                </a:rPr>
                <a:t>This tour of 13,500 US cities was generated by an advanced algorithm that used several “tricks” to limit the number of possible tours</a:t>
              </a:r>
            </a:p>
          </p:txBody>
        </p:sp>
        <p:sp>
          <p:nvSpPr>
            <p:cNvPr id="12293" name="Rectangle 5"/>
            <p:cNvSpPr>
              <a:spLocks/>
            </p:cNvSpPr>
            <p:nvPr/>
          </p:nvSpPr>
          <p:spPr bwMode="auto">
            <a:xfrm>
              <a:off x="3080" y="1008"/>
              <a:ext cx="16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260">
                  <a:latin typeface="Arial" panose="020B0604020202020204" pitchFamily="34" charset="0"/>
                  <a:cs typeface="Arial" panose="020B0604020202020204" pitchFamily="34" charset="0"/>
                  <a:sym typeface="Arial" panose="020B0604020202020204" pitchFamily="34" charset="0"/>
                </a:rPr>
                <a:t>http://www.tsp.gatech.edu/</a:t>
              </a:r>
            </a:p>
          </p:txBody>
        </p:sp>
      </p:grpSp>
      <p:sp>
        <p:nvSpPr>
          <p:cNvPr id="12295" name="Rectangle 7"/>
          <p:cNvSpPr>
            <a:spLocks/>
          </p:cNvSpPr>
          <p:nvPr/>
        </p:nvSpPr>
        <p:spPr bwMode="auto">
          <a:xfrm>
            <a:off x="3188970" y="5497830"/>
            <a:ext cx="2160270" cy="29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en-US" sz="1440" i="1">
                <a:solidFill>
                  <a:srgbClr val="000080"/>
                </a:solidFill>
                <a:latin typeface="Helvetica Neue" charset="0"/>
                <a:cs typeface="Helvetica Neue" charset="0"/>
                <a:sym typeface="Helvetica Neue" charset="0"/>
              </a:rPr>
              <a:t>Required 5 “CPU-years”</a:t>
            </a:r>
          </a:p>
        </p:txBody>
      </p:sp>
    </p:spTree>
    <p:extLst>
      <p:ext uri="{BB962C8B-B14F-4D97-AF65-F5344CB8AC3E}">
        <p14:creationId xmlns:p14="http://schemas.microsoft.com/office/powerpoint/2010/main" val="1422210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12290">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12290">
                                            <p:txEl>
                                              <p:pRg st="1" end="1"/>
                                            </p:txEl>
                                          </p:spTgt>
                                        </p:tgtEl>
                                        <p:attrNameLst>
                                          <p:attrName>style.visibility</p:attrName>
                                        </p:attrNameLst>
                                      </p:cBhvr>
                                      <p:to>
                                        <p:strVal val="visible"/>
                                      </p:to>
                                    </p:set>
                                  </p:childTnLst>
                                </p:cTn>
                              </p:par>
                              <p:par>
                                <p:cTn id="10" presetID="0" presetClass="entr" presetSubtype="0" fill="hold" grpId="0" nodeType="withEffect">
                                  <p:stCondLst>
                                    <p:cond delay="0"/>
                                  </p:stCondLst>
                                  <p:childTnLst>
                                    <p:set>
                                      <p:cBhvr>
                                        <p:cTn id="11" dur="1" fill="hold">
                                          <p:stCondLst>
                                            <p:cond delay="499"/>
                                          </p:stCondLst>
                                        </p:cTn>
                                        <p:tgtEl>
                                          <p:spTgt spid="12290">
                                            <p:txEl>
                                              <p:pRg st="2" end="2"/>
                                            </p:txEl>
                                          </p:spTgt>
                                        </p:tgtEl>
                                        <p:attrNameLst>
                                          <p:attrName>style.visibility</p:attrName>
                                        </p:attrNameLst>
                                      </p:cBhvr>
                                      <p:to>
                                        <p:strVal val="visible"/>
                                      </p:to>
                                    </p:set>
                                  </p:childTnLst>
                                </p:cTn>
                              </p:par>
                              <p:par>
                                <p:cTn id="12" presetID="0" presetClass="entr" presetSubtype="0" fill="hold" grpId="0" nodeType="withEffect">
                                  <p:stCondLst>
                                    <p:cond delay="0"/>
                                  </p:stCondLst>
                                  <p:childTnLst>
                                    <p:set>
                                      <p:cBhvr>
                                        <p:cTn id="13" dur="1" fill="hold">
                                          <p:stCondLst>
                                            <p:cond delay="499"/>
                                          </p:stCondLst>
                                        </p:cTn>
                                        <p:tgtEl>
                                          <p:spTgt spid="12290">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0" presetClass="entr" presetSubtype="0" fill="hold" nodeType="clickEffect">
                                  <p:stCondLst>
                                    <p:cond delay="0"/>
                                  </p:stCondLst>
                                  <p:childTnLst>
                                    <p:set>
                                      <p:cBhvr>
                                        <p:cTn id="17" dur="1" fill="hold">
                                          <p:stCondLst>
                                            <p:cond delay="499"/>
                                          </p:stCondLst>
                                        </p:cTn>
                                        <p:tgtEl>
                                          <p:spTgt spid="12291"/>
                                        </p:tgtEl>
                                        <p:attrNameLst>
                                          <p:attrName>style.visibility</p:attrName>
                                        </p:attrNameLst>
                                      </p:cBhvr>
                                      <p:to>
                                        <p:strVal val="visible"/>
                                      </p:to>
                                    </p:set>
                                  </p:childTnLst>
                                </p:cTn>
                              </p:par>
                            </p:childTnLst>
                          </p:cTn>
                        </p:par>
                        <p:par>
                          <p:cTn id="18" fill="hold" nodeType="afterGroup">
                            <p:stCondLst>
                              <p:cond delay="500"/>
                            </p:stCondLst>
                            <p:childTnLst>
                              <p:par>
                                <p:cTn id="19" presetID="0" presetClass="entr" presetSubtype="0" fill="hold" nodeType="afterEffect">
                                  <p:stCondLst>
                                    <p:cond delay="0"/>
                                  </p:stCondLst>
                                  <p:childTnLst>
                                    <p:set>
                                      <p:cBhvr>
                                        <p:cTn id="20" dur="1" fill="hold">
                                          <p:stCondLst>
                                            <p:cond delay="499"/>
                                          </p:stCondLst>
                                        </p:cTn>
                                        <p:tgtEl>
                                          <p:spTgt spid="1229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entr" presetSubtype="0" fill="hold" grpId="0" nodeType="clickEffect">
                                  <p:stCondLst>
                                    <p:cond delay="0"/>
                                  </p:stCondLst>
                                  <p:childTnLst>
                                    <p:set>
                                      <p:cBhvr>
                                        <p:cTn id="24" dur="1" fill="hold">
                                          <p:stCondLst>
                                            <p:cond delay="499"/>
                                          </p:stCondLst>
                                        </p:cTn>
                                        <p:tgtEl>
                                          <p:spTgt spid="12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advAuto="0"/>
      <p:bldP spid="1229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1"/>
          <p:cNvSpPr>
            <a:spLocks noChangeArrowheads="1"/>
          </p:cNvSpPr>
          <p:nvPr>
            <p:ph type="title"/>
          </p:nvPr>
        </p:nvSpPr>
        <p:spPr>
          <a:ln/>
        </p:spPr>
        <p:txBody>
          <a:bodyPr/>
          <a:lstStyle/>
          <a:p>
            <a:r>
              <a:rPr lang="en-US" altLang="en-US"/>
              <a:t>Genetic Algorithm</a:t>
            </a:r>
          </a:p>
        </p:txBody>
      </p:sp>
      <p:sp>
        <p:nvSpPr>
          <p:cNvPr id="13314" name="Rectangle 2"/>
          <p:cNvSpPr>
            <a:spLocks noChangeArrowheads="1"/>
          </p:cNvSpPr>
          <p:nvPr>
            <p:ph type="body" idx="1"/>
          </p:nvPr>
        </p:nvSpPr>
        <p:spPr>
          <a:ln/>
        </p:spPr>
        <p:txBody>
          <a:bodyPr/>
          <a:lstStyle/>
          <a:p>
            <a:r>
              <a:rPr lang="en-US" altLang="en-US"/>
              <a:t>One way to approach the TSP is to use an </a:t>
            </a:r>
            <a:r>
              <a:rPr lang="en-US" altLang="en-US" b="1" i="1"/>
              <a:t>evolutionary algorithm</a:t>
            </a:r>
            <a:endParaRPr lang="en-US" altLang="en-US" b="1" i="1">
              <a:cs typeface="ヒラギノ角ゴ ProN W6" charset="0"/>
            </a:endParaRPr>
          </a:p>
          <a:p>
            <a:pPr marL="571500" lvl="1"/>
            <a:r>
              <a:rPr lang="en-US" altLang="en-US"/>
              <a:t>the type of algorithm we will explore is known as a </a:t>
            </a:r>
            <a:r>
              <a:rPr lang="en-US" altLang="en-US" b="1" i="1"/>
              <a:t>genetic algorithm</a:t>
            </a:r>
            <a:endParaRPr lang="en-US" altLang="en-US" b="1" i="1">
              <a:cs typeface="ヒラギノ角ゴ ProN W6" charset="0"/>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918" y="3429000"/>
            <a:ext cx="598360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3316" name="Rectangle 4"/>
          <p:cNvSpPr>
            <a:spLocks/>
          </p:cNvSpPr>
          <p:nvPr/>
        </p:nvSpPr>
        <p:spPr bwMode="auto">
          <a:xfrm>
            <a:off x="831533" y="4503420"/>
            <a:ext cx="2960370"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440" i="1">
                <a:solidFill>
                  <a:srgbClr val="000080"/>
                </a:solidFill>
                <a:latin typeface="Helvetica" panose="020B0604020202020204" pitchFamily="34" charset="0"/>
                <a:cs typeface="Helvetica" panose="020B0604020202020204" pitchFamily="34" charset="0"/>
                <a:sym typeface="Helvetica" panose="020B0604020202020204" pitchFamily="34" charset="0"/>
              </a:rPr>
              <a:t>Imagine we have a Petri dish with several hundred different tours</a:t>
            </a:r>
          </a:p>
        </p:txBody>
      </p:sp>
      <p:sp>
        <p:nvSpPr>
          <p:cNvPr id="13317" name="Rectangle 5"/>
          <p:cNvSpPr>
            <a:spLocks/>
          </p:cNvSpPr>
          <p:nvPr/>
        </p:nvSpPr>
        <p:spPr bwMode="auto">
          <a:xfrm>
            <a:off x="834390" y="5252085"/>
            <a:ext cx="296037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440" i="1">
                <a:solidFill>
                  <a:srgbClr val="000080"/>
                </a:solidFill>
                <a:latin typeface="Helvetica" panose="020B0604020202020204" pitchFamily="34" charset="0"/>
                <a:cs typeface="Helvetica" panose="020B0604020202020204" pitchFamily="34" charset="0"/>
                <a:sym typeface="Helvetica" panose="020B0604020202020204" pitchFamily="34" charset="0"/>
              </a:rPr>
              <a:t>In Ruby, each tour will be an separate object, each with a different possible path</a:t>
            </a:r>
          </a:p>
        </p:txBody>
      </p:sp>
    </p:spTree>
    <p:extLst>
      <p:ext uri="{BB962C8B-B14F-4D97-AF65-F5344CB8AC3E}">
        <p14:creationId xmlns:p14="http://schemas.microsoft.com/office/powerpoint/2010/main" val="1226678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13314">
                                            <p:txEl>
                                              <p:pRg st="0" end="0"/>
                                            </p:txEl>
                                          </p:spTgt>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1331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entr" presetSubtype="0" fill="hold" nodeType="clickEffect">
                                  <p:stCondLst>
                                    <p:cond delay="0"/>
                                  </p:stCondLst>
                                  <p:childTnLst>
                                    <p:set>
                                      <p:cBhvr>
                                        <p:cTn id="12" dur="1" fill="hold">
                                          <p:stCondLst>
                                            <p:cond delay="499"/>
                                          </p:stCondLst>
                                        </p:cTn>
                                        <p:tgtEl>
                                          <p:spTgt spid="13315"/>
                                        </p:tgtEl>
                                        <p:attrNameLst>
                                          <p:attrName>style.visibility</p:attrName>
                                        </p:attrNameLst>
                                      </p:cBhvr>
                                      <p:to>
                                        <p:strVal val="visible"/>
                                      </p:to>
                                    </p:set>
                                  </p:childTnLst>
                                </p:cTn>
                              </p:par>
                            </p:childTnLst>
                          </p:cTn>
                        </p:par>
                        <p:par>
                          <p:cTn id="13" fill="hold" nodeType="afterGroup">
                            <p:stCondLst>
                              <p:cond delay="500"/>
                            </p:stCondLst>
                            <p:childTnLst>
                              <p:par>
                                <p:cTn id="14" presetID="0" presetClass="entr" presetSubtype="0" fill="hold" grpId="0" nodeType="afterEffect">
                                  <p:stCondLst>
                                    <p:cond delay="0"/>
                                  </p:stCondLst>
                                  <p:childTnLst>
                                    <p:set>
                                      <p:cBhvr>
                                        <p:cTn id="15" dur="1" fill="hold">
                                          <p:stCondLst>
                                            <p:cond delay="499"/>
                                          </p:stCondLst>
                                        </p:cTn>
                                        <p:tgtEl>
                                          <p:spTgt spid="1331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entr" presetSubtype="0" fill="hold" grpId="0" nodeType="clickEffect">
                                  <p:stCondLst>
                                    <p:cond delay="0"/>
                                  </p:stCondLst>
                                  <p:childTnLst>
                                    <p:set>
                                      <p:cBhvr>
                                        <p:cTn id="19" dur="1" fill="hold">
                                          <p:stCondLst>
                                            <p:cond delay="499"/>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advAuto="0"/>
      <p:bldP spid="13316" grpId="0" autoUpdateAnimBg="0"/>
      <p:bldP spid="1331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ph type="body" idx="1"/>
          </p:nvPr>
        </p:nvSpPr>
        <p:spPr>
          <a:ln/>
        </p:spPr>
        <p:txBody>
          <a:bodyPr>
            <a:normAutofit/>
          </a:bodyPr>
          <a:lstStyle/>
          <a:p>
            <a:r>
              <a:rPr lang="en-US" altLang="en-US" sz="2000" dirty="0"/>
              <a:t>Our program will repeatedly evaluate all the tours in the “dish”</a:t>
            </a:r>
          </a:p>
          <a:p>
            <a:pPr marL="571500" lvl="1"/>
            <a:r>
              <a:rPr lang="en-US" altLang="en-US" sz="2000" dirty="0"/>
              <a:t>throw out the longer tours</a:t>
            </a:r>
          </a:p>
          <a:p>
            <a:pPr marL="571500" lvl="1"/>
            <a:r>
              <a:rPr lang="en-US" altLang="en-US" sz="2000" dirty="0"/>
              <a:t>replace them with copies of the better tours</a:t>
            </a:r>
          </a:p>
          <a:p>
            <a:pPr marL="571500" lvl="1"/>
            <a:r>
              <a:rPr lang="en-US" altLang="en-US" sz="2000" dirty="0"/>
              <a:t>each copy is slightly different than the tour it was copied from</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190" y="3161685"/>
            <a:ext cx="275463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4345" name="Group 9"/>
          <p:cNvGrpSpPr>
            <a:grpSpLocks/>
          </p:cNvGrpSpPr>
          <p:nvPr/>
        </p:nvGrpSpPr>
        <p:grpSpPr bwMode="auto">
          <a:xfrm>
            <a:off x="1977390" y="3714750"/>
            <a:ext cx="1314450" cy="1577340"/>
            <a:chOff x="0" y="0"/>
            <a:chExt cx="920" cy="1104"/>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 y="80"/>
              <a:ext cx="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 y="0"/>
              <a:ext cx="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 y="264"/>
              <a:ext cx="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0"/>
              <a:ext cx="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434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 y="928"/>
              <a:ext cx="1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14348" name="Group 12"/>
          <p:cNvGrpSpPr>
            <a:grpSpLocks/>
          </p:cNvGrpSpPr>
          <p:nvPr/>
        </p:nvGrpSpPr>
        <p:grpSpPr bwMode="auto">
          <a:xfrm>
            <a:off x="4469130" y="3051810"/>
            <a:ext cx="3406140" cy="2743200"/>
            <a:chOff x="0" y="0"/>
            <a:chExt cx="2384" cy="1920"/>
          </a:xfrm>
        </p:grpSpPr>
        <p:pic>
          <p:nvPicPr>
            <p:cNvPr id="143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 y="0"/>
              <a:ext cx="1928"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4347" name="AutoShape 11"/>
            <p:cNvSpPr>
              <a:spLocks/>
            </p:cNvSpPr>
            <p:nvPr/>
          </p:nvSpPr>
          <p:spPr bwMode="auto">
            <a:xfrm>
              <a:off x="0" y="888"/>
              <a:ext cx="320" cy="145"/>
            </a:xfrm>
            <a:prstGeom prst="rightArrow">
              <a:avLst>
                <a:gd name="adj1" fmla="val 28806"/>
                <a:gd name="adj2" fmla="val 66554"/>
              </a:avLst>
            </a:prstGeom>
            <a:blipFill dpi="0" rotWithShape="0">
              <a:blip r:embed="rId5"/>
              <a:srcRect/>
              <a:tile tx="0" ty="0" sx="100000" sy="100000" flip="none" algn="tl"/>
            </a:blipFill>
            <a:ln w="25400" cap="flat">
              <a:solidFill>
                <a:schemeClr val="tx1"/>
              </a:solidFill>
              <a:prstDash val="solid"/>
              <a:miter lim="800000"/>
              <a:headEnd type="none" w="med" len="med"/>
              <a:tailEnd type="none" w="med" len="med"/>
            </a:ln>
          </p:spPr>
          <p:txBody>
            <a:bodyPr lIns="0" tIns="0" rIns="0" bIns="0"/>
            <a:lstStyle/>
            <a:p>
              <a:endParaRPr lang="en-US"/>
            </a:p>
          </p:txBody>
        </p:sp>
      </p:grpSp>
      <p:sp>
        <p:nvSpPr>
          <p:cNvPr id="14349" name="Rectangle 13"/>
          <p:cNvSpPr>
            <a:spLocks/>
          </p:cNvSpPr>
          <p:nvPr/>
        </p:nvSpPr>
        <p:spPr bwMode="auto">
          <a:xfrm>
            <a:off x="1272233" y="6105095"/>
            <a:ext cx="2960370"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440" i="1" dirty="0">
                <a:solidFill>
                  <a:srgbClr val="000080"/>
                </a:solidFill>
                <a:latin typeface="Helvetica" panose="020B0604020202020204" pitchFamily="34" charset="0"/>
                <a:cs typeface="Helvetica" panose="020B0604020202020204" pitchFamily="34" charset="0"/>
                <a:sym typeface="Helvetica" panose="020B0604020202020204" pitchFamily="34" charset="0"/>
              </a:rPr>
              <a:t>This approach is not guaranteed to find the optimal tour</a:t>
            </a:r>
          </a:p>
        </p:txBody>
      </p:sp>
      <p:sp>
        <p:nvSpPr>
          <p:cNvPr id="14350" name="Rectangle 14"/>
          <p:cNvSpPr>
            <a:spLocks/>
          </p:cNvSpPr>
          <p:nvPr/>
        </p:nvSpPr>
        <p:spPr bwMode="auto">
          <a:xfrm>
            <a:off x="5017770" y="5942494"/>
            <a:ext cx="2960370"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440" i="1" dirty="0">
                <a:solidFill>
                  <a:srgbClr val="000080"/>
                </a:solidFill>
                <a:latin typeface="Helvetica" panose="020B0604020202020204" pitchFamily="34" charset="0"/>
                <a:cs typeface="Helvetica" panose="020B0604020202020204" pitchFamily="34" charset="0"/>
                <a:sym typeface="Helvetica" panose="020B0604020202020204" pitchFamily="34" charset="0"/>
              </a:rPr>
              <a:t>But after enough rounds of “evolution” a good tour will emerge</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59291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14338">
                                            <p:txEl>
                                              <p:pRg st="0" end="0"/>
                                            </p:txEl>
                                          </p:spTgt>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14338">
                                            <p:txEl>
                                              <p:pRg st="1" end="1"/>
                                            </p:txEl>
                                          </p:spTgt>
                                        </p:tgtEl>
                                        <p:attrNameLst>
                                          <p:attrName>style.visibility</p:attrName>
                                        </p:attrNameLst>
                                      </p:cBhvr>
                                      <p:to>
                                        <p:strVal val="visible"/>
                                      </p:to>
                                    </p:set>
                                  </p:childTnLst>
                                </p:cTn>
                              </p:par>
                              <p:par>
                                <p:cTn id="9" presetID="0" presetClass="entr" presetSubtype="0" fill="hold" grpId="0" nodeType="withEffect">
                                  <p:stCondLst>
                                    <p:cond delay="0"/>
                                  </p:stCondLst>
                                  <p:childTnLst>
                                    <p:set>
                                      <p:cBhvr>
                                        <p:cTn id="10" dur="1" fill="hold">
                                          <p:stCondLst>
                                            <p:cond delay="499"/>
                                          </p:stCondLst>
                                        </p:cTn>
                                        <p:tgtEl>
                                          <p:spTgt spid="14338">
                                            <p:txEl>
                                              <p:pRg st="2" end="2"/>
                                            </p:txEl>
                                          </p:spTgt>
                                        </p:tgtEl>
                                        <p:attrNameLst>
                                          <p:attrName>style.visibility</p:attrName>
                                        </p:attrNameLst>
                                      </p:cBhvr>
                                      <p:to>
                                        <p:strVal val="visible"/>
                                      </p:to>
                                    </p:set>
                                  </p:childTnLst>
                                </p:cTn>
                              </p:par>
                              <p:par>
                                <p:cTn id="11" presetID="0" presetClass="entr" presetSubtype="0" fill="hold" grpId="0" nodeType="withEffect">
                                  <p:stCondLst>
                                    <p:cond delay="0"/>
                                  </p:stCondLst>
                                  <p:childTnLst>
                                    <p:set>
                                      <p:cBhvr>
                                        <p:cTn id="12" dur="1" fill="hold">
                                          <p:stCondLst>
                                            <p:cond delay="499"/>
                                          </p:stCondLst>
                                        </p:cTn>
                                        <p:tgtEl>
                                          <p:spTgt spid="14338">
                                            <p:txEl>
                                              <p:pRg st="3" end="3"/>
                                            </p:txEl>
                                          </p:spTgt>
                                        </p:tgtEl>
                                        <p:attrNameLst>
                                          <p:attrName>style.visibility</p:attrName>
                                        </p:attrNameLst>
                                      </p:cBhvr>
                                      <p:to>
                                        <p:strVal val="visible"/>
                                      </p:to>
                                    </p:set>
                                  </p:childTnLst>
                                </p:cTn>
                              </p:par>
                            </p:childTnLst>
                          </p:cTn>
                        </p:par>
                        <p:par>
                          <p:cTn id="13" fill="hold" nodeType="afterGroup">
                            <p:stCondLst>
                              <p:cond delay="500"/>
                            </p:stCondLst>
                            <p:childTnLst>
                              <p:par>
                                <p:cTn id="14" presetID="0" presetClass="entr" presetSubtype="0" fill="hold" nodeType="afterEffect">
                                  <p:stCondLst>
                                    <p:cond delay="0"/>
                                  </p:stCondLst>
                                  <p:childTnLst>
                                    <p:set>
                                      <p:cBhvr>
                                        <p:cTn id="15" dur="1" fill="hold">
                                          <p:stCondLst>
                                            <p:cond delay="499"/>
                                          </p:stCondLst>
                                        </p:cTn>
                                        <p:tgtEl>
                                          <p:spTgt spid="1433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entr" presetSubtype="0" fill="hold" nodeType="clickEffect">
                                  <p:stCondLst>
                                    <p:cond delay="0"/>
                                  </p:stCondLst>
                                  <p:childTnLst>
                                    <p:set>
                                      <p:cBhvr>
                                        <p:cTn id="19" dur="1" fill="hold">
                                          <p:stCondLst>
                                            <p:cond delay="499"/>
                                          </p:stCondLst>
                                        </p:cTn>
                                        <p:tgtEl>
                                          <p:spTgt spid="1434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entr" presetSubtype="0" fill="hold" nodeType="clickEffect">
                                  <p:stCondLst>
                                    <p:cond delay="0"/>
                                  </p:stCondLst>
                                  <p:childTnLst>
                                    <p:set>
                                      <p:cBhvr>
                                        <p:cTn id="23" dur="1" fill="hold">
                                          <p:stCondLst>
                                            <p:cond delay="499"/>
                                          </p:stCondLst>
                                        </p:cTn>
                                        <p:tgtEl>
                                          <p:spTgt spid="1434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entr" presetSubtype="0" fill="hold" grpId="0" nodeType="clickEffect">
                                  <p:stCondLst>
                                    <p:cond delay="0"/>
                                  </p:stCondLst>
                                  <p:childTnLst>
                                    <p:set>
                                      <p:cBhvr>
                                        <p:cTn id="27" dur="1" fill="hold">
                                          <p:stCondLst>
                                            <p:cond delay="499"/>
                                          </p:stCondLst>
                                        </p:cTn>
                                        <p:tgtEl>
                                          <p:spTgt spid="1434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entr" presetSubtype="0" fill="hold" grpId="0" nodeType="clickEffect">
                                  <p:stCondLst>
                                    <p:cond delay="0"/>
                                  </p:stCondLst>
                                  <p:childTnLst>
                                    <p:set>
                                      <p:cBhvr>
                                        <p:cTn id="31" dur="1" fill="hold">
                                          <p:stCondLst>
                                            <p:cond delay="499"/>
                                          </p:stCondLst>
                                        </p:cTn>
                                        <p:tgtEl>
                                          <p:spTgt spid="14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advAuto="0"/>
      <p:bldP spid="14349" grpId="0" autoUpdateAnimBg="0"/>
      <p:bldP spid="143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Travelling Tournament Problem (TTP)</a:t>
            </a:r>
            <a:endParaRPr lang="en-US" sz="3600" dirty="0"/>
          </a:p>
        </p:txBody>
      </p:sp>
      <p:sp>
        <p:nvSpPr>
          <p:cNvPr id="3" name="Content Placeholder 2"/>
          <p:cNvSpPr>
            <a:spLocks noGrp="1"/>
          </p:cNvSpPr>
          <p:nvPr>
            <p:ph idx="1"/>
          </p:nvPr>
        </p:nvSpPr>
        <p:spPr/>
        <p:txBody>
          <a:bodyPr/>
          <a:lstStyle/>
          <a:p>
            <a:r>
              <a:rPr lang="en-US" sz="3000" dirty="0" smtClean="0"/>
              <a:t>TTP is Sports </a:t>
            </a:r>
            <a:r>
              <a:rPr lang="en-US" sz="3000" dirty="0" err="1" smtClean="0"/>
              <a:t>Schedulling</a:t>
            </a:r>
            <a:r>
              <a:rPr lang="en-US" sz="3000" dirty="0" smtClean="0"/>
              <a:t> Combinatorial Optimization Problem</a:t>
            </a:r>
          </a:p>
          <a:p>
            <a:r>
              <a:rPr lang="en-US" sz="3000" dirty="0" smtClean="0"/>
              <a:t>Objective is to create a double robin tournament with minimal travel distance</a:t>
            </a:r>
          </a:p>
          <a:p>
            <a:r>
              <a:rPr lang="en-US" sz="3000" dirty="0" smtClean="0"/>
              <a:t>TTP takes in n (even) teams and distance </a:t>
            </a:r>
            <a:r>
              <a:rPr lang="en-US" sz="3000" dirty="0" err="1" smtClean="0"/>
              <a:t>matric</a:t>
            </a:r>
            <a:endParaRPr lang="en-US" sz="3000" dirty="0" smtClean="0"/>
          </a:p>
          <a:p>
            <a:r>
              <a:rPr lang="en-US" sz="3000" dirty="0" smtClean="0"/>
              <a:t>Each Team must play once every round</a:t>
            </a:r>
          </a:p>
          <a:p>
            <a:r>
              <a:rPr lang="en-US" sz="3000" dirty="0" smtClean="0"/>
              <a:t>Each team </a:t>
            </a:r>
            <a:r>
              <a:rPr lang="en-US" sz="3000" dirty="0" err="1" smtClean="0"/>
              <a:t>i</a:t>
            </a:r>
            <a:r>
              <a:rPr lang="en-US" sz="3000" dirty="0" smtClean="0"/>
              <a:t> play one home and one way against with every other team, j</a:t>
            </a:r>
          </a:p>
          <a:p>
            <a:endParaRPr lang="en-US" dirty="0"/>
          </a:p>
        </p:txBody>
      </p:sp>
    </p:spTree>
    <p:extLst>
      <p:ext uri="{BB962C8B-B14F-4D97-AF65-F5344CB8AC3E}">
        <p14:creationId xmlns:p14="http://schemas.microsoft.com/office/powerpoint/2010/main" val="3150795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Travelling Tournament Problem (TTP)</a:t>
            </a:r>
            <a:endParaRPr lang="en-US" sz="3600" dirty="0"/>
          </a:p>
        </p:txBody>
      </p:sp>
      <p:sp>
        <p:nvSpPr>
          <p:cNvPr id="3" name="Content Placeholder 2"/>
          <p:cNvSpPr>
            <a:spLocks noGrp="1"/>
          </p:cNvSpPr>
          <p:nvPr>
            <p:ph idx="1"/>
          </p:nvPr>
        </p:nvSpPr>
        <p:spPr>
          <a:xfrm>
            <a:off x="381000" y="1600200"/>
            <a:ext cx="8229600" cy="4525963"/>
          </a:xfrm>
        </p:spPr>
        <p:txBody>
          <a:bodyPr/>
          <a:lstStyle/>
          <a:p>
            <a:r>
              <a:rPr lang="en-US" sz="2800" dirty="0" smtClean="0"/>
              <a:t>No repeat : prevent any team from playing another team consecutive rounds</a:t>
            </a:r>
          </a:p>
          <a:p>
            <a:r>
              <a:rPr lang="en-US" sz="2800" dirty="0" smtClean="0"/>
              <a:t>At most :restricts number of consecutive home and away games to 3</a:t>
            </a:r>
          </a:p>
          <a:p>
            <a:r>
              <a:rPr lang="en-US" sz="2800" dirty="0" smtClean="0"/>
              <a:t>Number of round is 2(n-1), whereas n/2 games are played in every round.</a:t>
            </a:r>
          </a:p>
          <a:p>
            <a:r>
              <a:rPr lang="en-US" sz="2800" dirty="0" smtClean="0"/>
              <a:t>Related to real of Scheduling Major League Baseball</a:t>
            </a:r>
          </a:p>
          <a:p>
            <a:r>
              <a:rPr lang="en-US" sz="2800" dirty="0" smtClean="0"/>
              <a:t>Benchmark : http://mat.gsia.cmu.edu/TOUR</a:t>
            </a:r>
            <a:r>
              <a:rPr lang="en-US" dirty="0" smtClean="0"/>
              <a:t>N</a:t>
            </a:r>
          </a:p>
          <a:p>
            <a:endParaRPr lang="en-US" dirty="0"/>
          </a:p>
        </p:txBody>
      </p:sp>
    </p:spTree>
    <p:extLst>
      <p:ext uri="{BB962C8B-B14F-4D97-AF65-F5344CB8AC3E}">
        <p14:creationId xmlns:p14="http://schemas.microsoft.com/office/powerpoint/2010/main" val="4136166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Travelling Tournament Problem (TTP)</a:t>
            </a:r>
            <a:endParaRPr lang="en-US" sz="3200" dirty="0">
              <a:latin typeface="+mn-lt"/>
              <a:ea typeface="+mn-ea"/>
              <a:cs typeface="+mn-cs"/>
            </a:endParaRPr>
          </a:p>
        </p:txBody>
      </p:sp>
      <p:sp>
        <p:nvSpPr>
          <p:cNvPr id="5" name="Content Placeholder 4"/>
          <p:cNvSpPr>
            <a:spLocks noGrp="1"/>
          </p:cNvSpPr>
          <p:nvPr>
            <p:ph idx="1"/>
          </p:nvPr>
        </p:nvSpPr>
        <p:spPr>
          <a:xfrm>
            <a:off x="457200" y="1600201"/>
            <a:ext cx="1905000" cy="990600"/>
          </a:xfrm>
        </p:spPr>
        <p:txBody>
          <a:bodyPr/>
          <a:lstStyle/>
          <a:p>
            <a:r>
              <a:rPr lang="en-US" dirty="0" smtClean="0"/>
              <a:t>Sample</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819400" y="1600199"/>
            <a:ext cx="5334000" cy="1928121"/>
          </a:xfrm>
          <a:prstGeom prst="rect">
            <a:avLst/>
          </a:prstGeom>
          <a:noFill/>
          <a:ln w="9525">
            <a:noFill/>
            <a:miter lim="800000"/>
            <a:headEnd/>
            <a:tailEnd/>
          </a:ln>
          <a:effectLst/>
        </p:spPr>
      </p:pic>
      <p:sp>
        <p:nvSpPr>
          <p:cNvPr id="7" name="Rectangle 6"/>
          <p:cNvSpPr/>
          <p:nvPr/>
        </p:nvSpPr>
        <p:spPr>
          <a:xfrm>
            <a:off x="381000" y="3657600"/>
            <a:ext cx="8229600" cy="1477328"/>
          </a:xfrm>
          <a:prstGeom prst="rect">
            <a:avLst/>
          </a:prstGeom>
        </p:spPr>
        <p:txBody>
          <a:bodyPr wrap="square">
            <a:spAutoFit/>
          </a:bodyPr>
          <a:lstStyle/>
          <a:p>
            <a:r>
              <a:rPr lang="en-US" dirty="0" smtClean="0"/>
              <a:t>Team 1 successively plays against teams T 6 at home, T 2 away, T 4 at home, T 3 at home, T 5 away, T 4 away, T 3 away, T 5 at home, T 2 at home, T 6 away. </a:t>
            </a:r>
          </a:p>
          <a:p>
            <a:endParaRPr lang="en-US" dirty="0" smtClean="0"/>
          </a:p>
          <a:p>
            <a:r>
              <a:rPr lang="en-US" dirty="0" smtClean="0"/>
              <a:t>The travel cost of team T 1 is</a:t>
            </a:r>
          </a:p>
          <a:p>
            <a:r>
              <a:rPr lang="en-US" dirty="0" smtClean="0"/>
              <a:t>d 12 + d 21 + d 15 + d 54 + d 43 + d 31 + d 16 + d 61 .</a:t>
            </a:r>
            <a:endParaRPr lang="en-US" dirty="0"/>
          </a:p>
        </p:txBody>
      </p:sp>
    </p:spTree>
    <p:extLst>
      <p:ext uri="{BB962C8B-B14F-4D97-AF65-F5344CB8AC3E}">
        <p14:creationId xmlns:p14="http://schemas.microsoft.com/office/powerpoint/2010/main" val="2958814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Shop </a:t>
            </a:r>
            <a:r>
              <a:rPr lang="en-US" dirty="0" err="1" smtClean="0"/>
              <a:t>Schedulling</a:t>
            </a:r>
            <a:r>
              <a:rPr lang="en-US" dirty="0" smtClean="0"/>
              <a:t> (JSS)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Purpose  is finding a sequential allocation of competing resources that optimizes a particular objective function</a:t>
            </a:r>
          </a:p>
          <a:p>
            <a:r>
              <a:rPr lang="en-US" sz="3200" dirty="0" smtClean="0"/>
              <a:t>The problem JSS consists of :</a:t>
            </a:r>
            <a:r>
              <a:rPr lang="en-US" dirty="0" smtClean="0"/>
              <a:t>A finite set </a:t>
            </a:r>
            <a:r>
              <a:rPr lang="en-US" i="1" dirty="0" smtClean="0"/>
              <a:t>J </a:t>
            </a:r>
            <a:r>
              <a:rPr lang="en-US" dirty="0" smtClean="0"/>
              <a:t>of </a:t>
            </a:r>
            <a:r>
              <a:rPr lang="en-US" i="1" dirty="0" smtClean="0"/>
              <a:t>n</a:t>
            </a:r>
            <a:r>
              <a:rPr lang="en-US" dirty="0" smtClean="0"/>
              <a:t> jobs </a:t>
            </a:r>
          </a:p>
          <a:p>
            <a:r>
              <a:rPr lang="en-US" dirty="0" smtClean="0"/>
              <a:t>Each Job </a:t>
            </a:r>
            <a:r>
              <a:rPr lang="en-US" i="1" dirty="0" err="1" smtClean="0"/>
              <a:t>Ji</a:t>
            </a:r>
            <a:r>
              <a:rPr lang="en-US" dirty="0" smtClean="0"/>
              <a:t> must be processed on every machine and consists of a chain </a:t>
            </a:r>
            <a:r>
              <a:rPr lang="en-US" i="1" dirty="0" smtClean="0"/>
              <a:t>mi</a:t>
            </a:r>
            <a:r>
              <a:rPr lang="en-US" dirty="0" smtClean="0"/>
              <a:t> operation </a:t>
            </a:r>
            <a:r>
              <a:rPr lang="en-US" i="1" dirty="0" smtClean="0"/>
              <a:t>Oi1</a:t>
            </a:r>
            <a:r>
              <a:rPr lang="en-US" dirty="0" smtClean="0"/>
              <a:t>, </a:t>
            </a:r>
            <a:r>
              <a:rPr lang="en-US" i="1" dirty="0" smtClean="0"/>
              <a:t>Oi2,…..</a:t>
            </a:r>
            <a:r>
              <a:rPr lang="en-US" i="1" dirty="0" err="1" smtClean="0"/>
              <a:t>Oim</a:t>
            </a:r>
            <a:r>
              <a:rPr lang="en-US" i="1" dirty="0" smtClean="0"/>
              <a:t>, </a:t>
            </a:r>
            <a:r>
              <a:rPr lang="en-US" dirty="0" smtClean="0"/>
              <a:t>which have to be scheduled in a pre-determined given order.</a:t>
            </a:r>
          </a:p>
          <a:p>
            <a:r>
              <a:rPr lang="en-US" dirty="0" err="1" smtClean="0">
                <a:latin typeface="Times New Roman" pitchFamily="18" charset="0"/>
                <a:cs typeface="Times New Roman" pitchFamily="18" charset="0"/>
              </a:rPr>
              <a:t>Oij</a:t>
            </a:r>
            <a:r>
              <a:rPr lang="en-US" dirty="0" smtClean="0">
                <a:latin typeface="Times New Roman" pitchFamily="18" charset="0"/>
                <a:cs typeface="Times New Roman" pitchFamily="18" charset="0"/>
              </a:rPr>
              <a:t> is the j-</a:t>
            </a:r>
            <a:r>
              <a:rPr lang="en-US" dirty="0" err="1" smtClean="0">
                <a:latin typeface="Times New Roman" pitchFamily="18" charset="0"/>
                <a:cs typeface="Times New Roman" pitchFamily="18" charset="0"/>
              </a:rPr>
              <a:t>th</a:t>
            </a:r>
            <a:r>
              <a:rPr lang="en-US" dirty="0" smtClean="0">
                <a:latin typeface="Times New Roman" pitchFamily="18" charset="0"/>
                <a:cs typeface="Times New Roman" pitchFamily="18" charset="0"/>
              </a:rPr>
              <a:t> operation of job </a:t>
            </a:r>
            <a:r>
              <a:rPr lang="en-US" dirty="0" err="1" smtClean="0">
                <a:latin typeface="Times New Roman" pitchFamily="18" charset="0"/>
                <a:cs typeface="Times New Roman" pitchFamily="18" charset="0"/>
              </a:rPr>
              <a:t>i</a:t>
            </a:r>
            <a:endParaRPr lang="en-US" dirty="0" smtClean="0">
              <a:latin typeface="Times New Roman" pitchFamily="18" charset="0"/>
              <a:cs typeface="Times New Roman" pitchFamily="18" charset="0"/>
            </a:endParaRPr>
          </a:p>
          <a:p>
            <a:r>
              <a:rPr lang="en-US" dirty="0" smtClean="0"/>
              <a:t>A Machine, </a:t>
            </a:r>
            <a:r>
              <a:rPr lang="en-US" dirty="0" err="1" smtClean="0"/>
              <a:t>Mx</a:t>
            </a:r>
            <a:r>
              <a:rPr lang="en-US" dirty="0" smtClean="0"/>
              <a:t>, perform operation in duration processing time, </a:t>
            </a:r>
            <a:r>
              <a:rPr lang="el-GR" dirty="0" smtClean="0"/>
              <a:t>τ</a:t>
            </a:r>
            <a:r>
              <a:rPr lang="en-US" dirty="0" err="1" smtClean="0"/>
              <a:t>ij</a:t>
            </a:r>
            <a:r>
              <a:rPr lang="en-US" dirty="0" smtClean="0"/>
              <a:t> , without </a:t>
            </a:r>
            <a:r>
              <a:rPr lang="en-US" dirty="0" err="1" smtClean="0"/>
              <a:t>interuption</a:t>
            </a:r>
            <a:r>
              <a:rPr lang="en-US" dirty="0" smtClean="0"/>
              <a:t> and preemption</a:t>
            </a:r>
          </a:p>
          <a:p>
            <a:endParaRPr lang="en-US" dirty="0"/>
          </a:p>
        </p:txBody>
      </p:sp>
    </p:spTree>
    <p:extLst>
      <p:ext uri="{BB962C8B-B14F-4D97-AF65-F5344CB8AC3E}">
        <p14:creationId xmlns:p14="http://schemas.microsoft.com/office/powerpoint/2010/main" val="4054571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Shop </a:t>
            </a:r>
            <a:r>
              <a:rPr lang="en-US" dirty="0" err="1" smtClean="0"/>
              <a:t>Schedulling</a:t>
            </a:r>
            <a:endParaRPr lang="en-US" dirty="0"/>
          </a:p>
        </p:txBody>
      </p:sp>
      <p:sp>
        <p:nvSpPr>
          <p:cNvPr id="3" name="Content Placeholder 2"/>
          <p:cNvSpPr>
            <a:spLocks noGrp="1"/>
          </p:cNvSpPr>
          <p:nvPr>
            <p:ph sz="quarter" idx="1"/>
          </p:nvPr>
        </p:nvSpPr>
        <p:spPr>
          <a:xfrm>
            <a:off x="228600" y="1676400"/>
            <a:ext cx="8534400" cy="3886200"/>
          </a:xfrm>
        </p:spPr>
        <p:txBody>
          <a:bodyPr>
            <a:normAutofit fontScale="92500"/>
          </a:bodyPr>
          <a:lstStyle/>
          <a:p>
            <a:r>
              <a:rPr lang="en-US" sz="2800" dirty="0" smtClean="0"/>
              <a:t>Each machine can process only one job and each job can be processed by only one machine at a time.</a:t>
            </a:r>
          </a:p>
          <a:p>
            <a:r>
              <a:rPr lang="en-US" dirty="0" smtClean="0"/>
              <a:t>The longest duration in which all operation of all jobs are completed is referred to as </a:t>
            </a:r>
            <a:r>
              <a:rPr lang="en-US" dirty="0" err="1" smtClean="0"/>
              <a:t>makespan</a:t>
            </a:r>
            <a:r>
              <a:rPr lang="en-US" dirty="0" smtClean="0"/>
              <a:t> (</a:t>
            </a:r>
            <a:r>
              <a:rPr lang="en-US" dirty="0" err="1" smtClean="0"/>
              <a:t>Cmax</a:t>
            </a:r>
            <a:r>
              <a:rPr lang="en-US" dirty="0" smtClean="0"/>
              <a:t>).</a:t>
            </a:r>
          </a:p>
          <a:p>
            <a:r>
              <a:rPr lang="en-US" dirty="0" smtClean="0"/>
              <a:t>Ai  is set ordered pair of operations constrained by precedence relation for job </a:t>
            </a:r>
            <a:r>
              <a:rPr lang="en-US" dirty="0" err="1" smtClean="0"/>
              <a:t>Ji</a:t>
            </a:r>
            <a:endParaRPr lang="en-US" dirty="0" smtClean="0"/>
          </a:p>
          <a:p>
            <a:r>
              <a:rPr lang="en-US" dirty="0" smtClean="0"/>
              <a:t>For each </a:t>
            </a:r>
            <a:r>
              <a:rPr lang="en-US" dirty="0" err="1" smtClean="0"/>
              <a:t>machineMx</a:t>
            </a:r>
            <a:r>
              <a:rPr lang="en-US" dirty="0" smtClean="0"/>
              <a:t>, the set Ex describes the set of all pairs of operation to be performed on machine.</a:t>
            </a:r>
          </a:p>
          <a:p>
            <a:endParaRPr lang="en-US" dirty="0" smtClean="0"/>
          </a:p>
          <a:p>
            <a:endParaRPr lang="en-US" dirty="0" smtClean="0"/>
          </a:p>
          <a:p>
            <a:endParaRPr lang="en-US" dirty="0"/>
          </a:p>
        </p:txBody>
      </p:sp>
      <p:pic>
        <p:nvPicPr>
          <p:cNvPr id="22532" name="Picture 4"/>
          <p:cNvPicPr>
            <a:picLocks noChangeAspect="1" noChangeArrowheads="1"/>
          </p:cNvPicPr>
          <p:nvPr/>
        </p:nvPicPr>
        <p:blipFill>
          <a:blip r:embed="rId2"/>
          <a:srcRect/>
          <a:stretch>
            <a:fillRect/>
          </a:stretch>
        </p:blipFill>
        <p:spPr bwMode="auto">
          <a:xfrm>
            <a:off x="1066800" y="5791200"/>
            <a:ext cx="5638800" cy="703321"/>
          </a:xfrm>
          <a:prstGeom prst="rect">
            <a:avLst/>
          </a:prstGeom>
          <a:noFill/>
          <a:ln w="9525">
            <a:noFill/>
            <a:miter lim="800000"/>
            <a:headEnd/>
            <a:tailEnd/>
          </a:ln>
          <a:effectLst/>
        </p:spPr>
      </p:pic>
    </p:spTree>
    <p:extLst>
      <p:ext uri="{BB962C8B-B14F-4D97-AF65-F5344CB8AC3E}">
        <p14:creationId xmlns:p14="http://schemas.microsoft.com/office/powerpoint/2010/main" val="1572553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JSS with 3 x 3</a:t>
            </a:r>
            <a:endParaRPr lang="en-US" dirty="0"/>
          </a:p>
        </p:txBody>
      </p:sp>
      <p:sp>
        <p:nvSpPr>
          <p:cNvPr id="3" name="Content Placeholder 2"/>
          <p:cNvSpPr>
            <a:spLocks noGrp="1"/>
          </p:cNvSpPr>
          <p:nvPr>
            <p:ph sz="quarter" idx="1"/>
          </p:nvPr>
        </p:nvSpPr>
        <p:spPr>
          <a:xfrm>
            <a:off x="612648" y="1600200"/>
            <a:ext cx="7845552" cy="762000"/>
          </a:xfrm>
        </p:spPr>
        <p:txBody>
          <a:bodyPr>
            <a:normAutofit fontScale="92500" lnSpcReduction="20000"/>
          </a:bodyPr>
          <a:lstStyle/>
          <a:p>
            <a:r>
              <a:rPr lang="en-US" dirty="0" smtClean="0"/>
              <a:t>Disjunctive Graph Representation of 3 x 3 instance</a:t>
            </a:r>
          </a:p>
          <a:p>
            <a:pPr>
              <a:buNone/>
            </a:pPr>
            <a:endParaRPr lang="en-US" dirty="0"/>
          </a:p>
        </p:txBody>
      </p:sp>
      <p:pic>
        <p:nvPicPr>
          <p:cNvPr id="23555" name="Picture 3"/>
          <p:cNvPicPr>
            <a:picLocks noChangeAspect="1" noChangeArrowheads="1"/>
          </p:cNvPicPr>
          <p:nvPr/>
        </p:nvPicPr>
        <p:blipFill>
          <a:blip r:embed="rId2"/>
          <a:srcRect/>
          <a:stretch>
            <a:fillRect/>
          </a:stretch>
        </p:blipFill>
        <p:spPr bwMode="auto">
          <a:xfrm>
            <a:off x="520698" y="2285999"/>
            <a:ext cx="4889502" cy="2667001"/>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a:srcRect/>
          <a:stretch>
            <a:fillRect/>
          </a:stretch>
        </p:blipFill>
        <p:spPr bwMode="auto">
          <a:xfrm>
            <a:off x="5715000" y="2590800"/>
            <a:ext cx="2819400" cy="524428"/>
          </a:xfrm>
          <a:prstGeom prst="rect">
            <a:avLst/>
          </a:prstGeom>
          <a:noFill/>
          <a:ln w="9525">
            <a:noFill/>
            <a:miter lim="800000"/>
            <a:headEnd/>
            <a:tailEnd/>
          </a:ln>
          <a:effectLst/>
        </p:spPr>
      </p:pic>
      <p:sp>
        <p:nvSpPr>
          <p:cNvPr id="7" name="Content Placeholder 2"/>
          <p:cNvSpPr txBox="1">
            <a:spLocks/>
          </p:cNvSpPr>
          <p:nvPr/>
        </p:nvSpPr>
        <p:spPr>
          <a:xfrm>
            <a:off x="304800" y="5638800"/>
            <a:ext cx="8686800" cy="914400"/>
          </a:xfrm>
          <a:prstGeom prst="rect">
            <a:avLst/>
          </a:prstGeom>
        </p:spPr>
        <p:txBody>
          <a:bodyPr vert="horz">
            <a:noAutofit/>
          </a:bodyPr>
          <a:lstStyle/>
          <a:p>
            <a:pPr marL="320040" lvl="0" indent="-320040">
              <a:spcBef>
                <a:spcPts val="700"/>
              </a:spcBef>
              <a:buClr>
                <a:schemeClr val="accent2"/>
              </a:buClr>
              <a:buSzPct val="60000"/>
            </a:pPr>
            <a:r>
              <a:rPr lang="en-US" dirty="0" smtClean="0"/>
              <a:t>The set of operations on each machine is  given by:</a:t>
            </a:r>
          </a:p>
          <a:p>
            <a:pPr marL="320040" lvl="0" indent="-320040">
              <a:spcBef>
                <a:spcPts val="700"/>
              </a:spcBef>
              <a:buClr>
                <a:schemeClr val="accent2"/>
              </a:buClr>
              <a:buSzPct val="60000"/>
            </a:pPr>
            <a:r>
              <a:rPr lang="en-US" dirty="0" smtClean="0"/>
              <a:t> M 1  = {O11 , O22 , O32 }, M 2  = {O12 , O23 , O33 } and  M 3  = {O 13 , O21 , O31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9196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533400"/>
            <a:ext cx="7391400" cy="914400"/>
          </a:xfrm>
        </p:spPr>
        <p:txBody>
          <a:bodyPr/>
          <a:lstStyle/>
          <a:p>
            <a:r>
              <a:rPr lang="en-US" altLang="en-US" dirty="0" smtClean="0"/>
              <a:t>Agenda</a:t>
            </a:r>
            <a:endParaRPr lang="id-ID" altLang="en-US" dirty="0" smtClean="0"/>
          </a:p>
        </p:txBody>
      </p:sp>
      <p:sp>
        <p:nvSpPr>
          <p:cNvPr id="7171" name="Content Placeholder 2"/>
          <p:cNvSpPr>
            <a:spLocks noGrp="1"/>
          </p:cNvSpPr>
          <p:nvPr>
            <p:ph idx="1"/>
          </p:nvPr>
        </p:nvSpPr>
        <p:spPr>
          <a:xfrm>
            <a:off x="700088" y="1465263"/>
            <a:ext cx="8229600" cy="4525962"/>
          </a:xfrm>
        </p:spPr>
        <p:txBody>
          <a:bodyPr/>
          <a:lstStyle/>
          <a:p>
            <a:pPr>
              <a:defRPr/>
            </a:pPr>
            <a:r>
              <a:rPr lang="en-US" sz="2400" dirty="0" smtClean="0"/>
              <a:t>One Max Problem</a:t>
            </a:r>
          </a:p>
          <a:p>
            <a:pPr>
              <a:defRPr/>
            </a:pPr>
            <a:r>
              <a:rPr lang="en-US" sz="2400" dirty="0" smtClean="0"/>
              <a:t>Traveling Salesman Problem</a:t>
            </a:r>
          </a:p>
          <a:p>
            <a:pPr>
              <a:defRPr/>
            </a:pPr>
            <a:r>
              <a:rPr lang="en-US" sz="2400" dirty="0" smtClean="0"/>
              <a:t>Travelling tournament Problem</a:t>
            </a:r>
          </a:p>
          <a:p>
            <a:pPr>
              <a:defRPr/>
            </a:pPr>
            <a:r>
              <a:rPr lang="en-US" sz="2400" dirty="0" smtClean="0"/>
              <a:t>Job </a:t>
            </a:r>
            <a:r>
              <a:rPr lang="en-US" sz="2400" smtClean="0"/>
              <a:t>Shop Scheduling</a:t>
            </a:r>
            <a:endParaRPr lang="en-US" sz="2400" dirty="0" smtClean="0"/>
          </a:p>
          <a:p>
            <a:pPr>
              <a:defRPr/>
            </a:pPr>
            <a:r>
              <a:rPr lang="en-US" sz="2400" dirty="0" smtClean="0"/>
              <a:t>Clustering</a:t>
            </a:r>
            <a:endParaRPr lang="en-US" sz="2400" dirty="0" smtClean="0"/>
          </a:p>
          <a:p>
            <a:pPr marL="0" indent="0">
              <a:buFont typeface="Arial" panose="020B0604020202020204" pitchFamily="34" charset="0"/>
              <a:buNone/>
              <a:defRPr/>
            </a:pPr>
            <a:endParaRPr lang="id-ID"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Feasible Solution</a:t>
            </a:r>
            <a:endParaRPr lang="en-US" dirty="0"/>
          </a:p>
        </p:txBody>
      </p:sp>
      <p:pic>
        <p:nvPicPr>
          <p:cNvPr id="24578" name="Picture 2"/>
          <p:cNvPicPr>
            <a:picLocks noGrp="1" noChangeAspect="1" noChangeArrowheads="1"/>
          </p:cNvPicPr>
          <p:nvPr>
            <p:ph sz="quarter" idx="1"/>
          </p:nvPr>
        </p:nvPicPr>
        <p:blipFill>
          <a:blip r:embed="rId2"/>
          <a:srcRect/>
          <a:stretch>
            <a:fillRect/>
          </a:stretch>
        </p:blipFill>
        <p:spPr bwMode="auto">
          <a:xfrm>
            <a:off x="304800" y="1905000"/>
            <a:ext cx="4876799" cy="22860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b="18868"/>
          <a:stretch>
            <a:fillRect/>
          </a:stretch>
        </p:blipFill>
        <p:spPr bwMode="auto">
          <a:xfrm>
            <a:off x="5181599" y="1905000"/>
            <a:ext cx="3686175" cy="1371600"/>
          </a:xfrm>
          <a:prstGeom prst="rect">
            <a:avLst/>
          </a:prstGeom>
          <a:noFill/>
          <a:ln w="9525">
            <a:noFill/>
            <a:miter lim="800000"/>
            <a:headEnd/>
            <a:tailEnd/>
          </a:ln>
          <a:effectLst/>
        </p:spPr>
      </p:pic>
      <p:sp>
        <p:nvSpPr>
          <p:cNvPr id="6" name="Content Placeholder 2"/>
          <p:cNvSpPr txBox="1">
            <a:spLocks/>
          </p:cNvSpPr>
          <p:nvPr/>
        </p:nvSpPr>
        <p:spPr>
          <a:xfrm>
            <a:off x="762000" y="4419600"/>
            <a:ext cx="7845552" cy="7620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sz="2900" dirty="0" err="1" smtClean="0"/>
              <a:t>Makespan</a:t>
            </a:r>
            <a:r>
              <a:rPr lang="en-US" sz="2900" dirty="0" smtClean="0"/>
              <a:t> is 16 (O21+O31+O32+O33)</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4">
            <p14:nvContentPartPr>
              <p14:cNvPr id="1026" name="Ink 2"/>
              <p14:cNvContentPartPr>
                <a14:cpLocks xmlns:a14="http://schemas.microsoft.com/office/drawing/2010/main" noRot="1" noChangeAspect="1" noEditPoints="1" noChangeArrowheads="1" noChangeShapeType="1"/>
              </p14:cNvContentPartPr>
              <p14:nvPr/>
            </p14:nvContentPartPr>
            <p14:xfrm>
              <a:off x="2589213" y="2670175"/>
              <a:ext cx="527050" cy="938213"/>
            </p14:xfrm>
          </p:contentPart>
        </mc:Choice>
        <mc:Fallback>
          <p:pic>
            <p:nvPicPr>
              <p:cNvPr id="1026" name="Ink 2"/>
              <p:cNvPicPr>
                <a:picLocks noRot="1" noChangeAspect="1" noEditPoints="1" noChangeArrowheads="1" noChangeShapeType="1"/>
              </p:cNvPicPr>
              <p:nvPr/>
            </p:nvPicPr>
            <p:blipFill>
              <a:blip r:embed="rId5"/>
              <a:stretch>
                <a:fillRect/>
              </a:stretch>
            </p:blipFill>
            <p:spPr>
              <a:xfrm>
                <a:off x="2582733" y="2663695"/>
                <a:ext cx="540010" cy="95117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27" name="Ink 3"/>
              <p14:cNvContentPartPr>
                <a14:cpLocks xmlns:a14="http://schemas.microsoft.com/office/drawing/2010/main" noRot="1" noChangeAspect="1" noEditPoints="1" noChangeArrowheads="1" noChangeShapeType="1"/>
              </p14:cNvContentPartPr>
              <p14:nvPr/>
            </p14:nvContentPartPr>
            <p14:xfrm>
              <a:off x="3571875" y="2697163"/>
              <a:ext cx="492125" cy="768350"/>
            </p14:xfrm>
          </p:contentPart>
        </mc:Choice>
        <mc:Fallback>
          <p:pic>
            <p:nvPicPr>
              <p:cNvPr id="1027" name="Ink 3"/>
              <p:cNvPicPr>
                <a:picLocks noRot="1" noChangeAspect="1" noEditPoints="1" noChangeArrowheads="1" noChangeShapeType="1"/>
              </p:cNvPicPr>
              <p:nvPr/>
            </p:nvPicPr>
            <p:blipFill>
              <a:blip r:embed="rId7"/>
              <a:stretch>
                <a:fillRect/>
              </a:stretch>
            </p:blipFill>
            <p:spPr>
              <a:xfrm>
                <a:off x="3565400" y="2690682"/>
                <a:ext cx="505076" cy="78131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28" name="Ink 4"/>
              <p14:cNvContentPartPr>
                <a14:cpLocks xmlns:a14="http://schemas.microsoft.com/office/drawing/2010/main" noRot="1" noChangeAspect="1" noEditPoints="1" noChangeArrowheads="1" noChangeShapeType="1"/>
              </p14:cNvContentPartPr>
              <p14:nvPr/>
            </p14:nvContentPartPr>
            <p14:xfrm>
              <a:off x="1500188" y="1527175"/>
              <a:ext cx="536575" cy="1411288"/>
            </p14:xfrm>
          </p:contentPart>
        </mc:Choice>
        <mc:Fallback>
          <p:pic>
            <p:nvPicPr>
              <p:cNvPr id="1028" name="Ink 4"/>
              <p:cNvPicPr>
                <a:picLocks noRot="1" noChangeAspect="1" noEditPoints="1" noChangeArrowheads="1" noChangeShapeType="1"/>
              </p:cNvPicPr>
              <p:nvPr/>
            </p:nvPicPr>
            <p:blipFill>
              <a:blip r:embed="rId9"/>
              <a:stretch>
                <a:fillRect/>
              </a:stretch>
            </p:blipFill>
            <p:spPr>
              <a:xfrm>
                <a:off x="1493706" y="1520695"/>
                <a:ext cx="549539" cy="1424249"/>
              </a:xfrm>
              <a:prstGeom prst="rect">
                <a:avLst/>
              </a:prstGeom>
            </p:spPr>
          </p:pic>
        </mc:Fallback>
      </mc:AlternateContent>
    </p:spTree>
    <p:extLst>
      <p:ext uri="{BB962C8B-B14F-4D97-AF65-F5344CB8AC3E}">
        <p14:creationId xmlns:p14="http://schemas.microsoft.com/office/powerpoint/2010/main" val="1009650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Clustering Problem</a:t>
            </a:r>
            <a:endParaRPr lang="en-US" altLang="en-US" dirty="0" smtClean="0">
              <a:ea typeface="ＭＳ Ｐゴシック" panose="020B0600070205080204" pitchFamily="34" charset="-128"/>
            </a:endParaRPr>
          </a:p>
        </p:txBody>
      </p:sp>
      <p:sp>
        <p:nvSpPr>
          <p:cNvPr id="17411" name="Rectangle 5"/>
          <p:cNvSpPr>
            <a:spLocks noGrp="1" noChangeArrowheads="1"/>
          </p:cNvSpPr>
          <p:nvPr>
            <p:ph type="body" idx="1"/>
          </p:nvPr>
        </p:nvSpPr>
        <p:spPr/>
        <p:txBody>
          <a:bodyPr/>
          <a:lstStyle/>
          <a:p>
            <a:pPr eaLnBrk="1" hangingPunct="1">
              <a:lnSpc>
                <a:spcPct val="90000"/>
              </a:lnSpc>
            </a:pPr>
            <a:r>
              <a:rPr lang="en-US" altLang="en-US" dirty="0" smtClean="0">
                <a:solidFill>
                  <a:schemeClr val="folHlink"/>
                </a:solidFill>
                <a:ea typeface="ＭＳ Ｐゴシック" panose="020B0600070205080204" pitchFamily="34" charset="-128"/>
              </a:rPr>
              <a:t>Clustering</a:t>
            </a:r>
            <a:r>
              <a:rPr lang="en-US" altLang="en-US" dirty="0" smtClean="0">
                <a:ea typeface="ＭＳ Ｐゴシック" panose="020B0600070205080204" pitchFamily="34" charset="-128"/>
              </a:rPr>
              <a:t>: the process of grouping a set of objects into classes of similar objects</a:t>
            </a:r>
          </a:p>
          <a:p>
            <a:pPr lvl="1" eaLnBrk="1" hangingPunct="1">
              <a:lnSpc>
                <a:spcPct val="90000"/>
              </a:lnSpc>
            </a:pPr>
            <a:r>
              <a:rPr lang="en-US" altLang="en-US" sz="2600" dirty="0" smtClean="0">
                <a:ea typeface="ＭＳ Ｐゴシック" panose="020B0600070205080204" pitchFamily="34" charset="-128"/>
              </a:rPr>
              <a:t>Documents within a cluster should be similar.</a:t>
            </a:r>
          </a:p>
          <a:p>
            <a:pPr lvl="1" eaLnBrk="1" hangingPunct="1">
              <a:lnSpc>
                <a:spcPct val="90000"/>
              </a:lnSpc>
            </a:pPr>
            <a:r>
              <a:rPr lang="en-US" altLang="en-US" sz="2600" dirty="0" smtClean="0">
                <a:ea typeface="ＭＳ Ｐゴシック" panose="020B0600070205080204" pitchFamily="34" charset="-128"/>
              </a:rPr>
              <a:t>Documents from different clusters should be dissimilar.</a:t>
            </a:r>
            <a:endParaRPr lang="en-US" altLang="en-US" dirty="0" smtClean="0">
              <a:ea typeface="ＭＳ Ｐゴシック" panose="020B0600070205080204" pitchFamily="34" charset="-128"/>
            </a:endParaRPr>
          </a:p>
          <a:p>
            <a:pPr eaLnBrk="1" hangingPunct="1">
              <a:lnSpc>
                <a:spcPct val="90000"/>
              </a:lnSpc>
            </a:pPr>
            <a:r>
              <a:rPr lang="en-US" altLang="en-US" sz="2900" dirty="0" smtClean="0">
                <a:ea typeface="ＭＳ Ｐゴシック" panose="020B0600070205080204" pitchFamily="34" charset="-128"/>
              </a:rPr>
              <a:t>The commonest form of </a:t>
            </a:r>
            <a:r>
              <a:rPr lang="en-US" altLang="en-US" sz="2900" i="1" dirty="0" smtClean="0">
                <a:ea typeface="ＭＳ Ｐゴシック" panose="020B0600070205080204" pitchFamily="34" charset="-128"/>
              </a:rPr>
              <a:t>unsupervised learning</a:t>
            </a:r>
          </a:p>
          <a:p>
            <a:pPr lvl="2" eaLnBrk="1" hangingPunct="1">
              <a:lnSpc>
                <a:spcPct val="90000"/>
              </a:lnSpc>
            </a:pPr>
            <a:r>
              <a:rPr lang="en-US" altLang="en-US" sz="2400" dirty="0" smtClean="0">
                <a:ea typeface="ＭＳ Ｐゴシック" panose="020B0600070205080204" pitchFamily="34" charset="-128"/>
              </a:rPr>
              <a:t>Unsupervised learning = learning from raw data, as opposed to supervised data where a classification of examples is given</a:t>
            </a:r>
          </a:p>
          <a:p>
            <a:pPr lvl="1" eaLnBrk="1" hangingPunct="1">
              <a:lnSpc>
                <a:spcPct val="90000"/>
              </a:lnSpc>
            </a:pPr>
            <a:r>
              <a:rPr lang="en-US" altLang="en-US" dirty="0" smtClean="0">
                <a:ea typeface="ＭＳ Ｐゴシック" panose="020B0600070205080204" pitchFamily="34" charset="-128"/>
              </a:rPr>
              <a:t>A common and important task that finds many applications in IR and other places</a:t>
            </a:r>
          </a:p>
        </p:txBody>
      </p:sp>
      <p:sp>
        <p:nvSpPr>
          <p:cNvPr id="17412" name="TextBox 4"/>
          <p:cNvSpPr txBox="1">
            <a:spLocks noChangeArrowheads="1"/>
          </p:cNvSpPr>
          <p:nvPr/>
        </p:nvSpPr>
        <p:spPr bwMode="auto">
          <a:xfrm>
            <a:off x="7620000" y="-33338"/>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eaLnBrk="1" hangingPunct="1"/>
            <a:r>
              <a:rPr lang="en-US" altLang="en-US" sz="1600">
                <a:solidFill>
                  <a:srgbClr val="FBFCFF"/>
                </a:solidFill>
              </a:rPr>
              <a:t>Ch. 16</a:t>
            </a:r>
          </a:p>
        </p:txBody>
      </p:sp>
    </p:spTree>
    <p:extLst>
      <p:ext uri="{BB962C8B-B14F-4D97-AF65-F5344CB8AC3E}">
        <p14:creationId xmlns:p14="http://schemas.microsoft.com/office/powerpoint/2010/main" val="381374730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eaLnBrk="1" hangingPunct="1"/>
            <a:r>
              <a:rPr lang="en-US" altLang="en-US" sz="3600" smtClean="0">
                <a:ea typeface="ＭＳ Ｐゴシック" panose="020B0600070205080204" pitchFamily="34" charset="-128"/>
              </a:rPr>
              <a:t>A data set with clear cluster structure</a:t>
            </a:r>
          </a:p>
        </p:txBody>
      </p:sp>
      <p:sp>
        <p:nvSpPr>
          <p:cNvPr id="18435" name="Content Placeholder 2"/>
          <p:cNvSpPr>
            <a:spLocks noGrp="1"/>
          </p:cNvSpPr>
          <p:nvPr>
            <p:ph idx="1"/>
          </p:nvPr>
        </p:nvSpPr>
        <p:spPr>
          <a:xfrm>
            <a:off x="6248400" y="2438400"/>
            <a:ext cx="2209800" cy="4191000"/>
          </a:xfrm>
        </p:spPr>
        <p:txBody>
          <a:bodyPr/>
          <a:lstStyle/>
          <a:p>
            <a:pPr eaLnBrk="1" hangingPunct="1"/>
            <a:r>
              <a:rPr lang="en-US" altLang="en-US" sz="2400" smtClean="0">
                <a:ea typeface="ＭＳ Ｐゴシック" panose="020B0600070205080204" pitchFamily="34" charset="-128"/>
              </a:rPr>
              <a:t>How would you design an algorithm for finding the three clusters in this case?</a:t>
            </a:r>
          </a:p>
        </p:txBody>
      </p:sp>
      <p:pic>
        <p:nvPicPr>
          <p:cNvPr id="184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561022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4"/>
          <p:cNvSpPr txBox="1">
            <a:spLocks noChangeArrowheads="1"/>
          </p:cNvSpPr>
          <p:nvPr/>
        </p:nvSpPr>
        <p:spPr bwMode="auto">
          <a:xfrm>
            <a:off x="7620000" y="-33338"/>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eaLnBrk="1" hangingPunct="1"/>
            <a:r>
              <a:rPr lang="en-US" altLang="en-US" sz="1600">
                <a:solidFill>
                  <a:srgbClr val="FBFCFF"/>
                </a:solidFill>
              </a:rPr>
              <a:t>Ch. 16</a:t>
            </a:r>
          </a:p>
        </p:txBody>
      </p:sp>
    </p:spTree>
    <p:extLst>
      <p:ext uri="{BB962C8B-B14F-4D97-AF65-F5344CB8AC3E}">
        <p14:creationId xmlns:p14="http://schemas.microsoft.com/office/powerpoint/2010/main" val="194347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altLang="en-US" smtClean="0">
                <a:ea typeface="ＭＳ Ｐゴシック" panose="020B0600070205080204" pitchFamily="34" charset="-128"/>
              </a:rPr>
              <a:t>Applications of clustering in IR</a:t>
            </a:r>
          </a:p>
        </p:txBody>
      </p:sp>
      <p:sp>
        <p:nvSpPr>
          <p:cNvPr id="19459" name="Rectangle 3"/>
          <p:cNvSpPr>
            <a:spLocks noGrp="1" noChangeArrowheads="1"/>
          </p:cNvSpPr>
          <p:nvPr>
            <p:ph type="body" idx="1"/>
          </p:nvPr>
        </p:nvSpPr>
        <p:spPr/>
        <p:txBody>
          <a:bodyPr/>
          <a:lstStyle/>
          <a:p>
            <a:pPr eaLnBrk="1" hangingPunct="1"/>
            <a:r>
              <a:rPr lang="en-US" altLang="en-US" sz="3000" smtClean="0">
                <a:ea typeface="ＭＳ Ｐゴシック" panose="020B0600070205080204" pitchFamily="34" charset="-128"/>
              </a:rPr>
              <a:t>Whole corpus analysis/navigation</a:t>
            </a:r>
          </a:p>
          <a:p>
            <a:pPr lvl="1" eaLnBrk="1" hangingPunct="1"/>
            <a:r>
              <a:rPr lang="en-US" altLang="en-US" sz="2800" smtClean="0">
                <a:ea typeface="ＭＳ Ｐゴシック" panose="020B0600070205080204" pitchFamily="34" charset="-128"/>
              </a:rPr>
              <a:t>Better user interface: search without typing</a:t>
            </a:r>
          </a:p>
          <a:p>
            <a:pPr eaLnBrk="1" hangingPunct="1"/>
            <a:r>
              <a:rPr lang="en-US" altLang="en-US" sz="3000" smtClean="0">
                <a:ea typeface="ＭＳ Ｐゴシック" panose="020B0600070205080204" pitchFamily="34" charset="-128"/>
              </a:rPr>
              <a:t>For improving recall in search applications</a:t>
            </a:r>
          </a:p>
          <a:p>
            <a:pPr lvl="1" eaLnBrk="1" hangingPunct="1"/>
            <a:r>
              <a:rPr lang="en-US" altLang="en-US" sz="2800" smtClean="0">
                <a:ea typeface="ＭＳ Ｐゴシック" panose="020B0600070205080204" pitchFamily="34" charset="-128"/>
              </a:rPr>
              <a:t>Better search results (like pseudo RF)</a:t>
            </a:r>
          </a:p>
          <a:p>
            <a:pPr eaLnBrk="1" hangingPunct="1"/>
            <a:r>
              <a:rPr lang="en-US" altLang="en-US" sz="3000" smtClean="0">
                <a:ea typeface="ＭＳ Ｐゴシック" panose="020B0600070205080204" pitchFamily="34" charset="-128"/>
              </a:rPr>
              <a:t>For better navigation of search results</a:t>
            </a:r>
          </a:p>
          <a:p>
            <a:pPr lvl="1" eaLnBrk="1" hangingPunct="1"/>
            <a:r>
              <a:rPr lang="en-US" altLang="en-US" sz="2800" smtClean="0">
                <a:ea typeface="ＭＳ Ｐゴシック" panose="020B0600070205080204" pitchFamily="34" charset="-128"/>
              </a:rPr>
              <a:t>Effective “user recall” will be higher</a:t>
            </a:r>
          </a:p>
          <a:p>
            <a:pPr eaLnBrk="1" hangingPunct="1"/>
            <a:r>
              <a:rPr lang="en-US" altLang="en-US" sz="3000" smtClean="0">
                <a:ea typeface="ＭＳ Ｐゴシック" panose="020B0600070205080204" pitchFamily="34" charset="-128"/>
              </a:rPr>
              <a:t>For speeding up vector space retrieval</a:t>
            </a:r>
          </a:p>
          <a:p>
            <a:pPr lvl="1" eaLnBrk="1" hangingPunct="1"/>
            <a:r>
              <a:rPr lang="en-US" altLang="en-US" sz="2800" smtClean="0">
                <a:ea typeface="ＭＳ Ｐゴシック" panose="020B0600070205080204" pitchFamily="34" charset="-128"/>
              </a:rPr>
              <a:t>Cluster-based retrieval gives faster search</a:t>
            </a:r>
          </a:p>
        </p:txBody>
      </p:sp>
      <p:sp>
        <p:nvSpPr>
          <p:cNvPr id="19460"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eaLnBrk="1" hangingPunct="1"/>
            <a:r>
              <a:rPr lang="en-US" altLang="en-US" sz="1600">
                <a:solidFill>
                  <a:srgbClr val="FBFCFF"/>
                </a:solidFill>
              </a:rPr>
              <a:t>Sec. 16.1</a:t>
            </a:r>
          </a:p>
        </p:txBody>
      </p:sp>
    </p:spTree>
    <p:extLst>
      <p:ext uri="{BB962C8B-B14F-4D97-AF65-F5344CB8AC3E}">
        <p14:creationId xmlns:p14="http://schemas.microsoft.com/office/powerpoint/2010/main" val="3506941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AutoShape 2"/>
          <p:cNvCxnSpPr>
            <a:cxnSpLocks noChangeShapeType="1"/>
            <a:stCxn id="20501" idx="2"/>
            <a:endCxn id="20497" idx="0"/>
          </p:cNvCxnSpPr>
          <p:nvPr/>
        </p:nvCxnSpPr>
        <p:spPr bwMode="auto">
          <a:xfrm>
            <a:off x="4740275" y="3095625"/>
            <a:ext cx="539750" cy="1414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83" name="Rectangle 3"/>
          <p:cNvSpPr>
            <a:spLocks noGrp="1" noChangeArrowheads="1"/>
          </p:cNvSpPr>
          <p:nvPr>
            <p:ph type="title"/>
          </p:nvPr>
        </p:nvSpPr>
        <p:spPr/>
        <p:txBody>
          <a:bodyPr/>
          <a:lstStyle/>
          <a:p>
            <a:pPr eaLnBrk="1" hangingPunct="1"/>
            <a:r>
              <a:rPr lang="en-US" altLang="en-US" sz="3200" smtClean="0">
                <a:ea typeface="ＭＳ Ｐゴシック" panose="020B0600070205080204" pitchFamily="34" charset="-128"/>
              </a:rPr>
              <a:t>Yahoo! Hierarchy </a:t>
            </a:r>
            <a:r>
              <a:rPr lang="en-US" altLang="en-US" sz="3200" i="1" smtClean="0">
                <a:ea typeface="ＭＳ Ｐゴシック" panose="020B0600070205080204" pitchFamily="34" charset="-128"/>
              </a:rPr>
              <a:t>isn’t </a:t>
            </a:r>
            <a:r>
              <a:rPr lang="en-US" altLang="en-US" sz="3200" smtClean="0">
                <a:ea typeface="ＭＳ Ｐゴシック" panose="020B0600070205080204" pitchFamily="34" charset="-128"/>
              </a:rPr>
              <a:t>clustering but </a:t>
            </a:r>
            <a:r>
              <a:rPr lang="en-US" altLang="en-US" sz="3200" i="1" smtClean="0">
                <a:ea typeface="ＭＳ Ｐゴシック" panose="020B0600070205080204" pitchFamily="34" charset="-128"/>
              </a:rPr>
              <a:t>is </a:t>
            </a:r>
            <a:r>
              <a:rPr lang="en-US" altLang="en-US" sz="3200" smtClean="0">
                <a:ea typeface="ＭＳ Ｐゴシック" panose="020B0600070205080204" pitchFamily="34" charset="-128"/>
              </a:rPr>
              <a:t>the kind of output you want from clustering</a:t>
            </a:r>
          </a:p>
        </p:txBody>
      </p:sp>
      <p:sp>
        <p:nvSpPr>
          <p:cNvPr id="20484" name="Text Box 4"/>
          <p:cNvSpPr txBox="1">
            <a:spLocks noChangeArrowheads="1"/>
          </p:cNvSpPr>
          <p:nvPr/>
        </p:nvSpPr>
        <p:spPr bwMode="auto">
          <a:xfrm>
            <a:off x="228600" y="3795713"/>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dairy</a:t>
            </a:r>
          </a:p>
        </p:txBody>
      </p:sp>
      <p:sp>
        <p:nvSpPr>
          <p:cNvPr id="20485" name="Text Box 5"/>
          <p:cNvSpPr txBox="1">
            <a:spLocks noChangeArrowheads="1"/>
          </p:cNvSpPr>
          <p:nvPr/>
        </p:nvSpPr>
        <p:spPr bwMode="auto">
          <a:xfrm>
            <a:off x="990600" y="4024313"/>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crops</a:t>
            </a:r>
          </a:p>
        </p:txBody>
      </p:sp>
      <p:sp>
        <p:nvSpPr>
          <p:cNvPr id="20486" name="Text Box 6"/>
          <p:cNvSpPr txBox="1">
            <a:spLocks noChangeArrowheads="1"/>
          </p:cNvSpPr>
          <p:nvPr/>
        </p:nvSpPr>
        <p:spPr bwMode="auto">
          <a:xfrm>
            <a:off x="1314450" y="4343400"/>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agronomy</a:t>
            </a:r>
          </a:p>
        </p:txBody>
      </p:sp>
      <p:sp>
        <p:nvSpPr>
          <p:cNvPr id="20487" name="Text Box 7"/>
          <p:cNvSpPr txBox="1">
            <a:spLocks noChangeArrowheads="1"/>
          </p:cNvSpPr>
          <p:nvPr/>
        </p:nvSpPr>
        <p:spPr bwMode="auto">
          <a:xfrm>
            <a:off x="311150" y="44196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forestry</a:t>
            </a:r>
          </a:p>
        </p:txBody>
      </p:sp>
      <p:sp>
        <p:nvSpPr>
          <p:cNvPr id="20488" name="Text Box 8"/>
          <p:cNvSpPr txBox="1">
            <a:spLocks noChangeArrowheads="1"/>
          </p:cNvSpPr>
          <p:nvPr/>
        </p:nvSpPr>
        <p:spPr bwMode="auto">
          <a:xfrm>
            <a:off x="4552950" y="16002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endParaRPr lang="en-US" altLang="en-US" sz="1800">
              <a:latin typeface="Arial" panose="020B0604020202020204" pitchFamily="34" charset="0"/>
            </a:endParaRPr>
          </a:p>
        </p:txBody>
      </p:sp>
      <p:sp>
        <p:nvSpPr>
          <p:cNvPr id="20489" name="Text Box 9"/>
          <p:cNvSpPr txBox="1">
            <a:spLocks noChangeArrowheads="1"/>
          </p:cNvSpPr>
          <p:nvPr/>
        </p:nvSpPr>
        <p:spPr bwMode="auto">
          <a:xfrm>
            <a:off x="5645150" y="3948113"/>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AI</a:t>
            </a:r>
          </a:p>
        </p:txBody>
      </p:sp>
      <p:sp>
        <p:nvSpPr>
          <p:cNvPr id="20490" name="Text Box 10"/>
          <p:cNvSpPr txBox="1">
            <a:spLocks noChangeArrowheads="1"/>
          </p:cNvSpPr>
          <p:nvPr/>
        </p:nvSpPr>
        <p:spPr bwMode="auto">
          <a:xfrm>
            <a:off x="5905500" y="4329113"/>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HCI</a:t>
            </a:r>
          </a:p>
        </p:txBody>
      </p:sp>
      <p:sp>
        <p:nvSpPr>
          <p:cNvPr id="20491" name="Text Box 11"/>
          <p:cNvSpPr txBox="1">
            <a:spLocks noChangeArrowheads="1"/>
          </p:cNvSpPr>
          <p:nvPr/>
        </p:nvSpPr>
        <p:spPr bwMode="auto">
          <a:xfrm>
            <a:off x="7461250" y="402431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craft</a:t>
            </a:r>
          </a:p>
        </p:txBody>
      </p:sp>
      <p:sp>
        <p:nvSpPr>
          <p:cNvPr id="20492" name="Text Box 12"/>
          <p:cNvSpPr txBox="1">
            <a:spLocks noChangeArrowheads="1"/>
          </p:cNvSpPr>
          <p:nvPr/>
        </p:nvSpPr>
        <p:spPr bwMode="auto">
          <a:xfrm>
            <a:off x="7689850" y="4329113"/>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missions</a:t>
            </a:r>
          </a:p>
        </p:txBody>
      </p:sp>
      <p:sp>
        <p:nvSpPr>
          <p:cNvPr id="20493" name="Rectangle 13"/>
          <p:cNvSpPr>
            <a:spLocks noChangeArrowheads="1"/>
          </p:cNvSpPr>
          <p:nvPr/>
        </p:nvSpPr>
        <p:spPr bwMode="auto">
          <a:xfrm>
            <a:off x="2368550" y="394811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botany</a:t>
            </a:r>
          </a:p>
        </p:txBody>
      </p:sp>
      <p:sp>
        <p:nvSpPr>
          <p:cNvPr id="20494" name="Rectangle 14"/>
          <p:cNvSpPr>
            <a:spLocks noChangeArrowheads="1"/>
          </p:cNvSpPr>
          <p:nvPr/>
        </p:nvSpPr>
        <p:spPr bwMode="auto">
          <a:xfrm>
            <a:off x="2914650" y="440531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evolution</a:t>
            </a:r>
          </a:p>
        </p:txBody>
      </p:sp>
      <p:sp>
        <p:nvSpPr>
          <p:cNvPr id="20495" name="Rectangle 15"/>
          <p:cNvSpPr>
            <a:spLocks noChangeArrowheads="1"/>
          </p:cNvSpPr>
          <p:nvPr/>
        </p:nvSpPr>
        <p:spPr bwMode="auto">
          <a:xfrm>
            <a:off x="3435350" y="394811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cell</a:t>
            </a:r>
          </a:p>
        </p:txBody>
      </p:sp>
      <p:sp>
        <p:nvSpPr>
          <p:cNvPr id="20496" name="Text Box 16"/>
          <p:cNvSpPr txBox="1">
            <a:spLocks noChangeArrowheads="1"/>
          </p:cNvSpPr>
          <p:nvPr/>
        </p:nvSpPr>
        <p:spPr bwMode="auto">
          <a:xfrm>
            <a:off x="3962400" y="4205288"/>
            <a:ext cx="130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magnetism</a:t>
            </a:r>
          </a:p>
        </p:txBody>
      </p:sp>
      <p:sp>
        <p:nvSpPr>
          <p:cNvPr id="20497" name="Text Box 17"/>
          <p:cNvSpPr txBox="1">
            <a:spLocks noChangeArrowheads="1"/>
          </p:cNvSpPr>
          <p:nvPr/>
        </p:nvSpPr>
        <p:spPr bwMode="auto">
          <a:xfrm>
            <a:off x="4768850" y="45100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relativity</a:t>
            </a:r>
          </a:p>
        </p:txBody>
      </p:sp>
      <p:sp>
        <p:nvSpPr>
          <p:cNvPr id="20498" name="Text Box 18"/>
          <p:cNvSpPr txBox="1">
            <a:spLocks noChangeArrowheads="1"/>
          </p:cNvSpPr>
          <p:nvPr/>
        </p:nvSpPr>
        <p:spPr bwMode="auto">
          <a:xfrm>
            <a:off x="6324600" y="3948113"/>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courses</a:t>
            </a:r>
          </a:p>
        </p:txBody>
      </p:sp>
      <p:sp>
        <p:nvSpPr>
          <p:cNvPr id="20499" name="Text Box 19"/>
          <p:cNvSpPr txBox="1">
            <a:spLocks noChangeArrowheads="1"/>
          </p:cNvSpPr>
          <p:nvPr/>
        </p:nvSpPr>
        <p:spPr bwMode="auto">
          <a:xfrm>
            <a:off x="685800" y="2728913"/>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agriculture</a:t>
            </a:r>
          </a:p>
        </p:txBody>
      </p:sp>
      <p:sp>
        <p:nvSpPr>
          <p:cNvPr id="20500" name="Rectangle 20"/>
          <p:cNvSpPr>
            <a:spLocks noChangeArrowheads="1"/>
          </p:cNvSpPr>
          <p:nvPr/>
        </p:nvSpPr>
        <p:spPr bwMode="auto">
          <a:xfrm>
            <a:off x="2749550" y="2728913"/>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biology</a:t>
            </a:r>
          </a:p>
        </p:txBody>
      </p:sp>
      <p:sp>
        <p:nvSpPr>
          <p:cNvPr id="20501" name="Text Box 21"/>
          <p:cNvSpPr txBox="1">
            <a:spLocks noChangeArrowheads="1"/>
          </p:cNvSpPr>
          <p:nvPr/>
        </p:nvSpPr>
        <p:spPr bwMode="auto">
          <a:xfrm>
            <a:off x="4267200" y="27289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physics</a:t>
            </a:r>
          </a:p>
        </p:txBody>
      </p:sp>
      <p:sp>
        <p:nvSpPr>
          <p:cNvPr id="20502" name="Text Box 22"/>
          <p:cNvSpPr txBox="1">
            <a:spLocks noChangeArrowheads="1"/>
          </p:cNvSpPr>
          <p:nvPr/>
        </p:nvSpPr>
        <p:spPr bwMode="auto">
          <a:xfrm>
            <a:off x="5949950" y="27289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CS</a:t>
            </a:r>
          </a:p>
        </p:txBody>
      </p:sp>
      <p:sp>
        <p:nvSpPr>
          <p:cNvPr id="20503" name="Text Box 23"/>
          <p:cNvSpPr txBox="1">
            <a:spLocks noChangeArrowheads="1"/>
          </p:cNvSpPr>
          <p:nvPr/>
        </p:nvSpPr>
        <p:spPr bwMode="auto">
          <a:xfrm>
            <a:off x="7473950" y="2728913"/>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Arial" panose="020B0604020202020204" pitchFamily="34" charset="0"/>
              </a:rPr>
              <a:t>space</a:t>
            </a:r>
          </a:p>
        </p:txBody>
      </p:sp>
      <p:cxnSp>
        <p:nvCxnSpPr>
          <p:cNvPr id="20504" name="AutoShape 24"/>
          <p:cNvCxnSpPr>
            <a:cxnSpLocks noChangeShapeType="1"/>
            <a:stCxn id="20488" idx="3"/>
            <a:endCxn id="20499" idx="0"/>
          </p:cNvCxnSpPr>
          <p:nvPr/>
        </p:nvCxnSpPr>
        <p:spPr bwMode="auto">
          <a:xfrm flipH="1">
            <a:off x="1311275" y="1784350"/>
            <a:ext cx="3425825" cy="944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5" name="AutoShape 25"/>
          <p:cNvCxnSpPr>
            <a:cxnSpLocks noChangeShapeType="1"/>
            <a:stCxn id="20488" idx="3"/>
            <a:endCxn id="20500" idx="0"/>
          </p:cNvCxnSpPr>
          <p:nvPr/>
        </p:nvCxnSpPr>
        <p:spPr bwMode="auto">
          <a:xfrm flipH="1">
            <a:off x="3203575" y="1784350"/>
            <a:ext cx="1533525" cy="944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6" name="AutoShape 26"/>
          <p:cNvCxnSpPr>
            <a:cxnSpLocks noChangeShapeType="1"/>
            <a:stCxn id="20488" idx="3"/>
            <a:endCxn id="20501" idx="0"/>
          </p:cNvCxnSpPr>
          <p:nvPr/>
        </p:nvCxnSpPr>
        <p:spPr bwMode="auto">
          <a:xfrm>
            <a:off x="4737100" y="1784350"/>
            <a:ext cx="3175" cy="944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7" name="AutoShape 27"/>
          <p:cNvCxnSpPr>
            <a:cxnSpLocks noChangeShapeType="1"/>
            <a:stCxn id="20488" idx="3"/>
            <a:endCxn id="20502" idx="0"/>
          </p:cNvCxnSpPr>
          <p:nvPr/>
        </p:nvCxnSpPr>
        <p:spPr bwMode="auto">
          <a:xfrm>
            <a:off x="4737100" y="1784350"/>
            <a:ext cx="1463675" cy="944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8" name="AutoShape 28"/>
          <p:cNvCxnSpPr>
            <a:cxnSpLocks noChangeShapeType="1"/>
            <a:stCxn id="20488" idx="3"/>
            <a:endCxn id="20503" idx="0"/>
          </p:cNvCxnSpPr>
          <p:nvPr/>
        </p:nvCxnSpPr>
        <p:spPr bwMode="auto">
          <a:xfrm>
            <a:off x="4737100" y="1784350"/>
            <a:ext cx="3133725" cy="9445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9" name="AutoShape 29"/>
          <p:cNvCxnSpPr>
            <a:cxnSpLocks noChangeShapeType="1"/>
            <a:stCxn id="20499" idx="2"/>
            <a:endCxn id="20484" idx="0"/>
          </p:cNvCxnSpPr>
          <p:nvPr/>
        </p:nvCxnSpPr>
        <p:spPr bwMode="auto">
          <a:xfrm flipH="1">
            <a:off x="568325" y="3095625"/>
            <a:ext cx="742950" cy="700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0" name="AutoShape 30"/>
          <p:cNvCxnSpPr>
            <a:cxnSpLocks noChangeShapeType="1"/>
            <a:stCxn id="20500" idx="2"/>
            <a:endCxn id="20493" idx="0"/>
          </p:cNvCxnSpPr>
          <p:nvPr/>
        </p:nvCxnSpPr>
        <p:spPr bwMode="auto">
          <a:xfrm flipH="1">
            <a:off x="2803525" y="3095625"/>
            <a:ext cx="400050" cy="8524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1" name="AutoShape 31"/>
          <p:cNvCxnSpPr>
            <a:cxnSpLocks noChangeShapeType="1"/>
            <a:stCxn id="20500" idx="2"/>
            <a:endCxn id="20495" idx="0"/>
          </p:cNvCxnSpPr>
          <p:nvPr/>
        </p:nvCxnSpPr>
        <p:spPr bwMode="auto">
          <a:xfrm>
            <a:off x="3203575" y="3095625"/>
            <a:ext cx="495300" cy="8524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2" name="AutoShape 32"/>
          <p:cNvCxnSpPr>
            <a:cxnSpLocks noChangeShapeType="1"/>
            <a:stCxn id="20501" idx="2"/>
            <a:endCxn id="20496" idx="0"/>
          </p:cNvCxnSpPr>
          <p:nvPr/>
        </p:nvCxnSpPr>
        <p:spPr bwMode="auto">
          <a:xfrm flipH="1">
            <a:off x="4613275" y="3095625"/>
            <a:ext cx="127000" cy="11096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3" name="AutoShape 33"/>
          <p:cNvCxnSpPr>
            <a:cxnSpLocks noChangeShapeType="1"/>
            <a:stCxn id="20502" idx="2"/>
            <a:endCxn id="20489" idx="0"/>
          </p:cNvCxnSpPr>
          <p:nvPr/>
        </p:nvCxnSpPr>
        <p:spPr bwMode="auto">
          <a:xfrm flipH="1">
            <a:off x="5845175" y="3095625"/>
            <a:ext cx="355600" cy="8524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4" name="AutoShape 34"/>
          <p:cNvCxnSpPr>
            <a:cxnSpLocks noChangeShapeType="1"/>
            <a:stCxn id="20502" idx="2"/>
            <a:endCxn id="20498" idx="0"/>
          </p:cNvCxnSpPr>
          <p:nvPr/>
        </p:nvCxnSpPr>
        <p:spPr bwMode="auto">
          <a:xfrm>
            <a:off x="6200775" y="3095625"/>
            <a:ext cx="615950" cy="8524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5" name="AutoShape 35"/>
          <p:cNvCxnSpPr>
            <a:cxnSpLocks noChangeShapeType="1"/>
            <a:stCxn id="20503" idx="2"/>
            <a:endCxn id="20491" idx="0"/>
          </p:cNvCxnSpPr>
          <p:nvPr/>
        </p:nvCxnSpPr>
        <p:spPr bwMode="auto">
          <a:xfrm flipH="1">
            <a:off x="7775575" y="3095625"/>
            <a:ext cx="95250" cy="9286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6" name="AutoShape 36"/>
          <p:cNvCxnSpPr>
            <a:cxnSpLocks noChangeShapeType="1"/>
            <a:stCxn id="20503" idx="2"/>
            <a:endCxn id="20492" idx="0"/>
          </p:cNvCxnSpPr>
          <p:nvPr/>
        </p:nvCxnSpPr>
        <p:spPr bwMode="auto">
          <a:xfrm>
            <a:off x="7870825" y="3095625"/>
            <a:ext cx="355600" cy="12334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7" name="AutoShape 37"/>
          <p:cNvCxnSpPr>
            <a:cxnSpLocks noChangeShapeType="1"/>
            <a:stCxn id="20502" idx="2"/>
            <a:endCxn id="20490" idx="0"/>
          </p:cNvCxnSpPr>
          <p:nvPr/>
        </p:nvCxnSpPr>
        <p:spPr bwMode="auto">
          <a:xfrm flipH="1">
            <a:off x="6194425" y="3095625"/>
            <a:ext cx="6350" cy="12334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8" name="AutoShape 38"/>
          <p:cNvCxnSpPr>
            <a:cxnSpLocks noChangeShapeType="1"/>
            <a:stCxn id="20500" idx="2"/>
            <a:endCxn id="20494" idx="0"/>
          </p:cNvCxnSpPr>
          <p:nvPr/>
        </p:nvCxnSpPr>
        <p:spPr bwMode="auto">
          <a:xfrm>
            <a:off x="3203575" y="3095625"/>
            <a:ext cx="260350" cy="13096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9" name="AutoShape 39"/>
          <p:cNvCxnSpPr>
            <a:cxnSpLocks noChangeShapeType="1"/>
            <a:stCxn id="20499" idx="2"/>
            <a:endCxn id="20485" idx="0"/>
          </p:cNvCxnSpPr>
          <p:nvPr/>
        </p:nvCxnSpPr>
        <p:spPr bwMode="auto">
          <a:xfrm>
            <a:off x="1311275" y="3095625"/>
            <a:ext cx="50800" cy="9286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20" name="AutoShape 40"/>
          <p:cNvCxnSpPr>
            <a:cxnSpLocks noChangeShapeType="1"/>
            <a:stCxn id="20499" idx="2"/>
            <a:endCxn id="20487" idx="0"/>
          </p:cNvCxnSpPr>
          <p:nvPr/>
        </p:nvCxnSpPr>
        <p:spPr bwMode="auto">
          <a:xfrm flipH="1">
            <a:off x="784225" y="3095625"/>
            <a:ext cx="527050" cy="1323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21" name="AutoShape 41"/>
          <p:cNvCxnSpPr>
            <a:cxnSpLocks noChangeShapeType="1"/>
            <a:stCxn id="20499" idx="2"/>
            <a:endCxn id="20486" idx="0"/>
          </p:cNvCxnSpPr>
          <p:nvPr/>
        </p:nvCxnSpPr>
        <p:spPr bwMode="auto">
          <a:xfrm>
            <a:off x="1311275" y="3095625"/>
            <a:ext cx="603250" cy="1247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522" name="Text Box 43"/>
          <p:cNvSpPr txBox="1">
            <a:spLocks noChangeArrowheads="1"/>
          </p:cNvSpPr>
          <p:nvPr/>
        </p:nvSpPr>
        <p:spPr bwMode="auto">
          <a:xfrm>
            <a:off x="5111750" y="34290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b="1">
                <a:latin typeface="Arial" panose="020B0604020202020204" pitchFamily="34" charset="0"/>
              </a:rPr>
              <a:t>...</a:t>
            </a:r>
          </a:p>
        </p:txBody>
      </p:sp>
      <p:sp>
        <p:nvSpPr>
          <p:cNvPr id="20523" name="Text Box 44"/>
          <p:cNvSpPr txBox="1">
            <a:spLocks noChangeArrowheads="1"/>
          </p:cNvSpPr>
          <p:nvPr/>
        </p:nvSpPr>
        <p:spPr bwMode="auto">
          <a:xfrm>
            <a:off x="6781800" y="33528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b="1">
                <a:latin typeface="Arial" panose="020B0604020202020204" pitchFamily="34" charset="0"/>
              </a:rPr>
              <a:t>...</a:t>
            </a:r>
          </a:p>
        </p:txBody>
      </p:sp>
      <p:sp>
        <p:nvSpPr>
          <p:cNvPr id="20524" name="Text Box 45"/>
          <p:cNvSpPr txBox="1">
            <a:spLocks noChangeArrowheads="1"/>
          </p:cNvSpPr>
          <p:nvPr/>
        </p:nvSpPr>
        <p:spPr bwMode="auto">
          <a:xfrm>
            <a:off x="8077200" y="33528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b="1">
                <a:latin typeface="Arial" panose="020B0604020202020204" pitchFamily="34" charset="0"/>
              </a:rPr>
              <a:t>...</a:t>
            </a:r>
          </a:p>
        </p:txBody>
      </p:sp>
      <p:sp>
        <p:nvSpPr>
          <p:cNvPr id="20525" name="Text Box 46"/>
          <p:cNvSpPr txBox="1">
            <a:spLocks noChangeArrowheads="1"/>
          </p:cNvSpPr>
          <p:nvPr/>
        </p:nvSpPr>
        <p:spPr bwMode="auto">
          <a:xfrm>
            <a:off x="6858000" y="19812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b="1">
                <a:latin typeface="Arial" panose="020B0604020202020204" pitchFamily="34" charset="0"/>
              </a:rPr>
              <a:t>… (30)</a:t>
            </a:r>
          </a:p>
        </p:txBody>
      </p:sp>
      <p:sp>
        <p:nvSpPr>
          <p:cNvPr id="20526" name="Text Box 47"/>
          <p:cNvSpPr txBox="1">
            <a:spLocks noChangeArrowheads="1"/>
          </p:cNvSpPr>
          <p:nvPr/>
        </p:nvSpPr>
        <p:spPr bwMode="auto">
          <a:xfrm>
            <a:off x="228600" y="1544638"/>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a:latin typeface="Courier New" panose="02070309020205020404" pitchFamily="49" charset="0"/>
              </a:rPr>
              <a:t>www.yahoo.com/Science</a:t>
            </a:r>
          </a:p>
        </p:txBody>
      </p:sp>
      <p:sp>
        <p:nvSpPr>
          <p:cNvPr id="20527" name="Text Box 48"/>
          <p:cNvSpPr txBox="1">
            <a:spLocks noChangeArrowheads="1"/>
          </p:cNvSpPr>
          <p:nvPr/>
        </p:nvSpPr>
        <p:spPr bwMode="auto">
          <a:xfrm>
            <a:off x="1524000" y="32766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b="1">
                <a:latin typeface="Arial" panose="020B0604020202020204" pitchFamily="34" charset="0"/>
              </a:rPr>
              <a:t>...</a:t>
            </a:r>
          </a:p>
        </p:txBody>
      </p:sp>
      <p:sp>
        <p:nvSpPr>
          <p:cNvPr id="20528" name="Text Box 49"/>
          <p:cNvSpPr txBox="1">
            <a:spLocks noChangeArrowheads="1"/>
          </p:cNvSpPr>
          <p:nvPr/>
        </p:nvSpPr>
        <p:spPr bwMode="auto">
          <a:xfrm>
            <a:off x="3505200" y="32766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r>
              <a:rPr lang="en-US" altLang="en-US" sz="1800" b="1">
                <a:latin typeface="Arial" panose="020B0604020202020204" pitchFamily="34" charset="0"/>
              </a:rPr>
              <a:t>...</a:t>
            </a:r>
          </a:p>
        </p:txBody>
      </p:sp>
    </p:spTree>
    <p:extLst>
      <p:ext uri="{BB962C8B-B14F-4D97-AF65-F5344CB8AC3E}">
        <p14:creationId xmlns:p14="http://schemas.microsoft.com/office/powerpoint/2010/main" val="96252495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z="3200" smtClean="0">
                <a:ea typeface="ＭＳ Ｐゴシック" panose="020B0600070205080204" pitchFamily="34" charset="-128"/>
              </a:rPr>
              <a:t>Google News: automatic clustering gives an effective news presentation metaphor</a:t>
            </a:r>
          </a:p>
        </p:txBody>
      </p:sp>
      <p:pic>
        <p:nvPicPr>
          <p:cNvPr id="21507" name="Picture 2"/>
          <p:cNvPicPr>
            <a:picLocks noChangeAspect="1"/>
          </p:cNvPicPr>
          <p:nvPr/>
        </p:nvPicPr>
        <p:blipFill>
          <a:blip r:embed="rId2">
            <a:extLst>
              <a:ext uri="{28A0092B-C50C-407E-A947-70E740481C1C}">
                <a14:useLocalDpi xmlns:a14="http://schemas.microsoft.com/office/drawing/2010/main" val="0"/>
              </a:ext>
            </a:extLst>
          </a:blip>
          <a:srcRect l="3450" t="2626" r="3960" b="6149"/>
          <a:stretch>
            <a:fillRect/>
          </a:stretch>
        </p:blipFill>
        <p:spPr bwMode="auto">
          <a:xfrm>
            <a:off x="1295400" y="1668463"/>
            <a:ext cx="6624638"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744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IE" altLang="en-US" smtClean="0">
                <a:ea typeface="ＭＳ Ｐゴシック" panose="020B0600070205080204" pitchFamily="34" charset="-128"/>
              </a:rPr>
              <a:t>Scatter/Gather: </a:t>
            </a:r>
            <a:r>
              <a:rPr lang="en-IE" altLang="en-US" sz="2400" smtClean="0">
                <a:ea typeface="ＭＳ Ｐゴシック" panose="020B0600070205080204" pitchFamily="34" charset="-128"/>
              </a:rPr>
              <a:t>Cutting, Karger, and Pedersen</a:t>
            </a:r>
            <a:endParaRPr lang="en-US" altLang="en-US" smtClean="0">
              <a:ea typeface="ＭＳ Ｐゴシック" panose="020B0600070205080204" pitchFamily="34" charset="-128"/>
            </a:endParaRPr>
          </a:p>
        </p:txBody>
      </p:sp>
      <p:pic>
        <p:nvPicPr>
          <p:cNvPr id="22531"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l="21304" t="28873" r="20435" b="10886"/>
          <a:stretch>
            <a:fillRect/>
          </a:stretch>
        </p:blipFill>
        <p:spPr>
          <a:xfrm>
            <a:off x="533400" y="1627188"/>
            <a:ext cx="8077200" cy="5154612"/>
          </a:xfrm>
        </p:spPr>
      </p:pic>
      <p:sp>
        <p:nvSpPr>
          <p:cNvPr id="22532"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eaLnBrk="1" hangingPunct="1"/>
            <a:r>
              <a:rPr lang="en-US" altLang="en-US" sz="1600">
                <a:solidFill>
                  <a:srgbClr val="FBFCFF"/>
                </a:solidFill>
              </a:rPr>
              <a:t>Sec. 16.1</a:t>
            </a:r>
          </a:p>
        </p:txBody>
      </p:sp>
    </p:spTree>
    <p:extLst>
      <p:ext uri="{BB962C8B-B14F-4D97-AF65-F5344CB8AC3E}">
        <p14:creationId xmlns:p14="http://schemas.microsoft.com/office/powerpoint/2010/main" val="20091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pPr eaLnBrk="1" hangingPunct="1"/>
            <a:r>
              <a:rPr lang="en-US" altLang="en-US" sz="3300" smtClean="0">
                <a:ea typeface="ＭＳ Ｐゴシック" panose="020B0600070205080204" pitchFamily="34" charset="-128"/>
              </a:rPr>
              <a:t>For visualizing a document collection and its themes</a:t>
            </a:r>
          </a:p>
        </p:txBody>
      </p:sp>
      <p:sp>
        <p:nvSpPr>
          <p:cNvPr id="23555" name="Rectangle 7"/>
          <p:cNvSpPr>
            <a:spLocks noGrp="1" noChangeArrowheads="1"/>
          </p:cNvSpPr>
          <p:nvPr>
            <p:ph type="body" idx="1"/>
          </p:nvPr>
        </p:nvSpPr>
        <p:spPr/>
        <p:txBody>
          <a:bodyPr/>
          <a:lstStyle/>
          <a:p>
            <a:pPr eaLnBrk="1" hangingPunct="1"/>
            <a:r>
              <a:rPr lang="en-US" altLang="en-US" sz="2400" smtClean="0">
                <a:ea typeface="ＭＳ Ｐゴシック" panose="020B0600070205080204" pitchFamily="34" charset="-128"/>
              </a:rPr>
              <a:t>Wise et al, “Visualizing the non-visual” PNNL</a:t>
            </a:r>
          </a:p>
          <a:p>
            <a:pPr eaLnBrk="1" hangingPunct="1"/>
            <a:r>
              <a:rPr lang="en-US" altLang="en-US" sz="2400" smtClean="0">
                <a:ea typeface="ＭＳ Ｐゴシック" panose="020B0600070205080204" pitchFamily="34" charset="-128"/>
              </a:rPr>
              <a:t>ThemeScapes, Cartia</a:t>
            </a:r>
          </a:p>
          <a:p>
            <a:pPr lvl="1" eaLnBrk="1" hangingPunct="1"/>
            <a:r>
              <a:rPr lang="en-US" altLang="en-US" sz="1700" smtClean="0">
                <a:solidFill>
                  <a:schemeClr val="folHlink"/>
                </a:solidFill>
                <a:ea typeface="ＭＳ Ｐゴシック" panose="020B0600070205080204" pitchFamily="34" charset="-128"/>
              </a:rPr>
              <a:t>[Mountain height = cluster size]</a:t>
            </a:r>
            <a:endParaRPr lang="en-US" altLang="en-US" sz="1700" smtClean="0">
              <a:ea typeface="ＭＳ Ｐゴシック" panose="020B0600070205080204" pitchFamily="34" charset="-128"/>
            </a:endParaRPr>
          </a:p>
        </p:txBody>
      </p:sp>
      <p:pic>
        <p:nvPicPr>
          <p:cNvPr id="23556" name="Picture 4" descr="themeview800"/>
          <p:cNvPicPr>
            <a:picLocks noChangeAspect="1" noChangeArrowheads="1"/>
          </p:cNvPicPr>
          <p:nvPr/>
        </p:nvPicPr>
        <p:blipFill>
          <a:blip r:embed="rId2">
            <a:extLst>
              <a:ext uri="{28A0092B-C50C-407E-A947-70E740481C1C}">
                <a14:useLocalDpi xmlns:a14="http://schemas.microsoft.com/office/drawing/2010/main" val="0"/>
              </a:ext>
            </a:extLst>
          </a:blip>
          <a:srcRect l="3448" t="2156" r="3448" b="3009"/>
          <a:stretch>
            <a:fillRect/>
          </a:stretch>
        </p:blipFill>
        <p:spPr bwMode="auto">
          <a:xfrm>
            <a:off x="0" y="3132138"/>
            <a:ext cx="4572000"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starr_re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143250"/>
            <a:ext cx="49530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2493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For improving search recall</a:t>
            </a:r>
          </a:p>
        </p:txBody>
      </p:sp>
      <p:sp>
        <p:nvSpPr>
          <p:cNvPr id="24579" name="Rectangle 3"/>
          <p:cNvSpPr>
            <a:spLocks noGrp="1" noChangeArrowheads="1"/>
          </p:cNvSpPr>
          <p:nvPr>
            <p:ph type="body" idx="1"/>
          </p:nvPr>
        </p:nvSpPr>
        <p:spPr/>
        <p:txBody>
          <a:bodyPr/>
          <a:lstStyle/>
          <a:p>
            <a:pPr eaLnBrk="1" hangingPunct="1"/>
            <a:r>
              <a:rPr lang="en-US" altLang="en-US" sz="2200" i="1" smtClean="0">
                <a:ea typeface="ＭＳ Ｐゴシック" panose="020B0600070205080204" pitchFamily="34" charset="-128"/>
              </a:rPr>
              <a:t>Cluster hypothesis</a:t>
            </a:r>
            <a:r>
              <a:rPr lang="en-US" altLang="en-US" sz="2200" smtClean="0">
                <a:ea typeface="ＭＳ Ｐゴシック" panose="020B0600070205080204" pitchFamily="34" charset="-128"/>
              </a:rPr>
              <a:t> - Documents in the same cluster behave similarly with respect to relevance to information needs</a:t>
            </a:r>
          </a:p>
          <a:p>
            <a:pPr eaLnBrk="1" hangingPunct="1"/>
            <a:r>
              <a:rPr lang="en-US" altLang="en-US" sz="2200" smtClean="0">
                <a:ea typeface="ＭＳ Ｐゴシック" panose="020B0600070205080204" pitchFamily="34" charset="-128"/>
              </a:rPr>
              <a:t>Therefore, to improve search recall:</a:t>
            </a:r>
          </a:p>
          <a:p>
            <a:pPr lvl="1" eaLnBrk="1" hangingPunct="1"/>
            <a:r>
              <a:rPr lang="en-US" altLang="en-US" sz="2200" smtClean="0">
                <a:ea typeface="ＭＳ Ｐゴシック" panose="020B0600070205080204" pitchFamily="34" charset="-128"/>
              </a:rPr>
              <a:t>Cluster docs in corpus a priori</a:t>
            </a:r>
          </a:p>
          <a:p>
            <a:pPr lvl="1" eaLnBrk="1" hangingPunct="1"/>
            <a:r>
              <a:rPr lang="en-US" altLang="en-US" sz="2200" smtClean="0">
                <a:ea typeface="ＭＳ Ｐゴシック" panose="020B0600070205080204" pitchFamily="34" charset="-128"/>
              </a:rPr>
              <a:t>When a query matches a doc </a:t>
            </a:r>
            <a:r>
              <a:rPr lang="en-US" altLang="en-US" sz="2200" i="1" smtClean="0">
                <a:ea typeface="ＭＳ Ｐゴシック" panose="020B0600070205080204" pitchFamily="34" charset="-128"/>
              </a:rPr>
              <a:t>D</a:t>
            </a:r>
            <a:r>
              <a:rPr lang="en-US" altLang="en-US" sz="2200" smtClean="0">
                <a:ea typeface="ＭＳ Ｐゴシック" panose="020B0600070205080204" pitchFamily="34" charset="-128"/>
              </a:rPr>
              <a:t>, also return other docs in the cluster containing </a:t>
            </a:r>
            <a:r>
              <a:rPr lang="en-US" altLang="en-US" sz="2200" i="1" smtClean="0">
                <a:ea typeface="ＭＳ Ｐゴシック" panose="020B0600070205080204" pitchFamily="34" charset="-128"/>
              </a:rPr>
              <a:t>D</a:t>
            </a:r>
          </a:p>
          <a:p>
            <a:pPr eaLnBrk="1" hangingPunct="1"/>
            <a:r>
              <a:rPr lang="en-US" altLang="en-US" sz="2200" smtClean="0">
                <a:ea typeface="ＭＳ Ｐゴシック" panose="020B0600070205080204" pitchFamily="34" charset="-128"/>
              </a:rPr>
              <a:t>Hope if we do this: The query “car” will also return docs containing </a:t>
            </a:r>
            <a:r>
              <a:rPr lang="en-US" altLang="en-US" sz="2200" i="1" smtClean="0">
                <a:ea typeface="ＭＳ Ｐゴシック" panose="020B0600070205080204" pitchFamily="34" charset="-128"/>
              </a:rPr>
              <a:t>automobile</a:t>
            </a:r>
            <a:endParaRPr lang="en-US" altLang="en-US" sz="2200" smtClean="0">
              <a:ea typeface="ＭＳ Ｐゴシック" panose="020B0600070205080204" pitchFamily="34" charset="-128"/>
            </a:endParaRPr>
          </a:p>
          <a:p>
            <a:pPr lvl="1" eaLnBrk="1" hangingPunct="1"/>
            <a:r>
              <a:rPr lang="en-US" altLang="en-US" sz="2200" smtClean="0">
                <a:ea typeface="ＭＳ Ｐゴシック" panose="020B0600070205080204" pitchFamily="34" charset="-128"/>
              </a:rPr>
              <a:t>Because clustering grouped together docs containing </a:t>
            </a:r>
            <a:r>
              <a:rPr lang="en-US" altLang="en-US" sz="2200" i="1" smtClean="0">
                <a:ea typeface="ＭＳ Ｐゴシック" panose="020B0600070205080204" pitchFamily="34" charset="-128"/>
              </a:rPr>
              <a:t>car</a:t>
            </a:r>
            <a:r>
              <a:rPr lang="en-US" altLang="en-US" sz="2200" smtClean="0">
                <a:ea typeface="ＭＳ Ｐゴシック" panose="020B0600070205080204" pitchFamily="34" charset="-128"/>
              </a:rPr>
              <a:t> with those containing </a:t>
            </a:r>
            <a:r>
              <a:rPr lang="en-US" altLang="en-US" sz="2200" i="1" smtClean="0">
                <a:ea typeface="ＭＳ Ｐゴシック" panose="020B0600070205080204" pitchFamily="34" charset="-128"/>
              </a:rPr>
              <a:t>automobile.</a:t>
            </a:r>
          </a:p>
        </p:txBody>
      </p:sp>
      <p:sp>
        <p:nvSpPr>
          <p:cNvPr id="291844" name="AutoShape 4"/>
          <p:cNvSpPr>
            <a:spLocks noChangeArrowheads="1"/>
          </p:cNvSpPr>
          <p:nvPr/>
        </p:nvSpPr>
        <p:spPr bwMode="auto">
          <a:xfrm>
            <a:off x="1447800" y="5334000"/>
            <a:ext cx="3429000" cy="762000"/>
          </a:xfrm>
          <a:prstGeom prst="upArrowCallout">
            <a:avLst>
              <a:gd name="adj1" fmla="val 112500"/>
              <a:gd name="adj2" fmla="val 112500"/>
              <a:gd name="adj3" fmla="val 16667"/>
              <a:gd name="adj4" fmla="val 6666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algn="ctr" eaLnBrk="1" hangingPunct="1"/>
            <a:r>
              <a:rPr lang="en-US" altLang="en-US">
                <a:latin typeface="Arial" panose="020B0604020202020204" pitchFamily="34" charset="0"/>
              </a:rPr>
              <a:t>Why might this happen?</a:t>
            </a:r>
          </a:p>
        </p:txBody>
      </p:sp>
      <p:sp>
        <p:nvSpPr>
          <p:cNvPr id="24581"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eaLnBrk="1" hangingPunct="1"/>
            <a:r>
              <a:rPr lang="en-US" altLang="en-US" sz="1600">
                <a:solidFill>
                  <a:srgbClr val="FBFCFF"/>
                </a:solidFill>
              </a:rPr>
              <a:t>Sec. 16.1</a:t>
            </a:r>
          </a:p>
        </p:txBody>
      </p:sp>
    </p:spTree>
    <p:extLst>
      <p:ext uri="{BB962C8B-B14F-4D97-AF65-F5344CB8AC3E}">
        <p14:creationId xmlns:p14="http://schemas.microsoft.com/office/powerpoint/2010/main" val="2384077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p:txBody>
          <a:bodyPr/>
          <a:lstStyle/>
          <a:p>
            <a:endParaRPr lang="en-US" altLang="en-US" smtClean="0">
              <a:ea typeface="ＭＳ Ｐゴシック" panose="020B0600070205080204" pitchFamily="34" charset="-128"/>
            </a:endParaRP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eaLnBrk="1" hangingPunct="1"/>
            <a:fld id="{0B15DE27-3A15-4A84-B503-9E63300C3390}" type="slidenum">
              <a:rPr lang="en-US" altLang="en-US" sz="1200">
                <a:solidFill>
                  <a:srgbClr val="898989"/>
                </a:solidFill>
                <a:latin typeface="Calibri" panose="020F0502020204030204" pitchFamily="34" charset="0"/>
              </a:rPr>
              <a:pPr eaLnBrk="1" hangingPunct="1"/>
              <a:t>29</a:t>
            </a:fld>
            <a:endParaRPr lang="en-US" altLang="en-US" sz="1200">
              <a:solidFill>
                <a:srgbClr val="898989"/>
              </a:solidFill>
              <a:latin typeface="Calibri" panose="020F0502020204030204" pitchFamily="34" charset="0"/>
            </a:endParaRPr>
          </a:p>
        </p:txBody>
      </p:sp>
      <p:pic>
        <p:nvPicPr>
          <p:cNvPr id="25604" name="Picture 5" descr="PPT260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81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6"/>
          <p:cNvSpPr txBox="1">
            <a:spLocks noChangeArrowheads="1"/>
          </p:cNvSpPr>
          <p:nvPr/>
        </p:nvSpPr>
        <p:spPr bwMode="auto">
          <a:xfrm>
            <a:off x="2895600" y="6324600"/>
            <a:ext cx="5605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eaLnBrk="1" hangingPunct="1"/>
            <a:r>
              <a:rPr lang="en-US" altLang="en-US">
                <a:solidFill>
                  <a:srgbClr val="1D08B8"/>
                </a:solidFill>
              </a:rPr>
              <a:t>yippy.com</a:t>
            </a:r>
            <a:r>
              <a:rPr lang="en-US" altLang="en-US"/>
              <a:t> – grouping search results</a:t>
            </a:r>
          </a:p>
        </p:txBody>
      </p:sp>
    </p:spTree>
    <p:extLst>
      <p:ext uri="{BB962C8B-B14F-4D97-AF65-F5344CB8AC3E}">
        <p14:creationId xmlns:p14="http://schemas.microsoft.com/office/powerpoint/2010/main" val="187454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a:xfrm>
            <a:off x="762000" y="762000"/>
            <a:ext cx="7772400" cy="1143000"/>
          </a:xfrm>
        </p:spPr>
        <p:txBody>
          <a:bodyPr/>
          <a:lstStyle/>
          <a:p>
            <a:r>
              <a:rPr lang="tr-TR" altLang="en-US" dirty="0" smtClean="0"/>
              <a:t>One-Max</a:t>
            </a:r>
            <a:r>
              <a:rPr lang="en-US" altLang="en-US" dirty="0" smtClean="0"/>
              <a:t> Problem</a:t>
            </a:r>
            <a:endParaRPr lang="tr-TR" altLang="en-US" dirty="0"/>
          </a:p>
        </p:txBody>
      </p:sp>
      <p:sp>
        <p:nvSpPr>
          <p:cNvPr id="11267" name="Rectangle 3"/>
          <p:cNvSpPr>
            <a:spLocks noGrp="1" noChangeArrowheads="1"/>
          </p:cNvSpPr>
          <p:nvPr>
            <p:ph type="body" idx="1"/>
          </p:nvPr>
        </p:nvSpPr>
        <p:spPr>
          <a:xfrm>
            <a:off x="838200" y="2362200"/>
            <a:ext cx="7693025" cy="3379788"/>
          </a:xfrm>
        </p:spPr>
        <p:txBody>
          <a:bodyPr/>
          <a:lstStyle/>
          <a:p>
            <a:pPr>
              <a:buFont typeface="Wingdings" panose="05000000000000000000" pitchFamily="2" charset="2"/>
              <a:buNone/>
            </a:pPr>
            <a:r>
              <a:rPr lang="en-AU" altLang="en-US" b="1" u="sng" dirty="0"/>
              <a:t>Objective:</a:t>
            </a:r>
            <a:r>
              <a:rPr lang="en-AU" altLang="en-US" dirty="0"/>
              <a:t> maximize the number of </a:t>
            </a:r>
            <a:r>
              <a:rPr lang="en-AU" altLang="en-US" b="1" dirty="0">
                <a:latin typeface="Courier New" panose="02070309020205020404" pitchFamily="49" charset="0"/>
              </a:rPr>
              <a:t>1</a:t>
            </a:r>
            <a:r>
              <a:rPr lang="en-AU" altLang="en-US" dirty="0"/>
              <a:t>s in a string of length 5, composed only of </a:t>
            </a:r>
            <a:r>
              <a:rPr lang="en-AU" altLang="en-US" b="1" dirty="0">
                <a:latin typeface="Courier New" panose="02070309020205020404" pitchFamily="49" charset="0"/>
              </a:rPr>
              <a:t>1</a:t>
            </a:r>
            <a:r>
              <a:rPr lang="en-AU" altLang="en-US" dirty="0"/>
              <a:t>s and </a:t>
            </a:r>
            <a:r>
              <a:rPr lang="en-AU" altLang="en-US" b="1" dirty="0">
                <a:latin typeface="Courier New" panose="02070309020205020404" pitchFamily="49" charset="0"/>
              </a:rPr>
              <a:t>0</a:t>
            </a:r>
            <a:r>
              <a:rPr lang="en-AU" altLang="en-US" dirty="0"/>
              <a:t>s</a:t>
            </a:r>
          </a:p>
          <a:p>
            <a:pPr>
              <a:buFont typeface="Wingdings" panose="05000000000000000000" pitchFamily="2" charset="2"/>
              <a:buNone/>
            </a:pPr>
            <a:r>
              <a:rPr lang="en-AU" altLang="en-US" sz="3200" dirty="0">
                <a:sym typeface="Symbol" panose="05050102010706020507" pitchFamily="18" charset="2"/>
              </a:rPr>
              <a:t> </a:t>
            </a:r>
            <a:r>
              <a:rPr lang="en-AU" altLang="en-US" sz="2400" i="1" dirty="0"/>
              <a:t>population size</a:t>
            </a:r>
            <a:r>
              <a:rPr lang="en-AU" altLang="en-US" sz="2400" dirty="0"/>
              <a:t> = 4        </a:t>
            </a:r>
          </a:p>
          <a:p>
            <a:pPr>
              <a:buFont typeface="Wingdings" panose="05000000000000000000" pitchFamily="2" charset="2"/>
              <a:buNone/>
            </a:pPr>
            <a:r>
              <a:rPr lang="en-AU" altLang="en-US" sz="2400" dirty="0"/>
              <a:t>     </a:t>
            </a:r>
            <a:r>
              <a:rPr lang="en-AU" altLang="en-US" sz="2400" i="1" dirty="0"/>
              <a:t>chromosome length</a:t>
            </a:r>
            <a:r>
              <a:rPr lang="en-AU" altLang="en-US" sz="2400" dirty="0"/>
              <a:t> = 5</a:t>
            </a:r>
          </a:p>
          <a:p>
            <a:pPr>
              <a:buFont typeface="Wingdings" panose="05000000000000000000" pitchFamily="2" charset="2"/>
              <a:buNone/>
            </a:pPr>
            <a:r>
              <a:rPr lang="en-AU" altLang="en-US" sz="2400" i="1" dirty="0"/>
              <a:t>fitness function</a:t>
            </a:r>
            <a:r>
              <a:rPr lang="en-AU" altLang="en-US" sz="2400" dirty="0"/>
              <a:t> = no. of genes that are 1</a:t>
            </a:r>
            <a:endParaRPr lang="tr-TR" altLang="en-US" dirty="0"/>
          </a:p>
        </p:txBody>
      </p:sp>
    </p:spTree>
    <p:extLst>
      <p:ext uri="{BB962C8B-B14F-4D97-AF65-F5344CB8AC3E}">
        <p14:creationId xmlns:p14="http://schemas.microsoft.com/office/powerpoint/2010/main" val="2671255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Issues for clustering</a:t>
            </a:r>
          </a:p>
        </p:txBody>
      </p:sp>
      <p:sp>
        <p:nvSpPr>
          <p:cNvPr id="26627" name="Rectangle 5"/>
          <p:cNvSpPr>
            <a:spLocks noGrp="1" noChangeArrowheads="1"/>
          </p:cNvSpPr>
          <p:nvPr>
            <p:ph type="body" idx="1"/>
          </p:nvPr>
        </p:nvSpPr>
        <p:spPr/>
        <p:txBody>
          <a:bodyPr>
            <a:normAutofit fontScale="92500" lnSpcReduction="20000"/>
          </a:bodyPr>
          <a:lstStyle/>
          <a:p>
            <a:pPr eaLnBrk="1" hangingPunct="1"/>
            <a:r>
              <a:rPr lang="en-US" altLang="en-US" smtClean="0">
                <a:ea typeface="ＭＳ Ｐゴシック" panose="020B0600070205080204" pitchFamily="34" charset="-128"/>
              </a:rPr>
              <a:t>Representation for clustering</a:t>
            </a:r>
          </a:p>
          <a:p>
            <a:pPr lvl="1" eaLnBrk="1" hangingPunct="1"/>
            <a:r>
              <a:rPr lang="en-US" altLang="en-US" smtClean="0">
                <a:ea typeface="ＭＳ Ｐゴシック" panose="020B0600070205080204" pitchFamily="34" charset="-128"/>
              </a:rPr>
              <a:t>Document representation</a:t>
            </a:r>
          </a:p>
          <a:p>
            <a:pPr lvl="2" eaLnBrk="1" hangingPunct="1"/>
            <a:r>
              <a:rPr lang="en-US" altLang="en-US" smtClean="0">
                <a:ea typeface="ＭＳ Ｐゴシック" panose="020B0600070205080204" pitchFamily="34" charset="-128"/>
              </a:rPr>
              <a:t>Vector space?  Normalization?</a:t>
            </a:r>
          </a:p>
          <a:p>
            <a:pPr lvl="3" eaLnBrk="1" hangingPunct="1"/>
            <a:r>
              <a:rPr lang="en-US" altLang="en-US" smtClean="0">
                <a:ea typeface="ＭＳ Ｐゴシック" panose="020B0600070205080204" pitchFamily="34" charset="-128"/>
              </a:rPr>
              <a:t>Centroids aren’t length normalized</a:t>
            </a:r>
          </a:p>
          <a:p>
            <a:pPr lvl="1" eaLnBrk="1" hangingPunct="1"/>
            <a:r>
              <a:rPr lang="en-US" altLang="en-US" smtClean="0">
                <a:ea typeface="ＭＳ Ｐゴシック" panose="020B0600070205080204" pitchFamily="34" charset="-128"/>
              </a:rPr>
              <a:t>Need a notion of similarity/distance</a:t>
            </a:r>
          </a:p>
          <a:p>
            <a:pPr eaLnBrk="1" hangingPunct="1"/>
            <a:r>
              <a:rPr lang="en-US" altLang="en-US" smtClean="0">
                <a:ea typeface="ＭＳ Ｐゴシック" panose="020B0600070205080204" pitchFamily="34" charset="-128"/>
              </a:rPr>
              <a:t>How many clusters?</a:t>
            </a:r>
          </a:p>
          <a:p>
            <a:pPr lvl="1" eaLnBrk="1" hangingPunct="1"/>
            <a:r>
              <a:rPr lang="en-US" altLang="en-US" smtClean="0">
                <a:ea typeface="ＭＳ Ｐゴシック" panose="020B0600070205080204" pitchFamily="34" charset="-128"/>
              </a:rPr>
              <a:t>Fixed a priori?</a:t>
            </a:r>
          </a:p>
          <a:p>
            <a:pPr lvl="1" eaLnBrk="1" hangingPunct="1"/>
            <a:r>
              <a:rPr lang="en-US" altLang="en-US" smtClean="0">
                <a:ea typeface="ＭＳ Ｐゴシック" panose="020B0600070205080204" pitchFamily="34" charset="-128"/>
              </a:rPr>
              <a:t>Completely data driven?</a:t>
            </a:r>
          </a:p>
          <a:p>
            <a:pPr lvl="2" eaLnBrk="1" hangingPunct="1"/>
            <a:r>
              <a:rPr lang="en-US" altLang="en-US" smtClean="0">
                <a:ea typeface="ＭＳ Ｐゴシック" panose="020B0600070205080204" pitchFamily="34" charset="-128"/>
              </a:rPr>
              <a:t>Avoid “trivial” clusters - too large or small</a:t>
            </a:r>
          </a:p>
          <a:p>
            <a:pPr lvl="3" eaLnBrk="1" hangingPunct="1"/>
            <a:r>
              <a:rPr lang="en-US" altLang="en-US" smtClean="0">
                <a:ea typeface="ＭＳ Ｐゴシック" panose="020B0600070205080204" pitchFamily="34" charset="-128"/>
              </a:rPr>
              <a:t>If a cluster's too large, then for navigation purposes you've wasted an extra user click without whittling down the set of documents much.</a:t>
            </a:r>
          </a:p>
        </p:txBody>
      </p:sp>
      <p:sp>
        <p:nvSpPr>
          <p:cNvPr id="26628"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0"/>
                <a:ea typeface="Arial Unicode MS" pitchFamily="34" charset="-128"/>
              </a:defRPr>
            </a:lvl1pPr>
            <a:lvl2pPr marL="742950" indent="-285750" eaLnBrk="0" hangingPunct="0">
              <a:defRPr sz="2400">
                <a:solidFill>
                  <a:schemeClr val="tx1"/>
                </a:solidFill>
                <a:latin typeface="Lucida Sans" panose="020B0602030504020204" pitchFamily="34" charset="0"/>
                <a:ea typeface="Arial Unicode MS" pitchFamily="34" charset="-128"/>
              </a:defRPr>
            </a:lvl2pPr>
            <a:lvl3pPr marL="1143000" indent="-228600" eaLnBrk="0" hangingPunct="0">
              <a:defRPr sz="2400">
                <a:solidFill>
                  <a:schemeClr val="tx1"/>
                </a:solidFill>
                <a:latin typeface="Lucida Sans" panose="020B0602030504020204" pitchFamily="34" charset="0"/>
                <a:ea typeface="Arial Unicode MS" pitchFamily="34" charset="-128"/>
              </a:defRPr>
            </a:lvl3pPr>
            <a:lvl4pPr marL="1600200" indent="-228600" eaLnBrk="0" hangingPunct="0">
              <a:defRPr sz="2400">
                <a:solidFill>
                  <a:schemeClr val="tx1"/>
                </a:solidFill>
                <a:latin typeface="Lucida Sans" panose="020B0602030504020204" pitchFamily="34" charset="0"/>
                <a:ea typeface="Arial Unicode MS" pitchFamily="34" charset="-128"/>
              </a:defRPr>
            </a:lvl4pPr>
            <a:lvl5pPr marL="2057400" indent="-228600" eaLnBrk="0" hangingPunct="0">
              <a:defRPr sz="2400">
                <a:solidFill>
                  <a:schemeClr val="tx1"/>
                </a:solidFill>
                <a:latin typeface="Lucida Sans" panose="020B0602030504020204" pitchFamily="34" charset="0"/>
                <a:ea typeface="Arial Unicode MS"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itchFamily="34" charset="-128"/>
              </a:defRPr>
            </a:lvl9pPr>
          </a:lstStyle>
          <a:p>
            <a:pPr eaLnBrk="1" hangingPunct="1"/>
            <a:r>
              <a:rPr lang="en-US" altLang="en-US" sz="1600">
                <a:solidFill>
                  <a:srgbClr val="FBFCFF"/>
                </a:solidFill>
              </a:rPr>
              <a:t>Sec. 16.2</a:t>
            </a:r>
          </a:p>
        </p:txBody>
      </p:sp>
    </p:spTree>
    <p:extLst>
      <p:ext uri="{BB962C8B-B14F-4D97-AF65-F5344CB8AC3E}">
        <p14:creationId xmlns:p14="http://schemas.microsoft.com/office/powerpoint/2010/main" val="2767923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Notion of similarity/distance</a:t>
            </a:r>
          </a:p>
        </p:txBody>
      </p:sp>
      <p:sp>
        <p:nvSpPr>
          <p:cNvPr id="27651" name="Rectangle 3"/>
          <p:cNvSpPr>
            <a:spLocks noGrp="1" noChangeArrowheads="1"/>
          </p:cNvSpPr>
          <p:nvPr>
            <p:ph type="body" idx="1"/>
          </p:nvPr>
        </p:nvSpPr>
        <p:spPr/>
        <p:txBody>
          <a:bodyPr>
            <a:normAutofit fontScale="92500"/>
          </a:bodyPr>
          <a:lstStyle/>
          <a:p>
            <a:pPr eaLnBrk="1" hangingPunct="1"/>
            <a:r>
              <a:rPr lang="en-US" altLang="en-US" sz="3400" smtClean="0">
                <a:ea typeface="ＭＳ Ｐゴシック" panose="020B0600070205080204" pitchFamily="34" charset="-128"/>
              </a:rPr>
              <a:t>Ideal: semantic similarity.</a:t>
            </a:r>
          </a:p>
          <a:p>
            <a:pPr eaLnBrk="1" hangingPunct="1"/>
            <a:r>
              <a:rPr lang="en-US" altLang="en-US" sz="3400" smtClean="0">
                <a:ea typeface="ＭＳ Ｐゴシック" panose="020B0600070205080204" pitchFamily="34" charset="-128"/>
              </a:rPr>
              <a:t>Practical: term-statistical similarity</a:t>
            </a:r>
          </a:p>
          <a:p>
            <a:pPr lvl="1" eaLnBrk="1" hangingPunct="1"/>
            <a:r>
              <a:rPr lang="en-US" altLang="en-US" sz="3200" smtClean="0">
                <a:ea typeface="ＭＳ Ｐゴシック" panose="020B0600070205080204" pitchFamily="34" charset="-128"/>
              </a:rPr>
              <a:t>We will use cosine similarity.</a:t>
            </a:r>
          </a:p>
          <a:p>
            <a:pPr lvl="1" eaLnBrk="1" hangingPunct="1"/>
            <a:r>
              <a:rPr lang="en-US" altLang="en-US" sz="3200" smtClean="0">
                <a:ea typeface="ＭＳ Ｐゴシック" panose="020B0600070205080204" pitchFamily="34" charset="-128"/>
              </a:rPr>
              <a:t>Docs as vectors.</a:t>
            </a:r>
          </a:p>
          <a:p>
            <a:pPr lvl="1" eaLnBrk="1" hangingPunct="1"/>
            <a:r>
              <a:rPr lang="en-US" altLang="en-US" sz="3200" smtClean="0">
                <a:ea typeface="ＭＳ Ｐゴシック" panose="020B0600070205080204" pitchFamily="34" charset="-128"/>
              </a:rPr>
              <a:t>For many algorithms, easier to think in terms of a </a:t>
            </a:r>
            <a:r>
              <a:rPr lang="en-US" altLang="en-US" sz="3200" i="1" smtClean="0">
                <a:ea typeface="ＭＳ Ｐゴシック" panose="020B0600070205080204" pitchFamily="34" charset="-128"/>
              </a:rPr>
              <a:t>distance</a:t>
            </a:r>
            <a:r>
              <a:rPr lang="en-US" altLang="en-US" sz="3200" smtClean="0">
                <a:ea typeface="ＭＳ Ｐゴシック" panose="020B0600070205080204" pitchFamily="34" charset="-128"/>
              </a:rPr>
              <a:t> (rather than </a:t>
            </a:r>
            <a:r>
              <a:rPr lang="en-US" altLang="en-US" sz="3200" u="sng" smtClean="0">
                <a:ea typeface="ＭＳ Ｐゴシック" panose="020B0600070205080204" pitchFamily="34" charset="-128"/>
              </a:rPr>
              <a:t>similarity</a:t>
            </a:r>
            <a:r>
              <a:rPr lang="en-US" altLang="en-US" sz="3200" smtClean="0">
                <a:ea typeface="ＭＳ Ｐゴシック" panose="020B0600070205080204" pitchFamily="34" charset="-128"/>
              </a:rPr>
              <a:t>) between docs.</a:t>
            </a:r>
          </a:p>
          <a:p>
            <a:pPr lvl="1" eaLnBrk="1" hangingPunct="1"/>
            <a:r>
              <a:rPr lang="en-US" altLang="en-US" sz="3200" smtClean="0">
                <a:ea typeface="ＭＳ Ｐゴシック" panose="020B0600070205080204" pitchFamily="34" charset="-128"/>
              </a:rPr>
              <a:t>We will mostly speak of Euclidean distance</a:t>
            </a:r>
          </a:p>
          <a:p>
            <a:pPr lvl="2" eaLnBrk="1" hangingPunct="1"/>
            <a:r>
              <a:rPr lang="en-US" altLang="en-US" sz="2800" u="sng" smtClean="0">
                <a:ea typeface="ＭＳ Ｐゴシック" panose="020B0600070205080204" pitchFamily="34" charset="-128"/>
              </a:rPr>
              <a:t>But real implementations use cosine similarity</a:t>
            </a:r>
          </a:p>
        </p:txBody>
      </p:sp>
    </p:spTree>
    <p:extLst>
      <p:ext uri="{BB962C8B-B14F-4D97-AF65-F5344CB8AC3E}">
        <p14:creationId xmlns:p14="http://schemas.microsoft.com/office/powerpoint/2010/main" val="1663377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Clustering Algorithms</a:t>
            </a:r>
          </a:p>
        </p:txBody>
      </p:sp>
      <p:sp>
        <p:nvSpPr>
          <p:cNvPr id="28675" name="Rectangle 1027"/>
          <p:cNvSpPr>
            <a:spLocks noGrp="1" noChangeArrowheads="1"/>
          </p:cNvSpPr>
          <p:nvPr>
            <p:ph type="body" idx="1"/>
          </p:nvPr>
        </p:nvSpPr>
        <p:spPr/>
        <p:txBody>
          <a:bodyPr/>
          <a:lstStyle/>
          <a:p>
            <a:pPr eaLnBrk="1" hangingPunct="1"/>
            <a:r>
              <a:rPr lang="en-US" altLang="en-US" sz="3000" smtClean="0">
                <a:ea typeface="ＭＳ Ｐゴシック" panose="020B0600070205080204" pitchFamily="34" charset="-128"/>
              </a:rPr>
              <a:t>Flat algorithms</a:t>
            </a:r>
          </a:p>
          <a:p>
            <a:pPr lvl="1" eaLnBrk="1" hangingPunct="1"/>
            <a:r>
              <a:rPr lang="en-US" altLang="en-US" sz="2800" smtClean="0">
                <a:ea typeface="ＭＳ Ｐゴシック" panose="020B0600070205080204" pitchFamily="34" charset="-128"/>
              </a:rPr>
              <a:t>Usually start with a random (partial) partitioning</a:t>
            </a:r>
          </a:p>
          <a:p>
            <a:pPr lvl="1" eaLnBrk="1" hangingPunct="1"/>
            <a:r>
              <a:rPr lang="en-US" altLang="en-US" sz="2800" smtClean="0">
                <a:ea typeface="ＭＳ Ｐゴシック" panose="020B0600070205080204" pitchFamily="34" charset="-128"/>
              </a:rPr>
              <a:t>Refine it iteratively</a:t>
            </a:r>
            <a:endParaRPr lang="en-US" altLang="en-US" sz="1400" smtClean="0">
              <a:ea typeface="ＭＳ Ｐゴシック" panose="020B0600070205080204" pitchFamily="34" charset="-128"/>
            </a:endParaRPr>
          </a:p>
          <a:p>
            <a:pPr lvl="2" eaLnBrk="1" hangingPunct="1"/>
            <a:r>
              <a:rPr lang="en-US" altLang="en-US" sz="2400" i="1" smtClean="0">
                <a:ea typeface="ＭＳ Ｐゴシック" panose="020B0600070205080204" pitchFamily="34" charset="-128"/>
              </a:rPr>
              <a:t>K </a:t>
            </a:r>
            <a:r>
              <a:rPr lang="en-US" altLang="en-US" sz="2400" smtClean="0">
                <a:ea typeface="ＭＳ Ｐゴシック" panose="020B0600070205080204" pitchFamily="34" charset="-128"/>
              </a:rPr>
              <a:t>means clustering</a:t>
            </a:r>
          </a:p>
          <a:p>
            <a:pPr lvl="2" eaLnBrk="1" hangingPunct="1"/>
            <a:r>
              <a:rPr lang="en-US" altLang="en-US" sz="2400" smtClean="0">
                <a:ea typeface="ＭＳ Ｐゴシック" panose="020B0600070205080204" pitchFamily="34" charset="-128"/>
              </a:rPr>
              <a:t>(Model based clustering)</a:t>
            </a:r>
            <a:endParaRPr lang="en-US" altLang="en-US" sz="2400" i="1" smtClean="0">
              <a:ea typeface="ＭＳ Ｐゴシック" panose="020B0600070205080204" pitchFamily="34" charset="-128"/>
            </a:endParaRPr>
          </a:p>
          <a:p>
            <a:pPr eaLnBrk="1" hangingPunct="1"/>
            <a:r>
              <a:rPr lang="en-US" altLang="en-US" sz="3000" smtClean="0">
                <a:ea typeface="ＭＳ Ｐゴシック" panose="020B0600070205080204" pitchFamily="34" charset="-128"/>
              </a:rPr>
              <a:t>Hierarchical algorithms</a:t>
            </a:r>
          </a:p>
          <a:p>
            <a:pPr lvl="1" eaLnBrk="1" hangingPunct="1"/>
            <a:r>
              <a:rPr lang="en-US" altLang="en-US" sz="2800" smtClean="0">
                <a:ea typeface="ＭＳ Ｐゴシック" panose="020B0600070205080204" pitchFamily="34" charset="-128"/>
              </a:rPr>
              <a:t>Bottom-up, agglomerative</a:t>
            </a:r>
          </a:p>
          <a:p>
            <a:pPr lvl="1" eaLnBrk="1" hangingPunct="1"/>
            <a:r>
              <a:rPr lang="en-US" altLang="en-US" sz="2800" smtClean="0">
                <a:ea typeface="ＭＳ Ｐゴシック" panose="020B0600070205080204" pitchFamily="34" charset="-128"/>
              </a:rPr>
              <a:t>(Top-down, divisive)</a:t>
            </a:r>
          </a:p>
        </p:txBody>
      </p:sp>
    </p:spTree>
    <p:extLst>
      <p:ext uri="{BB962C8B-B14F-4D97-AF65-F5344CB8AC3E}">
        <p14:creationId xmlns:p14="http://schemas.microsoft.com/office/powerpoint/2010/main" val="2552695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References</a:t>
            </a:r>
          </a:p>
        </p:txBody>
      </p:sp>
      <p:sp>
        <p:nvSpPr>
          <p:cNvPr id="38915" name="Content Placeholder 2"/>
          <p:cNvSpPr>
            <a:spLocks noGrp="1"/>
          </p:cNvSpPr>
          <p:nvPr>
            <p:ph idx="1"/>
          </p:nvPr>
        </p:nvSpPr>
        <p:spPr/>
        <p:txBody>
          <a:bodyPr/>
          <a:lstStyle/>
          <a:p>
            <a:r>
              <a:rPr lang="en-US" altLang="en-US" smtClean="0"/>
              <a:t>Enterprise Architecture at Work Modelling, Communication and Analysis,: </a:t>
            </a:r>
            <a:r>
              <a:rPr lang="en-US" altLang="en-US" b="1" smtClean="0"/>
              <a:t>Lankhorst</a:t>
            </a:r>
            <a:r>
              <a:rPr lang="en-US" altLang="en-US" smtClean="0"/>
              <a:t>, Marc</a:t>
            </a:r>
          </a:p>
          <a:p>
            <a:r>
              <a:rPr lang="en-US" altLang="en-US" smtClean="0"/>
              <a:t>How to Survive in the Jungle of Enterprise Architecture Frameworks: Creating or Choosing an Enterprise Architecture Framework, </a:t>
            </a:r>
            <a:r>
              <a:rPr lang="en-US" altLang="en-US" u="sng" smtClean="0">
                <a:hlinkClick r:id="rId2"/>
              </a:rPr>
              <a:t>Jaap Schekkerman</a:t>
            </a:r>
            <a:endParaRPr lang="en-US" altLang="en-US" smtClean="0"/>
          </a:p>
          <a:p>
            <a:r>
              <a:rPr lang="en-US" altLang="en-US" smtClean="0"/>
              <a:t>An Introduction to Enterprise Architecture: Third Edition,  Scott A. Bernard,  AuthorHouse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r>
              <a:rPr lang="tr-TR" altLang="en-US"/>
              <a:t>Example Population</a:t>
            </a:r>
          </a:p>
        </p:txBody>
      </p:sp>
      <p:sp>
        <p:nvSpPr>
          <p:cNvPr id="12291" name="Rectangle 3"/>
          <p:cNvSpPr>
            <a:spLocks noGrp="1" noChangeArrowheads="1"/>
          </p:cNvSpPr>
          <p:nvPr>
            <p:ph type="body" idx="1"/>
          </p:nvPr>
        </p:nvSpPr>
        <p:spPr>
          <a:xfrm>
            <a:off x="838200" y="2362200"/>
            <a:ext cx="3695700" cy="1724025"/>
          </a:xfrm>
        </p:spPr>
        <p:txBody>
          <a:bodyPr/>
          <a:lstStyle/>
          <a:p>
            <a:pPr>
              <a:buFont typeface="Wingdings" panose="05000000000000000000" pitchFamily="2" charset="2"/>
              <a:buNone/>
            </a:pPr>
            <a:r>
              <a:rPr lang="en-AU" altLang="en-US" sz="2400" b="1" u="sng"/>
              <a:t>individual 1:</a:t>
            </a:r>
            <a:endParaRPr lang="en-AU" altLang="en-US" sz="2400"/>
          </a:p>
          <a:p>
            <a:pPr>
              <a:buFont typeface="Wingdings" panose="05000000000000000000" pitchFamily="2" charset="2"/>
              <a:buNone/>
            </a:pPr>
            <a:r>
              <a:rPr lang="en-AU" altLang="en-US" sz="2400"/>
              <a:t>chromosome = 11001</a:t>
            </a:r>
          </a:p>
          <a:p>
            <a:pPr>
              <a:buFont typeface="Wingdings" panose="05000000000000000000" pitchFamily="2" charset="2"/>
              <a:buNone/>
            </a:pPr>
            <a:r>
              <a:rPr lang="en-AU" altLang="en-US" sz="2400"/>
              <a:t>fitness = 3</a:t>
            </a:r>
            <a:endParaRPr lang="tr-TR" altLang="en-US" sz="2400"/>
          </a:p>
        </p:txBody>
      </p:sp>
      <p:sp>
        <p:nvSpPr>
          <p:cNvPr id="12292" name="Text Box 4"/>
          <p:cNvSpPr txBox="1">
            <a:spLocks noChangeArrowheads="1"/>
          </p:cNvSpPr>
          <p:nvPr/>
        </p:nvSpPr>
        <p:spPr bwMode="auto">
          <a:xfrm>
            <a:off x="4800600" y="2362200"/>
            <a:ext cx="35909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sz="2400" b="1" u="sng">
                <a:latin typeface="Verdana" panose="020B0604030504040204" pitchFamily="34" charset="0"/>
              </a:rPr>
              <a:t>individual 2:</a:t>
            </a:r>
            <a:endParaRPr lang="tr-TR" altLang="en-US" sz="2400">
              <a:latin typeface="Verdana" panose="020B0604030504040204" pitchFamily="34" charset="0"/>
            </a:endParaRPr>
          </a:p>
          <a:p>
            <a:r>
              <a:rPr lang="tr-TR" altLang="en-US" sz="2400">
                <a:latin typeface="Verdana" panose="020B0604030504040204" pitchFamily="34" charset="0"/>
              </a:rPr>
              <a:t>chromosome = 00001</a:t>
            </a:r>
          </a:p>
          <a:p>
            <a:r>
              <a:rPr lang="tr-TR" altLang="en-US" sz="2400">
                <a:latin typeface="Verdana" panose="020B0604030504040204" pitchFamily="34" charset="0"/>
              </a:rPr>
              <a:t>fitness = 1</a:t>
            </a:r>
            <a:endParaRPr lang="tr-TR" altLang="en-US" sz="2400">
              <a:latin typeface="Times New Roman" panose="02020603050405020304" pitchFamily="18" charset="0"/>
            </a:endParaRPr>
          </a:p>
        </p:txBody>
      </p:sp>
      <p:sp>
        <p:nvSpPr>
          <p:cNvPr id="12293" name="Text Box 5"/>
          <p:cNvSpPr txBox="1">
            <a:spLocks noChangeArrowheads="1"/>
          </p:cNvSpPr>
          <p:nvPr/>
        </p:nvSpPr>
        <p:spPr bwMode="auto">
          <a:xfrm>
            <a:off x="914400" y="4267200"/>
            <a:ext cx="35909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u="sng">
                <a:latin typeface="Verdana" panose="020B0604030504040204" pitchFamily="34" charset="0"/>
              </a:rPr>
              <a:t>individual 3:</a:t>
            </a:r>
            <a:endParaRPr lang="en-AU" altLang="en-US" sz="2400">
              <a:latin typeface="Verdana" panose="020B0604030504040204" pitchFamily="34" charset="0"/>
            </a:endParaRPr>
          </a:p>
          <a:p>
            <a:r>
              <a:rPr lang="en-AU" altLang="en-US" sz="2400">
                <a:latin typeface="Verdana" panose="020B0604030504040204" pitchFamily="34" charset="0"/>
              </a:rPr>
              <a:t>chromosome = 11111</a:t>
            </a:r>
          </a:p>
          <a:p>
            <a:r>
              <a:rPr lang="en-AU" altLang="en-US" sz="2400">
                <a:latin typeface="Verdana" panose="020B0604030504040204" pitchFamily="34" charset="0"/>
              </a:rPr>
              <a:t>fitness = 5</a:t>
            </a:r>
            <a:endParaRPr lang="tr-TR" altLang="en-US" sz="2400">
              <a:latin typeface="Verdana" panose="020B0604030504040204" pitchFamily="34" charset="0"/>
            </a:endParaRPr>
          </a:p>
        </p:txBody>
      </p:sp>
      <p:sp>
        <p:nvSpPr>
          <p:cNvPr id="12294" name="Text Box 6"/>
          <p:cNvSpPr txBox="1">
            <a:spLocks noChangeArrowheads="1"/>
          </p:cNvSpPr>
          <p:nvPr/>
        </p:nvSpPr>
        <p:spPr bwMode="auto">
          <a:xfrm>
            <a:off x="4876800" y="4267200"/>
            <a:ext cx="35909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2400" b="1" u="sng">
                <a:latin typeface="Verdana" panose="020B0604030504040204" pitchFamily="34" charset="0"/>
              </a:rPr>
              <a:t>individual 4:</a:t>
            </a:r>
            <a:endParaRPr lang="en-AU" altLang="en-US" sz="2400">
              <a:latin typeface="Verdana" panose="020B0604030504040204" pitchFamily="34" charset="0"/>
            </a:endParaRPr>
          </a:p>
          <a:p>
            <a:r>
              <a:rPr lang="en-AU" altLang="en-US" sz="2400">
                <a:latin typeface="Verdana" panose="020B0604030504040204" pitchFamily="34" charset="0"/>
              </a:rPr>
              <a:t>chromosome = 01110</a:t>
            </a:r>
          </a:p>
          <a:p>
            <a:r>
              <a:rPr lang="en-AU" altLang="en-US" sz="2400">
                <a:latin typeface="Verdana" panose="020B0604030504040204" pitchFamily="34" charset="0"/>
              </a:rPr>
              <a:t>fitness = 3</a:t>
            </a:r>
            <a:endParaRPr lang="tr-TR" altLang="en-US" sz="2400">
              <a:latin typeface="Verdana" panose="020B0604030504040204" pitchFamily="34" charset="0"/>
            </a:endParaRPr>
          </a:p>
        </p:txBody>
      </p:sp>
    </p:spTree>
    <p:extLst>
      <p:ext uri="{BB962C8B-B14F-4D97-AF65-F5344CB8AC3E}">
        <p14:creationId xmlns:p14="http://schemas.microsoft.com/office/powerpoint/2010/main" val="5268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Rectangle 1"/>
          <p:cNvSpPr>
            <a:spLocks noChangeArrowheads="1"/>
          </p:cNvSpPr>
          <p:nvPr>
            <p:ph type="title"/>
          </p:nvPr>
        </p:nvSpPr>
        <p:spPr>
          <a:ln/>
        </p:spPr>
        <p:txBody>
          <a:bodyPr>
            <a:normAutofit fontScale="90000"/>
          </a:bodyPr>
          <a:lstStyle/>
          <a:p>
            <a:r>
              <a:rPr lang="en-US" altLang="en-US" dirty="0" smtClean="0"/>
              <a:t>Traveling Salesman Problem</a:t>
            </a:r>
            <a:endParaRPr lang="en-US" altLang="en-US" dirty="0"/>
          </a:p>
        </p:txBody>
      </p:sp>
      <p:sp>
        <p:nvSpPr>
          <p:cNvPr id="6146" name="Rectangle 2"/>
          <p:cNvSpPr>
            <a:spLocks noChangeArrowheads="1"/>
          </p:cNvSpPr>
          <p:nvPr>
            <p:ph type="body" idx="1"/>
          </p:nvPr>
        </p:nvSpPr>
        <p:spPr>
          <a:xfrm>
            <a:off x="609600" y="1371600"/>
            <a:ext cx="8229600" cy="4953000"/>
          </a:xfrm>
          <a:ln/>
        </p:spPr>
        <p:txBody>
          <a:bodyPr>
            <a:normAutofit/>
          </a:bodyPr>
          <a:lstStyle/>
          <a:p>
            <a:r>
              <a:rPr lang="en-US" altLang="en-US" sz="2000" dirty="0"/>
              <a:t>Suppose you decide to ride a bicycle around Ireland</a:t>
            </a:r>
          </a:p>
          <a:p>
            <a:pPr marL="571500" lvl="1"/>
            <a:r>
              <a:rPr lang="en-US" altLang="en-US" sz="2000" dirty="0"/>
              <a:t>you will start in Dublin</a:t>
            </a:r>
          </a:p>
          <a:p>
            <a:pPr marL="571500" lvl="1"/>
            <a:r>
              <a:rPr lang="en-US" altLang="en-US" sz="2000" dirty="0"/>
              <a:t>the goal is to visit Cork, Galway, Limerick, and Belfast before returning to Dublin</a:t>
            </a:r>
          </a:p>
          <a:p>
            <a:pPr>
              <a:spcBef>
                <a:spcPts val="2250"/>
              </a:spcBef>
            </a:pPr>
            <a:r>
              <a:rPr lang="en-US" altLang="en-US" sz="2000" dirty="0"/>
              <a:t>What is the best itinerary?</a:t>
            </a:r>
          </a:p>
          <a:p>
            <a:pPr marL="571500" lvl="1"/>
            <a:r>
              <a:rPr lang="en-US" altLang="en-US" sz="2000" dirty="0"/>
              <a:t>how can you minimize the number of kilometers yet make sure you visit all the cities?</a:t>
            </a:r>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176"/>
          <a:stretch/>
        </p:blipFill>
        <p:spPr bwMode="auto">
          <a:xfrm>
            <a:off x="1295400" y="4114800"/>
            <a:ext cx="6858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013481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6146">
                                            <p:txEl>
                                              <p:pRg st="0" end="0"/>
                                            </p:txEl>
                                          </p:spTgt>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6146">
                                            <p:txEl>
                                              <p:pRg st="1" end="1"/>
                                            </p:txEl>
                                          </p:spTgt>
                                        </p:tgtEl>
                                        <p:attrNameLst>
                                          <p:attrName>style.visibility</p:attrName>
                                        </p:attrNameLst>
                                      </p:cBhvr>
                                      <p:to>
                                        <p:strVal val="visible"/>
                                      </p:to>
                                    </p:set>
                                  </p:childTnLst>
                                </p:cTn>
                              </p:par>
                              <p:par>
                                <p:cTn id="9" presetID="0" presetClass="entr" presetSubtype="0" fill="hold" grpId="0" nodeType="withEffect">
                                  <p:stCondLst>
                                    <p:cond delay="0"/>
                                  </p:stCondLst>
                                  <p:childTnLst>
                                    <p:set>
                                      <p:cBhvr>
                                        <p:cTn id="10" dur="1" fill="hold">
                                          <p:stCondLst>
                                            <p:cond delay="499"/>
                                          </p:stCondLst>
                                        </p:cTn>
                                        <p:tgtEl>
                                          <p:spTgt spid="6146">
                                            <p:txEl>
                                              <p:pRg st="2" end="2"/>
                                            </p:txEl>
                                          </p:spTgt>
                                        </p:tgtEl>
                                        <p:attrNameLst>
                                          <p:attrName>style.visibility</p:attrName>
                                        </p:attrNameLst>
                                      </p:cBhvr>
                                      <p:to>
                                        <p:strVal val="visible"/>
                                      </p:to>
                                    </p:set>
                                  </p:childTnLst>
                                </p:cTn>
                              </p:par>
                            </p:childTnLst>
                          </p:cTn>
                        </p:par>
                        <p:par>
                          <p:cTn id="11" fill="hold" nodeType="afterGroup">
                            <p:stCondLst>
                              <p:cond delay="500"/>
                            </p:stCondLst>
                            <p:childTnLst>
                              <p:par>
                                <p:cTn id="12" presetID="0" presetClass="entr" presetSubtype="0" fill="hold" grpId="0" nodeType="afterEffect">
                                  <p:stCondLst>
                                    <p:cond delay="0"/>
                                  </p:stCondLst>
                                  <p:childTnLst>
                                    <p:set>
                                      <p:cBhvr>
                                        <p:cTn id="13" dur="1" fill="hold">
                                          <p:stCondLst>
                                            <p:cond delay="499"/>
                                          </p:stCondLst>
                                        </p:cTn>
                                        <p:tgtEl>
                                          <p:spTgt spid="6146">
                                            <p:txEl>
                                              <p:pRg st="3" end="3"/>
                                            </p:txEl>
                                          </p:spTgt>
                                        </p:tgtEl>
                                        <p:attrNameLst>
                                          <p:attrName>style.visibility</p:attrName>
                                        </p:attrNameLst>
                                      </p:cBhvr>
                                      <p:to>
                                        <p:strVal val="visible"/>
                                      </p:to>
                                    </p:set>
                                  </p:childTnLst>
                                </p:cTn>
                              </p:par>
                              <p:par>
                                <p:cTn id="14" presetID="0" presetClass="entr" presetSubtype="0" fill="hold" grpId="0" nodeType="withEffect">
                                  <p:stCondLst>
                                    <p:cond delay="0"/>
                                  </p:stCondLst>
                                  <p:childTnLst>
                                    <p:set>
                                      <p:cBhvr>
                                        <p:cTn id="15" dur="1" fill="hold">
                                          <p:stCondLst>
                                            <p:cond delay="499"/>
                                          </p:stCondLst>
                                        </p:cTn>
                                        <p:tgtEl>
                                          <p:spTgt spid="6146">
                                            <p:txEl>
                                              <p:pRg st="4" end="4"/>
                                            </p:txEl>
                                          </p:spTgt>
                                        </p:tgtEl>
                                        <p:attrNameLst>
                                          <p:attrName>style.visibility</p:attrName>
                                        </p:attrNameLst>
                                      </p:cBhvr>
                                      <p:to>
                                        <p:strVal val="visible"/>
                                      </p:to>
                                    </p:set>
                                  </p:childTnLst>
                                </p:cTn>
                              </p:par>
                            </p:childTnLst>
                          </p:cTn>
                        </p:par>
                        <p:par>
                          <p:cTn id="16" fill="hold" nodeType="afterGroup">
                            <p:stCondLst>
                              <p:cond delay="1000"/>
                            </p:stCondLst>
                            <p:childTnLst>
                              <p:par>
                                <p:cTn id="17" presetID="0" presetClass="entr" presetSubtype="0" fill="hold" nodeType="afterEffect">
                                  <p:stCondLst>
                                    <p:cond delay="0"/>
                                  </p:stCondLst>
                                  <p:childTnLst>
                                    <p:set>
                                      <p:cBhvr>
                                        <p:cTn id="18" dur="1" fill="hold">
                                          <p:stCondLst>
                                            <p:cond delay="499"/>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9" name="Rectangle 1"/>
          <p:cNvSpPr>
            <a:spLocks noChangeArrowheads="1"/>
          </p:cNvSpPr>
          <p:nvPr>
            <p:ph type="title"/>
          </p:nvPr>
        </p:nvSpPr>
        <p:spPr>
          <a:ln/>
        </p:spPr>
        <p:txBody>
          <a:bodyPr/>
          <a:lstStyle/>
          <a:p>
            <a:r>
              <a:rPr lang="en-US" altLang="en-US"/>
              <a:t>Optimal Tour</a:t>
            </a:r>
          </a:p>
        </p:txBody>
      </p:sp>
      <p:sp>
        <p:nvSpPr>
          <p:cNvPr id="7170" name="Rectangle 2"/>
          <p:cNvSpPr>
            <a:spLocks noChangeArrowheads="1"/>
          </p:cNvSpPr>
          <p:nvPr>
            <p:ph type="body" idx="1"/>
          </p:nvPr>
        </p:nvSpPr>
        <p:spPr>
          <a:ln/>
        </p:spPr>
        <p:txBody>
          <a:bodyPr/>
          <a:lstStyle/>
          <a:p>
            <a:r>
              <a:rPr lang="en-US" altLang="en-US"/>
              <a:t>If there are only 5 cities it’s not too hard to figure out the optimal tour</a:t>
            </a:r>
          </a:p>
          <a:p>
            <a:pPr marL="571500" lvl="1"/>
            <a:r>
              <a:rPr lang="en-US" altLang="en-US"/>
              <a:t>the shortest path is most likely a “loop”</a:t>
            </a:r>
          </a:p>
          <a:p>
            <a:pPr marL="571500" lvl="1"/>
            <a:r>
              <a:rPr lang="en-US" altLang="en-US"/>
              <a:t>any path that crosses over itself will be longer than a path that travels in a big circle</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72810"/>
            <a:ext cx="5162073"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816244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7170">
                                            <p:txEl>
                                              <p:pRg st="0" end="0"/>
                                            </p:txEl>
                                          </p:spTgt>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7170">
                                            <p:txEl>
                                              <p:pRg st="1" end="1"/>
                                            </p:txEl>
                                          </p:spTgt>
                                        </p:tgtEl>
                                        <p:attrNameLst>
                                          <p:attrName>style.visibility</p:attrName>
                                        </p:attrNameLst>
                                      </p:cBhvr>
                                      <p:to>
                                        <p:strVal val="visible"/>
                                      </p:to>
                                    </p:set>
                                  </p:childTnLst>
                                </p:cTn>
                              </p:par>
                              <p:par>
                                <p:cTn id="9" presetID="0" presetClass="entr" presetSubtype="0" fill="hold" grpId="0" nodeType="withEffect">
                                  <p:stCondLst>
                                    <p:cond delay="0"/>
                                  </p:stCondLst>
                                  <p:childTnLst>
                                    <p:set>
                                      <p:cBhvr>
                                        <p:cTn id="10" dur="1" fill="hold">
                                          <p:stCondLst>
                                            <p:cond delay="499"/>
                                          </p:stCondLst>
                                        </p:cTn>
                                        <p:tgtEl>
                                          <p:spTgt spid="7170">
                                            <p:txEl>
                                              <p:pRg st="2" end="2"/>
                                            </p:txEl>
                                          </p:spTgt>
                                        </p:tgtEl>
                                        <p:attrNameLst>
                                          <p:attrName>style.visibility</p:attrName>
                                        </p:attrNameLst>
                                      </p:cBhvr>
                                      <p:to>
                                        <p:strVal val="visible"/>
                                      </p:to>
                                    </p:set>
                                  </p:childTnLst>
                                </p:cTn>
                              </p:par>
                            </p:childTnLst>
                          </p:cTn>
                        </p:par>
                        <p:par>
                          <p:cTn id="11" fill="hold" nodeType="afterGroup">
                            <p:stCondLst>
                              <p:cond delay="500"/>
                            </p:stCondLst>
                            <p:childTnLst>
                              <p:par>
                                <p:cTn id="12" presetID="0" presetClass="entr" presetSubtype="0" fill="hold" nodeType="afterEffect">
                                  <p:stCondLst>
                                    <p:cond delay="0"/>
                                  </p:stCondLst>
                                  <p:childTnLst>
                                    <p:set>
                                      <p:cBhvr>
                                        <p:cTn id="13" dur="1" fill="hold">
                                          <p:stCondLst>
                                            <p:cond delay="499"/>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3" name="Rectangle 1"/>
          <p:cNvSpPr>
            <a:spLocks noChangeArrowheads="1"/>
          </p:cNvSpPr>
          <p:nvPr>
            <p:ph type="title"/>
          </p:nvPr>
        </p:nvSpPr>
        <p:spPr>
          <a:ln/>
        </p:spPr>
        <p:txBody>
          <a:bodyPr>
            <a:normAutofit fontScale="90000"/>
          </a:bodyPr>
          <a:lstStyle/>
          <a:p>
            <a:r>
              <a:rPr lang="en-US" altLang="en-US"/>
              <a:t>Increasing the Number of Cities</a:t>
            </a:r>
          </a:p>
        </p:txBody>
      </p:sp>
      <p:sp>
        <p:nvSpPr>
          <p:cNvPr id="8194" name="Rectangle 2"/>
          <p:cNvSpPr>
            <a:spLocks noChangeArrowheads="1"/>
          </p:cNvSpPr>
          <p:nvPr>
            <p:ph type="body" idx="1"/>
          </p:nvPr>
        </p:nvSpPr>
        <p:spPr>
          <a:xfrm>
            <a:off x="287209" y="1586865"/>
            <a:ext cx="8229600" cy="4953000"/>
          </a:xfrm>
          <a:ln/>
        </p:spPr>
        <p:txBody>
          <a:bodyPr>
            <a:normAutofit/>
          </a:bodyPr>
          <a:lstStyle/>
          <a:p>
            <a:r>
              <a:rPr lang="en-US" altLang="en-US" sz="2000" dirty="0"/>
              <a:t>As we add cities to our tour, however, it is much harder to figure out the optimal tour</a:t>
            </a:r>
          </a:p>
          <a:p>
            <a:pPr marL="571500" lvl="1"/>
            <a:r>
              <a:rPr lang="en-US" altLang="en-US" sz="2000" dirty="0"/>
              <a:t>a simple strategy of going to the </a:t>
            </a:r>
            <a:br>
              <a:rPr lang="en-US" altLang="en-US" sz="2000" dirty="0"/>
            </a:br>
            <a:r>
              <a:rPr lang="en-US" altLang="en-US" sz="2000" dirty="0"/>
              <a:t>closest city does not always lead </a:t>
            </a:r>
            <a:br>
              <a:rPr lang="en-US" altLang="en-US" sz="2000" dirty="0"/>
            </a:br>
            <a:r>
              <a:rPr lang="en-US" altLang="en-US" sz="2000" dirty="0"/>
              <a:t>to the shortest tour</a:t>
            </a:r>
          </a:p>
          <a:p>
            <a:pPr marL="571500" lvl="1"/>
            <a:r>
              <a:rPr lang="en-US" altLang="en-US" sz="2000" dirty="0"/>
              <a:t>this example has 25 cities</a:t>
            </a:r>
          </a:p>
          <a:p>
            <a:pPr marL="571500" lvl="1"/>
            <a:r>
              <a:rPr lang="en-US" altLang="en-US" sz="2000" dirty="0"/>
              <a:t>after visiting 4 cities, where would </a:t>
            </a:r>
            <a:br>
              <a:rPr lang="en-US" altLang="en-US" sz="2000" dirty="0"/>
            </a:br>
            <a:r>
              <a:rPr lang="en-US" altLang="en-US" sz="2000" dirty="0"/>
              <a:t>you go next?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385" y="2958772"/>
            <a:ext cx="3909060" cy="390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8199" name="Group 7"/>
          <p:cNvGrpSpPr>
            <a:grpSpLocks/>
          </p:cNvGrpSpPr>
          <p:nvPr/>
        </p:nvGrpSpPr>
        <p:grpSpPr bwMode="auto">
          <a:xfrm>
            <a:off x="719030" y="3777615"/>
            <a:ext cx="4826318" cy="1840230"/>
            <a:chOff x="0" y="0"/>
            <a:chExt cx="3377" cy="1288"/>
          </a:xfrm>
        </p:grpSpPr>
        <p:sp>
          <p:nvSpPr>
            <p:cNvPr id="8196" name="Rectangle 4"/>
            <p:cNvSpPr>
              <a:spLocks/>
            </p:cNvSpPr>
            <p:nvPr/>
          </p:nvSpPr>
          <p:spPr bwMode="auto">
            <a:xfrm>
              <a:off x="0" y="920"/>
              <a:ext cx="207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440" i="1" dirty="0">
                  <a:solidFill>
                    <a:srgbClr val="000080"/>
                  </a:solidFill>
                  <a:latin typeface="Helvetica" panose="020B0604020202020204" pitchFamily="34" charset="0"/>
                  <a:cs typeface="Helvetica" panose="020B0604020202020204" pitchFamily="34" charset="0"/>
                  <a:sym typeface="Helvetica" panose="020B0604020202020204" pitchFamily="34" charset="0"/>
                </a:rPr>
                <a:t>Hint: going to this city does not lead to the shortest tour...</a:t>
              </a:r>
            </a:p>
          </p:txBody>
        </p:sp>
        <p:sp>
          <p:nvSpPr>
            <p:cNvPr id="8197" name="Oval 5"/>
            <p:cNvSpPr>
              <a:spLocks/>
            </p:cNvSpPr>
            <p:nvPr/>
          </p:nvSpPr>
          <p:spPr bwMode="auto">
            <a:xfrm>
              <a:off x="3177" y="0"/>
              <a:ext cx="200" cy="200"/>
            </a:xfrm>
            <a:prstGeom prst="ellipse">
              <a:avLst/>
            </a:prstGeom>
            <a:noFill/>
            <a:ln w="25400" cap="flat">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198" name="Line 6"/>
            <p:cNvSpPr>
              <a:spLocks noChangeShapeType="1"/>
            </p:cNvSpPr>
            <p:nvPr/>
          </p:nvSpPr>
          <p:spPr bwMode="auto">
            <a:xfrm flipH="1">
              <a:off x="2010" y="177"/>
              <a:ext cx="1134" cy="799"/>
            </a:xfrm>
            <a:prstGeom prst="line">
              <a:avLst/>
            </a:prstGeom>
            <a:noFill/>
            <a:ln w="25400" cap="flat">
              <a:solidFill>
                <a:srgbClr val="00008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Tree>
    <p:extLst>
      <p:ext uri="{BB962C8B-B14F-4D97-AF65-F5344CB8AC3E}">
        <p14:creationId xmlns:p14="http://schemas.microsoft.com/office/powerpoint/2010/main" val="1520966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8194">
                                            <p:txEl>
                                              <p:pRg st="0" end="0"/>
                                            </p:txEl>
                                          </p:spTgt>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8194">
                                            <p:txEl>
                                              <p:pRg st="1" end="1"/>
                                            </p:txEl>
                                          </p:spTgt>
                                        </p:tgtEl>
                                        <p:attrNameLst>
                                          <p:attrName>style.visibility</p:attrName>
                                        </p:attrNameLst>
                                      </p:cBhvr>
                                      <p:to>
                                        <p:strVal val="visible"/>
                                      </p:to>
                                    </p:set>
                                  </p:childTnLst>
                                </p:cTn>
                              </p:par>
                              <p:par>
                                <p:cTn id="9" presetID="0" presetClass="entr" presetSubtype="0" fill="hold" grpId="0" nodeType="withEffect">
                                  <p:stCondLst>
                                    <p:cond delay="0"/>
                                  </p:stCondLst>
                                  <p:childTnLst>
                                    <p:set>
                                      <p:cBhvr>
                                        <p:cTn id="10" dur="1" fill="hold">
                                          <p:stCondLst>
                                            <p:cond delay="499"/>
                                          </p:stCondLst>
                                        </p:cTn>
                                        <p:tgtEl>
                                          <p:spTgt spid="8194">
                                            <p:txEl>
                                              <p:pRg st="2" end="2"/>
                                            </p:txEl>
                                          </p:spTgt>
                                        </p:tgtEl>
                                        <p:attrNameLst>
                                          <p:attrName>style.visibility</p:attrName>
                                        </p:attrNameLst>
                                      </p:cBhvr>
                                      <p:to>
                                        <p:strVal val="visible"/>
                                      </p:to>
                                    </p:set>
                                  </p:childTnLst>
                                </p:cTn>
                              </p:par>
                              <p:par>
                                <p:cTn id="11" presetID="0" presetClass="entr" presetSubtype="0" fill="hold" grpId="0" nodeType="withEffect">
                                  <p:stCondLst>
                                    <p:cond delay="0"/>
                                  </p:stCondLst>
                                  <p:childTnLst>
                                    <p:set>
                                      <p:cBhvr>
                                        <p:cTn id="12" dur="1" fill="hold">
                                          <p:stCondLst>
                                            <p:cond delay="499"/>
                                          </p:stCondLst>
                                        </p:cTn>
                                        <p:tgtEl>
                                          <p:spTgt spid="8194">
                                            <p:txEl>
                                              <p:pRg st="3" end="3"/>
                                            </p:txEl>
                                          </p:spTgt>
                                        </p:tgtEl>
                                        <p:attrNameLst>
                                          <p:attrName>style.visibility</p:attrName>
                                        </p:attrNameLst>
                                      </p:cBhvr>
                                      <p:to>
                                        <p:strVal val="visible"/>
                                      </p:to>
                                    </p:set>
                                  </p:childTnLst>
                                </p:cTn>
                              </p:par>
                            </p:childTnLst>
                          </p:cTn>
                        </p:par>
                        <p:par>
                          <p:cTn id="13" fill="hold" nodeType="afterGroup">
                            <p:stCondLst>
                              <p:cond delay="500"/>
                            </p:stCondLst>
                            <p:childTnLst>
                              <p:par>
                                <p:cTn id="14" presetID="0" presetClass="entr" presetSubtype="0" fill="hold" nodeType="afterEffect">
                                  <p:stCondLst>
                                    <p:cond delay="0"/>
                                  </p:stCondLst>
                                  <p:childTnLst>
                                    <p:set>
                                      <p:cBhvr>
                                        <p:cTn id="15" dur="1" fill="hold">
                                          <p:stCondLst>
                                            <p:cond delay="499"/>
                                          </p:stCondLst>
                                        </p:cTn>
                                        <p:tgtEl>
                                          <p:spTgt spid="819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entr" presetSubtype="0" fill="hold" nodeType="clickEffect">
                                  <p:stCondLst>
                                    <p:cond delay="0"/>
                                  </p:stCondLst>
                                  <p:childTnLst>
                                    <p:set>
                                      <p:cBhvr>
                                        <p:cTn id="19" dur="1" fill="hold">
                                          <p:stCondLst>
                                            <p:cond delay="499"/>
                                          </p:stCondLst>
                                        </p:cTn>
                                        <p:tgtEl>
                                          <p:spTgt spid="8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ChangeArrowheads="1"/>
          </p:cNvSpPr>
          <p:nvPr>
            <p:ph type="title"/>
          </p:nvPr>
        </p:nvSpPr>
        <p:spPr>
          <a:ln/>
        </p:spPr>
        <p:txBody>
          <a:bodyPr/>
          <a:lstStyle/>
          <a:p>
            <a:r>
              <a:rPr lang="en-US" altLang="en-US"/>
              <a:t>Exhaustive Search</a:t>
            </a:r>
          </a:p>
        </p:txBody>
      </p:sp>
      <p:sp>
        <p:nvSpPr>
          <p:cNvPr id="9218" name="Rectangle 2"/>
          <p:cNvSpPr>
            <a:spLocks noChangeArrowheads="1"/>
          </p:cNvSpPr>
          <p:nvPr>
            <p:ph type="body" idx="1"/>
          </p:nvPr>
        </p:nvSpPr>
        <p:spPr>
          <a:ln/>
        </p:spPr>
        <p:txBody>
          <a:bodyPr>
            <a:normAutofit fontScale="70000" lnSpcReduction="20000"/>
          </a:bodyPr>
          <a:lstStyle/>
          <a:p>
            <a:r>
              <a:rPr lang="en-US" altLang="en-US"/>
              <a:t>One way to find the optimal tour is to consider all possible paths</a:t>
            </a:r>
          </a:p>
          <a:p>
            <a:pPr>
              <a:spcBef>
                <a:spcPts val="1530"/>
              </a:spcBef>
            </a:pPr>
            <a:r>
              <a:rPr lang="en-US" altLang="en-US"/>
              <a:t>The lab module for this chapter includes a class named Map that represents cities and distances between them</a:t>
            </a:r>
          </a:p>
          <a:p>
            <a:pPr>
              <a:spcBef>
                <a:spcPts val="2160"/>
              </a:spcBef>
            </a:pPr>
            <a:r>
              <a:rPr lang="en-US" altLang="en-US"/>
              <a:t>If </a:t>
            </a:r>
            <a:r>
              <a:rPr lang="en-US" altLang="en-US">
                <a:latin typeface="Courier" charset="0"/>
                <a:sym typeface="Courier" charset="0"/>
              </a:rPr>
              <a:t>m</a:t>
            </a:r>
            <a:r>
              <a:rPr lang="en-US" altLang="en-US"/>
              <a:t> is a Map object, this Ruby statement will consider all possible tours and save the one with the shortest distance:</a:t>
            </a:r>
          </a:p>
          <a:p>
            <a:pPr marL="320040" lvl="1" indent="0">
              <a:buNone/>
            </a:pPr>
            <a:r>
              <a:rPr lang="en-US" altLang="en-US">
                <a:solidFill>
                  <a:srgbClr val="FF0000"/>
                </a:solidFill>
                <a:latin typeface="Courier" charset="0"/>
                <a:sym typeface="Courier" charset="0"/>
              </a:rPr>
              <a:t>&gt;&gt;</a:t>
            </a:r>
            <a:r>
              <a:rPr lang="en-US" altLang="en-US">
                <a:latin typeface="Courier" charset="0"/>
                <a:sym typeface="Courier" charset="0"/>
              </a:rPr>
              <a:t> m.each_tour { |t| best = t if t.cost &lt; best.cost }</a:t>
            </a:r>
          </a:p>
          <a:p>
            <a:pPr>
              <a:spcBef>
                <a:spcPts val="2340"/>
              </a:spcBef>
            </a:pPr>
            <a:r>
              <a:rPr lang="en-US" altLang="en-US"/>
              <a:t>The method named </a:t>
            </a:r>
            <a:r>
              <a:rPr lang="en-US" altLang="en-US">
                <a:latin typeface="Courier" charset="0"/>
                <a:sym typeface="Courier" charset="0"/>
              </a:rPr>
              <a:t>each_tour</a:t>
            </a:r>
            <a:r>
              <a:rPr lang="en-US" altLang="en-US"/>
              <a:t> is just like the </a:t>
            </a:r>
            <a:r>
              <a:rPr lang="en-US" altLang="en-US">
                <a:latin typeface="Courier" charset="0"/>
                <a:sym typeface="Courier" charset="0"/>
              </a:rPr>
              <a:t>each</a:t>
            </a:r>
            <a:r>
              <a:rPr lang="en-US" altLang="en-US"/>
              <a:t> method that iterates over a list</a:t>
            </a:r>
          </a:p>
          <a:p>
            <a:pPr marL="320040" lvl="1" indent="0"/>
            <a:r>
              <a:rPr lang="en-US" altLang="en-US"/>
              <a:t>it iterates over all possible tours</a:t>
            </a:r>
          </a:p>
          <a:p>
            <a:pPr marL="320040" lvl="1" indent="0"/>
            <a:r>
              <a:rPr lang="en-US" altLang="en-US"/>
              <a:t>even though we don’t have an actual list of tours, this iteration is a type of search</a:t>
            </a:r>
          </a:p>
          <a:p>
            <a:pPr marL="320040" lvl="1" indent="0"/>
            <a:r>
              <a:rPr lang="en-US" altLang="en-US"/>
              <a:t>computer scientists call it an </a:t>
            </a:r>
            <a:r>
              <a:rPr lang="en-US" altLang="en-US" b="1" i="1"/>
              <a:t>exhaustive search</a:t>
            </a:r>
            <a:r>
              <a:rPr lang="en-US" altLang="en-US"/>
              <a:t> since all combinations are tried</a:t>
            </a:r>
          </a:p>
        </p:txBody>
      </p:sp>
    </p:spTree>
    <p:extLst>
      <p:ext uri="{BB962C8B-B14F-4D97-AF65-F5344CB8AC3E}">
        <p14:creationId xmlns:p14="http://schemas.microsoft.com/office/powerpoint/2010/main" val="2724550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9218">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9218">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0" presetClass="entr" presetSubtype="0" fill="hold" grpId="0" nodeType="afterEffect">
                                  <p:stCondLst>
                                    <p:cond delay="0"/>
                                  </p:stCondLst>
                                  <p:childTnLst>
                                    <p:set>
                                      <p:cBhvr>
                                        <p:cTn id="12" dur="1" fill="hold">
                                          <p:stCondLst>
                                            <p:cond delay="499"/>
                                          </p:stCondLst>
                                        </p:cTn>
                                        <p:tgtEl>
                                          <p:spTgt spid="9218">
                                            <p:txEl>
                                              <p:pRg st="2" end="2"/>
                                            </p:txEl>
                                          </p:spTgt>
                                        </p:tgtEl>
                                        <p:attrNameLst>
                                          <p:attrName>style.visibility</p:attrName>
                                        </p:attrNameLst>
                                      </p:cBhvr>
                                      <p:to>
                                        <p:strVal val="visible"/>
                                      </p:to>
                                    </p:set>
                                  </p:childTnLst>
                                </p:cTn>
                              </p:par>
                              <p:par>
                                <p:cTn id="13" presetID="0" presetClass="entr" presetSubtype="0" fill="hold" grpId="0" nodeType="withEffect">
                                  <p:stCondLst>
                                    <p:cond delay="0"/>
                                  </p:stCondLst>
                                  <p:childTnLst>
                                    <p:set>
                                      <p:cBhvr>
                                        <p:cTn id="14" dur="1" fill="hold">
                                          <p:stCondLst>
                                            <p:cond delay="499"/>
                                          </p:stCondLst>
                                        </p:cTn>
                                        <p:tgtEl>
                                          <p:spTgt spid="9218">
                                            <p:txEl>
                                              <p:pRg st="3" end="3"/>
                                            </p:txEl>
                                          </p:spTgt>
                                        </p:tgtEl>
                                        <p:attrNameLst>
                                          <p:attrName>style.visibility</p:attrName>
                                        </p:attrNameLst>
                                      </p:cBhvr>
                                      <p:to>
                                        <p:strVal val="visible"/>
                                      </p:to>
                                    </p:set>
                                  </p:childTnLst>
                                </p:cTn>
                              </p:par>
                            </p:childTnLst>
                          </p:cTn>
                        </p:par>
                        <p:par>
                          <p:cTn id="15" fill="hold" nodeType="afterGroup">
                            <p:stCondLst>
                              <p:cond delay="1500"/>
                            </p:stCondLst>
                            <p:childTnLst>
                              <p:par>
                                <p:cTn id="16" presetID="0" presetClass="entr" presetSubtype="0" fill="hold" grpId="0" nodeType="afterEffect">
                                  <p:stCondLst>
                                    <p:cond delay="0"/>
                                  </p:stCondLst>
                                  <p:childTnLst>
                                    <p:set>
                                      <p:cBhvr>
                                        <p:cTn id="17" dur="1" fill="hold">
                                          <p:stCondLst>
                                            <p:cond delay="499"/>
                                          </p:stCondLst>
                                        </p:cTn>
                                        <p:tgtEl>
                                          <p:spTgt spid="9218">
                                            <p:txEl>
                                              <p:pRg st="4" end="4"/>
                                            </p:txEl>
                                          </p:spTgt>
                                        </p:tgtEl>
                                        <p:attrNameLst>
                                          <p:attrName>style.visibility</p:attrName>
                                        </p:attrNameLst>
                                      </p:cBhvr>
                                      <p:to>
                                        <p:strVal val="visible"/>
                                      </p:to>
                                    </p:set>
                                  </p:childTnLst>
                                </p:cTn>
                              </p:par>
                              <p:par>
                                <p:cTn id="18" presetID="0" presetClass="entr" presetSubtype="0" fill="hold" grpId="0" nodeType="withEffect">
                                  <p:stCondLst>
                                    <p:cond delay="0"/>
                                  </p:stCondLst>
                                  <p:childTnLst>
                                    <p:set>
                                      <p:cBhvr>
                                        <p:cTn id="19" dur="1" fill="hold">
                                          <p:stCondLst>
                                            <p:cond delay="499"/>
                                          </p:stCondLst>
                                        </p:cTn>
                                        <p:tgtEl>
                                          <p:spTgt spid="9218">
                                            <p:txEl>
                                              <p:pRg st="5" end="5"/>
                                            </p:txEl>
                                          </p:spTgt>
                                        </p:tgtEl>
                                        <p:attrNameLst>
                                          <p:attrName>style.visibility</p:attrName>
                                        </p:attrNameLst>
                                      </p:cBhvr>
                                      <p:to>
                                        <p:strVal val="visible"/>
                                      </p:to>
                                    </p:set>
                                  </p:childTnLst>
                                </p:cTn>
                              </p:par>
                              <p:par>
                                <p:cTn id="20" presetID="0" presetClass="entr" presetSubtype="0" fill="hold" grpId="0" nodeType="withEffect">
                                  <p:stCondLst>
                                    <p:cond delay="0"/>
                                  </p:stCondLst>
                                  <p:childTnLst>
                                    <p:set>
                                      <p:cBhvr>
                                        <p:cTn id="21" dur="1" fill="hold">
                                          <p:stCondLst>
                                            <p:cond delay="499"/>
                                          </p:stCondLst>
                                        </p:cTn>
                                        <p:tgtEl>
                                          <p:spTgt spid="9218">
                                            <p:txEl>
                                              <p:pRg st="6" end="6"/>
                                            </p:txEl>
                                          </p:spTgt>
                                        </p:tgtEl>
                                        <p:attrNameLst>
                                          <p:attrName>style.visibility</p:attrName>
                                        </p:attrNameLst>
                                      </p:cBhvr>
                                      <p:to>
                                        <p:strVal val="visible"/>
                                      </p:to>
                                    </p:set>
                                  </p:childTnLst>
                                </p:cTn>
                              </p:par>
                              <p:par>
                                <p:cTn id="22" presetID="0" presetClass="entr" presetSubtype="0" fill="hold" grpId="0" nodeType="withEffect">
                                  <p:stCondLst>
                                    <p:cond delay="0"/>
                                  </p:stCondLst>
                                  <p:childTnLst>
                                    <p:set>
                                      <p:cBhvr>
                                        <p:cTn id="23" dur="1" fill="hold">
                                          <p:stCondLst>
                                            <p:cond delay="499"/>
                                          </p:stCondLst>
                                        </p:cTn>
                                        <p:tgtEl>
                                          <p:spTgt spid="92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Rectangle 1"/>
          <p:cNvSpPr>
            <a:spLocks noChangeArrowheads="1"/>
          </p:cNvSpPr>
          <p:nvPr>
            <p:ph type="title"/>
          </p:nvPr>
        </p:nvSpPr>
        <p:spPr>
          <a:ln/>
        </p:spPr>
        <p:txBody>
          <a:bodyPr/>
          <a:lstStyle/>
          <a:p>
            <a:r>
              <a:rPr lang="en-US" altLang="en-US"/>
              <a:t>Too Many Tours</a:t>
            </a:r>
          </a:p>
        </p:txBody>
      </p:sp>
      <p:sp>
        <p:nvSpPr>
          <p:cNvPr id="10242" name="Rectangle 2"/>
          <p:cNvSpPr>
            <a:spLocks noChangeArrowheads="1"/>
          </p:cNvSpPr>
          <p:nvPr>
            <p:ph type="body" idx="1"/>
          </p:nvPr>
        </p:nvSpPr>
        <p:spPr>
          <a:ln/>
        </p:spPr>
        <p:txBody>
          <a:bodyPr>
            <a:normAutofit/>
          </a:bodyPr>
          <a:lstStyle/>
          <a:p>
            <a:r>
              <a:rPr lang="en-US" altLang="en-US" sz="2000" dirty="0"/>
              <a:t>There is a problem with the exhaustive search strategy</a:t>
            </a:r>
          </a:p>
          <a:p>
            <a:pPr marL="571500" lvl="1"/>
            <a:r>
              <a:rPr lang="en-US" altLang="en-US" sz="2000" dirty="0"/>
              <a:t>the number of possible tours of a map with </a:t>
            </a:r>
            <a:r>
              <a:rPr lang="en-US" altLang="en-US" sz="2000" i="1" dirty="0">
                <a:latin typeface="Palatino" charset="0"/>
                <a:cs typeface="Palatino" charset="0"/>
                <a:sym typeface="Palatino" charset="0"/>
              </a:rPr>
              <a:t>n</a:t>
            </a:r>
            <a:r>
              <a:rPr lang="en-US" altLang="en-US" sz="2000" dirty="0"/>
              <a:t> cities is (</a:t>
            </a:r>
            <a:r>
              <a:rPr lang="en-US" altLang="en-US" sz="2000" i="1" dirty="0">
                <a:latin typeface="Palatino" charset="0"/>
                <a:cs typeface="Palatino" charset="0"/>
                <a:sym typeface="Palatino" charset="0"/>
              </a:rPr>
              <a:t>n</a:t>
            </a:r>
            <a:r>
              <a:rPr lang="en-US" altLang="en-US" sz="2000" dirty="0"/>
              <a:t> − 1)! / 2</a:t>
            </a:r>
          </a:p>
          <a:p>
            <a:pPr marL="571500" lvl="1"/>
            <a:r>
              <a:rPr lang="en-US" altLang="en-US" sz="2000" i="1" dirty="0">
                <a:latin typeface="Palatino" charset="0"/>
                <a:cs typeface="Palatino" charset="0"/>
                <a:sym typeface="Palatino" charset="0"/>
              </a:rPr>
              <a:t>n</a:t>
            </a:r>
            <a:r>
              <a:rPr lang="en-US" altLang="en-US" sz="2000" dirty="0"/>
              <a:t>!  (pronounced “</a:t>
            </a:r>
            <a:r>
              <a:rPr lang="en-US" altLang="en-US" sz="2000" i="1" dirty="0">
                <a:latin typeface="Palatino" charset="0"/>
                <a:cs typeface="Palatino" charset="0"/>
                <a:sym typeface="Palatino" charset="0"/>
              </a:rPr>
              <a:t>n</a:t>
            </a:r>
            <a:r>
              <a:rPr lang="en-US" altLang="en-US" sz="2000" dirty="0"/>
              <a:t> factorial”)  is the product   </a:t>
            </a:r>
            <a:r>
              <a:rPr lang="en-US" altLang="en-US" sz="2000" i="1" dirty="0">
                <a:latin typeface="Palatino" charset="0"/>
                <a:cs typeface="Palatino" charset="0"/>
                <a:sym typeface="Palatino" charset="0"/>
              </a:rPr>
              <a:t>n</a:t>
            </a:r>
            <a:r>
              <a:rPr lang="en-US" altLang="en-US" sz="2000" dirty="0"/>
              <a:t> × (</a:t>
            </a:r>
            <a:r>
              <a:rPr lang="en-US" altLang="en-US" sz="2000" i="1" dirty="0">
                <a:latin typeface="Palatino" charset="0"/>
                <a:cs typeface="Palatino" charset="0"/>
                <a:sym typeface="Palatino" charset="0"/>
              </a:rPr>
              <a:t>n  </a:t>
            </a:r>
            <a:r>
              <a:rPr lang="en-US" altLang="en-US" sz="2000" dirty="0"/>
              <a:t>− 1) × (</a:t>
            </a:r>
            <a:r>
              <a:rPr lang="en-US" altLang="en-US" sz="2000" i="1" dirty="0">
                <a:latin typeface="Palatino" charset="0"/>
                <a:cs typeface="Palatino" charset="0"/>
                <a:sym typeface="Palatino" charset="0"/>
              </a:rPr>
              <a:t>n  </a:t>
            </a:r>
            <a:r>
              <a:rPr lang="en-US" altLang="en-US" sz="2000" dirty="0"/>
              <a:t>− 2) ... × 2 × 1</a:t>
            </a:r>
          </a:p>
          <a:p>
            <a:pPr>
              <a:spcBef>
                <a:spcPts val="1620"/>
              </a:spcBef>
            </a:pPr>
            <a:r>
              <a:rPr lang="en-US" altLang="en-US" sz="2000" dirty="0"/>
              <a:t>The number of tours grows incredibly quickly as we add cities to the map</a:t>
            </a:r>
          </a:p>
        </p:txBody>
      </p:sp>
      <p:graphicFrame>
        <p:nvGraphicFramePr>
          <p:cNvPr id="10243" name="Group 3"/>
          <p:cNvGraphicFramePr>
            <a:graphicFrameLocks noGrp="1"/>
          </p:cNvGraphicFramePr>
          <p:nvPr>
            <p:extLst>
              <p:ext uri="{D42A27DB-BD31-4B8C-83A1-F6EECF244321}">
                <p14:modId xmlns:p14="http://schemas.microsoft.com/office/powerpoint/2010/main" val="1614923651"/>
              </p:ext>
            </p:extLst>
          </p:nvPr>
        </p:nvGraphicFramePr>
        <p:xfrm>
          <a:off x="1267302" y="4118487"/>
          <a:ext cx="3086100" cy="2380301"/>
        </p:xfrm>
        <a:graphic>
          <a:graphicData uri="http://schemas.openxmlformats.org/drawingml/2006/table">
            <a:tbl>
              <a:tblPr/>
              <a:tblGrid>
                <a:gridCol w="1543050">
                  <a:extLst>
                    <a:ext uri="{9D8B030D-6E8A-4147-A177-3AD203B41FA5}">
                      <a16:colId xmlns:a16="http://schemas.microsoft.com/office/drawing/2014/main" val="1230101025"/>
                    </a:ext>
                  </a:extLst>
                </a:gridCol>
                <a:gridCol w="1543050">
                  <a:extLst>
                    <a:ext uri="{9D8B030D-6E8A-4147-A177-3AD203B41FA5}">
                      <a16:colId xmlns:a16="http://schemas.microsoft.com/office/drawing/2014/main" val="3609507274"/>
                    </a:ext>
                  </a:extLst>
                </a:gridCol>
              </a:tblGrid>
              <a:tr h="340043">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#cities</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dirty="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#tours</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455325920"/>
                  </a:ext>
                </a:extLst>
              </a:tr>
              <a:tr h="340043">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5</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12</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7069977"/>
                  </a:ext>
                </a:extLst>
              </a:tr>
              <a:tr h="340043">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6</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60</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5074128"/>
                  </a:ext>
                </a:extLst>
              </a:tr>
              <a:tr h="340043">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7</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360</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1682571"/>
                  </a:ext>
                </a:extLst>
              </a:tr>
              <a:tr h="340043">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8</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2,520</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2365184"/>
                  </a:ext>
                </a:extLst>
              </a:tr>
              <a:tr h="340043">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9</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20,160</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8742124"/>
                  </a:ext>
                </a:extLst>
              </a:tr>
              <a:tr h="340043">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10</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1200"/>
                        </a:spcBef>
                        <a:buSzPct val="80000"/>
                        <a:buFont typeface="Zapf Dingbats" charset="0"/>
                        <a:tabLst>
                          <a:tab pos="711200" algn="l"/>
                        </a:tabLst>
                        <a:defRPr>
                          <a:solidFill>
                            <a:schemeClr val="tx1"/>
                          </a:solidFill>
                          <a:latin typeface="Helvetica" panose="020B0604020202020204" pitchFamily="34" charset="0"/>
                          <a:cs typeface="ヒラギノ角ゴ ProN W3" charset="0"/>
                          <a:sym typeface="Helvetica" panose="020B0604020202020204" pitchFamily="34" charset="0"/>
                        </a:defRPr>
                      </a:lvl1pPr>
                      <a:lvl2pPr marL="584200" indent="-317500" algn="l">
                        <a:spcBef>
                          <a:spcPts val="800"/>
                        </a:spcBef>
                        <a:buSzPct val="80000"/>
                        <a:buFont typeface="Zapf Dingbats" charset="0"/>
                        <a:tabLst>
                          <a:tab pos="711200" algn="l"/>
                        </a:tabLst>
                        <a:defRPr sz="1400">
                          <a:solidFill>
                            <a:schemeClr val="tx1"/>
                          </a:solidFill>
                          <a:latin typeface="Helvetica" panose="020B0604020202020204" pitchFamily="34" charset="0"/>
                          <a:cs typeface="ヒラギノ角ゴ ProN W3" charset="0"/>
                          <a:sym typeface="Helvetica" panose="020B0604020202020204" pitchFamily="34" charset="0"/>
                        </a:defRPr>
                      </a:lvl2pPr>
                      <a:lvl3pPr marL="901700" indent="-317500"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3pPr>
                      <a:lvl4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4pPr>
                      <a:lvl5pPr algn="l">
                        <a:spcBef>
                          <a:spcPts val="600"/>
                        </a:spcBef>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5pPr>
                      <a:lvl6pPr marL="4572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6pPr>
                      <a:lvl7pPr marL="9144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7pPr>
                      <a:lvl8pPr marL="13716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8pPr>
                      <a:lvl9pPr marL="1828800" fontAlgn="base">
                        <a:spcBef>
                          <a:spcPts val="600"/>
                        </a:spcBef>
                        <a:spcAft>
                          <a:spcPct val="0"/>
                        </a:spcAft>
                        <a:buClr>
                          <a:srgbClr val="000000"/>
                        </a:buClr>
                        <a:buSzPct val="171000"/>
                        <a:buFont typeface="Helvetica" panose="020B0604020202020204" pitchFamily="34" charset="0"/>
                        <a:tabLst>
                          <a:tab pos="711200" algn="l"/>
                        </a:tabLst>
                        <a:defRPr sz="1200">
                          <a:solidFill>
                            <a:schemeClr val="tx1"/>
                          </a:solidFill>
                          <a:latin typeface="Helvetica" panose="020B0604020202020204" pitchFamily="34" charset="0"/>
                          <a:cs typeface="ヒラギノ角ゴ ProN W3" charset="0"/>
                          <a:sym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Pct val="80000"/>
                        <a:buFont typeface="Zapf Dingbats" charset="0"/>
                        <a:buNone/>
                        <a:tabLst>
                          <a:tab pos="711200" algn="l"/>
                        </a:tabLst>
                      </a:pPr>
                      <a:r>
                        <a:rPr kumimoji="0" lang="en-US" altLang="en-US" sz="1400" b="0" i="0" u="none" strike="noStrike" cap="none" normalizeH="0" baseline="0" dirty="0" smtClean="0">
                          <a:ln>
                            <a:noFill/>
                          </a:ln>
                          <a:solidFill>
                            <a:schemeClr val="tx1"/>
                          </a:solidFill>
                          <a:effectLst/>
                          <a:latin typeface="Helvetica" panose="020B0604020202020204" pitchFamily="34" charset="0"/>
                          <a:cs typeface="ヒラギノ角ゴ ProN W3" charset="0"/>
                          <a:sym typeface="Helvetica" panose="020B0604020202020204" pitchFamily="34" charset="0"/>
                        </a:rPr>
                        <a:t>181,440</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4990960"/>
                  </a:ext>
                </a:extLst>
              </a:tr>
            </a:tbl>
          </a:graphicData>
        </a:graphic>
      </p:graphicFrame>
      <p:grpSp>
        <p:nvGrpSpPr>
          <p:cNvPr id="10297" name="Group 57"/>
          <p:cNvGrpSpPr>
            <a:grpSpLocks/>
          </p:cNvGrpSpPr>
          <p:nvPr/>
        </p:nvGrpSpPr>
        <p:grpSpPr bwMode="auto">
          <a:xfrm>
            <a:off x="5154216" y="3613293"/>
            <a:ext cx="2960370" cy="2668905"/>
            <a:chOff x="0" y="0"/>
            <a:chExt cx="2072" cy="1868"/>
          </a:xfrm>
        </p:grpSpPr>
        <p:sp>
          <p:nvSpPr>
            <p:cNvPr id="10295" name="Rectangle 55"/>
            <p:cNvSpPr>
              <a:spLocks/>
            </p:cNvSpPr>
            <p:nvPr/>
          </p:nvSpPr>
          <p:spPr bwMode="auto">
            <a:xfrm>
              <a:off x="0" y="1652"/>
              <a:ext cx="20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440" i="1">
                  <a:solidFill>
                    <a:srgbClr val="000080"/>
                  </a:solidFill>
                  <a:latin typeface="Helvetica" panose="020B0604020202020204" pitchFamily="34" charset="0"/>
                  <a:cs typeface="Helvetica" panose="020B0604020202020204" pitchFamily="34" charset="0"/>
                  <a:sym typeface="Helvetica" panose="020B0604020202020204" pitchFamily="34" charset="0"/>
                </a:rPr>
                <a:t>The number of tours for 25 cities:</a:t>
              </a:r>
            </a:p>
          </p:txBody>
        </p:sp>
        <p:pic>
          <p:nvPicPr>
            <p:cNvPr id="10296"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 y="0"/>
              <a:ext cx="1600"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10298" name="Rectangle 58"/>
          <p:cNvSpPr>
            <a:spLocks/>
          </p:cNvSpPr>
          <p:nvPr/>
        </p:nvSpPr>
        <p:spPr bwMode="auto">
          <a:xfrm>
            <a:off x="5271373" y="6267450"/>
            <a:ext cx="2960370" cy="30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en-US" sz="1440" i="1">
                <a:solidFill>
                  <a:srgbClr val="000080"/>
                </a:solidFill>
                <a:latin typeface="Helvetica" panose="020B0604020202020204" pitchFamily="34" charset="0"/>
                <a:cs typeface="Helvetica" panose="020B0604020202020204" pitchFamily="34" charset="0"/>
                <a:sym typeface="Helvetica" panose="020B0604020202020204" pitchFamily="34" charset="0"/>
              </a:rPr>
              <a:t>310,224,200,866,619,719,680,000</a:t>
            </a:r>
          </a:p>
        </p:txBody>
      </p:sp>
    </p:spTree>
    <p:extLst>
      <p:ext uri="{BB962C8B-B14F-4D97-AF65-F5344CB8AC3E}">
        <p14:creationId xmlns:p14="http://schemas.microsoft.com/office/powerpoint/2010/main" val="656065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entr" presetSubtype="0" fill="hold" grpId="0" nodeType="afterEffect">
                                  <p:stCondLst>
                                    <p:cond delay="0"/>
                                  </p:stCondLst>
                                  <p:childTnLst>
                                    <p:set>
                                      <p:cBhvr>
                                        <p:cTn id="6" dur="1" fill="hold">
                                          <p:stCondLst>
                                            <p:cond delay="499"/>
                                          </p:stCondLst>
                                        </p:cTn>
                                        <p:tgtEl>
                                          <p:spTgt spid="10242">
                                            <p:txEl>
                                              <p:pRg st="0" end="0"/>
                                            </p:txEl>
                                          </p:spTgt>
                                        </p:tgtEl>
                                        <p:attrNameLst>
                                          <p:attrName>style.visibility</p:attrName>
                                        </p:attrNameLst>
                                      </p:cBhvr>
                                      <p:to>
                                        <p:strVal val="visible"/>
                                      </p:to>
                                    </p:set>
                                  </p:childTnLst>
                                </p:cTn>
                              </p:par>
                              <p:par>
                                <p:cTn id="7" presetID="0" presetClass="entr" presetSubtype="0" fill="hold" grpId="0" nodeType="withEffect">
                                  <p:stCondLst>
                                    <p:cond delay="0"/>
                                  </p:stCondLst>
                                  <p:childTnLst>
                                    <p:set>
                                      <p:cBhvr>
                                        <p:cTn id="8" dur="1" fill="hold">
                                          <p:stCondLst>
                                            <p:cond delay="499"/>
                                          </p:stCondLst>
                                        </p:cTn>
                                        <p:tgtEl>
                                          <p:spTgt spid="10242">
                                            <p:txEl>
                                              <p:pRg st="1" end="1"/>
                                            </p:txEl>
                                          </p:spTgt>
                                        </p:tgtEl>
                                        <p:attrNameLst>
                                          <p:attrName>style.visibility</p:attrName>
                                        </p:attrNameLst>
                                      </p:cBhvr>
                                      <p:to>
                                        <p:strVal val="visible"/>
                                      </p:to>
                                    </p:set>
                                  </p:childTnLst>
                                </p:cTn>
                              </p:par>
                              <p:par>
                                <p:cTn id="9" presetID="0" presetClass="entr" presetSubtype="0" fill="hold" grpId="0" nodeType="withEffect">
                                  <p:stCondLst>
                                    <p:cond delay="0"/>
                                  </p:stCondLst>
                                  <p:childTnLst>
                                    <p:set>
                                      <p:cBhvr>
                                        <p:cTn id="10" dur="1" fill="hold">
                                          <p:stCondLst>
                                            <p:cond delay="499"/>
                                          </p:stCondLst>
                                        </p:cTn>
                                        <p:tgtEl>
                                          <p:spTgt spid="10242">
                                            <p:txEl>
                                              <p:pRg st="2" end="2"/>
                                            </p:txEl>
                                          </p:spTgt>
                                        </p:tgtEl>
                                        <p:attrNameLst>
                                          <p:attrName>style.visibility</p:attrName>
                                        </p:attrNameLst>
                                      </p:cBhvr>
                                      <p:to>
                                        <p:strVal val="visible"/>
                                      </p:to>
                                    </p:set>
                                  </p:childTnLst>
                                </p:cTn>
                              </p:par>
                            </p:childTnLst>
                          </p:cTn>
                        </p:par>
                        <p:par>
                          <p:cTn id="11" fill="hold" nodeType="afterGroup">
                            <p:stCondLst>
                              <p:cond delay="500"/>
                            </p:stCondLst>
                            <p:childTnLst>
                              <p:par>
                                <p:cTn id="12" presetID="0" presetClass="entr" presetSubtype="0" fill="hold" grpId="0" nodeType="afterEffect">
                                  <p:stCondLst>
                                    <p:cond delay="0"/>
                                  </p:stCondLst>
                                  <p:childTnLst>
                                    <p:set>
                                      <p:cBhvr>
                                        <p:cTn id="13" dur="1" fill="hold">
                                          <p:stCondLst>
                                            <p:cond delay="499"/>
                                          </p:stCondLst>
                                        </p:cTn>
                                        <p:tgtEl>
                                          <p:spTgt spid="10242">
                                            <p:txEl>
                                              <p:pRg st="3" end="3"/>
                                            </p:txEl>
                                          </p:spTgt>
                                        </p:tgtEl>
                                        <p:attrNameLst>
                                          <p:attrName>style.visibility</p:attrName>
                                        </p:attrNameLst>
                                      </p:cBhvr>
                                      <p:to>
                                        <p:strVal val="visible"/>
                                      </p:to>
                                    </p:set>
                                  </p:childTnLst>
                                </p:cTn>
                              </p:par>
                            </p:childTnLst>
                          </p:cTn>
                        </p:par>
                        <p:par>
                          <p:cTn id="14" fill="hold" nodeType="afterGroup">
                            <p:stCondLst>
                              <p:cond delay="1000"/>
                            </p:stCondLst>
                            <p:childTnLst>
                              <p:par>
                                <p:cTn id="15" presetID="0" presetClass="entr" presetSubtype="0" fill="hold" nodeType="afterEffect">
                                  <p:stCondLst>
                                    <p:cond delay="0"/>
                                  </p:stCondLst>
                                  <p:childTnLst>
                                    <p:set>
                                      <p:cBhvr>
                                        <p:cTn id="16" dur="1" fill="hold">
                                          <p:stCondLst>
                                            <p:cond delay="499"/>
                                          </p:stCondLst>
                                        </p:cTn>
                                        <p:tgtEl>
                                          <p:spTgt spid="1024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entr" presetSubtype="0" fill="hold" nodeType="clickEffect">
                                  <p:stCondLst>
                                    <p:cond delay="0"/>
                                  </p:stCondLst>
                                  <p:childTnLst>
                                    <p:set>
                                      <p:cBhvr>
                                        <p:cTn id="20" dur="1" fill="hold">
                                          <p:stCondLst>
                                            <p:cond delay="499"/>
                                          </p:stCondLst>
                                        </p:cTn>
                                        <p:tgtEl>
                                          <p:spTgt spid="1029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entr" presetSubtype="0" fill="hold" grpId="0" nodeType="clickEffect">
                                  <p:stCondLst>
                                    <p:cond delay="0"/>
                                  </p:stCondLst>
                                  <p:childTnLst>
                                    <p:set>
                                      <p:cBhvr>
                                        <p:cTn id="24" dur="1" fill="hold">
                                          <p:stCondLst>
                                            <p:cond delay="499"/>
                                          </p:stCondLst>
                                        </p:cTn>
                                        <p:tgtEl>
                                          <p:spTgt spid="1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advAuto="0"/>
      <p:bldP spid="10298"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1692</Words>
  <Application>Microsoft Office PowerPoint</Application>
  <PresentationFormat>On-screen Show (4:3)</PresentationFormat>
  <Paragraphs>239</Paragraphs>
  <Slides>33</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33</vt:i4>
      </vt:variant>
    </vt:vector>
  </HeadingPairs>
  <TitlesOfParts>
    <vt:vector size="52" baseType="lpstr">
      <vt:lpstr>Arial Unicode MS</vt:lpstr>
      <vt:lpstr>ＭＳ Ｐゴシック</vt:lpstr>
      <vt:lpstr>Arial</vt:lpstr>
      <vt:lpstr>Calibri</vt:lpstr>
      <vt:lpstr>Courier</vt:lpstr>
      <vt:lpstr>Courier New</vt:lpstr>
      <vt:lpstr>Helvetica</vt:lpstr>
      <vt:lpstr>Helvetica Neue</vt:lpstr>
      <vt:lpstr>Lucida Sans</vt:lpstr>
      <vt:lpstr>Open Sans</vt:lpstr>
      <vt:lpstr>Palatino</vt:lpstr>
      <vt:lpstr>Symbol</vt:lpstr>
      <vt:lpstr>Times New Roman</vt:lpstr>
      <vt:lpstr>Verdana</vt:lpstr>
      <vt:lpstr>Wingdings</vt:lpstr>
      <vt:lpstr>Zapf Dingbats</vt:lpstr>
      <vt:lpstr>ヒラギノ角ゴ ProN W3</vt:lpstr>
      <vt:lpstr>ヒラギノ角ゴ ProN W6</vt:lpstr>
      <vt:lpstr>Office Theme</vt:lpstr>
      <vt:lpstr>PowerPoint Presentation</vt:lpstr>
      <vt:lpstr>Agenda</vt:lpstr>
      <vt:lpstr>One-Max Problem</vt:lpstr>
      <vt:lpstr>Example Population</vt:lpstr>
      <vt:lpstr>Traveling Salesman Problem</vt:lpstr>
      <vt:lpstr>Optimal Tour</vt:lpstr>
      <vt:lpstr>Increasing the Number of Cities</vt:lpstr>
      <vt:lpstr>Exhaustive Search</vt:lpstr>
      <vt:lpstr>Too Many Tours</vt:lpstr>
      <vt:lpstr>Real-Life Applications</vt:lpstr>
      <vt:lpstr>The Traveling Salesman</vt:lpstr>
      <vt:lpstr>Genetic Algorithm</vt:lpstr>
      <vt:lpstr>PowerPoint Presentation</vt:lpstr>
      <vt:lpstr>Travelling Tournament Problem (TTP)</vt:lpstr>
      <vt:lpstr>Travelling Tournament Problem (TTP)</vt:lpstr>
      <vt:lpstr>Travelling Tournament Problem (TTP)</vt:lpstr>
      <vt:lpstr>Job Shop Schedulling (JSS)</vt:lpstr>
      <vt:lpstr>Job Shop Schedulling</vt:lpstr>
      <vt:lpstr>Example JSS with 3 x 3</vt:lpstr>
      <vt:lpstr>Feasible Solution</vt:lpstr>
      <vt:lpstr>Clustering Problem</vt:lpstr>
      <vt:lpstr>A data set with clear cluster structure</vt:lpstr>
      <vt:lpstr>Applications of clustering in IR</vt:lpstr>
      <vt:lpstr>Yahoo! Hierarchy isn’t clustering but is the kind of output you want from clustering</vt:lpstr>
      <vt:lpstr>Google News: automatic clustering gives an effective news presentation metaphor</vt:lpstr>
      <vt:lpstr>Scatter/Gather: Cutting, Karger, and Pedersen</vt:lpstr>
      <vt:lpstr>For visualizing a document collection and its themes</vt:lpstr>
      <vt:lpstr>For improving search recall</vt:lpstr>
      <vt:lpstr>PowerPoint Presentation</vt:lpstr>
      <vt:lpstr>Issues for clustering</vt:lpstr>
      <vt:lpstr>Notion of similarity/distance</vt:lpstr>
      <vt:lpstr>Clustering Algorithms</vt:lpstr>
      <vt:lpstr>References</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yy</dc:creator>
  <cp:lastModifiedBy>Abba Suganda Girsang</cp:lastModifiedBy>
  <cp:revision>103</cp:revision>
  <dcterms:created xsi:type="dcterms:W3CDTF">2014-12-16T09:41:31Z</dcterms:created>
  <dcterms:modified xsi:type="dcterms:W3CDTF">2018-09-26T05:19:08Z</dcterms:modified>
</cp:coreProperties>
</file>