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261" r:id="rId48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585" autoAdjust="0"/>
  </p:normalViewPr>
  <p:slideViewPr>
    <p:cSldViewPr snapToGrid="0" snapToObjects="1">
      <p:cViewPr>
        <p:scale>
          <a:sx n="54" d="100"/>
          <a:sy n="54" d="100"/>
        </p:scale>
        <p:origin x="-102" y="-222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7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05A9218-FC5F-4382-85EA-A02E67644916}" type="datetimeFigureOut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4D8681-8C27-4F59-AE5B-32AA93607C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373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E 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0ED7AB9-977D-46B2-8FA1-5D8C33427A1E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8AF75-22A3-48EE-A2CD-C935D1AC5653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89B54-BC76-4523-B67C-AFFB5D0FFD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23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0204E-74A0-4090-AF50-F9A229A018A8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F5150-A27A-4FBA-9FD4-8354B8C17A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51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DFBE2-A78B-4677-B258-3E19BAD8AFFA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7FAFF-F94A-4AB8-B646-19302F01D0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2DAEA-CD53-4D1F-B99F-DD1F70043456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33354-8817-4647-91A3-98490AE859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52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C641A-B24E-4875-B08D-8766AC4CC3EB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4D1E0-C787-4AFA-9B2E-B9F8006A5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08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E12E1-B538-4E5C-A0FC-D17F953B4E9B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A7F72-B719-4D3E-8D66-8C2497F100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69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2E95D-F3CC-42A9-9AB0-E2A8DB0D4610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D7F6D-1BDF-46D0-BF30-66BDB2D113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86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7B840-A6D3-4B3D-A755-C2715435F5F2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078F2-DD8D-43E7-93ED-F1F5FEB71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87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A7857-428D-431B-934D-99679783422C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99DD-D8BE-4C1F-86B5-D4F1291AC0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71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F371B-5AF5-4506-8CC9-688BFBDE4491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94F65-411A-4C76-B831-95D82D94FC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71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E7DA3-E3DC-4933-AE6E-27910FFDB196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429F0-79B3-4C9E-9845-56FF3B6440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47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186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1765300"/>
            <a:ext cx="9618662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7B0202A-C168-4464-BE95-04876E06DF82}" type="datetime1">
              <a:rPr lang="en-US"/>
              <a:pPr>
                <a:defRPr/>
              </a:pPr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ACB33B0C-01F8-4FC1-8086-1A933483D67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chemeClr val="bg1"/>
                </a:solidFill>
                <a:latin typeface="Open Sans" charset="0"/>
                <a:ea typeface="ＭＳ Ｐゴシック" panose="020B0600070205080204" pitchFamily="34" charset="-128"/>
              </a:rPr>
              <a:t>Selected Topics in Computational Intelligence I</a:t>
            </a: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Open Sans" charset="0"/>
              </a:rPr>
              <a:t>Session </a:t>
            </a:r>
            <a:r>
              <a:rPr lang="en-US" altLang="en-US" sz="2400" dirty="0">
                <a:solidFill>
                  <a:schemeClr val="bg1"/>
                </a:solidFill>
                <a:latin typeface="Open Sans" charset="0"/>
              </a:rPr>
              <a:t>7</a:t>
            </a:r>
            <a:endParaRPr lang="en-US" altLang="en-US" sz="2400" dirty="0">
              <a:solidFill>
                <a:schemeClr val="bg1"/>
              </a:solidFill>
              <a:latin typeface="Open Sans" charset="0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FFFF00"/>
                </a:solidFill>
                <a:latin typeface="Open Sans" charset="0"/>
              </a:rPr>
              <a:t>Introduction to Artificial Neural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Activation Functions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4988" y="1538288"/>
            <a:ext cx="9618662" cy="5218112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function </a:t>
            </a:r>
            <a:r>
              <a:rPr lang="en-US" altLang="en-US" i="1" smtClean="0">
                <a:ea typeface="ＭＳ Ｐゴシック" panose="020B0600070205080204" pitchFamily="34" charset="-128"/>
              </a:rPr>
              <a:t>f</a:t>
            </a:r>
            <a:r>
              <a:rPr lang="en-US" altLang="en-US" i="1" baseline="-25000" smtClean="0">
                <a:ea typeface="ＭＳ Ｐゴシック" panose="020B0600070205080204" pitchFamily="34" charset="-128"/>
              </a:rPr>
              <a:t>AN</a:t>
            </a:r>
            <a:r>
              <a:rPr lang="en-US" altLang="en-US" i="1" smtClean="0">
                <a:ea typeface="ＭＳ Ｐゴシック" panose="020B0600070205080204" pitchFamily="34" charset="-128"/>
              </a:rPr>
              <a:t> receives the net input signal and bias, and determines the </a:t>
            </a:r>
            <a:r>
              <a:rPr lang="en-US" altLang="en-US" i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output</a:t>
            </a:r>
            <a:r>
              <a:rPr lang="en-US" altLang="en-US" i="1" smtClean="0">
                <a:ea typeface="ＭＳ Ｐゴシック" panose="020B0600070205080204" pitchFamily="34" charset="-128"/>
              </a:rPr>
              <a:t> (or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firing strength</a:t>
            </a:r>
            <a:r>
              <a:rPr lang="en-US" altLang="en-US" smtClean="0">
                <a:ea typeface="ＭＳ Ｐゴシック" panose="020B0600070205080204" pitchFamily="34" charset="-128"/>
              </a:rPr>
              <a:t>) of the neuron.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17A149-890D-44D5-9BDE-5A5F8484935E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3422650"/>
            <a:ext cx="38306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5" y="2792413"/>
            <a:ext cx="4981575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534988" y="1489534"/>
            <a:ext cx="9618662" cy="4991100"/>
          </a:xfrm>
          <a:blipFill rotWithShape="1">
            <a:blip r:embed="rId3"/>
            <a:stretch>
              <a:fillRect l="-1648" t="-1709" r="-127" b="-12088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FDD115-C27C-4E46-A085-4A8DFF667E4A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2293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Activation Functions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46088" y="1538288"/>
            <a:ext cx="9618662" cy="4991100"/>
          </a:xfrm>
        </p:spPr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Single neurons can be used to realize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linearly separable functions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without any error. Linear separability means that the neuron can separate the space of </a:t>
            </a:r>
            <a:r>
              <a:rPr lang="en-US" altLang="en-US" sz="3200" i="1" smtClean="0">
                <a:ea typeface="ＭＳ Ｐゴシック" panose="020B0600070205080204" pitchFamily="34" charset="-128"/>
              </a:rPr>
              <a:t>I-dimensional input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vectors yielding an above-threshold response from those having a below-threshold response by an </a:t>
            </a:r>
            <a:r>
              <a:rPr lang="en-US" altLang="en-US" sz="3200" i="1" smtClean="0">
                <a:ea typeface="ＭＳ Ｐゴシック" panose="020B0600070205080204" pitchFamily="34" charset="-128"/>
              </a:rPr>
              <a:t>I-dimensional hyperplane.</a:t>
            </a:r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06F6BD-4413-4C34-8765-1D5F3D61611A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4518025"/>
            <a:ext cx="4421187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z="4400" smtClean="0">
                <a:ea typeface="ＭＳ Ｐゴシック" panose="020B0600070205080204" pitchFamily="34" charset="-128"/>
              </a:rPr>
              <a:t>Artificial Neuron Boundary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068388" y="168275"/>
            <a:ext cx="91741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Artificial Neuron Learning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34988" y="1681163"/>
            <a:ext cx="9618662" cy="39941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There are three main types of learning:</a:t>
            </a:r>
          </a:p>
          <a:p>
            <a:r>
              <a:rPr lang="en-US" altLang="en-US" b="1" i="1" smtClean="0">
                <a:ea typeface="ＭＳ Ｐゴシック" panose="020B0600070205080204" pitchFamily="34" charset="-128"/>
              </a:rPr>
              <a:t>Supervised learning, </a:t>
            </a:r>
            <a:r>
              <a:rPr lang="en-US" altLang="en-US" sz="2300" smtClean="0">
                <a:ea typeface="ＭＳ Ｐゴシック" panose="020B0600070205080204" pitchFamily="34" charset="-128"/>
              </a:rPr>
              <a:t>where the neuron (or NN) is </a:t>
            </a:r>
            <a:r>
              <a:rPr lang="en-US" altLang="en-US" sz="23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provided with a data set</a:t>
            </a:r>
            <a:r>
              <a:rPr lang="en-US" altLang="en-US" sz="2300" smtClean="0">
                <a:ea typeface="ＭＳ Ｐゴシック" panose="020B0600070205080204" pitchFamily="34" charset="-128"/>
              </a:rPr>
              <a:t> consisting of </a:t>
            </a:r>
            <a:r>
              <a:rPr lang="en-US" altLang="en-US" sz="23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input vectors and a target </a:t>
            </a:r>
            <a:r>
              <a:rPr lang="en-US" altLang="en-US" sz="2300" smtClean="0">
                <a:ea typeface="ＭＳ Ｐゴシック" panose="020B0600070205080204" pitchFamily="34" charset="-128"/>
              </a:rPr>
              <a:t>(desired output) associated with each input vector. The aim of supervised training is then to adjust the weight values such that the error between the real output, </a:t>
            </a:r>
            <a:r>
              <a:rPr lang="en-US" altLang="en-US" sz="2300" i="1" smtClean="0">
                <a:ea typeface="ＭＳ Ｐゴシック" panose="020B0600070205080204" pitchFamily="34" charset="-128"/>
              </a:rPr>
              <a:t>o = f(net−θ), of the neuron and the target output, t, is minimized.</a:t>
            </a:r>
            <a:endParaRPr lang="en-US" altLang="en-US" sz="2300" smtClean="0">
              <a:ea typeface="ＭＳ Ｐゴシック" panose="020B0600070205080204" pitchFamily="34" charset="-128"/>
            </a:endParaRP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Unsupervised learning</a:t>
            </a:r>
            <a:r>
              <a:rPr lang="en-US" altLang="en-US" sz="2300" b="1" smtClean="0">
                <a:ea typeface="ＭＳ Ｐゴシック" panose="020B0600070205080204" pitchFamily="34" charset="-128"/>
              </a:rPr>
              <a:t>, </a:t>
            </a:r>
            <a:r>
              <a:rPr lang="en-US" altLang="en-US" sz="2300" smtClean="0">
                <a:ea typeface="ＭＳ Ｐゴシック" panose="020B0600070205080204" pitchFamily="34" charset="-128"/>
              </a:rPr>
              <a:t>where the aim is to </a:t>
            </a:r>
            <a:r>
              <a:rPr lang="en-US" altLang="en-US" sz="23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discover patterns or features</a:t>
            </a:r>
            <a:r>
              <a:rPr lang="en-US" altLang="en-US" sz="2300" smtClean="0">
                <a:ea typeface="ＭＳ Ｐゴシック" panose="020B0600070205080204" pitchFamily="34" charset="-128"/>
              </a:rPr>
              <a:t> in the input data with no assistance from an external source.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Reinforcement learning</a:t>
            </a:r>
            <a:r>
              <a:rPr lang="en-US" altLang="en-US" sz="2300" b="1" smtClean="0">
                <a:ea typeface="ＭＳ Ｐゴシック" panose="020B0600070205080204" pitchFamily="34" charset="-128"/>
              </a:rPr>
              <a:t>, </a:t>
            </a:r>
            <a:r>
              <a:rPr lang="en-US" altLang="en-US" sz="2300" smtClean="0">
                <a:ea typeface="ＭＳ Ｐゴシック" panose="020B0600070205080204" pitchFamily="34" charset="-128"/>
              </a:rPr>
              <a:t>where the aim is </a:t>
            </a:r>
            <a:r>
              <a:rPr lang="en-US" altLang="en-US" sz="23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to reward the neuron</a:t>
            </a:r>
            <a:r>
              <a:rPr lang="en-US" altLang="en-US" sz="2300" smtClean="0">
                <a:ea typeface="ＭＳ Ｐゴシック" panose="020B0600070205080204" pitchFamily="34" charset="-128"/>
              </a:rPr>
              <a:t> (or parts of a NN) for </a:t>
            </a:r>
            <a:r>
              <a:rPr lang="en-US" altLang="en-US" sz="23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good performance</a:t>
            </a:r>
            <a:r>
              <a:rPr lang="en-US" altLang="en-US" sz="2300" smtClean="0">
                <a:ea typeface="ＭＳ Ｐゴシック" panose="020B0600070205080204" pitchFamily="34" charset="-128"/>
              </a:rPr>
              <a:t>, and to penalize the neuron for bad performance.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087FEA-FFA1-4E09-9458-3479BCCEB7D0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Linearly separable boolean perceptron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56D1AD-F5A6-44E4-B291-A9180BBEDC95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352675"/>
            <a:ext cx="7337425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23888" y="168275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XOR problem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34988" y="1597025"/>
            <a:ext cx="9618662" cy="4078288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3200" dirty="0" smtClean="0">
                <a:ea typeface="ＭＳ Ｐゴシック" pitchFamily="34" charset="-128"/>
              </a:rPr>
              <a:t>An example of a Boolean function that is not linearly separable is the XOR . A single perceptron can not implement this function.</a:t>
            </a:r>
          </a:p>
          <a:p>
            <a:pPr>
              <a:buFont typeface="Arial" charset="0"/>
              <a:buChar char="•"/>
              <a:defRPr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3200" dirty="0" smtClean="0">
                <a:ea typeface="ＭＳ Ｐゴシック" pitchFamily="34" charset="-128"/>
              </a:rPr>
              <a:t>XOR function requires  NN with two input units, two hidden units and one output unit.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AADB693-B1B6-4938-8FC2-45A5D3596149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3" y="3141663"/>
            <a:ext cx="62928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Gradient Descent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GD requires the definition of an error (or objective) function to measure the neuron’s error in approximating the target. The sum of </a:t>
            </a:r>
            <a:r>
              <a:rPr lang="en-US" altLang="en-US" sz="2800" b="1" smtClean="0">
                <a:ea typeface="ＭＳ Ｐゴシック" panose="020B0600070205080204" pitchFamily="34" charset="-128"/>
              </a:rPr>
              <a:t>squared errors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is usually used, where </a:t>
            </a:r>
            <a:r>
              <a:rPr lang="en-US" altLang="en-US" sz="2800" b="1" i="1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2800" b="1" i="1" baseline="-2500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en-US" sz="2800" b="1" i="1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and </a:t>
            </a:r>
            <a:r>
              <a:rPr lang="en-US" altLang="en-US" sz="2800" b="1" i="1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o</a:t>
            </a:r>
            <a:r>
              <a:rPr lang="en-US" altLang="en-US" sz="2800" b="1" i="1" baseline="-2500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 are respectively the target and actual output, and P</a:t>
            </a:r>
            <a:r>
              <a:rPr lang="en-US" altLang="en-US" sz="2800" i="1" baseline="-25000" smtClean="0">
                <a:ea typeface="ＭＳ Ｐゴシック" panose="020B0600070205080204" pitchFamily="34" charset="-128"/>
              </a:rPr>
              <a:t>T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 is the total number of input-target vector pairs (patterns) in the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training set.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F504D5-74BC-4EA8-8911-325DE758ACA5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8" y="3076575"/>
            <a:ext cx="27432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aim of GD is to </a:t>
            </a:r>
            <a:r>
              <a:rPr lang="en-US" altLang="en-US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find the weight values that minimize </a:t>
            </a:r>
            <a:r>
              <a:rPr lang="en-US" altLang="en-US" i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i="1" smtClean="0">
                <a:ea typeface="ＭＳ Ｐゴシック" panose="020B0600070205080204" pitchFamily="34" charset="-128"/>
              </a:rPr>
              <a:t>. This is achieved by </a:t>
            </a:r>
            <a:r>
              <a:rPr lang="en-US" altLang="en-US" smtClean="0">
                <a:ea typeface="ＭＳ Ｐゴシック" panose="020B0600070205080204" pitchFamily="34" charset="-128"/>
              </a:rPr>
              <a:t>calculating the gradient of </a:t>
            </a:r>
            <a:r>
              <a:rPr lang="en-US" altLang="en-US" i="1" smtClean="0">
                <a:ea typeface="ＭＳ Ｐゴシック" panose="020B0600070205080204" pitchFamily="34" charset="-128"/>
              </a:rPr>
              <a:t>E in weight space, and to move the weight vector along the </a:t>
            </a:r>
            <a:r>
              <a:rPr lang="en-US" altLang="en-US" smtClean="0">
                <a:ea typeface="ＭＳ Ｐゴシック" panose="020B0600070205080204" pitchFamily="34" charset="-128"/>
              </a:rPr>
              <a:t>negative gradient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9083D8-D015-4E80-91EA-3E6E3886DCCF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18437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Gradient Descent</a:t>
            </a: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3613150"/>
            <a:ext cx="5878513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534988" y="1681163"/>
            <a:ext cx="9618662" cy="39941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800" dirty="0" smtClean="0">
                <a:ea typeface="ＭＳ Ｐゴシック" pitchFamily="34" charset="-128"/>
              </a:rPr>
              <a:t>Given a single training pattern, weights are updated using</a:t>
            </a:r>
          </a:p>
          <a:p>
            <a:pPr>
              <a:buFont typeface="Arial" charset="0"/>
              <a:buChar char="•"/>
              <a:defRPr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2800" dirty="0" smtClean="0">
                <a:ea typeface="ＭＳ Ｐゴシック" pitchFamily="34" charset="-128"/>
              </a:rPr>
              <a:t>and </a:t>
            </a:r>
            <a:r>
              <a:rPr lang="en-US" sz="2800" i="1" dirty="0" smtClean="0">
                <a:ea typeface="ＭＳ Ｐゴシック" pitchFamily="34" charset="-128"/>
              </a:rPr>
              <a:t>η is the </a:t>
            </a:r>
            <a:r>
              <a:rPr lang="en-US" sz="2800" i="1" dirty="0" smtClean="0">
                <a:solidFill>
                  <a:srgbClr val="FF0000"/>
                </a:solidFill>
                <a:ea typeface="ＭＳ Ｐゴシック" pitchFamily="34" charset="-128"/>
              </a:rPr>
              <a:t>learning rate </a:t>
            </a:r>
            <a:r>
              <a:rPr lang="en-US" sz="2800" i="1" dirty="0" smtClean="0">
                <a:ea typeface="ＭＳ Ｐゴシック" pitchFamily="34" charset="-128"/>
              </a:rPr>
              <a:t>(i.e. the size of the steps taken in the negative direction of </a:t>
            </a:r>
            <a:r>
              <a:rPr lang="en-US" sz="2800" dirty="0" smtClean="0">
                <a:ea typeface="ＭＳ Ｐゴシック" pitchFamily="34" charset="-128"/>
              </a:rPr>
              <a:t>the gradient). The calculation of the partial derivative of </a:t>
            </a:r>
            <a:r>
              <a:rPr lang="en-US" sz="2800" i="1" dirty="0" smtClean="0">
                <a:ea typeface="ＭＳ Ｐゴシック" pitchFamily="34" charset="-128"/>
              </a:rPr>
              <a:t>f with respect to </a:t>
            </a:r>
            <a:r>
              <a:rPr lang="en-US" sz="2800" i="1" dirty="0" err="1" smtClean="0">
                <a:ea typeface="ＭＳ Ｐゴシック" pitchFamily="34" charset="-128"/>
              </a:rPr>
              <a:t>netp</a:t>
            </a:r>
            <a:r>
              <a:rPr lang="en-US" sz="2800" i="1" dirty="0" smtClean="0">
                <a:ea typeface="ＭＳ Ｐゴシック" pitchFamily="34" charset="-128"/>
              </a:rPr>
              <a:t> (the </a:t>
            </a:r>
            <a:r>
              <a:rPr lang="en-US" sz="2800" dirty="0" smtClean="0">
                <a:ea typeface="ＭＳ Ｐゴシック" pitchFamily="34" charset="-128"/>
              </a:rPr>
              <a:t>net input for pattern </a:t>
            </a:r>
            <a:r>
              <a:rPr lang="en-US" sz="2800" i="1" dirty="0" smtClean="0">
                <a:ea typeface="ＭＳ Ｐゴシック" pitchFamily="34" charset="-128"/>
              </a:rPr>
              <a:t>p) presents a problem for all discontinuous activation functions</a:t>
            </a:r>
            <a:r>
              <a:rPr lang="en-US" i="1" dirty="0" smtClean="0">
                <a:ea typeface="ＭＳ Ｐゴシック" pitchFamily="34" charset="-128"/>
              </a:rPr>
              <a:t>.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1C250F-E374-4B53-9ED3-93537023D560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2559050"/>
            <a:ext cx="677068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Gradient Descent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Widrow-Hoff Learning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Assume that </a:t>
            </a:r>
            <a:r>
              <a:rPr lang="en-US" sz="3200" i="1" dirty="0" smtClean="0"/>
              <a:t>f = </a:t>
            </a:r>
            <a:r>
              <a:rPr lang="en-US" sz="3200" i="1" dirty="0" err="1" smtClean="0"/>
              <a:t>net</a:t>
            </a:r>
            <a:r>
              <a:rPr lang="en-US" sz="3200" i="1" baseline="-25000" dirty="0" err="1" smtClean="0"/>
              <a:t>p</a:t>
            </a:r>
            <a:r>
              <a:rPr lang="en-US" sz="3200" i="1" dirty="0" smtClean="0"/>
              <a:t>. Then ∂f /∂</a:t>
            </a:r>
            <a:r>
              <a:rPr lang="en-US" sz="3200" i="1" dirty="0" err="1" smtClean="0"/>
              <a:t>net</a:t>
            </a:r>
            <a:r>
              <a:rPr lang="en-US" sz="3200" i="1" baseline="-25000" dirty="0" err="1" smtClean="0"/>
              <a:t>p</a:t>
            </a:r>
            <a:r>
              <a:rPr lang="en-US" sz="3200" i="1" baseline="-25000" dirty="0" smtClean="0"/>
              <a:t> </a:t>
            </a:r>
            <a:r>
              <a:rPr lang="en-US" sz="3200" dirty="0" smtClean="0"/>
              <a:t>= 1, giving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sz="3200" dirty="0" smtClean="0"/>
          </a:p>
          <a:p>
            <a:pPr>
              <a:defRPr/>
            </a:pPr>
            <a:r>
              <a:rPr lang="en-US" sz="3200" dirty="0" err="1" smtClean="0"/>
              <a:t>Widrow</a:t>
            </a:r>
            <a:r>
              <a:rPr lang="en-US" sz="3200" dirty="0" smtClean="0"/>
              <a:t>-Hoff learning rule, also referred to as the </a:t>
            </a:r>
            <a:r>
              <a:rPr lang="en-US" sz="3200" dirty="0" smtClean="0">
                <a:solidFill>
                  <a:srgbClr val="FF0000"/>
                </a:solidFill>
              </a:rPr>
              <a:t>least-means-square </a:t>
            </a:r>
            <a:r>
              <a:rPr lang="en-US" sz="3200" dirty="0" smtClean="0"/>
              <a:t>(LMS) algorithm, was one of the first algorithms used to train layered neural networks with multiple adaptive linear neurons.</a:t>
            </a:r>
            <a:endParaRPr lang="en-US" sz="3200" dirty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346D74-F7FB-4FB3-AF64-6507DE88AC89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2741613"/>
            <a:ext cx="829786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93738" y="0"/>
            <a:ext cx="9620250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Agenda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Introduction ot Artificial Neural Networks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Introduction to neuron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Perceptron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Perceptron Exercise and Demo</a:t>
            </a: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30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F7926F-52F0-4B47-9024-4717E8ADE460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1950s &amp; 1960s: The First Golden Age of Neural Networks </a:t>
            </a:r>
          </a:p>
          <a:p>
            <a:pPr marL="715165" lvl="1" algn="just">
              <a:defRPr/>
            </a:pPr>
            <a:r>
              <a:rPr lang="en-US" dirty="0" err="1" smtClean="0">
                <a:ea typeface="ＭＳ Ｐゴシック" pitchFamily="34" charset="-128"/>
              </a:rPr>
              <a:t>Perceptrons</a:t>
            </a:r>
            <a:endParaRPr lang="en-US" dirty="0" smtClean="0">
              <a:ea typeface="ＭＳ Ｐゴシック" pitchFamily="34" charset="-128"/>
            </a:endParaRPr>
          </a:p>
          <a:p>
            <a:pPr marL="1042873" lvl="2" indent="-331330" algn="just">
              <a:defRPr/>
            </a:pPr>
            <a:r>
              <a:rPr lang="en-US" sz="2100" dirty="0">
                <a:ea typeface="ＭＳ Ｐゴシック" pitchFamily="34" charset="-128"/>
              </a:rPr>
              <a:t>Group of researchers (Black, 1962; </a:t>
            </a:r>
            <a:r>
              <a:rPr lang="en-US" sz="2100" dirty="0" err="1">
                <a:ea typeface="ＭＳ Ｐゴシック" pitchFamily="34" charset="-128"/>
              </a:rPr>
              <a:t>Minsky</a:t>
            </a:r>
            <a:r>
              <a:rPr lang="en-US" sz="2100" dirty="0">
                <a:ea typeface="ＭＳ Ｐゴシック" pitchFamily="34" charset="-128"/>
              </a:rPr>
              <a:t> &amp; </a:t>
            </a:r>
            <a:r>
              <a:rPr lang="en-US" sz="2100" dirty="0" err="1">
                <a:ea typeface="ＭＳ Ｐゴシック" pitchFamily="34" charset="-128"/>
              </a:rPr>
              <a:t>Papert</a:t>
            </a:r>
            <a:r>
              <a:rPr lang="en-US" sz="2100" dirty="0">
                <a:ea typeface="ＭＳ Ｐゴシック" pitchFamily="34" charset="-128"/>
              </a:rPr>
              <a:t>, 1969; Rosenblatt, 1958, 59, 62)</a:t>
            </a:r>
          </a:p>
          <a:p>
            <a:pPr marL="1042873" lvl="2" indent="-331330" algn="just">
              <a:defRPr/>
            </a:pPr>
            <a:r>
              <a:rPr lang="en-US" sz="2100" dirty="0">
                <a:ea typeface="ＭＳ Ｐゴシック" pitchFamily="34" charset="-128"/>
              </a:rPr>
              <a:t>Frank Rosenblatt introduced a training algorithm that provided the first procedure for training a simple ANN: a </a:t>
            </a:r>
            <a:r>
              <a:rPr lang="en-US" sz="2100" dirty="0" err="1">
                <a:ea typeface="ＭＳ Ｐゴシック" pitchFamily="34" charset="-128"/>
              </a:rPr>
              <a:t>perceptron</a:t>
            </a:r>
            <a:r>
              <a:rPr lang="en-US" sz="2100" dirty="0">
                <a:ea typeface="ＭＳ Ｐゴシック" pitchFamily="34" charset="-128"/>
              </a:rPr>
              <a:t>.</a:t>
            </a:r>
          </a:p>
          <a:p>
            <a:pPr lvl="1" algn="just">
              <a:buFontTx/>
              <a:buNone/>
              <a:defRPr/>
            </a:pPr>
            <a:endParaRPr lang="en-US" dirty="0" smtClean="0">
              <a:ea typeface="ＭＳ Ｐゴシック" pitchFamily="34" charset="-128"/>
            </a:endParaRPr>
          </a:p>
          <a:p>
            <a:pPr>
              <a:defRPr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5AF85DB-C39E-4522-9709-E4887B60CCF2}" type="slidenum">
              <a:rPr lang="en-US" altLang="en-US" sz="1600">
                <a:latin typeface="Tahoma" panose="020B0604030504040204" pitchFamily="34" charset="0"/>
              </a:rPr>
              <a:pPr eaLnBrk="1" hangingPunct="1"/>
              <a:t>20</a:t>
            </a:fld>
            <a:endParaRPr lang="en-US" altLang="en-US" sz="1600">
              <a:latin typeface="Tahoma" panose="020B0604030504040204" pitchFamily="34" charset="0"/>
            </a:endParaRPr>
          </a:p>
        </p:txBody>
      </p:sp>
      <p:pic>
        <p:nvPicPr>
          <p:cNvPr id="21508" name="Picture 2" descr="http://www.codeproject.com/KB/recipes/GA_ANN_XOR/N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4929188"/>
            <a:ext cx="48101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Widrow-Hoff Learning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Exercise 	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Create a program to calculate the output Neuron Y With 2 data input {0.3,0.7} weight=0.2 and theta =0.5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T0293 - Neuro Computing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62CFAB-DCC6-4F29-A0B9-363529CE3B85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answer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100" smtClean="0">
                <a:ea typeface="ＭＳ Ｐゴシック" panose="020B0600070205080204" pitchFamily="34" charset="-128"/>
              </a:rPr>
              <a:t>double x[2]={0.3,0.7};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smtClean="0">
                <a:ea typeface="ＭＳ Ｐゴシック" panose="020B0600070205080204" pitchFamily="34" charset="-128"/>
              </a:rPr>
              <a:t>double w = 0.6;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smtClean="0">
                <a:ea typeface="ＭＳ Ｐゴシック" panose="020B0600070205080204" pitchFamily="34" charset="-128"/>
              </a:rPr>
              <a:t>double X=0;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smtClean="0">
                <a:ea typeface="ＭＳ Ｐゴシック" panose="020B0600070205080204" pitchFamily="34" charset="-128"/>
              </a:rPr>
              <a:t>double tetha= 0.5;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100" smtClean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smtClean="0">
                <a:ea typeface="ＭＳ Ｐゴシック" panose="020B0600070205080204" pitchFamily="34" charset="-128"/>
              </a:rPr>
              <a:t>for(int i=0; i&lt;2; i++)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smtClean="0">
                <a:ea typeface="ＭＳ Ｐゴシック" panose="020B0600070205080204" pitchFamily="34" charset="-128"/>
              </a:rPr>
              <a:t>X+=(x[i]*w);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smtClean="0">
                <a:ea typeface="ＭＳ Ｐゴシック" panose="020B0600070205080204" pitchFamily="34" charset="-128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100" smtClean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smtClean="0">
                <a:ea typeface="ＭＳ Ｐゴシック" panose="020B0600070205080204" pitchFamily="34" charset="-128"/>
              </a:rPr>
              <a:t>if(X&gt;=tetha){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smtClean="0">
                <a:ea typeface="ＭＳ Ｐゴシック" panose="020B0600070205080204" pitchFamily="34" charset="-128"/>
              </a:rPr>
              <a:t>printf("output +1");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smtClean="0">
                <a:ea typeface="ＭＳ Ｐゴシック" panose="020B0600070205080204" pitchFamily="34" charset="-128"/>
              </a:rPr>
              <a:t>}else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smtClean="0">
                <a:ea typeface="ＭＳ Ｐゴシック" panose="020B0600070205080204" pitchFamily="34" charset="-128"/>
              </a:rPr>
              <a:t>printf("output -1");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100" smtClean="0">
                <a:ea typeface="ＭＳ Ｐゴシック" panose="020B0600070205080204" pitchFamily="34" charset="-128"/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T0293 - Neuro Computing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4A6118-9BDA-4F7E-BBF1-87539FB1138C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23888" y="168275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Matrix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dirty="0" smtClean="0"/>
              <a:t>1    2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 smtClean="0"/>
              <a:t>3    4</a:t>
            </a:r>
          </a:p>
          <a:p>
            <a:pPr marL="521437" indent="-521437">
              <a:buFont typeface="Arial" panose="020B0604020202020204" pitchFamily="34" charset="0"/>
              <a:buAutoNum type="arabicPlain" startAt="5"/>
              <a:defRPr/>
            </a:pPr>
            <a:r>
              <a:rPr lang="en-US" dirty="0" smtClean="0"/>
              <a:t> 6</a:t>
            </a:r>
          </a:p>
          <a:p>
            <a:pPr marL="521437" indent="-521437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521437" indent="-521437">
              <a:buFont typeface="Arial" panose="020B0604020202020204" pitchFamily="34" charset="0"/>
              <a:buNone/>
              <a:defRPr/>
            </a:pPr>
            <a:r>
              <a:rPr lang="en-US" dirty="0" smtClean="0"/>
              <a:t>The weight matrix can be defined in C# as follows:</a:t>
            </a:r>
          </a:p>
          <a:p>
            <a:pPr marL="521437" indent="-521437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521437" indent="-521437">
              <a:buFont typeface="Arial" panose="020B0604020202020204" pitchFamily="34" charset="0"/>
              <a:buNone/>
              <a:defRPr/>
            </a:pPr>
            <a:r>
              <a:rPr lang="en-US" dirty="0" smtClean="0"/>
              <a:t>Matrix </a:t>
            </a:r>
            <a:r>
              <a:rPr lang="en-US" dirty="0" err="1" smtClean="0"/>
              <a:t>weightMatrix</a:t>
            </a:r>
            <a:r>
              <a:rPr lang="en-US" dirty="0" smtClean="0"/>
              <a:t>=new Matrix(3,2)</a:t>
            </a:r>
            <a:endParaRPr lang="en-US" dirty="0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79667FC-B5B4-4C73-8EEA-5A2BE5B353F2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Double [,] matrixData= {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{1.0,2.0, 3.0, 4.0},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    {5.0, 6.0,7.0, 8.0}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};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Matrix matrix= new Matrix {matrixData);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07BD995-19D2-464B-859D-F93A38FDAC1A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25605" name="Title 1"/>
          <p:cNvSpPr>
            <a:spLocks noGrp="1"/>
          </p:cNvSpPr>
          <p:nvPr>
            <p:ph type="title"/>
          </p:nvPr>
        </p:nvSpPr>
        <p:spPr>
          <a:xfrm>
            <a:off x="623888" y="168275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Matrix  in C#(con’t)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34988" y="168275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Simple 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  <a:r>
              <a:rPr lang="en-US" sz="3200" dirty="0" err="1"/>
              <a:t>int</a:t>
            </a:r>
            <a:r>
              <a:rPr lang="en-US" sz="3200" dirty="0"/>
              <a:t>[,] input = new </a:t>
            </a:r>
            <a:r>
              <a:rPr lang="en-US" sz="3200" dirty="0" err="1"/>
              <a:t>int</a:t>
            </a:r>
            <a:r>
              <a:rPr lang="en-US" sz="3200" dirty="0"/>
              <a:t>[,] { { 1, 0 }, { 1, 1 }, { 0, 1 }, { 0, 0 } };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/>
              <a:t>int</a:t>
            </a:r>
            <a:r>
              <a:rPr lang="en-US" sz="3200" dirty="0"/>
              <a:t>[] outputs = { 0, 1, 0, 0 };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A8784CC-DA0B-404B-9C41-C988E1E7DE74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26630" name="Picture 2" descr="perceptr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512888"/>
            <a:ext cx="6292850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4" descr="linear separ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933575"/>
            <a:ext cx="3340100" cy="315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34988" y="168275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Training algorithm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987425" y="1504950"/>
            <a:ext cx="9166225" cy="38798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 i="1" smtClean="0">
                <a:ea typeface="ＭＳ Ｐゴシック" panose="020B0600070205080204" pitchFamily="34" charset="-128"/>
              </a:rPr>
              <a:t>loop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i="1" smtClean="0">
                <a:ea typeface="ＭＳ Ｐゴシック" panose="020B0600070205080204" pitchFamily="34" charset="-128"/>
              </a:rPr>
              <a:t>for each training item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i="1" smtClean="0">
                <a:ea typeface="ＭＳ Ｐゴシック" panose="020B0600070205080204" pitchFamily="34" charset="-128"/>
              </a:rPr>
              <a:t>   compute output using x-values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i="1" smtClean="0">
                <a:ea typeface="ＭＳ Ｐゴシック" panose="020B0600070205080204" pitchFamily="34" charset="-128"/>
              </a:rPr>
              <a:t>   compare computed output to known output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i="1" smtClean="0">
                <a:ea typeface="ＭＳ Ｐゴシック" panose="020B0600070205080204" pitchFamily="34" charset="-128"/>
              </a:rPr>
              <a:t>   if computed is too large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i="1" smtClean="0">
                <a:ea typeface="ＭＳ Ｐゴシック" panose="020B0600070205080204" pitchFamily="34" charset="-128"/>
              </a:rPr>
              <a:t>           make weights and bias values smaller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i="1" smtClean="0">
                <a:ea typeface="ＭＳ Ｐゴシック" panose="020B0600070205080204" pitchFamily="34" charset="-128"/>
              </a:rPr>
              <a:t>   else if computed is too small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i="1" smtClean="0">
                <a:ea typeface="ＭＳ Ｐゴシック" panose="020B0600070205080204" pitchFamily="34" charset="-128"/>
              </a:rPr>
              <a:t>        make weights and bias values larger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i="1" smtClean="0">
                <a:ea typeface="ＭＳ Ｐゴシック" panose="020B0600070205080204" pitchFamily="34" charset="-128"/>
              </a:rPr>
              <a:t>   end if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i="1" smtClean="0">
                <a:ea typeface="ＭＳ Ｐゴシック" panose="020B0600070205080204" pitchFamily="34" charset="-128"/>
              </a:rPr>
              <a:t>end for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i="1" smtClean="0">
                <a:ea typeface="ＭＳ Ｐゴシック" panose="020B0600070205080204" pitchFamily="34" charset="-128"/>
              </a:rPr>
              <a:t>end loop </a:t>
            </a:r>
            <a:endParaRPr lang="en-US" altLang="en-US" sz="2800" smtClean="0">
              <a:ea typeface="ＭＳ Ｐゴシック" panose="020B0600070205080204" pitchFamily="34" charset="-128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1F58E2-BC48-47DF-9127-915580454789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Simple Perceptron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3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Output</a:t>
            </a:r>
            <a:r>
              <a:rPr lang="en-US" altLang="en-US" sz="2300" smtClean="0">
                <a:ea typeface="ＭＳ Ｐゴシック" panose="020B0600070205080204" pitchFamily="34" charset="-128"/>
              </a:rPr>
              <a:t> = input[0] * weight[0] + input[1] * weight[1] + bias * weights[2]</a:t>
            </a:r>
            <a:br>
              <a:rPr lang="en-US" altLang="en-US" sz="2300" smtClean="0">
                <a:ea typeface="ＭＳ Ｐゴシック" panose="020B0600070205080204" pitchFamily="34" charset="-128"/>
              </a:rPr>
            </a:br>
            <a:r>
              <a:rPr lang="en-US" altLang="en-US" sz="2300" smtClean="0">
                <a:ea typeface="ＭＳ Ｐゴシック" panose="020B0600070205080204" pitchFamily="34" charset="-128"/>
              </a:rPr>
              <a:t>If the output is greater than (or equal to) 0 it returns 1, else it returns 0.</a:t>
            </a:r>
          </a:p>
          <a:p>
            <a:r>
              <a:rPr lang="en-US" altLang="en-US" sz="23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LocalError</a:t>
            </a:r>
            <a:r>
              <a:rPr lang="en-US" altLang="en-US" sz="2300" smtClean="0">
                <a:ea typeface="ＭＳ Ｐゴシック" panose="020B0600070205080204" pitchFamily="34" charset="-128"/>
              </a:rPr>
              <a:t> = desiredOutput - calculatedOutput</a:t>
            </a:r>
            <a:br>
              <a:rPr lang="en-US" altLang="en-US" sz="2300" smtClean="0">
                <a:ea typeface="ＭＳ Ｐゴシック" panose="020B0600070205080204" pitchFamily="34" charset="-128"/>
              </a:rPr>
            </a:br>
            <a:r>
              <a:rPr lang="en-US" altLang="en-US" sz="2300" smtClean="0">
                <a:ea typeface="ＭＳ Ｐゴシック" panose="020B0600070205080204" pitchFamily="34" charset="-128"/>
              </a:rPr>
              <a:t>For 2 input values, we get one output, but that output is not always correct, so he have to calculate the error.</a:t>
            </a:r>
          </a:p>
          <a:p>
            <a:r>
              <a:rPr lang="en-US" altLang="en-US" sz="23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Weight[i</a:t>
            </a:r>
            <a:r>
              <a:rPr lang="en-US" altLang="en-US" sz="2300" smtClean="0">
                <a:ea typeface="ＭＳ Ｐゴシック" panose="020B0600070205080204" pitchFamily="34" charset="-128"/>
              </a:rPr>
              <a:t>] = weight[i] + learningRate * localError * input[i]</a:t>
            </a:r>
            <a:br>
              <a:rPr lang="en-US" altLang="en-US" sz="2300" smtClean="0">
                <a:ea typeface="ＭＳ Ｐゴシック" panose="020B0600070205080204" pitchFamily="34" charset="-128"/>
              </a:rPr>
            </a:br>
            <a:r>
              <a:rPr lang="en-US" altLang="en-US" sz="2300" smtClean="0">
                <a:ea typeface="ＭＳ Ｐゴシック" panose="020B0600070205080204" pitchFamily="34" charset="-128"/>
              </a:rPr>
              <a:t>Adjusting weights for Inputs.</a:t>
            </a:r>
          </a:p>
          <a:p>
            <a:r>
              <a:rPr lang="en-US" altLang="en-US" sz="23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Weight[i]</a:t>
            </a:r>
            <a:r>
              <a:rPr lang="en-US" altLang="en-US" sz="2300" smtClean="0">
                <a:ea typeface="ＭＳ Ｐゴシック" panose="020B0600070205080204" pitchFamily="34" charset="-128"/>
              </a:rPr>
              <a:t> = weight[i] + learningRate * localError * bias</a:t>
            </a:r>
            <a:br>
              <a:rPr lang="en-US" altLang="en-US" sz="2300" smtClean="0">
                <a:ea typeface="ＭＳ Ｐゴシック" panose="020B0600070205080204" pitchFamily="34" charset="-128"/>
              </a:rPr>
            </a:br>
            <a:r>
              <a:rPr lang="en-US" altLang="en-US" sz="2300" smtClean="0">
                <a:ea typeface="ＭＳ Ｐゴシック" panose="020B0600070205080204" pitchFamily="34" charset="-128"/>
              </a:rPr>
              <a:t>Adjusting weight for bias (which is 1).</a:t>
            </a:r>
          </a:p>
          <a:p>
            <a:r>
              <a:rPr lang="en-US" altLang="en-US" sz="23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totalError</a:t>
            </a:r>
            <a:r>
              <a:rPr lang="en-US" altLang="en-US" sz="2300" smtClean="0">
                <a:ea typeface="ＭＳ Ｐゴシック" panose="020B0600070205080204" pitchFamily="34" charset="-128"/>
              </a:rPr>
              <a:t> = totalError + Math.Abs(localError)</a:t>
            </a:r>
          </a:p>
          <a:p>
            <a:endParaRPr lang="en-US" altLang="en-US" sz="2300" smtClean="0">
              <a:ea typeface="ＭＳ Ｐゴシック" panose="020B0600070205080204" pitchFamily="34" charset="-128"/>
            </a:endParaRP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48D9FFE-87AE-4D29-9001-A66705AC0E1F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34988" y="23813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Result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AE62281-BC51-4471-8339-19C9F4783821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1439863"/>
            <a:ext cx="7537450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534988" y="1677988"/>
            <a:ext cx="9618662" cy="49911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Typical problem that might be solved by NN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goal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of the problem is to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predict a person's political inclination based on his or her gender, age, home location, and annual income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. 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905015A-D0EE-45E8-B044-BDD79D5FA693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68538"/>
            <a:ext cx="7126288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0"/>
            <a:ext cx="9618663" cy="1260475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Example 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23888" y="252413"/>
            <a:ext cx="9618662" cy="92392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What is Artificial Neural Network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 smtClean="0">
                <a:ea typeface="ＭＳ Ｐゴシック" panose="020B0600070205080204" pitchFamily="34" charset="-128"/>
              </a:rPr>
              <a:t>A machine that is designed to </a:t>
            </a:r>
            <a:r>
              <a:rPr lang="en-US" altLang="en-US" sz="3200" b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model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the way in which </a:t>
            </a:r>
            <a:r>
              <a:rPr lang="en-US" altLang="en-US" sz="3200" b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the brain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performs a particular task or function of interest.</a:t>
            </a:r>
          </a:p>
          <a:p>
            <a:pPr algn="just" eaLnBrk="1" hangingPunct="1"/>
            <a:r>
              <a:rPr lang="en-US" altLang="en-US" sz="3200" smtClean="0">
                <a:ea typeface="ＭＳ Ｐゴシック" panose="020B0600070205080204" pitchFamily="34" charset="-128"/>
              </a:rPr>
              <a:t>Neural network performs useful computations through </a:t>
            </a:r>
            <a:r>
              <a:rPr lang="en-US" altLang="en-US" sz="3200" b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 process of learning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.</a:t>
            </a:r>
          </a:p>
          <a:p>
            <a:pPr algn="just" eaLnBrk="1" hangingPunct="1"/>
            <a:r>
              <a:rPr lang="en-US" altLang="en-US" sz="3200" smtClean="0">
                <a:ea typeface="ＭＳ Ｐゴシック" panose="020B0600070205080204" pitchFamily="34" charset="-128"/>
              </a:rPr>
              <a:t>In other words, a neural network can be viewed as an </a:t>
            </a:r>
            <a:r>
              <a:rPr lang="en-US" altLang="en-US" sz="3200" b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adaptive machine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.</a:t>
            </a:r>
          </a:p>
          <a:p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64D0643-0BE6-4F7A-89CD-F552F527641B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4102" name="Picture 5" descr="neuronsch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5005388"/>
            <a:ext cx="356235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Represents a neural network that predicts the political inclination of a male who is 35 years old, lives in a rural area, and has an annual income of $49,000.00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672C39-16E1-41F9-8F5E-426983E52802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3360738"/>
            <a:ext cx="81502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0"/>
            <a:ext cx="9618663" cy="1260475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Solution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23888" y="58738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Normalization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demo program begins by setting up four hypothetical training data items with x-values for people's gender, age, home location, and annual income, and y-values for political inclination (conservative, liberal, or moderate). The first line of dummy data is: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Male 25 Rural 63,000.00 Conservative 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0BB2EB2-DD90-44BA-AC59-7505D0BB53FA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demo performs encoding on the non-numeric data (gender, locale, and politics). There are two kinds of encoding used, effects encoding for non-numeric x-values and dummy encoding for non-numeric y-values. The first line of the resulting encoded data is: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-1 </a:t>
            </a:r>
            <a:r>
              <a:rPr lang="en-US" dirty="0" smtClean="0"/>
              <a:t>   25   1    0    63,000.00    1    0    0 </a:t>
            </a:r>
            <a:endParaRPr lang="en-US" dirty="0"/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6B5E4CA-735B-4B7E-902A-E664BC1DBDCB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33797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Normalization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After all data has been converted to numeric values, the data is stored into a matrix in memory and displayed. Next, the demo performs normalization on the numeric x-values (age and income). The first line of encoded and normalized data is: 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-1.00   -0.84   1.00    0.00    0.76   1.00    0.00    0.00 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DC0B1A-E552-4D9C-A473-69045394C607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34821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Normalization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The demo uses two different types of normalization,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Gaussian normalization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on the age values, and </a:t>
            </a:r>
            <a:r>
              <a:rPr lang="en-US" altLang="en-US" sz="3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min-max normalization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 on the income values.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Values that are Gaussian normalized take on values that are typically between -10.0 and +10.0. 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Values that are min-max normalized usually take on values that are between 0.0 and 1.0, or between -1.0 and +1.0.</a:t>
            </a:r>
          </a:p>
          <a:p>
            <a:endParaRPr lang="en-US" altLang="en-US" sz="3200" smtClean="0">
              <a:ea typeface="ＭＳ Ｐゴシック" panose="020B0600070205080204" pitchFamily="34" charset="-128"/>
            </a:endParaRP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E7C1C9-5ACA-4573-9F5C-4448B7CF4B81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35845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Gaussian Normalization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534988" y="1795463"/>
            <a:ext cx="9618662" cy="450691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</a:t>
            </a:r>
            <a:r>
              <a:rPr lang="en-US" altLang="en-US" sz="1800" b="1" smtClean="0">
                <a:ea typeface="ＭＳ Ｐゴシック" panose="020B0600070205080204" pitchFamily="34" charset="-128"/>
              </a:rPr>
              <a:t>static void GaussNormal(double[][] data, int column)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       int j = column; // Convenience.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       double sum = 0.0;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       for (int i = 0; i &lt; data.Length; ++i)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           sum += data[i][j];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       double mean = sum / data.Length;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       double sumSquares = 0.0;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       for (int i = 0; i &lt; data.Length; ++i)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           sumSquares += (data[i][j] - mean) * (data[i][j] - mean);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       double stdDev = Math.Sqrt(sumSquares / data.Length);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       for (int i = 0; i &lt; data.Length; ++i)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           data[i][j] = (data[i][j] - mean) / stdDev;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6A4A28-D6C4-452D-B12C-9338475A0CF7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36869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Gaussian Normalization (con’t)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55600" y="0"/>
            <a:ext cx="9620250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Min-Max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8" y="1344613"/>
            <a:ext cx="9618662" cy="43307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 </a:t>
            </a:r>
          </a:p>
          <a:p>
            <a:pPr>
              <a:defRPr/>
            </a:pPr>
            <a:r>
              <a:rPr lang="en-US" sz="2300" b="1" dirty="0"/>
              <a:t> </a:t>
            </a:r>
            <a:r>
              <a:rPr lang="en-US" sz="2300" dirty="0"/>
              <a:t>The min-max normalized value for the first age, 25, is (25 - 23) / (40 - 23) = 2 / 17 = 0.118.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b="1" dirty="0"/>
              <a:t> static void </a:t>
            </a:r>
            <a:r>
              <a:rPr lang="en-US" sz="1800" b="1" dirty="0" err="1"/>
              <a:t>MinMaxNormal</a:t>
            </a:r>
            <a:r>
              <a:rPr lang="en-US" sz="1800" b="1" dirty="0"/>
              <a:t>(double[][] data, </a:t>
            </a:r>
            <a:r>
              <a:rPr lang="en-US" sz="1800" b="1" dirty="0" err="1"/>
              <a:t>int</a:t>
            </a:r>
            <a:r>
              <a:rPr lang="en-US" sz="1800" b="1" dirty="0"/>
              <a:t> column) {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int</a:t>
            </a:r>
            <a:r>
              <a:rPr lang="en-US" sz="1800" dirty="0"/>
              <a:t> j = column; double min = data[0][j];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            double max = data[0][j]; for (</a:t>
            </a:r>
            <a:r>
              <a:rPr lang="en-US" sz="1800" dirty="0" err="1"/>
              <a:t>int</a:t>
            </a:r>
            <a:r>
              <a:rPr lang="en-US" sz="1800" dirty="0"/>
              <a:t> i = 0; i &lt; </a:t>
            </a:r>
            <a:r>
              <a:rPr lang="en-US" sz="1800" dirty="0" err="1"/>
              <a:t>data.Length</a:t>
            </a:r>
            <a:r>
              <a:rPr lang="en-US" sz="1800" dirty="0"/>
              <a:t>; ++i) {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                if (data[i][j] &lt; min) min = data[i][j];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                if (data[i][j] &gt; max) max = data[i][j];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 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                } double range = max - min;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            if (range == 0.0) // ugly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            { for (</a:t>
            </a:r>
            <a:r>
              <a:rPr lang="en-US" sz="1800" dirty="0" err="1"/>
              <a:t>int</a:t>
            </a:r>
            <a:r>
              <a:rPr lang="en-US" sz="1800" dirty="0"/>
              <a:t> i = 0; i &lt; </a:t>
            </a:r>
            <a:r>
              <a:rPr lang="en-US" sz="1800" dirty="0" err="1"/>
              <a:t>data.Length</a:t>
            </a:r>
            <a:r>
              <a:rPr lang="en-US" sz="1800" dirty="0"/>
              <a:t>; ++i)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                data[i][j] = 0.5; return; }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            for (</a:t>
            </a:r>
            <a:r>
              <a:rPr lang="en-US" sz="1800" dirty="0" err="1"/>
              <a:t>int</a:t>
            </a:r>
            <a:r>
              <a:rPr lang="en-US" sz="1800" dirty="0"/>
              <a:t> i = 0; i &lt; </a:t>
            </a:r>
            <a:r>
              <a:rPr lang="en-US" sz="1800" dirty="0" err="1"/>
              <a:t>data.Length</a:t>
            </a:r>
            <a:r>
              <a:rPr lang="en-US" sz="1800" dirty="0"/>
              <a:t>; ++i)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                data[i][j] = (data[i][j] - min) / range;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0865FB6-0EE3-4AC0-B6F2-EC81F37E72E9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000" b="1" smtClean="0">
                <a:ea typeface="ＭＳ Ｐゴシック" panose="020B0600070205080204" pitchFamily="34" charset="-128"/>
              </a:rPr>
              <a:t>public int ComputeOutput(double[] xValues)  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smtClean="0">
                <a:ea typeface="ＭＳ Ｐゴシック" panose="020B0600070205080204" pitchFamily="34" charset="-128"/>
              </a:rPr>
              <a:t>if (xValues.Length != numInput)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smtClean="0">
                <a:ea typeface="ＭＳ Ｐゴシック" panose="020B0600070205080204" pitchFamily="34" charset="-128"/>
              </a:rPr>
              <a:t>throw new Exception("Bad xValues in ComputeOutput"); </a:t>
            </a:r>
          </a:p>
          <a:p>
            <a:pPr>
              <a:buFont typeface="Arial" panose="020B0604020202020204" pitchFamily="34" charset="0"/>
              <a:buNone/>
            </a:pPr>
            <a:r>
              <a:rPr lang="nn-NO" altLang="en-US" sz="2000" smtClean="0">
                <a:ea typeface="ＭＳ Ｐゴシック" panose="020B0600070205080204" pitchFamily="34" charset="-128"/>
              </a:rPr>
              <a:t>for (int i = 0; i &lt; xValues.Length; ++i)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smtClean="0">
                <a:ea typeface="ＭＳ Ｐゴシック" panose="020B0600070205080204" pitchFamily="34" charset="-128"/>
              </a:rPr>
              <a:t>	this.inputs[i] = xValues[i];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smtClean="0">
                <a:ea typeface="ＭＳ Ｐゴシック" panose="020B0600070205080204" pitchFamily="34" charset="-128"/>
              </a:rPr>
              <a:t>	double sum = 0.0;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smtClean="0">
                <a:ea typeface="ＭＳ Ｐゴシック" panose="020B0600070205080204" pitchFamily="34" charset="-128"/>
              </a:rPr>
              <a:t>for (int i = 0; i &lt; numInput; ++i)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smtClean="0">
                <a:ea typeface="ＭＳ Ｐゴシック" panose="020B0600070205080204" pitchFamily="34" charset="-128"/>
              </a:rPr>
              <a:t>	</a:t>
            </a:r>
            <a:r>
              <a:rPr lang="en-US" altLang="en-US" sz="2000" b="1" smtClean="0">
                <a:ea typeface="ＭＳ Ｐゴシック" panose="020B0600070205080204" pitchFamily="34" charset="-128"/>
              </a:rPr>
              <a:t>sum += this.inputs[i] * this.weights[i];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smtClean="0">
                <a:ea typeface="ＭＳ Ｐゴシック" panose="020B0600070205080204" pitchFamily="34" charset="-128"/>
              </a:rPr>
              <a:t>	sum += this.bias;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smtClean="0">
                <a:ea typeface="ＭＳ Ｐゴシック" panose="020B0600070205080204" pitchFamily="34" charset="-128"/>
              </a:rPr>
              <a:t>	int result = Activation(sum);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smtClean="0">
                <a:ea typeface="ＭＳ Ｐゴシック" panose="020B0600070205080204" pitchFamily="34" charset="-128"/>
              </a:rPr>
              <a:t>	this.output = result;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smtClean="0">
                <a:ea typeface="ＭＳ Ｐゴシック" panose="020B0600070205080204" pitchFamily="34" charset="-128"/>
              </a:rPr>
              <a:t>	return result;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smtClean="0">
                <a:ea typeface="ＭＳ Ｐゴシック" panose="020B0600070205080204" pitchFamily="34" charset="-128"/>
              </a:rPr>
              <a:t>} 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000" smtClean="0">
              <a:ea typeface="ＭＳ Ｐゴシック" panose="020B0600070205080204" pitchFamily="34" charset="-128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40FD76-73BF-460D-97DA-5B3A00142A7F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38917" name="Title 1"/>
          <p:cNvSpPr>
            <a:spLocks noGrp="1"/>
          </p:cNvSpPr>
          <p:nvPr>
            <p:ph type="title"/>
          </p:nvPr>
        </p:nvSpPr>
        <p:spPr>
          <a:xfrm>
            <a:off x="355600" y="0"/>
            <a:ext cx="9620250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Min-Max Normalization (con’t)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int c = p.ComputeOutput(newData[i]);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Console.Write("Prediction is ");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if (c == -1)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Console.WriteLine("(-1) liberal");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else if (c == 1)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Console.WriteLine("(+1) conservative");</a:t>
            </a: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CE14B1-B8BD-413E-9A6F-3836165F024B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39941" name="Title 1"/>
          <p:cNvSpPr>
            <a:spLocks noGrp="1"/>
          </p:cNvSpPr>
          <p:nvPr>
            <p:ph type="title"/>
          </p:nvPr>
        </p:nvSpPr>
        <p:spPr>
          <a:xfrm>
            <a:off x="355600" y="0"/>
            <a:ext cx="9620250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Min-Max Normalization (con’t)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Result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A09114-BD76-4690-85AC-0002480EF13F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4096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1563688"/>
            <a:ext cx="6554787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12788" y="0"/>
            <a:ext cx="9620250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Artificial Neural Networks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The brain is a complex, nonlinear and parallel computer. 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It has the ability to perform tasks such as pattern recognition, perception and motor control much faster than any computer</a:t>
            </a:r>
          </a:p>
          <a:p>
            <a:r>
              <a:rPr lang="en-US" altLang="en-US" sz="3200" smtClean="0">
                <a:ea typeface="ＭＳ Ｐゴシック" panose="020B0600070205080204" pitchFamily="34" charset="-128"/>
              </a:rPr>
              <a:t>An </a:t>
            </a:r>
            <a:r>
              <a:rPr lang="en-US" altLang="en-US" sz="3200" b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artificial neuron 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(AN) is a model of a biological neuron (BN). Each AN receives signals from the environment, gathers these signals, and when fired, transmits a signal to all connected ANs.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C148D96-1703-45AB-814E-7D03F3FE9955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34988" y="168275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Demo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The demo begins by setting up eight dummy training data items: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1.5 2.0 -&gt; -1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2.0 3.5 -&gt; -1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3.0 5.0 -&gt; -1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3.5 2.5 -&gt; -1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4.5 5.0 -&gt; 1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5.0 7.0 -&gt; 1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5.5 8.0 -&gt; 1 </a:t>
            </a: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6.0 6.0 -&gt; 1 </a:t>
            </a: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5B67E4F-554C-49F9-9CEC-A38010807106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4008438" y="2857500"/>
            <a:ext cx="5343525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The first data item can be interpreted to mean that a person whose age is 1.5 and whose income is 2.0 is known to be a liberal (-1). </a:t>
            </a:r>
          </a:p>
          <a:p>
            <a:pPr eaLnBrk="1" hangingPunct="1"/>
            <a:r>
              <a:rPr lang="en-US" altLang="en-US" sz="1800"/>
              <a:t>Here, age has been normalized in some way, for example by dividing actual age in years by 10 and then subtracting 0.5, so 1.5 corresponds to a person who is 20 years old.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30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D1A6039-70D4-43E4-83B8-71181E873BE5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43013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333500"/>
            <a:ext cx="6581775" cy="44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2671763" y="5981700"/>
            <a:ext cx="51292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sum = (3.0)(0.0065) + (4.0)(0.0123) = 0.0687 </a:t>
            </a:r>
          </a:p>
        </p:txBody>
      </p:sp>
      <p:sp>
        <p:nvSpPr>
          <p:cNvPr id="43015" name="Title 1"/>
          <p:cNvSpPr>
            <a:spLocks noGrp="1"/>
          </p:cNvSpPr>
          <p:nvPr>
            <p:ph type="title"/>
          </p:nvPr>
        </p:nvSpPr>
        <p:spPr>
          <a:xfrm>
            <a:off x="623888" y="168275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Demo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46088" y="168275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Bias value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One factor that can cause great confusion for beginners is the interpretation of the bias value. A perceptron bias value is just a constant that is added to the processing sum before the activation function is applied. 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C93F8E-E80E-4D61-95B5-98AB023D1EBF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1514475" y="4819650"/>
            <a:ext cx="6324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The next step is to add the bias value to the sum:</a:t>
            </a:r>
          </a:p>
          <a:p>
            <a:pPr eaLnBrk="1" hangingPunct="1"/>
            <a:r>
              <a:rPr lang="en-US" altLang="en-US" sz="1800"/>
              <a:t> </a:t>
            </a:r>
          </a:p>
          <a:p>
            <a:pPr eaLnBrk="1" hangingPunct="1"/>
            <a:r>
              <a:rPr lang="en-US" altLang="en-US" sz="1800" b="1"/>
              <a:t>sum = 0.0687 + (-0.0906) = -0.0219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238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Perceptron Classification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972753-1E03-412D-B3D0-00E4B8AAD905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45062" name="Picture 2" descr="http://visualstudiomagazine.com/articles/2013/04/01/~/media/ECG/visualstudiomagazine/Images/2013/04/0413vsm_McCaffreyNeuralNet2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1849438"/>
            <a:ext cx="8183563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460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Perceptron Classification (con’t)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double[][] trainData = new double[16][];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        trainData[0] = new double[] { -5.0, -5.5 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        trainData[1] = new double[] { -3.5, -6.0 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        trainData[2] = new double[] { -2.0, -4.5 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        trainData[3] = new double[] { -2.0, -1.5 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        trainData[4] = new double[] { -3.5, 2.0 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….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        trainData[9] = new double[] { 6.0, 2.5 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        trainData[10] = new double[] { 3.0, 1.5 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        trainData[11] = new double[] { 1.5, -5.0 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        //trainData[12] = new double[] { 2.0, -2.5 };  // possible perfect classification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        trainData[12] = new double[] { 2.0, 2.0 };  // data cannot be perfectly classified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        trainData[13] = new double[] { 3.5, -4.0 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        trainData[14] = new double[] { 4.0, -5.5 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        trainData[15] = new double[] { 4.5, -2.0 };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smtClean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>
                <a:ea typeface="ＭＳ Ｐゴシック" panose="020B0600070205080204" pitchFamily="34" charset="-128"/>
              </a:rPr>
              <a:t>        int[] Y = new int[16] { -1, -1, -1, 1, 1, 1…, 1, 1, -1, -1, -1, -1, -1 };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600" smtClean="0">
              <a:ea typeface="ＭＳ Ｐゴシック" panose="020B0600070205080204" pitchFamily="34" charset="-128"/>
            </a:endParaRPr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C4686E9-531F-411E-8A28-750CD3852231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44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23888" y="252413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Compute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static int ComputeOutput(double[] data, double[] weights, double bias) // -1 ot +1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  double result = 0.0;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  for (int j = 0; j &lt; data.Length; ++j)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b="1" smtClean="0">
                <a:ea typeface="ＭＳ Ｐゴシック" panose="020B0600070205080204" pitchFamily="34" charset="-128"/>
              </a:rPr>
              <a:t>        result += data[j] * weights[j];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b="1" smtClean="0">
                <a:ea typeface="ＭＳ Ｐゴシック" panose="020B0600070205080204" pitchFamily="34" charset="-128"/>
              </a:rPr>
              <a:t>      result += bias;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  return Activation(result);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smtClean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static int Activation(double x)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  if (x &gt;= 0.0) return +1;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  else return -1;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smtClean="0">
                <a:ea typeface="ＭＳ Ｐゴシック" panose="020B0600070205080204" pitchFamily="34" charset="-128"/>
              </a:rPr>
              <a:t>    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smtClean="0">
              <a:ea typeface="ＭＳ Ｐゴシック" panose="020B0600070205080204" pitchFamily="34" charset="-128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9FD08E4-570C-4DBB-BB15-E9C39787BC1B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45</a:t>
            </a:fld>
            <a:endParaRPr lang="en-US" altLang="en-US" sz="14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err="1" smtClean="0"/>
              <a:t>Adries</a:t>
            </a:r>
            <a:r>
              <a:rPr lang="en-US" sz="2800" dirty="0" smtClean="0"/>
              <a:t> P. </a:t>
            </a:r>
            <a:r>
              <a:rPr lang="en-US" sz="2800" dirty="0" err="1" smtClean="0"/>
              <a:t>Engelbrect</a:t>
            </a:r>
            <a:r>
              <a:rPr lang="en-US" sz="2800" dirty="0" smtClean="0"/>
              <a:t>(2007), </a:t>
            </a:r>
            <a:r>
              <a:rPr lang="en-US" sz="2800" b="1" i="1" dirty="0" smtClean="0"/>
              <a:t>Computational Intelligence An Introduction</a:t>
            </a:r>
            <a:r>
              <a:rPr lang="en-US" sz="2800" dirty="0" smtClean="0"/>
              <a:t>.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ed. John Wiley &amp; Sons. USA.</a:t>
            </a:r>
          </a:p>
          <a:p>
            <a:pPr marL="457200" indent="-457200">
              <a:defRPr/>
            </a:pPr>
            <a:r>
              <a:rPr lang="en-US" sz="2800" dirty="0" smtClean="0"/>
              <a:t>James McCaffrey (2014),</a:t>
            </a:r>
            <a:r>
              <a:rPr lang="en-US" sz="2800" b="1" i="1" dirty="0" smtClean="0"/>
              <a:t>Neural Network using C# </a:t>
            </a:r>
            <a:r>
              <a:rPr lang="en-US" sz="2800" b="1" i="1" dirty="0" err="1" smtClean="0"/>
              <a:t>Succintly</a:t>
            </a:r>
            <a:r>
              <a:rPr lang="en-US" sz="2800" dirty="0" smtClean="0"/>
              <a:t>, </a:t>
            </a:r>
            <a:r>
              <a:rPr lang="en-US" sz="2800" dirty="0" err="1" smtClean="0"/>
              <a:t>Syncfusion</a:t>
            </a:r>
            <a:r>
              <a:rPr lang="en-US" sz="2800" dirty="0" smtClean="0"/>
              <a:t> Publisher, 2014.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http://docs.opencv.org/modules/ml/doc/neural_networks.html</a:t>
            </a:r>
          </a:p>
          <a:p>
            <a:pPr marL="0" indent="0">
              <a:buFont typeface="Arial" charset="0"/>
              <a:buNone/>
              <a:defRPr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7200" b="1">
                <a:solidFill>
                  <a:schemeClr val="bg1"/>
                </a:solidFill>
                <a:latin typeface="Edwardian Script ITC" panose="030303020407070D0804" pitchFamily="66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8" y="1428750"/>
            <a:ext cx="9618662" cy="4246563"/>
          </a:xfrm>
        </p:spPr>
        <p:txBody>
          <a:bodyPr/>
          <a:lstStyle/>
          <a:p>
            <a:pPr>
              <a:defRPr/>
            </a:pPr>
            <a:r>
              <a:rPr lang="en-US" sz="2500" dirty="0"/>
              <a:t>Some of the classes of applications to which artificial NNs have been applied include: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300" dirty="0">
                <a:solidFill>
                  <a:srgbClr val="FF0000"/>
                </a:solidFill>
              </a:rPr>
              <a:t>classification</a:t>
            </a:r>
            <a:r>
              <a:rPr lang="en-US" sz="2300" dirty="0"/>
              <a:t>, where the aim is to predict the class of an input vector;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300" dirty="0">
                <a:solidFill>
                  <a:srgbClr val="FF0000"/>
                </a:solidFill>
              </a:rPr>
              <a:t>pattern matching</a:t>
            </a:r>
            <a:r>
              <a:rPr lang="en-US" sz="2300" dirty="0"/>
              <a:t>, where the aim is to produce a pattern best associated with a given input vector;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300" dirty="0">
                <a:solidFill>
                  <a:srgbClr val="FF0000"/>
                </a:solidFill>
              </a:rPr>
              <a:t>pattern completion</a:t>
            </a:r>
            <a:r>
              <a:rPr lang="en-US" sz="2300" dirty="0"/>
              <a:t>, where the aim is to complete the missing parts of a given input vector;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300" dirty="0">
                <a:solidFill>
                  <a:srgbClr val="FF0000"/>
                </a:solidFill>
              </a:rPr>
              <a:t>optimization</a:t>
            </a:r>
            <a:r>
              <a:rPr lang="en-US" sz="2300" dirty="0"/>
              <a:t>, where the aim is to find the optimal values of parameters in an optimization problem;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300" dirty="0">
                <a:solidFill>
                  <a:srgbClr val="FF0000"/>
                </a:solidFill>
              </a:rPr>
              <a:t>control</a:t>
            </a:r>
            <a:r>
              <a:rPr lang="en-US" sz="2300" dirty="0"/>
              <a:t>, where, given an input vector, an appropriate action is suggested;</a:t>
            </a:r>
          </a:p>
          <a:p>
            <a:pPr marL="521437" indent="-521437">
              <a:buFont typeface="+mj-lt"/>
              <a:buAutoNum type="arabicPeriod"/>
              <a:defRPr/>
            </a:pPr>
            <a:r>
              <a:rPr lang="en-US" sz="2300" dirty="0">
                <a:solidFill>
                  <a:srgbClr val="FF0000"/>
                </a:solidFill>
              </a:rPr>
              <a:t>Data mining</a:t>
            </a:r>
            <a:r>
              <a:rPr lang="en-US" sz="2300" dirty="0"/>
              <a:t>, with the aim of discovering hidden patterns from data – also referred to as knowledge discovery.</a:t>
            </a:r>
            <a:endParaRPr lang="en-US" sz="2300" dirty="0">
              <a:latin typeface="Bell MT" pitchFamily="18" charset="0"/>
            </a:endParaRPr>
          </a:p>
        </p:txBody>
      </p:sp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E711303-CDB8-49C5-958E-0645AD3D6345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0"/>
            <a:ext cx="9618663" cy="1260475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6150" name="AutoShape 2" descr="data:image/jpeg;base64,/9j/4AAQSkZJRgABAQAAAQABAAD/2wCEAAkGBxQQEBUQDxAQEBQPEBAVDxAQEA8QFBAQFREWFhQVFBQYHCggGBolGxQVIT0hJSkrLi4uFx8zODMsNygtLisBCgoKDg0OGhAQGiwkHyQsLCwsLCwsLCwsLCwsLCwsLCwsLCwsLCwsLCwsLCwsLCwsLCwsLCwsLCwsLCwsLCwsLP/AABEIALwBDAMBEQACEQEDEQH/xAAbAAABBQEBAAAAAAAAAAAAAAAAAQIDBAUGB//EAEAQAAEEAAMFBgQDBgMJAQAAAAEAAgMRBBIhBTFBUWEGEyJxgZEyQqGxUnLBFCNDYtHwgpKiFRYkJTNTo7LhB//EABoBAAMBAQEBAAAAAAAAAAAAAAABAgMEBQb/xAAwEQACAgEEAQMCBQQCAwAAAAAAAQIRAwQSITFBEyJRYXEFMoGRoRQjQrEk8FLB4f/aAAwDAQACEQMRAD8A8QW/QhbVpiBWuQCknEAS+4BSNoAmmA4FbxYhS1VtoVigJpASht+YV0TZag1/vitESx0sHHn903ESkT4NlH+9ypImTL0uG4pmSkJicNoeotA4yIcNhtQhIcpD8RhvCPX7ooSlyXMFg6bdIInPktfsdR7tXFFkb+RjMDWpG7UoG5mbNFZLj6INUxrMLlFned3RFD3WRHD2aCVD3BIzKKCdAnZSl0UM0RVesmaIRsV6ncko2Fg41oE3x0BHlUbbGLlrenSQDSVDYDVDpDC1O4YlrK/kApG34ARLlAKtFIBVdJiBLbQBSNtgCFaAkYVvFiZJk4haUTZIxqpITLUbK1HqrSIbNOHD5hXNUYuVD4MIQd3mgTmdBhtnGRoppJ3UASVLkcsslMu/7sTOaP3ThoR4qb90Jkf1MU+xcF2Pl+bux5vB+yp2KWsgTzdjZCAM8W78Tuf5UlZC1kUXY+ycgaADGfJ39QobZD1UbJZ+zUlgZLDRwIP2Ub6BZ18mdtXZZYAzKQXb7FacU4zs0x5bdmQ3ZWY3XhZu6labjf1aK+JwRJoDUpplRmVZsNkFDfxKZcZWZeJbXmg2izOkbZreoaNkN7itXeyW0NxE+z0CTKQ3u63pbQsY48lLGiIqGUNJWcpDEU7WwFpP0wsaucYidAKnfyAJ7U+gBNWgHArWMhUOy2r2iErmivkLFy0ntaAngctIshl1kXEbuK1SIbLmGh9iqRnJnS7B2JJKfCKZ/wBx2jR06nyQcefPGPZ1+H7PQspzgZXcb0bf5R+qaj8nnz1Un1wb2CbQytaGDk0AD6LOTSOVycmTyYY1xULKrHskuSvDh8vxGt6t5HLomXCtsbPLGz4n1u56aJpTa6IU4vplqGZgPxZqG9ose6hwm10XcE6bLUGKjOocT6KHCZpeKPY0uEnFpDjVOrQdQUU49omMt3MWV8XsaIig3IeGXd7KU75NN8ovk53aOwXRglozg73N4enBUpHRDMmcrtHDZfNaxdnXCVnPzYYuOg8yrOpSSK0kQZoNTzQWnZUdCTqUqLUiF4rdr1SKRWk6qGUiBzuSzbLQzIVO2x2KWgIpIBpKlv4ARTyMYuVMoVUmhAqAE6AVUmAKqTEOGitWhEzCCtU0yWSti5a9Fe0Vj2wXu9k9otxcwlgq0RI7js5sBr2ieYHuz8Me4ydejfutIxs8zUahx9q7OsjOamABrR8IaKAHQK5NRR5sn5Zr4LDaeL1XFPI5Pgil3I0o4g0XoOp30s6sTypfl4FneCNLPUmlcYuzHLktW2YmNe0AgyEE8WkX6BduOL+DjebwkYMUTtcziRZq9HO5Xy0C7bS8BPOv8ey3DI8in0Gj5W2M35j+iicY3wZvNtdxHTbSp3dt8IDc0hA+Fl0B5k36ArNY/JqpTlDc/ml9TQh8LgTpfHffqspJNcEQ1KfBrRTndbXc+BAXFLH5PRx520o1ZLJoLChPmmayikt0Tndr7AbN42+B3Fu4P8uRWl10a4tRt4ZxePwRBLA0trQiqKtM9CE12Y2Iwwb1PJWdEZWZmJHP2QbIzpSTuFKWaogMPNRtKsjdQ3apOhkbrPRS7KIyFDGNtQ38DBTUgGLmKBAgTAVUmAq0TEKrQDmrRCJGgeSqhFiIkdRzC1RDNPDNDlaMZWjpOzuwRPJcg/dx055HHk31+wKpK2cmo1GyPHZ1Uzn5tBoNABuA5BdTcVGjzOGuToNnsblDjv4DqvNk5SlSMZNLlljFYgBhLidORr0W+PHTpHn5szk68lPEbRLWgA0fCC460L1+lraOC2c6zOTK0+Pe9pEeg/E4Ej2G9arDGL5J3U/f+yMuLFOja4yMIcM1OGoeeFH+q3cdzpGssMcklsfH+hcZhnsMcrpLyEd4wChJelNHA2a9U4TTTjQsOTHPdjjHvp/H3LLWyE2SAPwivQFRcUYt41wufqVdmyCnySaF723odKaAG/Q+60yxppRN9RF+2EPC/wCssySHRkTzTzpQByAfE5t7v6lYqC5cjGCX5prr+fg1tmYtsIDarz1J6knef6rmy4XLlHTp9Q2+TYc+9QQOJG8X5LjcPk7Fma6GvZeu7pyUqVGlbluRk7a2cJmkt0eBw+ccj1V15Rrhy7XTPPMfATYAr7rRM9WEkYeJw4G82VR0xkUJegrqUGiKUo5m1DNEQO6BQyiMxnjopcWOxvd+qW1DsQjokAhQMhXCUKmAJ0AJ0AqYArQDgVomIlY5apkstQ9FojNmlhWA9DzH9FojKTPS9iRmDDMBFmTxvI6/CCPKvdbQiqs8XUS35HXg6HZkLHDPpQFniuLNKW6jCKt8jdrs/dOc05SGuLQNBuvXnuC308drOXNkW9GbtGUuYHX8JY82aFNIJvpWvou2MUmebid5Gn5tEUpOUOlBILm+EUKBIAJ5jXctFV1EIJbnGHdEuLc+NzQ02Had2Gk+tcfZZxqVtmeJQyRd9/JBinSy00wloBBJLcm49d6uDhHlM2xRxYud5I0PlexrxWUucQa1DAA266m/RFxhFtGbcMUJSj54/fst4jFd2bcBl3OPIc1nGG7rs58eL1OE+fAmDjBa40Ked3QD+pKMknaXwPNJppX0MwrA2R7avKA5nRruHuHIk24pl5ZOWOMvnh/dFfEzWM5HhaRbvwi/i9/oLWiVcGuKFPanz/v6GrsyYD53E8Q4j7CgubNBmiz0+UXRjKo3bTxGorr0XPLFZ1xzOL4HSO4t15HgsofDN2cr2swP8YaB5p4bwfz9f0V1TPQ02S1TOIxUJ+VvqVZ6MWZk0B4n2QbJlR8IHD3SotMgeP7CllIhc1Jooid5qHRREXBS2h0NzKNw6I6XJtKCkbQBOmAKuQFVJiBUmgHBaIRIwK0IsxBaIhmvstmd7GX8b2t1/mIH6rVGGR0mz0/EPp9Dc2gPIaLraqJ4XfJrYeQZQ34XP4jkOYXFCNzb7o5M2TaqM3F7QtpjIefDTi1uYgbj4btejDB5OOcZSkna/UMTionxtEbe8zjLlvU34cp63okozg25HLjxZoZG58VyG0XhrGxODnlrGtc4cdAOW+08KbblYsCcpuadc2hrYpDpJK5or4XOGbyOUae6pyguolSnjj+SPP8AA+PFuiJiOoHijJ1OU7xfGj9CFLxqdS/cmWGORLIvs/v/APSSHEZbkdvDS0dSaP0A+qUobvajOUNy2IpvxhkNGiON7gtvSUUdEcKgrRYbtENGVosDjep6lZ+g3yzGWmcnuYz9rGYyaasynXkTX3Kfpv8AKWsT27PrYyPEAtDGjw1xN2KrfxVODu32U8b37n2V8NIRG11/wr9K0VSV/ubZYp5GvqWhjnMDBlLhmpxonKMvRZyxptsMSttWdBgvEwjeAfD+U6/e15WZbZndjuUOfA2fDB7HRn5xp0PA+6d2jTHLbJM872jEGkg0CCQRv1CcT18bswcU4dT9FR1RszJpegCTZqkUpZevsobNEis93mVDZaIieihsY0qHYxFPIxi5rGLaqwC07AE9wCq1IQqpNAKFaoRIylaoRZi81oiGdF2TbmxcI0P7wH/KC79FrA5dU6xyO3xEtP3ka8F3yXtPIjHg2oDma03ZF+1ffVcOO1Jo87VVF8laYCMmmNo9K18wvQh7l2cWSO/myhDKS4ujYxsjXBwuxnFEb+fXoFrOC4TfBpKKSqbdNV9i1+3Mkb3ctscd4d4T5g8fMLP05Rdw5Rh/T5Mb34+V+5HLG3KA+XK5t1I01fLMNx06KouV8L9Coye72x4fgZHLI6gGRy1o2VtDTreo8hapxguba+hUoY4+XH6MkxmGkoFzmtve2ieHy+3JTjnC+OScWTF0lf8A3yQwthcAac/Sq8QHqCfuFcvUTLlLNB7boc2JjiQcOGAbjo0kcxSTckuJWS5zik1OxX4Jh/6ZFjhLme32J1S9Sa7/AICOeafvXH04YzEPLQbIJAoZdxcdGgDzKaqrKxpSkq6+pJPFkBZ+CLLp0bSlS3KyIS3y3fLsbBjnB1Rxufrq40xg9Tv9LVTxxa9zoqWnjW6ckv5Zu7KLg5wJ3lprhlfpXo4X6rzdUk0babN19eC3Mx1rCDVHWuOzju1WzHd84tungOFcyNfqCi0menp8i2o5TE7LfyP1V2dscqM6XZbun0So2WVFZ+zjzHuEbSlkIXYDqPdTsRW8jODHMfVGxD3sYcM3n9EtqK3Mb3LOZ9gltQWzNXlWbgnYAnuAW07ECrcAJqQCq1IQoK0UhUSsetFITR0fYiT/AIxh35GTO/8AE4fqunB7ppHHrF/aZqY/aRznWtV6+Woqjmx4lRsbE2ydGl4HK+BXmy9rtHLq9JGcao6yMCVgBLbHEWrhkS5R83khLFKmQSbP9K3OC6FmGshVxmJMbacxkvIGiD1VxjGXN0a4sKlL2toZsrBB37yeOKLMfBGBVDmQnkytLbjbZWqc4rbCTfyy1NtBkTqa0yEHTKHEejQpWGU1bdHHHTTyLl0VJ8e6U33cpP5HNHu6gFcYRgqs3hpo41+ZV9x7s4FPaAXG7BBDehP1RGnymT7G/a+v5J5WZ2gteGCgHONFTF7XyrMoPa+VZVdg4uMkjnfizkewFD6LRZMnwjb1sv8A4pL7EcEcbX5nzOc2GjT8tZyDlF1qeNeSJylJbVHs0lKcoVGFOXx8eRzJ2uJBJIcDe9pN70ODohwljp/BLg5Xiw8k5DRNfFyI89Pss5bX9yc0INpx8mzsyUDM4/hZQ/xE0uPPHwPA9sl9zXxMgB3rgxqz08n5uDne1M9MY6x8zfsR+q0cOTp0yvg4bG4z+YK0j0oQMjEYr+ZM3jEoS4j+ZJs1USq+bqpbLSIXy9VLkVRE5/VS2OhmfqpsdFZeYaAgATAVOwBOwBOxCqkwBVYC2rUhHQ9hcQGY1hduLJQ7y7s2urSyvKkjl1sbwui92wqLEOa0gjQg8wQD+q9nPk/tpsw0quHJiw48j5qXD6iZ0vGjYwPaUx73PcOWYj7KHJLpnPl0ccnaR0WG7f0ABE3zJJKIz+Ty8n4LFu06Ol2Ntf8Aam2QBxGgFnyVwlzR5ur0r0yUt1hj2AWXWfK13Y5+DHDNsypJANLdFpvpt+tgrqq0dXpJ+LIQ6YgujlDm/idbL8jrfoqTx9NckPHhi/fGv5II5ZbLXSxsBFuJe530oa+q0ahVqJbhhq1Fv9KJWGMihM6Vw+XN3YPQV/VS1kXO2iWpJ/kSXz2LDiWu0bD3LR8ckhI3cBrbj5WiUZLzb+EE8Uly5bn4S/7wO/23EzwRRlxvThbjx6o/pZv3SdEf0WWfM5UVcRtFubxjK78TLy+rePmKKuOnlt4ZvDBKqXK+vf7lzZu1Gtsuza0W5iaDSOAWOTTuVUc+p00pKkl+hrbJxRlnBB8Bb8P8ws2elLj1UPSxmUMG2o+b/g2cZjNeC83DA7UrdmH2mxAOFBI+GVv1a5aZI0delXvo4DFztPAqD1oxZmzPb/YSbNkmVJMvNS6LVkDmjmFDopMiczyUNFWRlilodiZVO0dkS88oEWAJ2AIsATsBUWAJ2AJ2AJ2Bp7Fk7svmO5kb2jq97S0D2JPouzROsm99RMM63Lb8l+bGNxcYz6SxNAvdnYNxHUcl6qy49TBrpowjjeKXHTMSWPKa3/3xHBedNOEqOpOxClbaGT4Z1FXBkSR1mw9uGLcVsnzZ5+o0scqpnZ4LHtlGZx3DRdsJprg+cz6eeGVJcFHEtzOsFrtdx0XTFtG+OW2PISMc/R3DhpSam0LdFEUezs9xgZncxuAHXctFqHHtkPK4+4yMfgWnRjnnKfEYxVcwXf8AxdkJyl26O3BnkvzJc/JVlLWaHvHV+OS/0XTFP5RtFSl1S+yJsFjYgcwbThu1v7qJxcuLtGebFlapvgSWEyOJa4a6jSkLIoqhxmoKmhGYJ5dlpzj04DmTwC582rhBclRmpdHQ4VzcKwCM04jxusmzxq9wXhTk80m5deA2b3bRGNrvJ1IK6oYY0U8MRdvbQ/4FxcP4sf6rDUw2labH/dOGlxbT/dLjckeooNFWRwO4n7qbRokys8dVDKRE5vkpZRGQs3YxqlsYlqNzChi4SwQAJiBAAgATAEwBAD4oy4hrRZJoBUrbpA3XLJ8VKBUbDbWXr+N/zO/QdAFvOW1bF+v1ZEV5ZsbMw7Tg5JmAd5G4tkOhID8vd1e4EZx6L0NCovDNpe//ANHNlk1lUX0zFJ5rBXfJ0COTk6VAhGvpQpjaLEE2q1jIhxNrD7XcxtAkWttxzywpvlFiPbZvU/UrVZ5JVZlLSQfgsP7QGh04cEevP5Mv6HH8HWYfawnhBYcmYcBy+IBd+Jxl7uzwsullhyPcrRkbYee8u8rHAZSG6Zh+LmTzXZidJo6dPFONeTnto4exmAFXRLby3yIOrSs80ZVaPSwTr2soQ+E+R1WOPJJM6Jq0dTgvBqtWpN0ePljuNXD7UaMxofDlvnrf9+a4dVC2l5DBppLkzsbO15safRGOLR6EItFaIHgb813w6HIm7TSZcCAfnnYPZjiuDWvlBpVeVv6HDPK81npkLvVQyhuY81DbHQmZT6jHQmZL1AoLRvChLS3ICNcBYIAVAAmIEACYAiwBKwLld0z+eRun8kZ/V32810RWyO59voi9z+hUUFnX9lcOTgsU47nOgb6jOV7n4fD2fuedqp/3Yo5zEMykhc+aO2TOuLtFZ7lyZJmiQ1QmMe1y2jIlof3iveKgEqN4UOMyreG01tl7WcwtY07gABzcXEn7j2XTDNzFLwc2bBGadnRzY4vbkcKJ4HUHovdS8njrBse5GTNG4B2W/hIcBdZd1nyK2k4qDZ2wadFUR+GyTZA0035gNfZebPPSW3k6KLs2NDXFlkhpy8OGmtKMutnuaRlHTJ8jTjL3H0WEG5O2abEhpnXVEKL2BkK7IrgxmiTtpicseHi4kPkPqQ0fZy8nWSW+h6KHMpfocg8ArhdM9Agczks2ikyMrNlCKGwBSxiKGgBIBq5ygQAJiBAAgYJACALmBiFOleLbHQDTufIfhB6aEny6rowY07lLpfz9DOcnxFeSvLIXOLnGyTZKmc3KVspKhiAPRcLH3OyYhxne+R3UaNb9B9V9JpI1H7I8jI92of0OExjvEfNeZqp+5npQXBVXnt2aiqkwFVpgCNwAhSEFqtwGnsWZrMzqZ3grIZBbQOJHDNu1K79BLEm5SfK6Mcyb48F120yCGyNo3enC9y9Ket2tWuTD0E1aLkUhJc+jl7tzAeDnvaQAOuoPouqUlPG2vPRgo7aj5spsd47O6BoN8HOHwj1cV51834j/ALOhrj7mdJMSbO87/Ncd2bpULFIQurFwTItRS2V143bM2jotiwFzmgcSF2ydRs48zpGF2uxolxcmU+GKomeTBR/1Zj6r5zNk3zbO3TQ2Y1+5iErGzpEzpbgoMyVoBpUtJjEpZuACKOUMFNgNXOUCAEQAIAEAKgATEaWAb3sToAQHl7XxAkDO4Ahzb50RXkunA1JPG/PRnP2y3DBsiayO6cSN4FWD5LSOjy/AvWh8lORpBIIII3giqK58icW0zRNM9M2pH/y7DAfJAwHzrVfS4LUP0PEhL+/L7nnGJ3leLqfzM9iHRAuQsE0AqdgIiwBJMBbVWAWk38DJ8KAXAOsixoDWnnwXZpXGUkpGc7rg0HbUJOXc1t5GjQNHTmep1XfPVVLavsYrCqsfinVGGjQk5n9NPCPYk+qMj9qivuKK5soBtrOELNGSkrp64JLGCjsrfAuSJvg66OX9jwj8SfirJCDxlddews+iNdqNkK+ThUfVyqH7nnpde/3Xh7rPXoQlDARRYxFLGCndQgtPcAIsYiVIBi4igQAIAEwFQAJiBIYJgXsJM6Q929xcMrsmbUsIaSMp3jUbl0YW5SUG+GZySSss953zWtka3M3+Jrnc3k48fNeljgssVGa6MX7W2jr48YHYfuzwGi9hJeDznBqdnEbRZTj5rw9ZCps9TE+CiV5zNQQAIGCVgCVgCoBzCOIsHlv9E01fIi7GGNYad43aAuvwt41Q3nd7rugsWOG6MuX8mb3N0+iJr2s1HidwNeFvUA7ypWSMHa5fyOmySGQnfrz6rqxXMmSokeMq7GlFELkiDrKx3bmUdF2d2eZHgAXZXo4vZC2ceoybUQdudqiWUYeI3FhbbY3Pl+d3XdQ8jzXz2rzerkb8G2jw7Ibn2zmLXKpHYKCtFMKBVaYgUjBIBFLQApALRuAYuYoEAKmAIAEACABMQJgaWzYw1jp3cLZGObyPEfRp/wBQXZpIJXkfS6+5jldtQQjJguuOVCcS9BjtKXbj1NqjGWPkz8c6yuHVytm2NFIrzmbiKQBIBEgBACpgCpABKG7Ac1aQ5EyxG6l6GKagZPkUy2tXl3BVE2ChzOAW+nx3IicqR2GMxf8As/B5m6T4kFsPNjPnk/QdT0R+I6jbH049nFih62XnpHn68Kz1REmAKbGLaakILWikAqAESsASARKgGrnKBAAgAQAIAVAAmIEDN/sozOXxyta6AhrpnOeY+6INBzXUfEbIy1r6WOvROe5xirT7s5dTSSa78Em0cJgWuPc4icams0bH/wDqV3TxaePO/n6ckQnnfcSm7DgUWPDwdxotI8wdy0ji4TTsrdfDRTxrtVyaqXJrBcFVcLZqCTARIASAEACYDgtF0Ias75GPaVtCVCYpcrcxUKxbYpciZ1XZTBd5K0HiRfkvoMCUcTkefqZ0jI7T7T/acU+QfA05IRyiZo2vPU+ZK+cyzc5uTOzT4/TxpGSVk0bCLMYI7AFLAEWAWrUgFVWIENACQDFzlAgAQAIAVAAgQIGIgC/srGNjJZLZiloSgbxV5Xt6ts+dkLbBl9KX0fZnlhuVrtdFja2x3QP3h7HAOjkbuexwtrh5grtnpepw5TMsebcuexmfIyuJXRv9PHQVbM97rK82crZslQ1ZFCJACABIASAUBaKIClOTrgSGrIYqtMBVdiHxb1vhfJMjuexw1IG8xvDfzFpr6r6Fv/juvg8zU9r7o4RfOtWj1RFmAiTVgCjoYI7ARSwBIAVKQC2rUgFTEMXMUCYAgBUACAEQAJACYAgDtdmOEmyw6T+BPJGwni3K19eheV7n4ZO8UlLpHm5lt1HHlHL4yWzoubU5N0uDshHgqFcLZqCQCJAFIoBQ1UoNhY8RrRYibEcaRJpAhiwbKBIAQmMUK0xD2HVb43ySzruymKyvaeRC+i00t2KjztTG0YPaLCdzipY+AkJb+R3ib9HBeBNbJuPwztwz340zNKzkjURQAIaGIs+gFTARS0AJACaYAnuARZjBMAQAqAEQAJACABACpgdTHNeyWhn8PEyiTzc1pafbT0Xq6OX9iaXZwzj/AMi38HNPXJK2daG5VG1jsUMVLG2Fk0eEc7cCtoaScukQ8iRbi2WeK7Yfh78mTzIkfgw0K5aaMEJTbKM55Lgyv4NolchcrVljVkxgkMRACqkxDgVrFiZtbFnpy9zQZPBy5o2jU7cYfOyDFDi0wyfmbbmH1aSP8K5PxHHtyKXyZaKVXB/c5FcSZ3iFQ1QApsASasYigATAEmgBSAIGIgBUAIgAQAJACABAAmAIA2+zW0mRF8OIswYgASECzG8fBIBxqyCORK6dLn9Kdvp9nPqMTmk49o2pOxz3jPh3MnYfhfG4OFfovXWLDk5jI5P6vbxNUyAdlJR8THexWsdFj+R/1kX5LWH7OOH8Nx9Ct44ccTOWpT8lx2yXMFllei2W3wZ+sn5MnH4nJuCjNl2KzfHHcYGJxZcdSvEzamUjshBIqFy49xpQ5otaRVoTIiuV9lgpARAxQFUUIcAtUhMu7PfTgvR0cqkY5FaO1bB+0YGaHeQzvI+eePxUPMAj1Xd+IY9+G/KPPhL08yf6Hnlr59Oz1xVp2IRZtUMEgBDQCKABFgCKAFIxEACABIAQAIAEACABMAQAqAJMPiHxnNG97DzY5zT7hNOuhNJ9mjH2kxbdBi8R6yvP3Kv1Zr/JmT0+J/4r9hJO0mLdvxeJ9Jnj7FJ5Zv8AyYLT4l/iv2Fh7SYthsYqY9HvMo/yvsKo58keVJg9Pif+KNmHEtx8bra1k8bczmt0bKzi5o4EcR6+Xr6XVf1C9PJ34+pyTxvA7XX+jmsTFlNFcWoxuDo7IO0QLlNCfDNu/JdeGNpmcmV3Lil2aIRTQAhIB7AtoRE2TtiXTHHZm2TwxUV14sTTIlI7TstiMj2k8xfVeq1uhTPN1C44OM7RbP8A2bFSwjcx5ydY3eJn+khfKzjsm4nq4Z+pjUjOTTNBVT5QCLLoYIsAQ0AigAQAJgIpGCGAJACABAAgATAEgBMBUAAQAIARACoAt7JxDop43sNFsjfUE0QehBI9VeOTjNNEZUnBp/Br9rMO1k7w0aBzq917WvSpM5dM24o59eQdZfwLfA49F6WlXskzHJ2ig5eZLs2QgRQxQE0hE0YW0EQy7h2r0MKRlJmhFGF6MIoxbNbZmjhS38HPk6IP/wBOiHe4eT5pMPT+uR5APnR+i+Z/EElmOj8Ob9Nr6nFhcsTvFC0QgKmYxFAAE0AJNACgYJiP/9k="/>
          <p:cNvSpPr>
            <a:spLocks noChangeAspect="1" noChangeArrowheads="1"/>
          </p:cNvSpPr>
          <p:nvPr/>
        </p:nvSpPr>
        <p:spPr bwMode="auto">
          <a:xfrm>
            <a:off x="182563" y="-1520825"/>
            <a:ext cx="47974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1" name="AutoShape 4" descr="data:image/jpeg;base64,/9j/4AAQSkZJRgABAQAAAQABAAD/2wCEAAkGBxQQEBUQDxAQEBQPEBAVDxAQEA8QFBAQFREWFhQVFBQYHCggGBolGxQVIT0hJSkrLi4uFx8zODMsNygtLisBCgoKDg0OGhAQGiwkHyQsLCwsLCwsLCwsLCwsLCwsLCwsLCwsLCwsLCwsLCwsLCwsLCwsLCwsLCwsLCwsLCwsLP/AABEIALwBDAMBEQACEQEDEQH/xAAbAAABBQEBAAAAAAAAAAAAAAAAAQIDBAUGB//EAEAQAAEEAAMFBgQDBgMJAQAAAAEAAgMRBBIhBTFBUWEGEyJxgZEyQqGxUnLBFCNDYtHwgpKiFRYkJTNTo7LhB//EABoBAAMBAQEBAAAAAAAAAAAAAAABAgMEBQb/xAAwEQACAgEEAQMCBQQCAwAAAAAAAQIRAwQSITFBEyJRYXEFMoGRoRQjQrEk8FLB4f/aAAwDAQACEQMRAD8A8QW/QhbVpiBWuQCknEAS+4BSNoAmmA4FbxYhS1VtoVigJpASht+YV0TZag1/vitESx0sHHn903ESkT4NlH+9ypImTL0uG4pmSkJicNoeotA4yIcNhtQhIcpD8RhvCPX7ooSlyXMFg6bdIInPktfsdR7tXFFkb+RjMDWpG7UoG5mbNFZLj6INUxrMLlFned3RFD3WRHD2aCVD3BIzKKCdAnZSl0UM0RVesmaIRsV6ncko2Fg41oE3x0BHlUbbGLlrenSQDSVDYDVDpDC1O4YlrK/kApG34ARLlAKtFIBVdJiBLbQBSNtgCFaAkYVvFiZJk4haUTZIxqpITLUbK1HqrSIbNOHD5hXNUYuVD4MIQd3mgTmdBhtnGRoppJ3UASVLkcsslMu/7sTOaP3ThoR4qb90Jkf1MU+xcF2Pl+bux5vB+yp2KWsgTzdjZCAM8W78Tuf5UlZC1kUXY+ycgaADGfJ39QobZD1UbJZ+zUlgZLDRwIP2Ub6BZ18mdtXZZYAzKQXb7FacU4zs0x5bdmQ3ZWY3XhZu6labjf1aK+JwRJoDUpplRmVZsNkFDfxKZcZWZeJbXmg2izOkbZreoaNkN7itXeyW0NxE+z0CTKQ3u63pbQsY48lLGiIqGUNJWcpDEU7WwFpP0wsaucYidAKnfyAJ7U+gBNWgHArWMhUOy2r2iErmivkLFy0ntaAngctIshl1kXEbuK1SIbLmGh9iqRnJnS7B2JJKfCKZ/wBx2jR06nyQcefPGPZ1+H7PQspzgZXcb0bf5R+qaj8nnz1Un1wb2CbQytaGDk0AD6LOTSOVycmTyYY1xULKrHskuSvDh8vxGt6t5HLomXCtsbPLGz4n1u56aJpTa6IU4vplqGZgPxZqG9ose6hwm10XcE6bLUGKjOocT6KHCZpeKPY0uEnFpDjVOrQdQUU49omMt3MWV8XsaIig3IeGXd7KU75NN8ovk53aOwXRglozg73N4enBUpHRDMmcrtHDZfNaxdnXCVnPzYYuOg8yrOpSSK0kQZoNTzQWnZUdCTqUqLUiF4rdr1SKRWk6qGUiBzuSzbLQzIVO2x2KWgIpIBpKlv4ARTyMYuVMoVUmhAqAE6AVUmAKqTEOGitWhEzCCtU0yWSti5a9Fe0Vj2wXu9k9otxcwlgq0RI7js5sBr2ieYHuz8Me4ydejfutIxs8zUahx9q7OsjOamABrR8IaKAHQK5NRR5sn5Zr4LDaeL1XFPI5Pgil3I0o4g0XoOp30s6sTypfl4FneCNLPUmlcYuzHLktW2YmNe0AgyEE8WkX6BduOL+DjebwkYMUTtcziRZq9HO5Xy0C7bS8BPOv8ey3DI8in0Gj5W2M35j+iicY3wZvNtdxHTbSp3dt8IDc0hA+Fl0B5k36ArNY/JqpTlDc/ml9TQh8LgTpfHffqspJNcEQ1KfBrRTndbXc+BAXFLH5PRx520o1ZLJoLChPmmayikt0Tndr7AbN42+B3Fu4P8uRWl10a4tRt4ZxePwRBLA0trQiqKtM9CE12Y2Iwwb1PJWdEZWZmJHP2QbIzpSTuFKWaogMPNRtKsjdQ3apOhkbrPRS7KIyFDGNtQ38DBTUgGLmKBAgTAVUmAq0TEKrQDmrRCJGgeSqhFiIkdRzC1RDNPDNDlaMZWjpOzuwRPJcg/dx055HHk31+wKpK2cmo1GyPHZ1Uzn5tBoNABuA5BdTcVGjzOGuToNnsblDjv4DqvNk5SlSMZNLlljFYgBhLidORr0W+PHTpHn5szk68lPEbRLWgA0fCC460L1+lraOC2c6zOTK0+Pe9pEeg/E4Ej2G9arDGL5J3U/f+yMuLFOja4yMIcM1OGoeeFH+q3cdzpGssMcklsfH+hcZhnsMcrpLyEd4wChJelNHA2a9U4TTTjQsOTHPdjjHvp/H3LLWyE2SAPwivQFRcUYt41wufqVdmyCnySaF723odKaAG/Q+60yxppRN9RF+2EPC/wCssySHRkTzTzpQByAfE5t7v6lYqC5cjGCX5prr+fg1tmYtsIDarz1J6knef6rmy4XLlHTp9Q2+TYc+9QQOJG8X5LjcPk7Fma6GvZeu7pyUqVGlbluRk7a2cJmkt0eBw+ccj1V15Rrhy7XTPPMfATYAr7rRM9WEkYeJw4G82VR0xkUJegrqUGiKUo5m1DNEQO6BQyiMxnjopcWOxvd+qW1DsQjokAhQMhXCUKmAJ0AJ0AqYArQDgVomIlY5apkstQ9FojNmlhWA9DzH9FojKTPS9iRmDDMBFmTxvI6/CCPKvdbQiqs8XUS35HXg6HZkLHDPpQFniuLNKW6jCKt8jdrs/dOc05SGuLQNBuvXnuC308drOXNkW9GbtGUuYHX8JY82aFNIJvpWvou2MUmebid5Gn5tEUpOUOlBILm+EUKBIAJ5jXctFV1EIJbnGHdEuLc+NzQ02Had2Gk+tcfZZxqVtmeJQyRd9/JBinSy00wloBBJLcm49d6uDhHlM2xRxYud5I0PlexrxWUucQa1DAA266m/RFxhFtGbcMUJSj54/fst4jFd2bcBl3OPIc1nGG7rs58eL1OE+fAmDjBa40Ked3QD+pKMknaXwPNJppX0MwrA2R7avKA5nRruHuHIk24pl5ZOWOMvnh/dFfEzWM5HhaRbvwi/i9/oLWiVcGuKFPanz/v6GrsyYD53E8Q4j7CgubNBmiz0+UXRjKo3bTxGorr0XPLFZ1xzOL4HSO4t15HgsofDN2cr2swP8YaB5p4bwfz9f0V1TPQ02S1TOIxUJ+VvqVZ6MWZk0B4n2QbJlR8IHD3SotMgeP7CllIhc1Jooid5qHRREXBS2h0NzKNw6I6XJtKCkbQBOmAKuQFVJiBUmgHBaIRIwK0IsxBaIhmvstmd7GX8b2t1/mIH6rVGGR0mz0/EPp9Dc2gPIaLraqJ4XfJrYeQZQ34XP4jkOYXFCNzb7o5M2TaqM3F7QtpjIefDTi1uYgbj4btejDB5OOcZSkna/UMTionxtEbe8zjLlvU34cp63okozg25HLjxZoZG58VyG0XhrGxODnlrGtc4cdAOW+08KbblYsCcpuadc2hrYpDpJK5or4XOGbyOUae6pyguolSnjj+SPP8AA+PFuiJiOoHijJ1OU7xfGj9CFLxqdS/cmWGORLIvs/v/APSSHEZbkdvDS0dSaP0A+qUobvajOUNy2IpvxhkNGiON7gtvSUUdEcKgrRYbtENGVosDjep6lZ+g3yzGWmcnuYz9rGYyaasynXkTX3Kfpv8AKWsT27PrYyPEAtDGjw1xN2KrfxVODu32U8b37n2V8NIRG11/wr9K0VSV/ubZYp5GvqWhjnMDBlLhmpxonKMvRZyxptsMSttWdBgvEwjeAfD+U6/e15WZbZndjuUOfA2fDB7HRn5xp0PA+6d2jTHLbJM872jEGkg0CCQRv1CcT18bswcU4dT9FR1RszJpegCTZqkUpZevsobNEis93mVDZaIieihsY0qHYxFPIxi5rGLaqwC07AE9wCq1IQqpNAKFaoRIylaoRZi81oiGdF2TbmxcI0P7wH/KC79FrA5dU6xyO3xEtP3ka8F3yXtPIjHg2oDma03ZF+1ffVcOO1Jo87VVF8laYCMmmNo9K18wvQh7l2cWSO/myhDKS4ujYxsjXBwuxnFEb+fXoFrOC4TfBpKKSqbdNV9i1+3Mkb3ctscd4d4T5g8fMLP05Rdw5Rh/T5Mb34+V+5HLG3KA+XK5t1I01fLMNx06KouV8L9Coye72x4fgZHLI6gGRy1o2VtDTreo8hapxguba+hUoY4+XH6MkxmGkoFzmtve2ieHy+3JTjnC+OScWTF0lf8A3yQwthcAac/Sq8QHqCfuFcvUTLlLNB7boc2JjiQcOGAbjo0kcxSTckuJWS5zik1OxX4Jh/6ZFjhLme32J1S9Sa7/AICOeafvXH04YzEPLQbIJAoZdxcdGgDzKaqrKxpSkq6+pJPFkBZ+CLLp0bSlS3KyIS3y3fLsbBjnB1Rxufrq40xg9Tv9LVTxxa9zoqWnjW6ckv5Zu7KLg5wJ3lprhlfpXo4X6rzdUk0babN19eC3Mx1rCDVHWuOzju1WzHd84tungOFcyNfqCi0menp8i2o5TE7LfyP1V2dscqM6XZbun0So2WVFZ+zjzHuEbSlkIXYDqPdTsRW8jODHMfVGxD3sYcM3n9EtqK3Mb3LOZ9gltQWzNXlWbgnYAnuAW07ECrcAJqQCq1IQoK0UhUSsetFITR0fYiT/AIxh35GTO/8AE4fqunB7ppHHrF/aZqY/aRznWtV6+Woqjmx4lRsbE2ydGl4HK+BXmy9rtHLq9JGcao6yMCVgBLbHEWrhkS5R83khLFKmQSbP9K3OC6FmGshVxmJMbacxkvIGiD1VxjGXN0a4sKlL2toZsrBB37yeOKLMfBGBVDmQnkytLbjbZWqc4rbCTfyy1NtBkTqa0yEHTKHEejQpWGU1bdHHHTTyLl0VJ8e6U33cpP5HNHu6gFcYRgqs3hpo41+ZV9x7s4FPaAXG7BBDehP1RGnymT7G/a+v5J5WZ2gteGCgHONFTF7XyrMoPa+VZVdg4uMkjnfizkewFD6LRZMnwjb1sv8A4pL7EcEcbX5nzOc2GjT8tZyDlF1qeNeSJylJbVHs0lKcoVGFOXx8eRzJ2uJBJIcDe9pN70ODohwljp/BLg5Xiw8k5DRNfFyI89Pss5bX9yc0INpx8mzsyUDM4/hZQ/xE0uPPHwPA9sl9zXxMgB3rgxqz08n5uDne1M9MY6x8zfsR+q0cOTp0yvg4bG4z+YK0j0oQMjEYr+ZM3jEoS4j+ZJs1USq+bqpbLSIXy9VLkVRE5/VS2OhmfqpsdFZeYaAgATAVOwBOwBOxCqkwBVYC2rUhHQ9hcQGY1hduLJQ7y7s2urSyvKkjl1sbwui92wqLEOa0gjQg8wQD+q9nPk/tpsw0quHJiw48j5qXD6iZ0vGjYwPaUx73PcOWYj7KHJLpnPl0ccnaR0WG7f0ABE3zJJKIz+Ty8n4LFu06Ol2Ntf8Aam2QBxGgFnyVwlzR5ur0r0yUt1hj2AWXWfK13Y5+DHDNsypJANLdFpvpt+tgrqq0dXpJ+LIQ6YgujlDm/idbL8jrfoqTx9NckPHhi/fGv5II5ZbLXSxsBFuJe530oa+q0ahVqJbhhq1Fv9KJWGMihM6Vw+XN3YPQV/VS1kXO2iWpJ/kSXz2LDiWu0bD3LR8ckhI3cBrbj5WiUZLzb+EE8Uly5bn4S/7wO/23EzwRRlxvThbjx6o/pZv3SdEf0WWfM5UVcRtFubxjK78TLy+rePmKKuOnlt4ZvDBKqXK+vf7lzZu1Gtsuza0W5iaDSOAWOTTuVUc+p00pKkl+hrbJxRlnBB8Bb8P8ws2elLj1UPSxmUMG2o+b/g2cZjNeC83DA7UrdmH2mxAOFBI+GVv1a5aZI0delXvo4DFztPAqD1oxZmzPb/YSbNkmVJMvNS6LVkDmjmFDopMiczyUNFWRlilodiZVO0dkS88oEWAJ2AIsATsBUWAJ2AJ2AJ2Bp7Fk7svmO5kb2jq97S0D2JPouzROsm99RMM63Lb8l+bGNxcYz6SxNAvdnYNxHUcl6qy49TBrpowjjeKXHTMSWPKa3/3xHBedNOEqOpOxClbaGT4Z1FXBkSR1mw9uGLcVsnzZ5+o0scqpnZ4LHtlGZx3DRdsJprg+cz6eeGVJcFHEtzOsFrtdx0XTFtG+OW2PISMc/R3DhpSam0LdFEUezs9xgZncxuAHXctFqHHtkPK4+4yMfgWnRjnnKfEYxVcwXf8AxdkJyl26O3BnkvzJc/JVlLWaHvHV+OS/0XTFP5RtFSl1S+yJsFjYgcwbThu1v7qJxcuLtGebFlapvgSWEyOJa4a6jSkLIoqhxmoKmhGYJ5dlpzj04DmTwC582rhBclRmpdHQ4VzcKwCM04jxusmzxq9wXhTk80m5deA2b3bRGNrvJ1IK6oYY0U8MRdvbQ/4FxcP4sf6rDUw2labH/dOGlxbT/dLjckeooNFWRwO4n7qbRokys8dVDKRE5vkpZRGQs3YxqlsYlqNzChi4SwQAJiBAAgATAEwBAD4oy4hrRZJoBUrbpA3XLJ8VKBUbDbWXr+N/zO/QdAFvOW1bF+v1ZEV5ZsbMw7Tg5JmAd5G4tkOhID8vd1e4EZx6L0NCovDNpe//ANHNlk1lUX0zFJ5rBXfJ0COTk6VAhGvpQpjaLEE2q1jIhxNrD7XcxtAkWttxzywpvlFiPbZvU/UrVZ5JVZlLSQfgsP7QGh04cEevP5Mv6HH8HWYfawnhBYcmYcBy+IBd+Jxl7uzwsullhyPcrRkbYee8u8rHAZSG6Zh+LmTzXZidJo6dPFONeTnto4exmAFXRLby3yIOrSs80ZVaPSwTr2soQ+E+R1WOPJJM6Jq0dTgvBqtWpN0ePljuNXD7UaMxofDlvnrf9+a4dVC2l5DBppLkzsbO15safRGOLR6EItFaIHgb813w6HIm7TSZcCAfnnYPZjiuDWvlBpVeVv6HDPK81npkLvVQyhuY81DbHQmZT6jHQmZL1AoLRvChLS3ICNcBYIAVAAmIEACYAiwBKwLld0z+eRun8kZ/V32810RWyO59voi9z+hUUFnX9lcOTgsU47nOgb6jOV7n4fD2fuedqp/3Yo5zEMykhc+aO2TOuLtFZ7lyZJmiQ1QmMe1y2jIlof3iveKgEqN4UOMyreG01tl7WcwtY07gABzcXEn7j2XTDNzFLwc2bBGadnRzY4vbkcKJ4HUHovdS8njrBse5GTNG4B2W/hIcBdZd1nyK2k4qDZ2wadFUR+GyTZA0035gNfZebPPSW3k6KLs2NDXFlkhpy8OGmtKMutnuaRlHTJ8jTjL3H0WEG5O2abEhpnXVEKL2BkK7IrgxmiTtpicseHi4kPkPqQ0fZy8nWSW+h6KHMpfocg8ArhdM9Agczks2ikyMrNlCKGwBSxiKGgBIBq5ygQAJiBAAgYJACALmBiFOleLbHQDTufIfhB6aEny6rowY07lLpfz9DOcnxFeSvLIXOLnGyTZKmc3KVspKhiAPRcLH3OyYhxne+R3UaNb9B9V9JpI1H7I8jI92of0OExjvEfNeZqp+5npQXBVXnt2aiqkwFVpgCNwAhSEFqtwGnsWZrMzqZ3grIZBbQOJHDNu1K79BLEm5SfK6Mcyb48F120yCGyNo3enC9y9Ket2tWuTD0E1aLkUhJc+jl7tzAeDnvaQAOuoPouqUlPG2vPRgo7aj5spsd47O6BoN8HOHwj1cV51834j/ALOhrj7mdJMSbO87/Ncd2bpULFIQurFwTItRS2V143bM2jotiwFzmgcSF2ydRs48zpGF2uxolxcmU+GKomeTBR/1Zj6r5zNk3zbO3TQ2Y1+5iErGzpEzpbgoMyVoBpUtJjEpZuACKOUMFNgNXOUCAEQAIAEAKgATEaWAb3sToAQHl7XxAkDO4Ahzb50RXkunA1JPG/PRnP2y3DBsiayO6cSN4FWD5LSOjy/AvWh8lORpBIIII3giqK58icW0zRNM9M2pH/y7DAfJAwHzrVfS4LUP0PEhL+/L7nnGJ3leLqfzM9iHRAuQsE0AqdgIiwBJMBbVWAWk38DJ8KAXAOsixoDWnnwXZpXGUkpGc7rg0HbUJOXc1t5GjQNHTmep1XfPVVLavsYrCqsfinVGGjQk5n9NPCPYk+qMj9qivuKK5soBtrOELNGSkrp64JLGCjsrfAuSJvg66OX9jwj8SfirJCDxlddews+iNdqNkK+ThUfVyqH7nnpde/3Xh7rPXoQlDARRYxFLGCndQgtPcAIsYiVIBi4igQAIAEwFQAJiBIYJgXsJM6Q929xcMrsmbUsIaSMp3jUbl0YW5SUG+GZySSss953zWtka3M3+Jrnc3k48fNeljgssVGa6MX7W2jr48YHYfuzwGi9hJeDznBqdnEbRZTj5rw9ZCps9TE+CiV5zNQQAIGCVgCVgCoBzCOIsHlv9E01fIi7GGNYad43aAuvwt41Q3nd7rugsWOG6MuX8mb3N0+iJr2s1HidwNeFvUA7ypWSMHa5fyOmySGQnfrz6rqxXMmSokeMq7GlFELkiDrKx3bmUdF2d2eZHgAXZXo4vZC2ceoybUQdudqiWUYeI3FhbbY3Pl+d3XdQ8jzXz2rzerkb8G2jw7Ibn2zmLXKpHYKCtFMKBVaYgUjBIBFLQApALRuAYuYoEAKmAIAEACABMQJgaWzYw1jp3cLZGObyPEfRp/wBQXZpIJXkfS6+5jldtQQjJguuOVCcS9BjtKXbj1NqjGWPkz8c6yuHVytm2NFIrzmbiKQBIBEgBACpgCpABKG7Ac1aQ5EyxG6l6GKagZPkUy2tXl3BVE2ChzOAW+nx3IicqR2GMxf8As/B5m6T4kFsPNjPnk/QdT0R+I6jbH049nFih62XnpHn68Kz1REmAKbGLaakILWikAqAESsASARKgGrnKBAAgAQAIAVAAmIEDN/sozOXxyta6AhrpnOeY+6INBzXUfEbIy1r6WOvROe5xirT7s5dTSSa78Em0cJgWuPc4icams0bH/wDqV3TxaePO/n6ckQnnfcSm7DgUWPDwdxotI8wdy0ji4TTsrdfDRTxrtVyaqXJrBcFVcLZqCTARIASAEACYDgtF0Ias75GPaVtCVCYpcrcxUKxbYpciZ1XZTBd5K0HiRfkvoMCUcTkefqZ0jI7T7T/acU+QfA05IRyiZo2vPU+ZK+cyzc5uTOzT4/TxpGSVk0bCLMYI7AFLAEWAWrUgFVWIENACQDFzlAgAQAIAVAAgQIGIgC/srGNjJZLZiloSgbxV5Xt6ts+dkLbBl9KX0fZnlhuVrtdFja2x3QP3h7HAOjkbuexwtrh5grtnpepw5TMsebcuexmfIyuJXRv9PHQVbM97rK82crZslQ1ZFCJACABIASAUBaKIClOTrgSGrIYqtMBVdiHxb1vhfJMjuexw1IG8xvDfzFpr6r6Fv/juvg8zU9r7o4RfOtWj1RFmAiTVgCjoYI7ARSwBIAVKQC2rUgFTEMXMUCYAgBUACAEQAJACYAgDtdmOEmyw6T+BPJGwni3K19eheV7n4ZO8UlLpHm5lt1HHlHL4yWzoubU5N0uDshHgqFcLZqCQCJAFIoBQ1UoNhY8RrRYibEcaRJpAhiwbKBIAQmMUK0xD2HVb43ySzruymKyvaeRC+i00t2KjztTG0YPaLCdzipY+AkJb+R3ib9HBeBNbJuPwztwz340zNKzkjURQAIaGIs+gFTARS0AJACaYAnuARZjBMAQAqAEQAJACABACpgdTHNeyWhn8PEyiTzc1pafbT0Xq6OX9iaXZwzj/AMi38HNPXJK2daG5VG1jsUMVLG2Fk0eEc7cCtoaScukQ8iRbi2WeK7Yfh78mTzIkfgw0K5aaMEJTbKM55Lgyv4NolchcrVljVkxgkMRACqkxDgVrFiZtbFnpy9zQZPBy5o2jU7cYfOyDFDi0wyfmbbmH1aSP8K5PxHHtyKXyZaKVXB/c5FcSZ3iFQ1QApsASasYigATAEmgBSAIGIgBUAIgAQAJACABAAmAIA2+zW0mRF8OIswYgASECzG8fBIBxqyCORK6dLn9Kdvp9nPqMTmk49o2pOxz3jPh3MnYfhfG4OFfovXWLDk5jI5P6vbxNUyAdlJR8THexWsdFj+R/1kX5LWH7OOH8Nx9Ct44ccTOWpT8lx2yXMFllei2W3wZ+sn5MnH4nJuCjNl2KzfHHcYGJxZcdSvEzamUjshBIqFy49xpQ5otaRVoTIiuV9lgpARAxQFUUIcAtUhMu7PfTgvR0cqkY5FaO1bB+0YGaHeQzvI+eePxUPMAj1Xd+IY9+G/KPPhL08yf6Hnlr59Oz1xVp2IRZtUMEgBDQCKABFgCKAFIxEACABIAQAIAEACABMAQAqAJMPiHxnNG97DzY5zT7hNOuhNJ9mjH2kxbdBi8R6yvP3Kv1Zr/JmT0+J/4r9hJO0mLdvxeJ9Jnj7FJ5Zv8AyYLT4l/iv2Fh7SYthsYqY9HvMo/yvsKo58keVJg9Pif+KNmHEtx8bra1k8bczmt0bKzi5o4EcR6+Xr6XVf1C9PJ34+pyTxvA7XX+jmsTFlNFcWoxuDo7IO0QLlNCfDNu/JdeGNpmcmV3Lil2aIRTQAhIB7AtoRE2TtiXTHHZm2TwxUV14sTTIlI7TstiMj2k8xfVeq1uhTPN1C44OM7RbP8A2bFSwjcx5ydY3eJn+khfKzjsm4nq4Z+pjUjOTTNBVT5QCLLoYIsAQ0AigAQAJgIpGCGAJACABAAgATAEgBMBUAAQAIARACoAt7JxDop43sNFsjfUE0QehBI9VeOTjNNEZUnBp/Br9rMO1k7w0aBzq917WvSpM5dM24o59eQdZfwLfA49F6WlXskzHJ2ig5eZLs2QgRQxQE0hE0YW0EQy7h2r0MKRlJmhFGF6MIoxbNbZmjhS38HPk6IP/wBOiHe4eT5pMPT+uR5APnR+i+Z/EElmOj8Ob9Nr6nFhcsTvFC0QgKmYxFAAE0AJNACgYJiP/9k="/>
          <p:cNvSpPr>
            <a:spLocks noChangeAspect="1" noChangeArrowheads="1"/>
          </p:cNvSpPr>
          <p:nvPr/>
        </p:nvSpPr>
        <p:spPr bwMode="auto">
          <a:xfrm>
            <a:off x="182563" y="-1520825"/>
            <a:ext cx="47974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Application: Character recognition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72427B3-2258-465A-BCF0-A9E18F8EA1C0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7174" name="Picture 2" descr="http://osp.mans.edu.eg/rehan/ann/NeuroSolutions%20What%20is%20a%20Neural%20Network_files/OCR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016125"/>
            <a:ext cx="805021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Neural Network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4988" y="1795463"/>
            <a:ext cx="9440862" cy="387985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 neural network is basically a realization of a nonlinear mapping from       to                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where </a:t>
            </a:r>
            <a:r>
              <a:rPr lang="en-US" altLang="en-US" i="1" smtClean="0">
                <a:ea typeface="ＭＳ Ｐゴシック" panose="020B0600070205080204" pitchFamily="34" charset="-128"/>
              </a:rPr>
              <a:t>I and K are respectively the dimension of the input and target (desired output) </a:t>
            </a:r>
            <a:r>
              <a:rPr lang="en-US" altLang="en-US" smtClean="0">
                <a:ea typeface="ＭＳ Ｐゴシック" panose="020B0600070205080204" pitchFamily="34" charset="-128"/>
              </a:rPr>
              <a:t>space. The function </a:t>
            </a:r>
            <a:r>
              <a:rPr lang="en-US" altLang="en-US" i="1" smtClean="0">
                <a:ea typeface="ＭＳ Ｐゴシック" panose="020B0600070205080204" pitchFamily="34" charset="-128"/>
              </a:rPr>
              <a:t>fNN is usually a complex function of a set of nonlinear functions, </a:t>
            </a:r>
            <a:r>
              <a:rPr lang="en-US" altLang="en-US" smtClean="0">
                <a:ea typeface="ＭＳ Ｐゴシック" panose="020B0600070205080204" pitchFamily="34" charset="-128"/>
              </a:rPr>
              <a:t>one for each neuron in the network.                                            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E83B68A-13F8-43BD-914B-EECF086A9913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3100388"/>
            <a:ext cx="2716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0" y="-214313"/>
            <a:ext cx="211138" cy="42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200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2189163"/>
            <a:ext cx="355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0" y="-214313"/>
            <a:ext cx="211138" cy="42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0" y="-214313"/>
            <a:ext cx="211138" cy="42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260600"/>
            <a:ext cx="3556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4988" y="0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Artificial Neuron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34988" y="1547813"/>
            <a:ext cx="9618662" cy="4991100"/>
          </a:xfrm>
        </p:spPr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An artificial neuron (AN), or neuron, implements a nonlinear mapping from R</a:t>
            </a:r>
            <a:r>
              <a:rPr lang="en-US" altLang="en-US" sz="2800" i="1" baseline="30000" smtClean="0">
                <a:ea typeface="ＭＳ Ｐゴシック" panose="020B0600070205080204" pitchFamily="34" charset="-128"/>
              </a:rPr>
              <a:t>I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 usually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to [0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, 1] or [−1, 1], depending on the </a:t>
            </a:r>
            <a:r>
              <a:rPr lang="en-US" altLang="en-US" sz="2800" i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activation function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used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i="1" smtClean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800" i="1" smtClean="0">
              <a:ea typeface="ＭＳ Ｐゴシック" panose="020B0600070205080204" pitchFamily="34" charset="-128"/>
            </a:endParaRPr>
          </a:p>
          <a:p>
            <a:r>
              <a:rPr lang="en-US" altLang="en-US" sz="2800" smtClean="0">
                <a:ea typeface="ＭＳ Ｐゴシック" panose="020B0600070205080204" pitchFamily="34" charset="-128"/>
              </a:rPr>
              <a:t>where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I is the number of input signals to the AN.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To each input signal,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z</a:t>
            </a:r>
            <a:r>
              <a:rPr lang="en-US" altLang="en-US" sz="2800" i="1" baseline="-25000" smtClean="0">
                <a:ea typeface="ＭＳ Ｐゴシック" panose="020B0600070205080204" pitchFamily="34" charset="-128"/>
              </a:rPr>
              <a:t>i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, is associated 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a weight,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v</a:t>
            </a:r>
            <a:r>
              <a:rPr lang="en-US" altLang="en-US" sz="2800" i="1" baseline="-25000" smtClean="0">
                <a:ea typeface="ＭＳ Ｐゴシック" panose="020B0600070205080204" pitchFamily="34" charset="-128"/>
              </a:rPr>
              <a:t>i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, to strengthen or deplete the input signal.</a:t>
            </a:r>
            <a:r>
              <a:rPr lang="en-US" altLang="en-US" sz="2800" i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Threshold value </a:t>
            </a:r>
            <a:r>
              <a:rPr lang="en-US" altLang="en-US" sz="2800" i="1" smtClean="0">
                <a:ea typeface="ＭＳ Ｐゴシック" panose="020B0600070205080204" pitchFamily="34" charset="-128"/>
              </a:rPr>
              <a:t>is </a:t>
            </a:r>
            <a:r>
              <a:rPr lang="en-US" altLang="en-US" sz="2800" i="1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Ɵ</a:t>
            </a:r>
            <a:r>
              <a:rPr lang="en-US" altLang="en-US" sz="2800" smtClean="0">
                <a:ea typeface="ＭＳ Ｐゴシック" panose="020B0600070205080204" pitchFamily="34" charset="-128"/>
              </a:rPr>
              <a:t>		</a:t>
            </a:r>
            <a:r>
              <a:rPr lang="en-US" altLang="en-US" sz="3200" smtClean="0">
                <a:ea typeface="ＭＳ Ｐゴシック" panose="020B0600070205080204" pitchFamily="34" charset="-128"/>
              </a:rPr>
              <a:t>				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60FD8E-9F54-4940-AC43-E2A89F6D6829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5535613"/>
            <a:ext cx="4745037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38100"/>
            <a:ext cx="2111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87" tIns="52144" rIns="104287" bIns="52144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2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5565775"/>
            <a:ext cx="22288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3019425"/>
            <a:ext cx="46974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46088" y="168275"/>
            <a:ext cx="9618662" cy="1260475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Perceptron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4988" y="1692275"/>
            <a:ext cx="9618662" cy="4991100"/>
          </a:xfrm>
        </p:spPr>
        <p:txBody>
          <a:bodyPr/>
          <a:lstStyle/>
          <a:p>
            <a:pPr marL="390525" lvl="2" indent="-390525"/>
            <a:r>
              <a:rPr lang="en-US" altLang="en-US" sz="2800" smtClean="0">
                <a:ea typeface="ＭＳ Ｐゴシック" panose="020B0600070205080204" pitchFamily="34" charset="-128"/>
              </a:rPr>
              <a:t>Frank Rosenblatt introduced a training algorithm that provided the first procedure for training a simple ANN: a perceptron.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898989"/>
                </a:solidFill>
              </a:rPr>
              <a:t>Bina Nusantara University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8D68BEA-C212-44C7-B435-B5F9F6181FC9}" type="slidenum">
              <a:rPr lang="en-US" altLang="en-US" sz="14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0246" name="Picture 9" descr="../../../_images/neuron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049588"/>
            <a:ext cx="47434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38" y="3005138"/>
            <a:ext cx="4205287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 descr="../../../_images/sigmoid_bipol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38" y="4951413"/>
            <a:ext cx="388302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2441</Words>
  <Application>Microsoft Office PowerPoint</Application>
  <PresentationFormat>Custom</PresentationFormat>
  <Paragraphs>364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Agenda</vt:lpstr>
      <vt:lpstr>What is Artificial Neural Network</vt:lpstr>
      <vt:lpstr>Artificial Neural Networks</vt:lpstr>
      <vt:lpstr>Introduction</vt:lpstr>
      <vt:lpstr>Application: Character recognition</vt:lpstr>
      <vt:lpstr>Neural Network</vt:lpstr>
      <vt:lpstr>Artificial Neuron</vt:lpstr>
      <vt:lpstr>Perceptron</vt:lpstr>
      <vt:lpstr>Activation Functions</vt:lpstr>
      <vt:lpstr>Activation Functions</vt:lpstr>
      <vt:lpstr>Artificial Neuron Boundary</vt:lpstr>
      <vt:lpstr>Artificial Neuron Learning</vt:lpstr>
      <vt:lpstr>Example</vt:lpstr>
      <vt:lpstr>XOR problem</vt:lpstr>
      <vt:lpstr>Gradient Descent</vt:lpstr>
      <vt:lpstr>Gradient Descent</vt:lpstr>
      <vt:lpstr>Gradient Descent</vt:lpstr>
      <vt:lpstr>Widrow-Hoff Learning Rule</vt:lpstr>
      <vt:lpstr>Widrow-Hoff Learning Rule</vt:lpstr>
      <vt:lpstr>Exercise  </vt:lpstr>
      <vt:lpstr>answer</vt:lpstr>
      <vt:lpstr>Matrix in C#</vt:lpstr>
      <vt:lpstr>Matrix  in C#(con’t)</vt:lpstr>
      <vt:lpstr>Simple AND </vt:lpstr>
      <vt:lpstr>Training algorithm</vt:lpstr>
      <vt:lpstr>Simple Perceptron</vt:lpstr>
      <vt:lpstr>Result</vt:lpstr>
      <vt:lpstr>Example Problem</vt:lpstr>
      <vt:lpstr>Solution</vt:lpstr>
      <vt:lpstr>Normalization</vt:lpstr>
      <vt:lpstr>Normalization</vt:lpstr>
      <vt:lpstr>Normalization</vt:lpstr>
      <vt:lpstr>Gaussian Normalization</vt:lpstr>
      <vt:lpstr>Gaussian Normalization (con’t)</vt:lpstr>
      <vt:lpstr>Min-Max Normalization</vt:lpstr>
      <vt:lpstr>Min-Max Normalization (con’t)</vt:lpstr>
      <vt:lpstr>Min-Max Normalization (con’t)</vt:lpstr>
      <vt:lpstr>Result</vt:lpstr>
      <vt:lpstr>Demo</vt:lpstr>
      <vt:lpstr>Demo</vt:lpstr>
      <vt:lpstr>Bias value</vt:lpstr>
      <vt:lpstr>Perceptron Classification</vt:lpstr>
      <vt:lpstr>Perceptron Classification (con’t)</vt:lpstr>
      <vt:lpstr>Compute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Lisa Dwipangga</cp:lastModifiedBy>
  <cp:revision>45</cp:revision>
  <dcterms:created xsi:type="dcterms:W3CDTF">2014-08-28T03:04:31Z</dcterms:created>
  <dcterms:modified xsi:type="dcterms:W3CDTF">2018-11-27T03:35:37Z</dcterms:modified>
</cp:coreProperties>
</file>