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1"/>
  </p:notesMasterIdLst>
  <p:sldIdLst>
    <p:sldId id="256" r:id="rId2"/>
    <p:sldId id="319" r:id="rId3"/>
    <p:sldId id="320" r:id="rId4"/>
    <p:sldId id="321" r:id="rId5"/>
    <p:sldId id="322" r:id="rId6"/>
    <p:sldId id="323" r:id="rId7"/>
    <p:sldId id="324" r:id="rId8"/>
    <p:sldId id="325" r:id="rId9"/>
    <p:sldId id="326" r:id="rId10"/>
    <p:sldId id="327" r:id="rId11"/>
    <p:sldId id="328" r:id="rId12"/>
    <p:sldId id="330" r:id="rId13"/>
    <p:sldId id="331" r:id="rId14"/>
    <p:sldId id="332" r:id="rId15"/>
    <p:sldId id="333" r:id="rId16"/>
    <p:sldId id="334" r:id="rId17"/>
    <p:sldId id="335" r:id="rId18"/>
    <p:sldId id="336" r:id="rId19"/>
    <p:sldId id="337" r:id="rId20"/>
    <p:sldId id="338" r:id="rId21"/>
    <p:sldId id="339" r:id="rId22"/>
    <p:sldId id="340" r:id="rId23"/>
    <p:sldId id="341" r:id="rId24"/>
    <p:sldId id="342" r:id="rId25"/>
    <p:sldId id="343" r:id="rId26"/>
    <p:sldId id="344" r:id="rId27"/>
    <p:sldId id="345" r:id="rId28"/>
    <p:sldId id="346" r:id="rId29"/>
    <p:sldId id="347" r:id="rId30"/>
    <p:sldId id="348" r:id="rId31"/>
    <p:sldId id="349" r:id="rId32"/>
    <p:sldId id="350" r:id="rId33"/>
    <p:sldId id="351" r:id="rId34"/>
    <p:sldId id="352" r:id="rId35"/>
    <p:sldId id="353" r:id="rId36"/>
    <p:sldId id="354" r:id="rId37"/>
    <p:sldId id="355" r:id="rId38"/>
    <p:sldId id="356" r:id="rId39"/>
    <p:sldId id="357" r:id="rId40"/>
    <p:sldId id="360" r:id="rId41"/>
    <p:sldId id="361" r:id="rId42"/>
    <p:sldId id="362" r:id="rId43"/>
    <p:sldId id="363" r:id="rId44"/>
    <p:sldId id="364" r:id="rId45"/>
    <p:sldId id="365" r:id="rId46"/>
    <p:sldId id="366" r:id="rId47"/>
    <p:sldId id="367" r:id="rId48"/>
    <p:sldId id="318" r:id="rId49"/>
    <p:sldId id="261" r:id="rId50"/>
  </p:sldIdLst>
  <p:sldSz cx="10688638" cy="7562850"/>
  <p:notesSz cx="6858000" cy="9144000"/>
  <p:defaultTextStyle>
    <a:defPPr>
      <a:defRPr lang="en-US"/>
    </a:defPPr>
    <a:lvl1pPr algn="l" defTabSz="520700" rtl="0" fontAlgn="base">
      <a:spcBef>
        <a:spcPct val="0"/>
      </a:spcBef>
      <a:spcAft>
        <a:spcPct val="0"/>
      </a:spcAft>
      <a:defRPr sz="2100" kern="1200">
        <a:solidFill>
          <a:schemeClr val="tx1"/>
        </a:solidFill>
        <a:latin typeface="Calibri" panose="020F0502020204030204" pitchFamily="34" charset="0"/>
        <a:ea typeface="ＭＳ Ｐゴシック" panose="020B0600070205080204" pitchFamily="34" charset="-128"/>
        <a:cs typeface="+mn-cs"/>
      </a:defRPr>
    </a:lvl1pPr>
    <a:lvl2pPr marL="520700" indent="-63500" algn="l" defTabSz="520700" rtl="0" fontAlgn="base">
      <a:spcBef>
        <a:spcPct val="0"/>
      </a:spcBef>
      <a:spcAft>
        <a:spcPct val="0"/>
      </a:spcAft>
      <a:defRPr sz="2100" kern="1200">
        <a:solidFill>
          <a:schemeClr val="tx1"/>
        </a:solidFill>
        <a:latin typeface="Calibri" panose="020F0502020204030204" pitchFamily="34" charset="0"/>
        <a:ea typeface="ＭＳ Ｐゴシック" panose="020B0600070205080204" pitchFamily="34" charset="-128"/>
        <a:cs typeface="+mn-cs"/>
      </a:defRPr>
    </a:lvl2pPr>
    <a:lvl3pPr marL="1041400" indent="-127000" algn="l" defTabSz="520700" rtl="0" fontAlgn="base">
      <a:spcBef>
        <a:spcPct val="0"/>
      </a:spcBef>
      <a:spcAft>
        <a:spcPct val="0"/>
      </a:spcAft>
      <a:defRPr sz="2100" kern="1200">
        <a:solidFill>
          <a:schemeClr val="tx1"/>
        </a:solidFill>
        <a:latin typeface="Calibri" panose="020F0502020204030204" pitchFamily="34" charset="0"/>
        <a:ea typeface="ＭＳ Ｐゴシック" panose="020B0600070205080204" pitchFamily="34" charset="-128"/>
        <a:cs typeface="+mn-cs"/>
      </a:defRPr>
    </a:lvl3pPr>
    <a:lvl4pPr marL="1563688" indent="-192088" algn="l" defTabSz="520700" rtl="0" fontAlgn="base">
      <a:spcBef>
        <a:spcPct val="0"/>
      </a:spcBef>
      <a:spcAft>
        <a:spcPct val="0"/>
      </a:spcAft>
      <a:defRPr sz="2100" kern="1200">
        <a:solidFill>
          <a:schemeClr val="tx1"/>
        </a:solidFill>
        <a:latin typeface="Calibri" panose="020F0502020204030204" pitchFamily="34" charset="0"/>
        <a:ea typeface="ＭＳ Ｐゴシック" panose="020B0600070205080204" pitchFamily="34" charset="-128"/>
        <a:cs typeface="+mn-cs"/>
      </a:defRPr>
    </a:lvl4pPr>
    <a:lvl5pPr marL="2084388" indent="-255588" algn="l" defTabSz="520700" rtl="0" fontAlgn="base">
      <a:spcBef>
        <a:spcPct val="0"/>
      </a:spcBef>
      <a:spcAft>
        <a:spcPct val="0"/>
      </a:spcAft>
      <a:defRPr sz="2100"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sz="2100"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sz="2100"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sz="2100"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sz="2100"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382">
          <p15:clr>
            <a:srgbClr val="A4A3A4"/>
          </p15:clr>
        </p15:guide>
        <p15:guide id="2" pos="336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9B8"/>
    <a:srgbClr val="9465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822" autoAdjust="0"/>
    <p:restoredTop sz="94585" autoAdjust="0"/>
  </p:normalViewPr>
  <p:slideViewPr>
    <p:cSldViewPr snapToGrid="0" snapToObjects="1">
      <p:cViewPr varScale="1">
        <p:scale>
          <a:sx n="63" d="100"/>
          <a:sy n="63" d="100"/>
        </p:scale>
        <p:origin x="1038" y="48"/>
      </p:cViewPr>
      <p:guideLst>
        <p:guide orient="horz" pos="2382"/>
        <p:guide pos="3367"/>
      </p:guideLst>
    </p:cSldViewPr>
  </p:slideViewPr>
  <p:outlineViewPr>
    <p:cViewPr>
      <p:scale>
        <a:sx n="33" d="100"/>
        <a:sy n="33" d="100"/>
      </p:scale>
      <p:origin x="0" y="7806"/>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4903F23C-518C-477D-90C9-35169EB7EFB4}" type="datetimeFigureOut">
              <a:rPr lang="en-US"/>
              <a:pPr>
                <a:defRPr/>
              </a:pPr>
              <a:t>9/24/2018</a:t>
            </a:fld>
            <a:endParaRPr lang="en-US"/>
          </a:p>
        </p:txBody>
      </p:sp>
      <p:sp>
        <p:nvSpPr>
          <p:cNvPr id="4" name="Slide Image Placeholder 3"/>
          <p:cNvSpPr>
            <a:spLocks noGrp="1" noRot="1" noChangeAspect="1"/>
          </p:cNvSpPr>
          <p:nvPr>
            <p:ph type="sldImg" idx="2"/>
          </p:nvPr>
        </p:nvSpPr>
        <p:spPr>
          <a:xfrm>
            <a:off x="1006475" y="685800"/>
            <a:ext cx="484505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05941C52-D2D9-441B-AF32-8B5A94C91A5F}"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542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8699E172-D375-47CB-A6BF-CE0343C2C228}" type="slidenum">
              <a:rPr lang="en-US" altLang="en-US" sz="1200"/>
              <a:pPr eaLnBrk="1" hangingPunct="1"/>
              <a:t>24</a:t>
            </a:fld>
            <a:endParaRPr lang="en-US"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1648" y="2349386"/>
            <a:ext cx="9085342" cy="1621111"/>
          </a:xfrm>
        </p:spPr>
        <p:txBody>
          <a:bodyPr/>
          <a:lstStyle/>
          <a:p>
            <a:r>
              <a:rPr lang="en-US"/>
              <a:t>Click to edit Master title style</a:t>
            </a:r>
          </a:p>
        </p:txBody>
      </p:sp>
      <p:sp>
        <p:nvSpPr>
          <p:cNvPr id="3" name="Subtitle 2"/>
          <p:cNvSpPr>
            <a:spLocks noGrp="1"/>
          </p:cNvSpPr>
          <p:nvPr>
            <p:ph type="subTitle" idx="1"/>
          </p:nvPr>
        </p:nvSpPr>
        <p:spPr>
          <a:xfrm>
            <a:off x="1603296" y="4285615"/>
            <a:ext cx="7482047" cy="1932728"/>
          </a:xfrm>
        </p:spPr>
        <p:txBody>
          <a:bodyPr/>
          <a:lstStyle>
            <a:lvl1pPr marL="0" indent="0" algn="ctr">
              <a:buNone/>
              <a:defRPr>
                <a:solidFill>
                  <a:schemeClr val="tx1">
                    <a:tint val="75000"/>
                  </a:schemeClr>
                </a:solidFill>
              </a:defRPr>
            </a:lvl1pPr>
            <a:lvl2pPr marL="521437" indent="0" algn="ctr">
              <a:buNone/>
              <a:defRPr>
                <a:solidFill>
                  <a:schemeClr val="tx1">
                    <a:tint val="75000"/>
                  </a:schemeClr>
                </a:solidFill>
              </a:defRPr>
            </a:lvl2pPr>
            <a:lvl3pPr marL="1042873" indent="0" algn="ctr">
              <a:buNone/>
              <a:defRPr>
                <a:solidFill>
                  <a:schemeClr val="tx1">
                    <a:tint val="75000"/>
                  </a:schemeClr>
                </a:solidFill>
              </a:defRPr>
            </a:lvl3pPr>
            <a:lvl4pPr marL="1564310" indent="0" algn="ctr">
              <a:buNone/>
              <a:defRPr>
                <a:solidFill>
                  <a:schemeClr val="tx1">
                    <a:tint val="75000"/>
                  </a:schemeClr>
                </a:solidFill>
              </a:defRPr>
            </a:lvl4pPr>
            <a:lvl5pPr marL="2085746" indent="0" algn="ctr">
              <a:buNone/>
              <a:defRPr>
                <a:solidFill>
                  <a:schemeClr val="tx1">
                    <a:tint val="75000"/>
                  </a:schemeClr>
                </a:solidFill>
              </a:defRPr>
            </a:lvl5pPr>
            <a:lvl6pPr marL="2607183" indent="0" algn="ctr">
              <a:buNone/>
              <a:defRPr>
                <a:solidFill>
                  <a:schemeClr val="tx1">
                    <a:tint val="75000"/>
                  </a:schemeClr>
                </a:solidFill>
              </a:defRPr>
            </a:lvl6pPr>
            <a:lvl7pPr marL="3128620" indent="0" algn="ctr">
              <a:buNone/>
              <a:defRPr>
                <a:solidFill>
                  <a:schemeClr val="tx1">
                    <a:tint val="75000"/>
                  </a:schemeClr>
                </a:solidFill>
              </a:defRPr>
            </a:lvl7pPr>
            <a:lvl8pPr marL="3650056" indent="0" algn="ctr">
              <a:buNone/>
              <a:defRPr>
                <a:solidFill>
                  <a:schemeClr val="tx1">
                    <a:tint val="75000"/>
                  </a:schemeClr>
                </a:solidFill>
              </a:defRPr>
            </a:lvl8pPr>
            <a:lvl9pPr marL="4171493"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9EDAAF01-2887-4A16-B07A-C6E23A6936D7}" type="datetime1">
              <a:rPr lang="en-US"/>
              <a:pPr>
                <a:defRPr/>
              </a:pPr>
              <a:t>9/24/2018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F8A2EACF-41DD-45EF-83AC-C046861B7AC3}" type="slidenum">
              <a:rPr lang="en-US" altLang="en-US"/>
              <a:pPr/>
              <a:t>‹#›</a:t>
            </a:fld>
            <a:endParaRPr lang="en-US" altLang="en-US"/>
          </a:p>
        </p:txBody>
      </p:sp>
    </p:spTree>
    <p:extLst>
      <p:ext uri="{BB962C8B-B14F-4D97-AF65-F5344CB8AC3E}">
        <p14:creationId xmlns:p14="http://schemas.microsoft.com/office/powerpoint/2010/main" val="1183230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5CCED6B-B829-4553-923E-DFE0F904EC27}" type="datetime1">
              <a:rPr lang="en-US"/>
              <a:pPr>
                <a:defRPr/>
              </a:pPr>
              <a:t>9/24/2018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27845AD8-9A1E-4CD2-91CA-821623A85DA0}" type="slidenum">
              <a:rPr lang="en-US" altLang="en-US"/>
              <a:pPr/>
              <a:t>‹#›</a:t>
            </a:fld>
            <a:endParaRPr lang="en-US" altLang="en-US"/>
          </a:p>
        </p:txBody>
      </p:sp>
    </p:spTree>
    <p:extLst>
      <p:ext uri="{BB962C8B-B14F-4D97-AF65-F5344CB8AC3E}">
        <p14:creationId xmlns:p14="http://schemas.microsoft.com/office/powerpoint/2010/main" val="1542793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49262" y="302865"/>
            <a:ext cx="2404944" cy="645293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4432" y="302865"/>
            <a:ext cx="7036687" cy="645293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974949F-343A-4B52-A3F8-FB50F09A4059}" type="datetime1">
              <a:rPr lang="en-US"/>
              <a:pPr>
                <a:defRPr/>
              </a:pPr>
              <a:t>9/24/2018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EE36EE05-D49B-45F6-B8B3-A7F9F8F0EF8B}" type="slidenum">
              <a:rPr lang="en-US" altLang="en-US"/>
              <a:pPr/>
              <a:t>‹#›</a:t>
            </a:fld>
            <a:endParaRPr lang="en-US" altLang="en-US"/>
          </a:p>
        </p:txBody>
      </p:sp>
    </p:spTree>
    <p:extLst>
      <p:ext uri="{BB962C8B-B14F-4D97-AF65-F5344CB8AC3E}">
        <p14:creationId xmlns:p14="http://schemas.microsoft.com/office/powerpoint/2010/main" val="12700106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781440" y="210080"/>
            <a:ext cx="8194622" cy="168413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781440" y="2100792"/>
            <a:ext cx="4008239" cy="453771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5967823" y="2100792"/>
            <a:ext cx="4008239" cy="218482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5967823" y="4453679"/>
            <a:ext cx="4008239" cy="218482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p:txBody>
          <a:bodyPr/>
          <a:lstStyle>
            <a:lvl1pPr>
              <a:defRPr/>
            </a:lvl1pPr>
          </a:lstStyle>
          <a:p>
            <a:pPr>
              <a:defRPr/>
            </a:pPr>
            <a:endParaRPr lang="en-US"/>
          </a:p>
        </p:txBody>
      </p:sp>
      <p:sp>
        <p:nvSpPr>
          <p:cNvPr id="7" name="Rectangle 5"/>
          <p:cNvSpPr>
            <a:spLocks noGrp="1" noChangeArrowheads="1"/>
          </p:cNvSpPr>
          <p:nvPr>
            <p:ph type="ftr" sz="quarter" idx="11"/>
          </p:nvPr>
        </p:nvSpPr>
        <p:spPr/>
        <p:txBody>
          <a:bodyPr/>
          <a:lstStyle>
            <a:lvl1pPr>
              <a:defRPr/>
            </a:lvl1pPr>
          </a:lstStyle>
          <a:p>
            <a:pPr>
              <a:defRPr/>
            </a:pPr>
            <a:endParaRPr lang="en-US"/>
          </a:p>
        </p:txBody>
      </p:sp>
      <p:sp>
        <p:nvSpPr>
          <p:cNvPr id="8" name="Rectangle 6"/>
          <p:cNvSpPr>
            <a:spLocks noGrp="1" noChangeArrowheads="1"/>
          </p:cNvSpPr>
          <p:nvPr>
            <p:ph type="sldNum" sz="quarter" idx="12"/>
          </p:nvPr>
        </p:nvSpPr>
        <p:spPr/>
        <p:txBody>
          <a:bodyPr/>
          <a:lstStyle>
            <a:lvl1pPr>
              <a:defRPr/>
            </a:lvl1pPr>
          </a:lstStyle>
          <a:p>
            <a:fld id="{9B8A53BF-140F-4D2E-BBA9-B1F09B343C67}" type="slidenum">
              <a:rPr lang="en-US" altLang="en-US"/>
              <a:pPr/>
              <a:t>‹#›</a:t>
            </a:fld>
            <a:endParaRPr lang="en-US" altLang="en-US"/>
          </a:p>
        </p:txBody>
      </p:sp>
    </p:spTree>
    <p:extLst>
      <p:ext uri="{BB962C8B-B14F-4D97-AF65-F5344CB8AC3E}">
        <p14:creationId xmlns:p14="http://schemas.microsoft.com/office/powerpoint/2010/main" val="33771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B2320E2-2067-47BA-8097-BE2794B3FF3C}" type="datetime1">
              <a:rPr lang="en-US"/>
              <a:pPr>
                <a:defRPr/>
              </a:pPr>
              <a:t>9/24/2018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3FF42B75-8B4E-4C22-851A-603FBA0CF0DC}" type="slidenum">
              <a:rPr lang="en-US" altLang="en-US"/>
              <a:pPr/>
              <a:t>‹#›</a:t>
            </a:fld>
            <a:endParaRPr lang="en-US" altLang="en-US"/>
          </a:p>
        </p:txBody>
      </p:sp>
    </p:spTree>
    <p:extLst>
      <p:ext uri="{BB962C8B-B14F-4D97-AF65-F5344CB8AC3E}">
        <p14:creationId xmlns:p14="http://schemas.microsoft.com/office/powerpoint/2010/main" val="1193811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329" y="4859832"/>
            <a:ext cx="9085342" cy="1502066"/>
          </a:xfrm>
        </p:spPr>
        <p:txBody>
          <a:bodyPr anchor="t"/>
          <a:lstStyle>
            <a:lvl1pPr algn="l">
              <a:defRPr sz="4600" b="1" cap="all"/>
            </a:lvl1pPr>
          </a:lstStyle>
          <a:p>
            <a:r>
              <a:rPr lang="en-US"/>
              <a:t>Click to edit Master title style</a:t>
            </a:r>
          </a:p>
        </p:txBody>
      </p:sp>
      <p:sp>
        <p:nvSpPr>
          <p:cNvPr id="3" name="Text Placeholder 2"/>
          <p:cNvSpPr>
            <a:spLocks noGrp="1"/>
          </p:cNvSpPr>
          <p:nvPr>
            <p:ph type="body" idx="1"/>
          </p:nvPr>
        </p:nvSpPr>
        <p:spPr>
          <a:xfrm>
            <a:off x="844329" y="3205459"/>
            <a:ext cx="9085342" cy="1654373"/>
          </a:xfrm>
        </p:spPr>
        <p:txBody>
          <a:bodyPr anchor="b"/>
          <a:lstStyle>
            <a:lvl1pPr marL="0" indent="0">
              <a:buNone/>
              <a:defRPr sz="2300">
                <a:solidFill>
                  <a:schemeClr val="tx1">
                    <a:tint val="75000"/>
                  </a:schemeClr>
                </a:solidFill>
              </a:defRPr>
            </a:lvl1pPr>
            <a:lvl2pPr marL="521437" indent="0">
              <a:buNone/>
              <a:defRPr sz="2100">
                <a:solidFill>
                  <a:schemeClr val="tx1">
                    <a:tint val="75000"/>
                  </a:schemeClr>
                </a:solidFill>
              </a:defRPr>
            </a:lvl2pPr>
            <a:lvl3pPr marL="1042873" indent="0">
              <a:buNone/>
              <a:defRPr sz="1800">
                <a:solidFill>
                  <a:schemeClr val="tx1">
                    <a:tint val="75000"/>
                  </a:schemeClr>
                </a:solidFill>
              </a:defRPr>
            </a:lvl3pPr>
            <a:lvl4pPr marL="1564310" indent="0">
              <a:buNone/>
              <a:defRPr sz="1600">
                <a:solidFill>
                  <a:schemeClr val="tx1">
                    <a:tint val="75000"/>
                  </a:schemeClr>
                </a:solidFill>
              </a:defRPr>
            </a:lvl4pPr>
            <a:lvl5pPr marL="2085746" indent="0">
              <a:buNone/>
              <a:defRPr sz="1600">
                <a:solidFill>
                  <a:schemeClr val="tx1">
                    <a:tint val="75000"/>
                  </a:schemeClr>
                </a:solidFill>
              </a:defRPr>
            </a:lvl5pPr>
            <a:lvl6pPr marL="2607183" indent="0">
              <a:buNone/>
              <a:defRPr sz="1600">
                <a:solidFill>
                  <a:schemeClr val="tx1">
                    <a:tint val="75000"/>
                  </a:schemeClr>
                </a:solidFill>
              </a:defRPr>
            </a:lvl6pPr>
            <a:lvl7pPr marL="3128620" indent="0">
              <a:buNone/>
              <a:defRPr sz="1600">
                <a:solidFill>
                  <a:schemeClr val="tx1">
                    <a:tint val="75000"/>
                  </a:schemeClr>
                </a:solidFill>
              </a:defRPr>
            </a:lvl7pPr>
            <a:lvl8pPr marL="3650056" indent="0">
              <a:buNone/>
              <a:defRPr sz="1600">
                <a:solidFill>
                  <a:schemeClr val="tx1">
                    <a:tint val="75000"/>
                  </a:schemeClr>
                </a:solidFill>
              </a:defRPr>
            </a:lvl8pPr>
            <a:lvl9pPr marL="4171493"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CA7083EE-66E0-4B37-A852-474AF5F84CB6}" type="datetime1">
              <a:rPr lang="en-US"/>
              <a:pPr>
                <a:defRPr/>
              </a:pPr>
              <a:t>9/24/2018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4B933FBC-5BF9-4AC6-8D1E-02AF54B68B68}" type="slidenum">
              <a:rPr lang="en-US" altLang="en-US"/>
              <a:pPr/>
              <a:t>‹#›</a:t>
            </a:fld>
            <a:endParaRPr lang="en-US" altLang="en-US"/>
          </a:p>
        </p:txBody>
      </p:sp>
    </p:spTree>
    <p:extLst>
      <p:ext uri="{BB962C8B-B14F-4D97-AF65-F5344CB8AC3E}">
        <p14:creationId xmlns:p14="http://schemas.microsoft.com/office/powerpoint/2010/main" val="3293942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4432" y="1764666"/>
            <a:ext cx="4720815" cy="4991131"/>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433391" y="1764666"/>
            <a:ext cx="4720815" cy="4991131"/>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9A54E6BA-7E0F-4282-B159-4325BA1486A9}" type="datetime1">
              <a:rPr lang="en-US"/>
              <a:pPr>
                <a:defRPr/>
              </a:pPr>
              <a:t>9/24/2018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D978879B-7858-4F96-9B21-ADC4AFAE4EAC}" type="slidenum">
              <a:rPr lang="en-US" altLang="en-US"/>
              <a:pPr/>
              <a:t>‹#›</a:t>
            </a:fld>
            <a:endParaRPr lang="en-US" altLang="en-US"/>
          </a:p>
        </p:txBody>
      </p:sp>
    </p:spTree>
    <p:extLst>
      <p:ext uri="{BB962C8B-B14F-4D97-AF65-F5344CB8AC3E}">
        <p14:creationId xmlns:p14="http://schemas.microsoft.com/office/powerpoint/2010/main" val="2960985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34432" y="1692889"/>
            <a:ext cx="4722671" cy="705515"/>
          </a:xfrm>
        </p:spPr>
        <p:txBody>
          <a:bodyPr anchor="b"/>
          <a:lstStyle>
            <a:lvl1pPr marL="0" indent="0">
              <a:buNone/>
              <a:defRPr sz="2700" b="1"/>
            </a:lvl1pPr>
            <a:lvl2pPr marL="521437" indent="0">
              <a:buNone/>
              <a:defRPr sz="2300" b="1"/>
            </a:lvl2pPr>
            <a:lvl3pPr marL="1042873" indent="0">
              <a:buNone/>
              <a:defRPr sz="2100" b="1"/>
            </a:lvl3pPr>
            <a:lvl4pPr marL="1564310" indent="0">
              <a:buNone/>
              <a:defRPr sz="1800" b="1"/>
            </a:lvl4pPr>
            <a:lvl5pPr marL="2085746" indent="0">
              <a:buNone/>
              <a:defRPr sz="1800" b="1"/>
            </a:lvl5pPr>
            <a:lvl6pPr marL="2607183" indent="0">
              <a:buNone/>
              <a:defRPr sz="1800" b="1"/>
            </a:lvl6pPr>
            <a:lvl7pPr marL="3128620" indent="0">
              <a:buNone/>
              <a:defRPr sz="1800" b="1"/>
            </a:lvl7pPr>
            <a:lvl8pPr marL="3650056" indent="0">
              <a:buNone/>
              <a:defRPr sz="1800" b="1"/>
            </a:lvl8pPr>
            <a:lvl9pPr marL="4171493" indent="0">
              <a:buNone/>
              <a:defRPr sz="1800" b="1"/>
            </a:lvl9pPr>
          </a:lstStyle>
          <a:p>
            <a:pPr lvl="0"/>
            <a:r>
              <a:rPr lang="en-US"/>
              <a:t>Click to edit Master text styles</a:t>
            </a:r>
          </a:p>
        </p:txBody>
      </p:sp>
      <p:sp>
        <p:nvSpPr>
          <p:cNvPr id="4" name="Content Placeholder 3"/>
          <p:cNvSpPr>
            <a:spLocks noGrp="1"/>
          </p:cNvSpPr>
          <p:nvPr>
            <p:ph sz="half" idx="2"/>
          </p:nvPr>
        </p:nvSpPr>
        <p:spPr>
          <a:xfrm>
            <a:off x="534432" y="2398404"/>
            <a:ext cx="4722671" cy="4357393"/>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429680" y="1692889"/>
            <a:ext cx="4724526" cy="705515"/>
          </a:xfrm>
        </p:spPr>
        <p:txBody>
          <a:bodyPr anchor="b"/>
          <a:lstStyle>
            <a:lvl1pPr marL="0" indent="0">
              <a:buNone/>
              <a:defRPr sz="2700" b="1"/>
            </a:lvl1pPr>
            <a:lvl2pPr marL="521437" indent="0">
              <a:buNone/>
              <a:defRPr sz="2300" b="1"/>
            </a:lvl2pPr>
            <a:lvl3pPr marL="1042873" indent="0">
              <a:buNone/>
              <a:defRPr sz="2100" b="1"/>
            </a:lvl3pPr>
            <a:lvl4pPr marL="1564310" indent="0">
              <a:buNone/>
              <a:defRPr sz="1800" b="1"/>
            </a:lvl4pPr>
            <a:lvl5pPr marL="2085746" indent="0">
              <a:buNone/>
              <a:defRPr sz="1800" b="1"/>
            </a:lvl5pPr>
            <a:lvl6pPr marL="2607183" indent="0">
              <a:buNone/>
              <a:defRPr sz="1800" b="1"/>
            </a:lvl6pPr>
            <a:lvl7pPr marL="3128620" indent="0">
              <a:buNone/>
              <a:defRPr sz="1800" b="1"/>
            </a:lvl7pPr>
            <a:lvl8pPr marL="3650056" indent="0">
              <a:buNone/>
              <a:defRPr sz="1800" b="1"/>
            </a:lvl8pPr>
            <a:lvl9pPr marL="4171493" indent="0">
              <a:buNone/>
              <a:defRPr sz="1800" b="1"/>
            </a:lvl9pPr>
          </a:lstStyle>
          <a:p>
            <a:pPr lvl="0"/>
            <a:r>
              <a:rPr lang="en-US"/>
              <a:t>Click to edit Master text styles</a:t>
            </a:r>
          </a:p>
        </p:txBody>
      </p:sp>
      <p:sp>
        <p:nvSpPr>
          <p:cNvPr id="6" name="Content Placeholder 5"/>
          <p:cNvSpPr>
            <a:spLocks noGrp="1"/>
          </p:cNvSpPr>
          <p:nvPr>
            <p:ph sz="quarter" idx="4"/>
          </p:nvPr>
        </p:nvSpPr>
        <p:spPr>
          <a:xfrm>
            <a:off x="5429680" y="2398404"/>
            <a:ext cx="4724526" cy="4357393"/>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9D1F13E5-A499-4FA6-9C92-7DEB3605D01A}" type="datetime1">
              <a:rPr lang="en-US"/>
              <a:pPr>
                <a:defRPr/>
              </a:pPr>
              <a:t>9/24/2018</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C47CE225-2651-472C-9A93-18BFE73E9A88}" type="slidenum">
              <a:rPr lang="en-US" altLang="en-US"/>
              <a:pPr/>
              <a:t>‹#›</a:t>
            </a:fld>
            <a:endParaRPr lang="en-US" altLang="en-US"/>
          </a:p>
        </p:txBody>
      </p:sp>
    </p:spTree>
    <p:extLst>
      <p:ext uri="{BB962C8B-B14F-4D97-AF65-F5344CB8AC3E}">
        <p14:creationId xmlns:p14="http://schemas.microsoft.com/office/powerpoint/2010/main" val="2716885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745881E7-BCF3-410F-BFE2-96E449B5B4C9}" type="datetime1">
              <a:rPr lang="en-US"/>
              <a:pPr>
                <a:defRPr/>
              </a:pPr>
              <a:t>9/24/2018</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5AA34726-9173-489D-B46D-8358A705045D}" type="slidenum">
              <a:rPr lang="en-US" altLang="en-US"/>
              <a:pPr/>
              <a:t>‹#›</a:t>
            </a:fld>
            <a:endParaRPr lang="en-US" altLang="en-US"/>
          </a:p>
        </p:txBody>
      </p:sp>
    </p:spTree>
    <p:extLst>
      <p:ext uri="{BB962C8B-B14F-4D97-AF65-F5344CB8AC3E}">
        <p14:creationId xmlns:p14="http://schemas.microsoft.com/office/powerpoint/2010/main" val="3396834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D47A4DC-FE08-4D1E-8D80-D587B7AE7369}" type="datetime1">
              <a:rPr lang="en-US"/>
              <a:pPr>
                <a:defRPr/>
              </a:pPr>
              <a:t>9/24/2018</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0CCF2032-4E93-4604-A03A-6A5ACB431C36}" type="slidenum">
              <a:rPr lang="en-US" altLang="en-US"/>
              <a:pPr/>
              <a:t>‹#›</a:t>
            </a:fld>
            <a:endParaRPr lang="en-US" altLang="en-US"/>
          </a:p>
        </p:txBody>
      </p:sp>
    </p:spTree>
    <p:extLst>
      <p:ext uri="{BB962C8B-B14F-4D97-AF65-F5344CB8AC3E}">
        <p14:creationId xmlns:p14="http://schemas.microsoft.com/office/powerpoint/2010/main" val="1146884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433" y="301113"/>
            <a:ext cx="3516488" cy="1281483"/>
          </a:xfrm>
        </p:spPr>
        <p:txBody>
          <a:bodyPr anchor="b"/>
          <a:lstStyle>
            <a:lvl1pPr algn="l">
              <a:defRPr sz="2300" b="1"/>
            </a:lvl1pPr>
          </a:lstStyle>
          <a:p>
            <a:r>
              <a:rPr lang="en-US"/>
              <a:t>Click to edit Master title style</a:t>
            </a:r>
          </a:p>
        </p:txBody>
      </p:sp>
      <p:sp>
        <p:nvSpPr>
          <p:cNvPr id="3" name="Content Placeholder 2"/>
          <p:cNvSpPr>
            <a:spLocks noGrp="1"/>
          </p:cNvSpPr>
          <p:nvPr>
            <p:ph idx="1"/>
          </p:nvPr>
        </p:nvSpPr>
        <p:spPr>
          <a:xfrm>
            <a:off x="4178960" y="301114"/>
            <a:ext cx="5975246" cy="6454683"/>
          </a:xfrm>
        </p:spPr>
        <p:txBody>
          <a:bodyPr/>
          <a:lstStyle>
            <a:lvl1pPr>
              <a:defRPr sz="3600"/>
            </a:lvl1pPr>
            <a:lvl2pPr>
              <a:defRPr sz="3200"/>
            </a:lvl2pPr>
            <a:lvl3pPr>
              <a:defRPr sz="27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34433" y="1582597"/>
            <a:ext cx="3516488" cy="5173200"/>
          </a:xfrm>
        </p:spPr>
        <p:txBody>
          <a:bodyPr/>
          <a:lstStyle>
            <a:lvl1pPr marL="0" indent="0">
              <a:buNone/>
              <a:defRPr sz="1600"/>
            </a:lvl1pPr>
            <a:lvl2pPr marL="521437" indent="0">
              <a:buNone/>
              <a:defRPr sz="1400"/>
            </a:lvl2pPr>
            <a:lvl3pPr marL="1042873" indent="0">
              <a:buNone/>
              <a:defRPr sz="1100"/>
            </a:lvl3pPr>
            <a:lvl4pPr marL="1564310" indent="0">
              <a:buNone/>
              <a:defRPr sz="1000"/>
            </a:lvl4pPr>
            <a:lvl5pPr marL="2085746" indent="0">
              <a:buNone/>
              <a:defRPr sz="1000"/>
            </a:lvl5pPr>
            <a:lvl6pPr marL="2607183" indent="0">
              <a:buNone/>
              <a:defRPr sz="1000"/>
            </a:lvl6pPr>
            <a:lvl7pPr marL="3128620" indent="0">
              <a:buNone/>
              <a:defRPr sz="1000"/>
            </a:lvl7pPr>
            <a:lvl8pPr marL="3650056" indent="0">
              <a:buNone/>
              <a:defRPr sz="1000"/>
            </a:lvl8pPr>
            <a:lvl9pPr marL="4171493"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45D56C2-26B2-4830-B606-906834ADE1E9}" type="datetime1">
              <a:rPr lang="en-US"/>
              <a:pPr>
                <a:defRPr/>
              </a:pPr>
              <a:t>9/24/2018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D0208A29-F110-4ABB-8E7B-8207227A7B95}" type="slidenum">
              <a:rPr lang="en-US" altLang="en-US"/>
              <a:pPr/>
              <a:t>‹#›</a:t>
            </a:fld>
            <a:endParaRPr lang="en-US" altLang="en-US"/>
          </a:p>
        </p:txBody>
      </p:sp>
    </p:spTree>
    <p:extLst>
      <p:ext uri="{BB962C8B-B14F-4D97-AF65-F5344CB8AC3E}">
        <p14:creationId xmlns:p14="http://schemas.microsoft.com/office/powerpoint/2010/main" val="3989388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048" y="5293995"/>
            <a:ext cx="6413183" cy="624986"/>
          </a:xfrm>
        </p:spPr>
        <p:txBody>
          <a:bodyPr anchor="b"/>
          <a:lstStyle>
            <a:lvl1pPr algn="l">
              <a:defRPr sz="2300" b="1"/>
            </a:lvl1pPr>
          </a:lstStyle>
          <a:p>
            <a:r>
              <a:rPr lang="en-US"/>
              <a:t>Click to edit Master title style</a:t>
            </a:r>
          </a:p>
        </p:txBody>
      </p:sp>
      <p:sp>
        <p:nvSpPr>
          <p:cNvPr id="3" name="Picture Placeholder 2"/>
          <p:cNvSpPr>
            <a:spLocks noGrp="1"/>
          </p:cNvSpPr>
          <p:nvPr>
            <p:ph type="pic" idx="1"/>
          </p:nvPr>
        </p:nvSpPr>
        <p:spPr>
          <a:xfrm>
            <a:off x="2095048" y="675755"/>
            <a:ext cx="6413183" cy="4537710"/>
          </a:xfrm>
        </p:spPr>
        <p:txBody>
          <a:bodyPr rtlCol="0">
            <a:normAutofit/>
          </a:bodyPr>
          <a:lstStyle>
            <a:lvl1pPr marL="0" indent="0">
              <a:buNone/>
              <a:defRPr sz="3600"/>
            </a:lvl1pPr>
            <a:lvl2pPr marL="521437" indent="0">
              <a:buNone/>
              <a:defRPr sz="3200"/>
            </a:lvl2pPr>
            <a:lvl3pPr marL="1042873" indent="0">
              <a:buNone/>
              <a:defRPr sz="2700"/>
            </a:lvl3pPr>
            <a:lvl4pPr marL="1564310" indent="0">
              <a:buNone/>
              <a:defRPr sz="2300"/>
            </a:lvl4pPr>
            <a:lvl5pPr marL="2085746" indent="0">
              <a:buNone/>
              <a:defRPr sz="2300"/>
            </a:lvl5pPr>
            <a:lvl6pPr marL="2607183" indent="0">
              <a:buNone/>
              <a:defRPr sz="2300"/>
            </a:lvl6pPr>
            <a:lvl7pPr marL="3128620" indent="0">
              <a:buNone/>
              <a:defRPr sz="2300"/>
            </a:lvl7pPr>
            <a:lvl8pPr marL="3650056" indent="0">
              <a:buNone/>
              <a:defRPr sz="2300"/>
            </a:lvl8pPr>
            <a:lvl9pPr marL="4171493" indent="0">
              <a:buNone/>
              <a:defRPr sz="2300"/>
            </a:lvl9pPr>
          </a:lstStyle>
          <a:p>
            <a:pPr lvl="0"/>
            <a:endParaRPr lang="en-US" noProof="0" smtClean="0"/>
          </a:p>
        </p:txBody>
      </p:sp>
      <p:sp>
        <p:nvSpPr>
          <p:cNvPr id="4" name="Text Placeholder 3"/>
          <p:cNvSpPr>
            <a:spLocks noGrp="1"/>
          </p:cNvSpPr>
          <p:nvPr>
            <p:ph type="body" sz="half" idx="2"/>
          </p:nvPr>
        </p:nvSpPr>
        <p:spPr>
          <a:xfrm>
            <a:off x="2095048" y="5918981"/>
            <a:ext cx="6413183" cy="887584"/>
          </a:xfrm>
        </p:spPr>
        <p:txBody>
          <a:bodyPr/>
          <a:lstStyle>
            <a:lvl1pPr marL="0" indent="0">
              <a:buNone/>
              <a:defRPr sz="1600"/>
            </a:lvl1pPr>
            <a:lvl2pPr marL="521437" indent="0">
              <a:buNone/>
              <a:defRPr sz="1400"/>
            </a:lvl2pPr>
            <a:lvl3pPr marL="1042873" indent="0">
              <a:buNone/>
              <a:defRPr sz="1100"/>
            </a:lvl3pPr>
            <a:lvl4pPr marL="1564310" indent="0">
              <a:buNone/>
              <a:defRPr sz="1000"/>
            </a:lvl4pPr>
            <a:lvl5pPr marL="2085746" indent="0">
              <a:buNone/>
              <a:defRPr sz="1000"/>
            </a:lvl5pPr>
            <a:lvl6pPr marL="2607183" indent="0">
              <a:buNone/>
              <a:defRPr sz="1000"/>
            </a:lvl6pPr>
            <a:lvl7pPr marL="3128620" indent="0">
              <a:buNone/>
              <a:defRPr sz="1000"/>
            </a:lvl7pPr>
            <a:lvl8pPr marL="3650056" indent="0">
              <a:buNone/>
              <a:defRPr sz="1000"/>
            </a:lvl8pPr>
            <a:lvl9pPr marL="4171493"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7214998D-C867-42B5-A687-38D198E46C4E}" type="datetime1">
              <a:rPr lang="en-US"/>
              <a:pPr>
                <a:defRPr/>
              </a:pPr>
              <a:t>9/24/2018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9C34AE54-01ED-4A39-8D40-4C2369434051}" type="slidenum">
              <a:rPr lang="en-US" altLang="en-US"/>
              <a:pPr/>
              <a:t>‹#›</a:t>
            </a:fld>
            <a:endParaRPr lang="en-US" altLang="en-US"/>
          </a:p>
        </p:txBody>
      </p:sp>
    </p:spTree>
    <p:extLst>
      <p:ext uri="{BB962C8B-B14F-4D97-AF65-F5344CB8AC3E}">
        <p14:creationId xmlns:p14="http://schemas.microsoft.com/office/powerpoint/2010/main" val="107078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34988" y="303213"/>
            <a:ext cx="9618662"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4287" tIns="52144" rIns="104287" bIns="52144"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534988" y="1765300"/>
            <a:ext cx="9618662" cy="499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4287" tIns="52144" rIns="104287" bIns="52144"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534988" y="7010400"/>
            <a:ext cx="2493962" cy="401638"/>
          </a:xfrm>
          <a:prstGeom prst="rect">
            <a:avLst/>
          </a:prstGeom>
        </p:spPr>
        <p:txBody>
          <a:bodyPr vert="horz" wrap="square" lIns="104287" tIns="52144" rIns="104287" bIns="52144" numCol="1" anchor="ctr" anchorCtr="0" compatLnSpc="1">
            <a:prstTxWarp prst="textNoShape">
              <a:avLst/>
            </a:prstTxWarp>
          </a:bodyPr>
          <a:lstStyle>
            <a:lvl1pPr>
              <a:defRPr sz="1400">
                <a:solidFill>
                  <a:srgbClr val="898989"/>
                </a:solidFill>
                <a:latin typeface="Calibri" charset="0"/>
                <a:ea typeface="ＭＳ Ｐゴシック" charset="-128"/>
              </a:defRPr>
            </a:lvl1pPr>
          </a:lstStyle>
          <a:p>
            <a:pPr>
              <a:defRPr/>
            </a:pPr>
            <a:fld id="{DD527242-D8AD-4434-B675-F8DEAFEEAAFF}" type="datetime1">
              <a:rPr lang="en-US"/>
              <a:pPr>
                <a:defRPr/>
              </a:pPr>
              <a:t>9/24/2018</a:t>
            </a:fld>
            <a:endParaRPr lang="en-US"/>
          </a:p>
        </p:txBody>
      </p:sp>
      <p:sp>
        <p:nvSpPr>
          <p:cNvPr id="5" name="Footer Placeholder 4"/>
          <p:cNvSpPr>
            <a:spLocks noGrp="1"/>
          </p:cNvSpPr>
          <p:nvPr>
            <p:ph type="ftr" sz="quarter" idx="3"/>
          </p:nvPr>
        </p:nvSpPr>
        <p:spPr>
          <a:xfrm>
            <a:off x="3651250" y="7010400"/>
            <a:ext cx="3386138" cy="401638"/>
          </a:xfrm>
          <a:prstGeom prst="rect">
            <a:avLst/>
          </a:prstGeom>
        </p:spPr>
        <p:txBody>
          <a:bodyPr vert="horz" wrap="square" lIns="104287" tIns="52144" rIns="104287" bIns="52144" numCol="1" anchor="ctr" anchorCtr="0" compatLnSpc="1">
            <a:prstTxWarp prst="textNoShape">
              <a:avLst/>
            </a:prstTxWarp>
          </a:bodyPr>
          <a:lstStyle>
            <a:lvl1pPr algn="ctr">
              <a:defRPr sz="1400">
                <a:solidFill>
                  <a:srgbClr val="898989"/>
                </a:solidFill>
                <a:latin typeface="Calibri" charset="0"/>
                <a:ea typeface="ＭＳ Ｐゴシック" charset="-128"/>
              </a:defRPr>
            </a:lvl1pPr>
          </a:lstStyle>
          <a:p>
            <a:pPr>
              <a:defRPr/>
            </a:pPr>
            <a:endParaRPr lang="en-US"/>
          </a:p>
        </p:txBody>
      </p:sp>
      <p:sp>
        <p:nvSpPr>
          <p:cNvPr id="6" name="Slide Number Placeholder 5"/>
          <p:cNvSpPr>
            <a:spLocks noGrp="1"/>
          </p:cNvSpPr>
          <p:nvPr>
            <p:ph type="sldNum" sz="quarter" idx="4"/>
          </p:nvPr>
        </p:nvSpPr>
        <p:spPr>
          <a:xfrm>
            <a:off x="7659688" y="7010400"/>
            <a:ext cx="2493962" cy="401638"/>
          </a:xfrm>
          <a:prstGeom prst="rect">
            <a:avLst/>
          </a:prstGeom>
        </p:spPr>
        <p:txBody>
          <a:bodyPr vert="horz" wrap="square" lIns="104287" tIns="52144" rIns="104287" bIns="52144" numCol="1" anchor="ctr" anchorCtr="0" compatLnSpc="1">
            <a:prstTxWarp prst="textNoShape">
              <a:avLst/>
            </a:prstTxWarp>
          </a:bodyPr>
          <a:lstStyle>
            <a:lvl1pPr algn="r">
              <a:defRPr sz="1400">
                <a:solidFill>
                  <a:srgbClr val="898989"/>
                </a:solidFill>
              </a:defRPr>
            </a:lvl1pPr>
          </a:lstStyle>
          <a:p>
            <a:fld id="{46D68DEE-A722-494D-AFC6-9F6CA040D7C6}"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Lst>
  <p:txStyles>
    <p:titleStyle>
      <a:lvl1pPr algn="ctr" defTabSz="520700" rtl="0" eaLnBrk="0" fontAlgn="base" hangingPunct="0">
        <a:spcBef>
          <a:spcPct val="0"/>
        </a:spcBef>
        <a:spcAft>
          <a:spcPct val="0"/>
        </a:spcAft>
        <a:defRPr sz="5000" kern="1200">
          <a:solidFill>
            <a:schemeClr val="tx1"/>
          </a:solidFill>
          <a:latin typeface="+mj-lt"/>
          <a:ea typeface="ＭＳ Ｐゴシック" charset="0"/>
          <a:cs typeface="ＭＳ Ｐゴシック" charset="0"/>
        </a:defRPr>
      </a:lvl1pPr>
      <a:lvl2pPr algn="ctr" defTabSz="520700" rtl="0" eaLnBrk="0" fontAlgn="base" hangingPunct="0">
        <a:spcBef>
          <a:spcPct val="0"/>
        </a:spcBef>
        <a:spcAft>
          <a:spcPct val="0"/>
        </a:spcAft>
        <a:defRPr sz="5000">
          <a:solidFill>
            <a:schemeClr val="tx1"/>
          </a:solidFill>
          <a:latin typeface="Calibri" charset="0"/>
          <a:ea typeface="ＭＳ Ｐゴシック" charset="0"/>
          <a:cs typeface="ＭＳ Ｐゴシック" charset="0"/>
        </a:defRPr>
      </a:lvl2pPr>
      <a:lvl3pPr algn="ctr" defTabSz="520700" rtl="0" eaLnBrk="0" fontAlgn="base" hangingPunct="0">
        <a:spcBef>
          <a:spcPct val="0"/>
        </a:spcBef>
        <a:spcAft>
          <a:spcPct val="0"/>
        </a:spcAft>
        <a:defRPr sz="5000">
          <a:solidFill>
            <a:schemeClr val="tx1"/>
          </a:solidFill>
          <a:latin typeface="Calibri" charset="0"/>
          <a:ea typeface="ＭＳ Ｐゴシック" charset="0"/>
          <a:cs typeface="ＭＳ Ｐゴシック" charset="0"/>
        </a:defRPr>
      </a:lvl3pPr>
      <a:lvl4pPr algn="ctr" defTabSz="520700" rtl="0" eaLnBrk="0" fontAlgn="base" hangingPunct="0">
        <a:spcBef>
          <a:spcPct val="0"/>
        </a:spcBef>
        <a:spcAft>
          <a:spcPct val="0"/>
        </a:spcAft>
        <a:defRPr sz="5000">
          <a:solidFill>
            <a:schemeClr val="tx1"/>
          </a:solidFill>
          <a:latin typeface="Calibri" charset="0"/>
          <a:ea typeface="ＭＳ Ｐゴシック" charset="0"/>
          <a:cs typeface="ＭＳ Ｐゴシック" charset="0"/>
        </a:defRPr>
      </a:lvl4pPr>
      <a:lvl5pPr algn="ctr" defTabSz="520700" rtl="0" eaLnBrk="0" fontAlgn="base" hangingPunct="0">
        <a:spcBef>
          <a:spcPct val="0"/>
        </a:spcBef>
        <a:spcAft>
          <a:spcPct val="0"/>
        </a:spcAft>
        <a:defRPr sz="5000">
          <a:solidFill>
            <a:schemeClr val="tx1"/>
          </a:solidFill>
          <a:latin typeface="Calibri" charset="0"/>
          <a:ea typeface="ＭＳ Ｐゴシック" charset="0"/>
          <a:cs typeface="ＭＳ Ｐゴシック" charset="0"/>
        </a:defRPr>
      </a:lvl5pPr>
      <a:lvl6pPr marL="4572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6pPr>
      <a:lvl7pPr marL="9144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7pPr>
      <a:lvl8pPr marL="13716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8pPr>
      <a:lvl9pPr marL="18288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9pPr>
    </p:titleStyle>
    <p:bodyStyle>
      <a:lvl1pPr marL="390525" indent="-390525" algn="l" defTabSz="520700" rtl="0" eaLnBrk="0" fontAlgn="base" hangingPunct="0">
        <a:spcBef>
          <a:spcPct val="20000"/>
        </a:spcBef>
        <a:spcAft>
          <a:spcPct val="0"/>
        </a:spcAft>
        <a:buFont typeface="Arial" panose="020B0604020202020204" pitchFamily="34" charset="0"/>
        <a:buChar char="•"/>
        <a:defRPr sz="3600" kern="1200">
          <a:solidFill>
            <a:schemeClr val="tx1"/>
          </a:solidFill>
          <a:latin typeface="+mn-lt"/>
          <a:ea typeface="ＭＳ Ｐゴシック" charset="0"/>
          <a:cs typeface="ＭＳ Ｐゴシック" charset="0"/>
        </a:defRPr>
      </a:lvl1pPr>
      <a:lvl2pPr marL="846138" indent="-325438" algn="l" defTabSz="5207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ＭＳ Ｐゴシック" charset="0"/>
          <a:cs typeface="+mn-cs"/>
        </a:defRPr>
      </a:lvl2pPr>
      <a:lvl3pPr marL="1303338" indent="-260350" algn="l" defTabSz="520700" rtl="0" eaLnBrk="0" fontAlgn="base" hangingPunct="0">
        <a:spcBef>
          <a:spcPct val="20000"/>
        </a:spcBef>
        <a:spcAft>
          <a:spcPct val="0"/>
        </a:spcAft>
        <a:buFont typeface="Arial" panose="020B0604020202020204" pitchFamily="34" charset="0"/>
        <a:buChar char="•"/>
        <a:defRPr sz="2700" kern="1200">
          <a:solidFill>
            <a:schemeClr val="tx1"/>
          </a:solidFill>
          <a:latin typeface="+mn-lt"/>
          <a:ea typeface="ＭＳ Ｐゴシック" charset="0"/>
          <a:cs typeface="+mn-cs"/>
        </a:defRPr>
      </a:lvl3pPr>
      <a:lvl4pPr marL="1824038" indent="-260350" algn="l" defTabSz="520700" rtl="0" eaLnBrk="0" fontAlgn="base" hangingPunct="0">
        <a:spcBef>
          <a:spcPct val="20000"/>
        </a:spcBef>
        <a:spcAft>
          <a:spcPct val="0"/>
        </a:spcAft>
        <a:buFont typeface="Arial" panose="020B0604020202020204" pitchFamily="34" charset="0"/>
        <a:buChar char="–"/>
        <a:defRPr sz="2300" kern="1200">
          <a:solidFill>
            <a:schemeClr val="tx1"/>
          </a:solidFill>
          <a:latin typeface="+mn-lt"/>
          <a:ea typeface="ＭＳ Ｐゴシック" charset="0"/>
          <a:cs typeface="+mn-cs"/>
        </a:defRPr>
      </a:lvl4pPr>
      <a:lvl5pPr marL="2346325" indent="-260350" algn="l" defTabSz="520700" rtl="0" eaLnBrk="0" fontAlgn="base" hangingPunct="0">
        <a:spcBef>
          <a:spcPct val="20000"/>
        </a:spcBef>
        <a:spcAft>
          <a:spcPct val="0"/>
        </a:spcAft>
        <a:buFont typeface="Arial" panose="020B0604020202020204" pitchFamily="34" charset="0"/>
        <a:buChar char="»"/>
        <a:defRPr sz="2300" kern="1200">
          <a:solidFill>
            <a:schemeClr val="tx1"/>
          </a:solidFill>
          <a:latin typeface="+mn-lt"/>
          <a:ea typeface="ＭＳ Ｐゴシック" charset="0"/>
          <a:cs typeface="+mn-cs"/>
        </a:defRPr>
      </a:lvl5pPr>
      <a:lvl6pPr marL="2867901" indent="-260718" algn="l" defTabSz="521437" rtl="0" eaLnBrk="1" latinLnBrk="0" hangingPunct="1">
        <a:spcBef>
          <a:spcPct val="20000"/>
        </a:spcBef>
        <a:buFont typeface="Arial"/>
        <a:buChar char="•"/>
        <a:defRPr sz="2300" kern="1200">
          <a:solidFill>
            <a:schemeClr val="tx1"/>
          </a:solidFill>
          <a:latin typeface="+mn-lt"/>
          <a:ea typeface="+mn-ea"/>
          <a:cs typeface="+mn-cs"/>
        </a:defRPr>
      </a:lvl6pPr>
      <a:lvl7pPr marL="3389338" indent="-260718" algn="l" defTabSz="521437" rtl="0" eaLnBrk="1" latinLnBrk="0" hangingPunct="1">
        <a:spcBef>
          <a:spcPct val="20000"/>
        </a:spcBef>
        <a:buFont typeface="Arial"/>
        <a:buChar char="•"/>
        <a:defRPr sz="2300" kern="1200">
          <a:solidFill>
            <a:schemeClr val="tx1"/>
          </a:solidFill>
          <a:latin typeface="+mn-lt"/>
          <a:ea typeface="+mn-ea"/>
          <a:cs typeface="+mn-cs"/>
        </a:defRPr>
      </a:lvl7pPr>
      <a:lvl8pPr marL="3910775" indent="-260718" algn="l" defTabSz="521437" rtl="0" eaLnBrk="1" latinLnBrk="0" hangingPunct="1">
        <a:spcBef>
          <a:spcPct val="20000"/>
        </a:spcBef>
        <a:buFont typeface="Arial"/>
        <a:buChar char="•"/>
        <a:defRPr sz="2300" kern="1200">
          <a:solidFill>
            <a:schemeClr val="tx1"/>
          </a:solidFill>
          <a:latin typeface="+mn-lt"/>
          <a:ea typeface="+mn-ea"/>
          <a:cs typeface="+mn-cs"/>
        </a:defRPr>
      </a:lvl8pPr>
      <a:lvl9pPr marL="4432211" indent="-260718" algn="l" defTabSz="521437" rtl="0" eaLnBrk="1" latinLnBrk="0" hangingPunct="1">
        <a:spcBef>
          <a:spcPct val="20000"/>
        </a:spcBef>
        <a:buFont typeface="Arial"/>
        <a:buChar char="•"/>
        <a:defRPr sz="2300" kern="1200">
          <a:solidFill>
            <a:schemeClr val="tx1"/>
          </a:solidFill>
          <a:latin typeface="+mn-lt"/>
          <a:ea typeface="+mn-ea"/>
          <a:cs typeface="+mn-cs"/>
        </a:defRPr>
      </a:lvl9pPr>
    </p:bodyStyle>
    <p:otherStyle>
      <a:defPPr>
        <a:defRPr lang="en-US"/>
      </a:defPPr>
      <a:lvl1pPr marL="0" algn="l" defTabSz="521437" rtl="0" eaLnBrk="1" latinLnBrk="0" hangingPunct="1">
        <a:defRPr sz="2100" kern="1200">
          <a:solidFill>
            <a:schemeClr val="tx1"/>
          </a:solidFill>
          <a:latin typeface="+mn-lt"/>
          <a:ea typeface="+mn-ea"/>
          <a:cs typeface="+mn-cs"/>
        </a:defRPr>
      </a:lvl1pPr>
      <a:lvl2pPr marL="521437" algn="l" defTabSz="521437" rtl="0" eaLnBrk="1" latinLnBrk="0" hangingPunct="1">
        <a:defRPr sz="2100" kern="1200">
          <a:solidFill>
            <a:schemeClr val="tx1"/>
          </a:solidFill>
          <a:latin typeface="+mn-lt"/>
          <a:ea typeface="+mn-ea"/>
          <a:cs typeface="+mn-cs"/>
        </a:defRPr>
      </a:lvl2pPr>
      <a:lvl3pPr marL="1042873" algn="l" defTabSz="521437" rtl="0" eaLnBrk="1" latinLnBrk="0" hangingPunct="1">
        <a:defRPr sz="2100" kern="1200">
          <a:solidFill>
            <a:schemeClr val="tx1"/>
          </a:solidFill>
          <a:latin typeface="+mn-lt"/>
          <a:ea typeface="+mn-ea"/>
          <a:cs typeface="+mn-cs"/>
        </a:defRPr>
      </a:lvl3pPr>
      <a:lvl4pPr marL="1564310" algn="l" defTabSz="521437" rtl="0" eaLnBrk="1" latinLnBrk="0" hangingPunct="1">
        <a:defRPr sz="2100" kern="1200">
          <a:solidFill>
            <a:schemeClr val="tx1"/>
          </a:solidFill>
          <a:latin typeface="+mn-lt"/>
          <a:ea typeface="+mn-ea"/>
          <a:cs typeface="+mn-cs"/>
        </a:defRPr>
      </a:lvl4pPr>
      <a:lvl5pPr marL="2085746" algn="l" defTabSz="521437" rtl="0" eaLnBrk="1" latinLnBrk="0" hangingPunct="1">
        <a:defRPr sz="2100" kern="1200">
          <a:solidFill>
            <a:schemeClr val="tx1"/>
          </a:solidFill>
          <a:latin typeface="+mn-lt"/>
          <a:ea typeface="+mn-ea"/>
          <a:cs typeface="+mn-cs"/>
        </a:defRPr>
      </a:lvl5pPr>
      <a:lvl6pPr marL="2607183" algn="l" defTabSz="521437" rtl="0" eaLnBrk="1" latinLnBrk="0" hangingPunct="1">
        <a:defRPr sz="2100" kern="1200">
          <a:solidFill>
            <a:schemeClr val="tx1"/>
          </a:solidFill>
          <a:latin typeface="+mn-lt"/>
          <a:ea typeface="+mn-ea"/>
          <a:cs typeface="+mn-cs"/>
        </a:defRPr>
      </a:lvl6pPr>
      <a:lvl7pPr marL="3128620" algn="l" defTabSz="521437" rtl="0" eaLnBrk="1" latinLnBrk="0" hangingPunct="1">
        <a:defRPr sz="2100" kern="1200">
          <a:solidFill>
            <a:schemeClr val="tx1"/>
          </a:solidFill>
          <a:latin typeface="+mn-lt"/>
          <a:ea typeface="+mn-ea"/>
          <a:cs typeface="+mn-cs"/>
        </a:defRPr>
      </a:lvl7pPr>
      <a:lvl8pPr marL="3650056" algn="l" defTabSz="521437" rtl="0" eaLnBrk="1" latinLnBrk="0" hangingPunct="1">
        <a:defRPr sz="2100" kern="1200">
          <a:solidFill>
            <a:schemeClr val="tx1"/>
          </a:solidFill>
          <a:latin typeface="+mn-lt"/>
          <a:ea typeface="+mn-ea"/>
          <a:cs typeface="+mn-cs"/>
        </a:defRPr>
      </a:lvl8pPr>
      <a:lvl9pPr marL="4171493" algn="l" defTabSz="521437"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288" y="0"/>
            <a:ext cx="10725151" cy="778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Subtitle 2"/>
          <p:cNvSpPr>
            <a:spLocks noGrp="1"/>
          </p:cNvSpPr>
          <p:nvPr>
            <p:ph type="subTitle" idx="1"/>
          </p:nvPr>
        </p:nvSpPr>
        <p:spPr>
          <a:xfrm>
            <a:off x="2643188" y="3605213"/>
            <a:ext cx="7481887" cy="1200150"/>
          </a:xfrm>
        </p:spPr>
        <p:txBody>
          <a:bodyPr/>
          <a:lstStyle/>
          <a:p>
            <a:pPr eaLnBrk="1" hangingPunct="1"/>
            <a:r>
              <a:rPr lang="en-US" altLang="en-US" sz="3200" b="1" smtClean="0">
                <a:solidFill>
                  <a:schemeClr val="bg1"/>
                </a:solidFill>
                <a:latin typeface="Open Sans" charset="0"/>
                <a:ea typeface="ＭＳ Ｐゴシック" panose="020B0600070205080204" pitchFamily="34" charset="-128"/>
              </a:rPr>
              <a:t>Selected Topics in Computational Intelligence I</a:t>
            </a:r>
          </a:p>
        </p:txBody>
      </p:sp>
      <p:sp>
        <p:nvSpPr>
          <p:cNvPr id="3076" name="Subtitle 2"/>
          <p:cNvSpPr txBox="1">
            <a:spLocks/>
          </p:cNvSpPr>
          <p:nvPr/>
        </p:nvSpPr>
        <p:spPr bwMode="auto">
          <a:xfrm>
            <a:off x="2643188" y="4805363"/>
            <a:ext cx="748188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287" tIns="52144" rIns="104287" bIns="52144"/>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20000"/>
              </a:spcBef>
              <a:buFont typeface="Arial" panose="020B0604020202020204" pitchFamily="34" charset="0"/>
              <a:buNone/>
            </a:pPr>
            <a:r>
              <a:rPr lang="en-US" altLang="en-US" sz="2400" dirty="0" smtClean="0">
                <a:solidFill>
                  <a:schemeClr val="bg1"/>
                </a:solidFill>
                <a:latin typeface="Open Sans" charset="0"/>
              </a:rPr>
              <a:t>Session 8</a:t>
            </a:r>
            <a:endParaRPr lang="en-US" altLang="en-US" sz="2400" dirty="0">
              <a:solidFill>
                <a:schemeClr val="bg1"/>
              </a:solidFill>
              <a:latin typeface="Open Sans" charset="0"/>
            </a:endParaRPr>
          </a:p>
          <a:p>
            <a:pPr algn="ctr" eaLnBrk="1" hangingPunct="1">
              <a:spcBef>
                <a:spcPct val="20000"/>
              </a:spcBef>
              <a:buFont typeface="Arial" panose="020B0604020202020204" pitchFamily="34" charset="0"/>
              <a:buNone/>
            </a:pPr>
            <a:r>
              <a:rPr lang="en-US" altLang="en-US" sz="2400" b="1" dirty="0">
                <a:solidFill>
                  <a:srgbClr val="FFFF00"/>
                </a:solidFill>
                <a:latin typeface="Open Sans" charset="0"/>
              </a:rPr>
              <a:t>Supervised Neural Networks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p:cNvSpPr>
            <a:spLocks noGrp="1"/>
          </p:cNvSpPr>
          <p:nvPr>
            <p:ph idx="1"/>
          </p:nvPr>
        </p:nvSpPr>
        <p:spPr/>
        <p:txBody>
          <a:bodyPr/>
          <a:lstStyle/>
          <a:p>
            <a:r>
              <a:rPr lang="en-US" altLang="en-US" sz="3200" smtClean="0">
                <a:ea typeface="ＭＳ Ｐゴシック" panose="020B0600070205080204" pitchFamily="34" charset="-128"/>
              </a:rPr>
              <a:t>You can see this displayed as the first pre-activation sum. Next, a so-called </a:t>
            </a:r>
            <a:r>
              <a:rPr lang="en-US" altLang="en-US" sz="3200" smtClean="0">
                <a:solidFill>
                  <a:srgbClr val="FF0000"/>
                </a:solidFill>
                <a:ea typeface="ＭＳ Ｐゴシック" panose="020B0600070205080204" pitchFamily="34" charset="-128"/>
              </a:rPr>
              <a:t>activation function </a:t>
            </a:r>
            <a:r>
              <a:rPr lang="en-US" altLang="en-US" sz="3200" smtClean="0">
                <a:ea typeface="ＭＳ Ｐゴシック" panose="020B0600070205080204" pitchFamily="34" charset="-128"/>
              </a:rPr>
              <a:t>is applied to the sum. </a:t>
            </a:r>
          </a:p>
          <a:p>
            <a:r>
              <a:rPr lang="en-US" altLang="en-US" sz="3200" smtClean="0">
                <a:ea typeface="ＭＳ Ｐゴシック" panose="020B0600070205080204" pitchFamily="34" charset="-128"/>
              </a:rPr>
              <a:t>Activation functions using hyperbolic tangent function </a:t>
            </a:r>
            <a:r>
              <a:rPr lang="en-US" altLang="en-US" sz="3200" smtClean="0">
                <a:solidFill>
                  <a:srgbClr val="00B050"/>
                </a:solidFill>
                <a:ea typeface="ＭＳ Ｐゴシック" panose="020B0600070205080204" pitchFamily="34" charset="-128"/>
              </a:rPr>
              <a:t>tanh</a:t>
            </a:r>
            <a:r>
              <a:rPr lang="en-US" altLang="en-US" sz="3200" smtClean="0">
                <a:ea typeface="ＭＳ Ｐゴシック" panose="020B0600070205080204" pitchFamily="34" charset="-128"/>
              </a:rPr>
              <a:t>, </a:t>
            </a:r>
          </a:p>
          <a:p>
            <a:pPr>
              <a:buFont typeface="Arial" panose="020B0604020202020204" pitchFamily="34" charset="0"/>
              <a:buNone/>
            </a:pPr>
            <a:endParaRPr lang="en-US" altLang="en-US" smtClean="0">
              <a:ea typeface="ＭＳ Ｐゴシック" panose="020B0600070205080204" pitchFamily="34" charset="-128"/>
            </a:endParaRPr>
          </a:p>
          <a:p>
            <a:pPr>
              <a:buFont typeface="Arial" panose="020B0604020202020204" pitchFamily="34" charset="0"/>
              <a:buNone/>
            </a:pPr>
            <a:r>
              <a:rPr lang="en-US" altLang="en-US" sz="2800" b="1" smtClean="0">
                <a:ea typeface="ＭＳ Ｐゴシック" panose="020B0600070205080204" pitchFamily="34" charset="-128"/>
              </a:rPr>
              <a:t>hOutputs[0] = tanh(0.51) =</a:t>
            </a:r>
            <a:r>
              <a:rPr lang="en-US" altLang="en-US" sz="2800" b="1" smtClean="0">
                <a:solidFill>
                  <a:srgbClr val="FF0000"/>
                </a:solidFill>
                <a:ea typeface="ＭＳ Ｐゴシック" panose="020B0600070205080204" pitchFamily="34" charset="-128"/>
              </a:rPr>
              <a:t> 0.4699</a:t>
            </a:r>
            <a:endParaRPr lang="en-US" altLang="en-US" sz="2800" smtClean="0">
              <a:solidFill>
                <a:srgbClr val="FF0000"/>
              </a:solidFill>
              <a:ea typeface="ＭＳ Ｐゴシック" panose="020B0600070205080204" pitchFamily="34" charset="-128"/>
            </a:endParaRPr>
          </a:p>
        </p:txBody>
      </p:sp>
      <p:sp>
        <p:nvSpPr>
          <p:cNvPr id="12291"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en-US" sz="1400" smtClean="0">
                <a:solidFill>
                  <a:srgbClr val="898989"/>
                </a:solidFill>
              </a:rPr>
              <a:t>Bina Nusantara University</a:t>
            </a:r>
          </a:p>
        </p:txBody>
      </p:sp>
      <p:sp>
        <p:nvSpPr>
          <p:cNvPr id="12292"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93244E0B-2088-4B00-BE15-72D653199970}" type="slidenum">
              <a:rPr lang="en-US" altLang="en-US" sz="1400">
                <a:solidFill>
                  <a:srgbClr val="898989"/>
                </a:solidFill>
              </a:rPr>
              <a:pPr eaLnBrk="1" hangingPunct="1"/>
              <a:t>10</a:t>
            </a:fld>
            <a:endParaRPr lang="en-US" altLang="en-US" sz="1400">
              <a:solidFill>
                <a:srgbClr val="898989"/>
              </a:solidFill>
            </a:endParaRPr>
          </a:p>
        </p:txBody>
      </p:sp>
      <p:sp>
        <p:nvSpPr>
          <p:cNvPr id="12293" name="Title 1"/>
          <p:cNvSpPr>
            <a:spLocks noGrp="1"/>
          </p:cNvSpPr>
          <p:nvPr>
            <p:ph type="title"/>
          </p:nvPr>
        </p:nvSpPr>
        <p:spPr>
          <a:xfrm>
            <a:off x="712788" y="0"/>
            <a:ext cx="9620250" cy="1260475"/>
          </a:xfrm>
        </p:spPr>
        <p:txBody>
          <a:bodyPr/>
          <a:lstStyle/>
          <a:p>
            <a:r>
              <a:rPr lang="en-US" altLang="en-US" smtClean="0">
                <a:ea typeface="ＭＳ Ｐゴシック" panose="020B0600070205080204" pitchFamily="34" charset="-128"/>
              </a:rPr>
              <a:t>Feed forward</a:t>
            </a:r>
          </a:p>
        </p:txBody>
      </p:sp>
      <p:sp>
        <p:nvSpPr>
          <p:cNvPr id="12294" name="Rectangle 2"/>
          <p:cNvSpPr>
            <a:spLocks noChangeArrowheads="1"/>
          </p:cNvSpPr>
          <p:nvPr/>
        </p:nvSpPr>
        <p:spPr bwMode="auto">
          <a:xfrm>
            <a:off x="5788025" y="4668838"/>
            <a:ext cx="4654550" cy="176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287" tIns="52144" rIns="104287" bIns="52144" anchor="ctr">
            <a:spAutoFit/>
          </a:bodyPr>
          <a:lstStyle>
            <a:lvl1pPr defTabSz="1041400"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defTabSz="104140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defTabSz="10414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defTabSz="10414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defTabSz="10414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10414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10414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10414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10414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en-US" sz="1800">
                <a:solidFill>
                  <a:srgbClr val="000000"/>
                </a:solidFill>
                <a:cs typeface="Times New Roman" panose="02020603050405020304" pitchFamily="18" charset="0"/>
              </a:rPr>
              <a:t>        </a:t>
            </a:r>
            <a:r>
              <a:rPr lang="en-US" altLang="en-US" sz="1800" b="1">
                <a:solidFill>
                  <a:srgbClr val="000000"/>
                </a:solidFill>
                <a:cs typeface="Times New Roman" panose="02020603050405020304" pitchFamily="18" charset="0"/>
              </a:rPr>
              <a:t>private static double HyperTan(double v) {</a:t>
            </a:r>
            <a:endParaRPr lang="en-US" altLang="en-US" sz="1800">
              <a:latin typeface="Arial" panose="020B0604020202020204" pitchFamily="34" charset="0"/>
            </a:endParaRPr>
          </a:p>
          <a:p>
            <a:r>
              <a:rPr lang="en-US" altLang="en-US" sz="1800">
                <a:solidFill>
                  <a:srgbClr val="000000"/>
                </a:solidFill>
                <a:cs typeface="Times New Roman" panose="02020603050405020304" pitchFamily="18" charset="0"/>
              </a:rPr>
              <a:t>            if (v &lt; -20.0) return -1.0;</a:t>
            </a:r>
            <a:endParaRPr lang="en-US" altLang="en-US" sz="1800">
              <a:latin typeface="Arial" panose="020B0604020202020204" pitchFamily="34" charset="0"/>
            </a:endParaRPr>
          </a:p>
          <a:p>
            <a:r>
              <a:rPr lang="en-US" altLang="en-US" sz="1800">
                <a:solidFill>
                  <a:srgbClr val="000000"/>
                </a:solidFill>
                <a:cs typeface="Times New Roman" panose="02020603050405020304" pitchFamily="18" charset="0"/>
              </a:rPr>
              <a:t>                else if (v &gt; 20.0) return 1.0;</a:t>
            </a:r>
            <a:endParaRPr lang="en-US" altLang="en-US" sz="1800">
              <a:latin typeface="Arial" panose="020B0604020202020204" pitchFamily="34" charset="0"/>
            </a:endParaRPr>
          </a:p>
          <a:p>
            <a:r>
              <a:rPr lang="en-US" altLang="en-US" sz="1800">
                <a:solidFill>
                  <a:srgbClr val="000000"/>
                </a:solidFill>
                <a:cs typeface="Times New Roman" panose="02020603050405020304" pitchFamily="18" charset="0"/>
              </a:rPr>
              <a:t>            else </a:t>
            </a:r>
          </a:p>
          <a:p>
            <a:r>
              <a:rPr lang="en-US" altLang="en-US" sz="1800">
                <a:solidFill>
                  <a:srgbClr val="000000"/>
                </a:solidFill>
                <a:cs typeface="Times New Roman" panose="02020603050405020304" pitchFamily="18" charset="0"/>
              </a:rPr>
              <a:t>                   return Math.Tanh(v);</a:t>
            </a:r>
            <a:endParaRPr lang="en-US" altLang="en-US" sz="1800">
              <a:latin typeface="Arial" panose="020B0604020202020204" pitchFamily="34" charset="0"/>
            </a:endParaRPr>
          </a:p>
          <a:p>
            <a:r>
              <a:rPr lang="en-US" altLang="en-US" sz="1800">
                <a:solidFill>
                  <a:srgbClr val="000000"/>
                </a:solidFill>
                <a:cs typeface="Times New Roman" panose="02020603050405020304" pitchFamily="18" charset="0"/>
              </a:rPr>
              <a:t>        }</a:t>
            </a:r>
            <a:endParaRPr lang="en-US" altLang="en-US" sz="1800">
              <a:latin typeface="Arial" panose="020B0604020202020204"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2"/>
          <p:cNvSpPr>
            <a:spLocks noGrp="1"/>
          </p:cNvSpPr>
          <p:nvPr>
            <p:ph idx="1"/>
          </p:nvPr>
        </p:nvSpPr>
        <p:spPr/>
        <p:txBody>
          <a:bodyPr/>
          <a:lstStyle/>
          <a:p>
            <a:r>
              <a:rPr lang="en-US" altLang="en-US" sz="2800" smtClean="0">
                <a:ea typeface="ＭＳ Ｐゴシック" panose="020B0600070205080204" pitchFamily="34" charset="-128"/>
              </a:rPr>
              <a:t>The other three hidden nodes are computed in the same way. Here, the steps are combined to save space:</a:t>
            </a:r>
          </a:p>
          <a:p>
            <a:endParaRPr lang="en-US" altLang="en-US" sz="2800" smtClean="0">
              <a:ea typeface="ＭＳ Ｐゴシック" panose="020B0600070205080204" pitchFamily="34" charset="-128"/>
            </a:endParaRPr>
          </a:p>
          <a:p>
            <a:r>
              <a:rPr lang="en-US" altLang="en-US" sz="2800" smtClean="0">
                <a:ea typeface="ＭＳ Ｐゴシック" panose="020B0600070205080204" pitchFamily="34" charset="-128"/>
              </a:rPr>
              <a:t>hOutputs[1] = tanh( (1.0)(0.02) + (2.0)(0.06) + (3.0)(0.10) + 0.14 ) = tanh(0.58) = </a:t>
            </a:r>
            <a:r>
              <a:rPr lang="en-US" altLang="en-US" sz="2800" smtClean="0">
                <a:solidFill>
                  <a:srgbClr val="FF0000"/>
                </a:solidFill>
                <a:ea typeface="ＭＳ Ｐゴシック" panose="020B0600070205080204" pitchFamily="34" charset="-128"/>
              </a:rPr>
              <a:t>0.5227 </a:t>
            </a:r>
          </a:p>
          <a:p>
            <a:r>
              <a:rPr lang="en-US" altLang="en-US" sz="2800" smtClean="0">
                <a:ea typeface="ＭＳ Ｐゴシック" panose="020B0600070205080204" pitchFamily="34" charset="-128"/>
              </a:rPr>
              <a:t>hOutputs[2] = tanh( (1.0)(0.03) + (2.0)(0.07) + (3.0)(0.11) + 0.15 ) = tanh(0.65) = </a:t>
            </a:r>
            <a:r>
              <a:rPr lang="en-US" altLang="en-US" sz="2800" smtClean="0">
                <a:solidFill>
                  <a:srgbClr val="FF0000"/>
                </a:solidFill>
                <a:ea typeface="ＭＳ Ｐゴシック" panose="020B0600070205080204" pitchFamily="34" charset="-128"/>
              </a:rPr>
              <a:t>0.5717</a:t>
            </a:r>
            <a:r>
              <a:rPr lang="en-US" altLang="en-US" sz="2800" smtClean="0">
                <a:ea typeface="ＭＳ Ｐゴシック" panose="020B0600070205080204" pitchFamily="34" charset="-128"/>
              </a:rPr>
              <a:t> </a:t>
            </a:r>
          </a:p>
          <a:p>
            <a:r>
              <a:rPr lang="en-US" altLang="en-US" sz="2800" smtClean="0">
                <a:ea typeface="ＭＳ Ｐゴシック" panose="020B0600070205080204" pitchFamily="34" charset="-128"/>
              </a:rPr>
              <a:t>hOutputs[3] = tanh( (1.0)(0.04) + (2.0)(0.08) + (3.0)(0.12) + 0.16 ) = tanh(0.72) = </a:t>
            </a:r>
            <a:r>
              <a:rPr lang="en-US" altLang="en-US" sz="2800" smtClean="0">
                <a:solidFill>
                  <a:srgbClr val="FF0000"/>
                </a:solidFill>
                <a:ea typeface="ＭＳ Ｐゴシック" panose="020B0600070205080204" pitchFamily="34" charset="-128"/>
              </a:rPr>
              <a:t>0.6169 </a:t>
            </a:r>
          </a:p>
        </p:txBody>
      </p:sp>
      <p:sp>
        <p:nvSpPr>
          <p:cNvPr id="13315"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en-US" sz="1400" smtClean="0">
                <a:solidFill>
                  <a:srgbClr val="898989"/>
                </a:solidFill>
              </a:rPr>
              <a:t>Bina Nusantara University</a:t>
            </a:r>
          </a:p>
        </p:txBody>
      </p:sp>
      <p:sp>
        <p:nvSpPr>
          <p:cNvPr id="13316"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17D8EF7B-6248-4C55-AB68-1B375CA503FE}" type="slidenum">
              <a:rPr lang="en-US" altLang="en-US" sz="1400">
                <a:solidFill>
                  <a:srgbClr val="898989"/>
                </a:solidFill>
              </a:rPr>
              <a:pPr eaLnBrk="1" hangingPunct="1"/>
              <a:t>11</a:t>
            </a:fld>
            <a:endParaRPr lang="en-US" altLang="en-US" sz="1400">
              <a:solidFill>
                <a:srgbClr val="898989"/>
              </a:solidFill>
            </a:endParaRPr>
          </a:p>
        </p:txBody>
      </p:sp>
      <p:sp>
        <p:nvSpPr>
          <p:cNvPr id="13317" name="Title 1"/>
          <p:cNvSpPr>
            <a:spLocks noGrp="1"/>
          </p:cNvSpPr>
          <p:nvPr>
            <p:ph type="title"/>
          </p:nvPr>
        </p:nvSpPr>
        <p:spPr>
          <a:xfrm>
            <a:off x="712788" y="0"/>
            <a:ext cx="9620250" cy="1260475"/>
          </a:xfrm>
        </p:spPr>
        <p:txBody>
          <a:bodyPr/>
          <a:lstStyle/>
          <a:p>
            <a:r>
              <a:rPr lang="en-US" altLang="en-US" smtClean="0">
                <a:ea typeface="ＭＳ Ｐゴシック" panose="020B0600070205080204" pitchFamily="34" charset="-128"/>
              </a:rPr>
              <a:t>Feed forward</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en-US" smtClean="0">
                <a:ea typeface="ＭＳ Ｐゴシック" panose="020B0600070205080204" pitchFamily="34" charset="-128"/>
              </a:rPr>
              <a:t>Hyperbolic Tanget Function</a:t>
            </a:r>
          </a:p>
        </p:txBody>
      </p:sp>
      <p:sp>
        <p:nvSpPr>
          <p:cNvPr id="14339" name="Content Placeholder 2"/>
          <p:cNvSpPr>
            <a:spLocks noGrp="1"/>
          </p:cNvSpPr>
          <p:nvPr>
            <p:ph idx="1"/>
          </p:nvPr>
        </p:nvSpPr>
        <p:spPr/>
        <p:txBody>
          <a:bodyPr/>
          <a:lstStyle/>
          <a:p>
            <a:endParaRPr lang="en-US" altLang="en-US" smtClean="0">
              <a:ea typeface="ＭＳ Ｐゴシック" panose="020B0600070205080204" pitchFamily="34" charset="-128"/>
            </a:endParaRPr>
          </a:p>
        </p:txBody>
      </p:sp>
      <p:sp>
        <p:nvSpPr>
          <p:cNvPr id="14340"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en-US" sz="1400" smtClean="0">
                <a:solidFill>
                  <a:srgbClr val="898989"/>
                </a:solidFill>
              </a:rPr>
              <a:t>Bina Nusantara University</a:t>
            </a:r>
          </a:p>
        </p:txBody>
      </p:sp>
      <p:sp>
        <p:nvSpPr>
          <p:cNvPr id="1434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0147C92F-8896-4188-85BD-5B160CE71C84}" type="slidenum">
              <a:rPr lang="en-US" altLang="en-US" sz="1400">
                <a:solidFill>
                  <a:srgbClr val="898989"/>
                </a:solidFill>
              </a:rPr>
              <a:pPr eaLnBrk="1" hangingPunct="1"/>
              <a:t>12</a:t>
            </a:fld>
            <a:endParaRPr lang="en-US" altLang="en-US" sz="1400">
              <a:solidFill>
                <a:srgbClr val="898989"/>
              </a:solidFill>
            </a:endParaRPr>
          </a:p>
        </p:txBody>
      </p:sp>
      <p:pic>
        <p:nvPicPr>
          <p:cNvPr id="1434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6163" y="1931988"/>
            <a:ext cx="5961062" cy="459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623888" y="0"/>
            <a:ext cx="9618662" cy="1260475"/>
          </a:xfrm>
        </p:spPr>
        <p:txBody>
          <a:bodyPr/>
          <a:lstStyle/>
          <a:p>
            <a:r>
              <a:rPr lang="en-US" altLang="en-US" smtClean="0">
                <a:ea typeface="ＭＳ Ｐゴシック" panose="020B0600070205080204" pitchFamily="34" charset="-128"/>
              </a:rPr>
              <a:t>Activation function:</a:t>
            </a:r>
            <a:br>
              <a:rPr lang="en-US" altLang="en-US" smtClean="0">
                <a:ea typeface="ＭＳ Ｐゴシック" panose="020B0600070205080204" pitchFamily="34" charset="-128"/>
              </a:rPr>
            </a:br>
            <a:r>
              <a:rPr lang="en-US" altLang="en-US" smtClean="0">
                <a:ea typeface="ＭＳ Ｐゴシック" panose="020B0600070205080204" pitchFamily="34" charset="-128"/>
              </a:rPr>
              <a:t>sigmoid</a:t>
            </a:r>
          </a:p>
        </p:txBody>
      </p:sp>
      <p:sp>
        <p:nvSpPr>
          <p:cNvPr id="15363" name="Content Placeholder 2"/>
          <p:cNvSpPr>
            <a:spLocks noGrp="1"/>
          </p:cNvSpPr>
          <p:nvPr>
            <p:ph idx="1"/>
          </p:nvPr>
        </p:nvSpPr>
        <p:spPr/>
        <p:txBody>
          <a:bodyPr/>
          <a:lstStyle/>
          <a:p>
            <a:endParaRPr lang="en-US" altLang="en-US" smtClean="0">
              <a:ea typeface="ＭＳ Ｐゴシック" panose="020B0600070205080204" pitchFamily="34" charset="-128"/>
            </a:endParaRPr>
          </a:p>
        </p:txBody>
      </p:sp>
      <p:sp>
        <p:nvSpPr>
          <p:cNvPr id="15364"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en-US" sz="1400" smtClean="0">
                <a:solidFill>
                  <a:srgbClr val="898989"/>
                </a:solidFill>
              </a:rPr>
              <a:t>Bina Nusantara University</a:t>
            </a:r>
          </a:p>
        </p:txBody>
      </p:sp>
      <p:sp>
        <p:nvSpPr>
          <p:cNvPr id="1536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6AF5A7A2-2A4B-4449-A03D-5824CA77DC42}" type="slidenum">
              <a:rPr lang="en-US" altLang="en-US" sz="1400">
                <a:solidFill>
                  <a:srgbClr val="898989"/>
                </a:solidFill>
              </a:rPr>
              <a:pPr eaLnBrk="1" hangingPunct="1"/>
              <a:t>13</a:t>
            </a:fld>
            <a:endParaRPr lang="en-US" altLang="en-US" sz="1400">
              <a:solidFill>
                <a:srgbClr val="898989"/>
              </a:solidFill>
            </a:endParaRPr>
          </a:p>
        </p:txBody>
      </p:sp>
      <p:pic>
        <p:nvPicPr>
          <p:cNvPr id="15366" name="Picture 2" descr="The Sigmoid Fun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1688" y="1765300"/>
            <a:ext cx="9174162" cy="478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623888" y="0"/>
            <a:ext cx="9618662" cy="1260475"/>
          </a:xfrm>
        </p:spPr>
        <p:txBody>
          <a:bodyPr/>
          <a:lstStyle/>
          <a:p>
            <a:r>
              <a:rPr lang="en-US" altLang="en-US" smtClean="0">
                <a:ea typeface="ＭＳ Ｐゴシック" panose="020B0600070205080204" pitchFamily="34" charset="-128"/>
              </a:rPr>
              <a:t>sigmoid</a:t>
            </a:r>
          </a:p>
        </p:txBody>
      </p:sp>
      <p:sp>
        <p:nvSpPr>
          <p:cNvPr id="16387" name="Content Placeholder 2"/>
          <p:cNvSpPr>
            <a:spLocks noGrp="1"/>
          </p:cNvSpPr>
          <p:nvPr>
            <p:ph idx="1"/>
          </p:nvPr>
        </p:nvSpPr>
        <p:spPr/>
        <p:txBody>
          <a:bodyPr/>
          <a:lstStyle/>
          <a:p>
            <a:pPr>
              <a:buFont typeface="Arial" panose="020B0604020202020204" pitchFamily="34" charset="0"/>
              <a:buNone/>
            </a:pPr>
            <a:r>
              <a:rPr lang="en-US" altLang="en-US" b="1" smtClean="0">
                <a:ea typeface="ＭＳ Ｐゴシック" panose="020B0600070205080204" pitchFamily="34" charset="-128"/>
              </a:rPr>
              <a:t>private static double LogSigmoid(double x) { </a:t>
            </a:r>
            <a:endParaRPr lang="en-US" altLang="en-US" smtClean="0">
              <a:ea typeface="ＭＳ Ｐゴシック" panose="020B0600070205080204" pitchFamily="34" charset="-128"/>
            </a:endParaRPr>
          </a:p>
          <a:p>
            <a:pPr>
              <a:buFont typeface="Arial" panose="020B0604020202020204" pitchFamily="34" charset="0"/>
              <a:buNone/>
            </a:pPr>
            <a:r>
              <a:rPr lang="en-US" altLang="en-US" smtClean="0">
                <a:ea typeface="ＭＳ Ｐゴシック" panose="020B0600070205080204" pitchFamily="34" charset="-128"/>
              </a:rPr>
              <a:t>if (x &lt; -45.0) return 0.0; </a:t>
            </a:r>
          </a:p>
          <a:p>
            <a:pPr>
              <a:buFont typeface="Arial" panose="020B0604020202020204" pitchFamily="34" charset="0"/>
              <a:buNone/>
            </a:pPr>
            <a:r>
              <a:rPr lang="en-US" altLang="en-US" smtClean="0">
                <a:ea typeface="ＭＳ Ｐゴシック" panose="020B0600070205080204" pitchFamily="34" charset="-128"/>
              </a:rPr>
              <a:t>	else if (x &gt; 45.0) return 1.0; </a:t>
            </a:r>
          </a:p>
          <a:p>
            <a:pPr>
              <a:buFont typeface="Arial" panose="020B0604020202020204" pitchFamily="34" charset="0"/>
              <a:buNone/>
            </a:pPr>
            <a:r>
              <a:rPr lang="en-US" altLang="en-US" smtClean="0">
                <a:ea typeface="ＭＳ Ｐゴシック" panose="020B0600070205080204" pitchFamily="34" charset="-128"/>
              </a:rPr>
              <a:t>	else </a:t>
            </a:r>
          </a:p>
          <a:p>
            <a:pPr>
              <a:buFont typeface="Arial" panose="020B0604020202020204" pitchFamily="34" charset="0"/>
              <a:buNone/>
            </a:pPr>
            <a:r>
              <a:rPr lang="en-US" altLang="en-US" smtClean="0">
                <a:ea typeface="ＭＳ Ｐゴシック" panose="020B0600070205080204" pitchFamily="34" charset="-128"/>
              </a:rPr>
              <a:t>          return 1.0 / (1.0 + Math.Exp(-x)); </a:t>
            </a:r>
          </a:p>
          <a:p>
            <a:pPr>
              <a:buFont typeface="Arial" panose="020B0604020202020204" pitchFamily="34" charset="0"/>
              <a:buNone/>
            </a:pPr>
            <a:r>
              <a:rPr lang="en-US" altLang="en-US" smtClean="0">
                <a:ea typeface="ＭＳ Ｐゴシック" panose="020B0600070205080204" pitchFamily="34" charset="-128"/>
              </a:rPr>
              <a:t>}</a:t>
            </a:r>
          </a:p>
          <a:p>
            <a:pPr>
              <a:buFont typeface="Arial" panose="020B0604020202020204" pitchFamily="34" charset="0"/>
              <a:buNone/>
            </a:pPr>
            <a:endParaRPr lang="en-US" altLang="en-US" smtClean="0">
              <a:ea typeface="ＭＳ Ｐゴシック" panose="020B0600070205080204" pitchFamily="34" charset="-128"/>
            </a:endParaRPr>
          </a:p>
        </p:txBody>
      </p:sp>
      <p:sp>
        <p:nvSpPr>
          <p:cNvPr id="16388"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en-US" sz="1400" smtClean="0">
                <a:solidFill>
                  <a:srgbClr val="898989"/>
                </a:solidFill>
              </a:rPr>
              <a:t>Bina Nusantara University</a:t>
            </a:r>
          </a:p>
        </p:txBody>
      </p:sp>
      <p:sp>
        <p:nvSpPr>
          <p:cNvPr id="1638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58C1F107-3B33-47E3-9588-F9740EE330F1}" type="slidenum">
              <a:rPr lang="en-US" altLang="en-US" sz="1400">
                <a:solidFill>
                  <a:srgbClr val="898989"/>
                </a:solidFill>
              </a:rPr>
              <a:pPr eaLnBrk="1" hangingPunct="1"/>
              <a:t>14</a:t>
            </a:fld>
            <a:endParaRPr lang="en-US" altLang="en-US" sz="1400">
              <a:solidFill>
                <a:srgbClr val="898989"/>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46088" y="0"/>
            <a:ext cx="9618662" cy="1260475"/>
          </a:xfrm>
        </p:spPr>
        <p:txBody>
          <a:bodyPr/>
          <a:lstStyle/>
          <a:p>
            <a:r>
              <a:rPr lang="en-US" altLang="en-US" smtClean="0">
                <a:ea typeface="ＭＳ Ｐゴシック" panose="020B0600070205080204" pitchFamily="34" charset="-128"/>
              </a:rPr>
              <a:t>output</a:t>
            </a:r>
          </a:p>
        </p:txBody>
      </p:sp>
      <p:sp>
        <p:nvSpPr>
          <p:cNvPr id="17411" name="Content Placeholder 2"/>
          <p:cNvSpPr>
            <a:spLocks noGrp="1"/>
          </p:cNvSpPr>
          <p:nvPr>
            <p:ph idx="1"/>
          </p:nvPr>
        </p:nvSpPr>
        <p:spPr>
          <a:xfrm>
            <a:off x="534988" y="1765300"/>
            <a:ext cx="9799637" cy="4991100"/>
          </a:xfrm>
        </p:spPr>
        <p:txBody>
          <a:bodyPr/>
          <a:lstStyle/>
          <a:p>
            <a:r>
              <a:rPr lang="en-US" altLang="en-US" sz="3200" smtClean="0">
                <a:ea typeface="ＭＳ Ｐゴシック" panose="020B0600070205080204" pitchFamily="34" charset="-128"/>
              </a:rPr>
              <a:t>After all hidden node output values have been computed, these values are used as inputs to the output layer.</a:t>
            </a:r>
            <a:endParaRPr lang="en-US" altLang="en-US" sz="3200" b="1" smtClean="0">
              <a:ea typeface="ＭＳ Ｐゴシック" panose="020B0600070205080204" pitchFamily="34" charset="-128"/>
            </a:endParaRPr>
          </a:p>
          <a:p>
            <a:pPr>
              <a:buFont typeface="Arial" panose="020B0604020202020204" pitchFamily="34" charset="0"/>
              <a:buNone/>
            </a:pPr>
            <a:r>
              <a:rPr lang="en-US" altLang="en-US" sz="2100" b="1" smtClean="0">
                <a:ea typeface="ＭＳ Ｐゴシック" panose="020B0600070205080204" pitchFamily="34" charset="-128"/>
              </a:rPr>
              <a:t>oSums[0] = (0.4699)(0.17) + (0.5227)(0.19) + (0.5717)(0.21) + (0.6169)(0.23) + 0.25 = </a:t>
            </a:r>
            <a:r>
              <a:rPr lang="en-US" altLang="en-US" sz="2100" b="1" smtClean="0">
                <a:solidFill>
                  <a:srgbClr val="FF0000"/>
                </a:solidFill>
                <a:ea typeface="ＭＳ Ｐゴシック" panose="020B0600070205080204" pitchFamily="34" charset="-128"/>
              </a:rPr>
              <a:t>0.6911</a:t>
            </a:r>
            <a:r>
              <a:rPr lang="en-US" altLang="en-US" sz="2100" b="1" smtClean="0">
                <a:ea typeface="ＭＳ Ｐゴシック" panose="020B0600070205080204" pitchFamily="34" charset="-128"/>
              </a:rPr>
              <a:t> </a:t>
            </a:r>
          </a:p>
          <a:p>
            <a:pPr>
              <a:buFont typeface="Arial" panose="020B0604020202020204" pitchFamily="34" charset="0"/>
              <a:buNone/>
            </a:pPr>
            <a:r>
              <a:rPr lang="en-US" altLang="en-US" sz="2100" b="1" smtClean="0">
                <a:ea typeface="ＭＳ Ｐゴシック" panose="020B0600070205080204" pitchFamily="34" charset="-128"/>
              </a:rPr>
              <a:t>oSums[1] = (0.4699)(0.18) + (0.5227)(0.20) + (0.5717)(0.22) + (0.6169)(0.24) + 0.26 = </a:t>
            </a:r>
            <a:r>
              <a:rPr lang="en-US" altLang="en-US" sz="2100" b="1" smtClean="0">
                <a:solidFill>
                  <a:srgbClr val="FF0000"/>
                </a:solidFill>
                <a:ea typeface="ＭＳ Ｐゴシック" panose="020B0600070205080204" pitchFamily="34" charset="-128"/>
              </a:rPr>
              <a:t>0.7229 </a:t>
            </a:r>
            <a:endParaRPr lang="en-US" altLang="en-US" smtClean="0">
              <a:solidFill>
                <a:srgbClr val="FF0000"/>
              </a:solidFill>
              <a:ea typeface="ＭＳ Ｐゴシック" panose="020B0600070205080204" pitchFamily="34" charset="-128"/>
            </a:endParaRPr>
          </a:p>
          <a:p>
            <a:r>
              <a:rPr lang="en-US" altLang="en-US" sz="3200" smtClean="0">
                <a:ea typeface="ＭＳ Ｐゴシック" panose="020B0600070205080204" pitchFamily="34" charset="-128"/>
              </a:rPr>
              <a:t>The activation function for the output layer is called the </a:t>
            </a:r>
            <a:r>
              <a:rPr lang="en-US" altLang="en-US" sz="3200" smtClean="0">
                <a:solidFill>
                  <a:srgbClr val="00B050"/>
                </a:solidFill>
                <a:ea typeface="ＭＳ Ｐゴシック" panose="020B0600070205080204" pitchFamily="34" charset="-128"/>
              </a:rPr>
              <a:t>softmax</a:t>
            </a:r>
            <a:r>
              <a:rPr lang="en-US" altLang="en-US" sz="3200" smtClean="0">
                <a:ea typeface="ＭＳ Ｐゴシック" panose="020B0600070205080204" pitchFamily="34" charset="-128"/>
              </a:rPr>
              <a:t> function</a:t>
            </a:r>
          </a:p>
          <a:p>
            <a:pPr>
              <a:buFont typeface="Arial" panose="020B0604020202020204" pitchFamily="34" charset="0"/>
              <a:buNone/>
            </a:pPr>
            <a:r>
              <a:rPr lang="en-US" altLang="en-US" sz="2000" b="1" smtClean="0">
                <a:ea typeface="ＭＳ Ｐゴシック" panose="020B0600070205080204" pitchFamily="34" charset="-128"/>
              </a:rPr>
              <a:t>output[0] = exp(0.6911) / (exp(0.6911) + exp(0.7229)) = 1.9959 / (1.9959 + 2.0604) = </a:t>
            </a:r>
            <a:r>
              <a:rPr lang="en-US" altLang="en-US" sz="2000" b="1" smtClean="0">
                <a:solidFill>
                  <a:srgbClr val="FF0000"/>
                </a:solidFill>
                <a:ea typeface="ＭＳ Ｐゴシック" panose="020B0600070205080204" pitchFamily="34" charset="-128"/>
              </a:rPr>
              <a:t>0.4920</a:t>
            </a:r>
            <a:r>
              <a:rPr lang="en-US" altLang="en-US" sz="2000" b="1" smtClean="0">
                <a:ea typeface="ＭＳ Ｐゴシック" panose="020B0600070205080204" pitchFamily="34" charset="-128"/>
              </a:rPr>
              <a:t> </a:t>
            </a:r>
          </a:p>
          <a:p>
            <a:pPr>
              <a:buFont typeface="Arial" panose="020B0604020202020204" pitchFamily="34" charset="0"/>
              <a:buNone/>
            </a:pPr>
            <a:r>
              <a:rPr lang="en-US" altLang="en-US" sz="2000" b="1" smtClean="0">
                <a:ea typeface="ＭＳ Ｐゴシック" panose="020B0600070205080204" pitchFamily="34" charset="-128"/>
              </a:rPr>
              <a:t>output[1] = exp(0.7229) / (exp(0.6911) + exp(0.7229)) = 2.0604 / (1.9959 + 2.0604) =</a:t>
            </a:r>
            <a:r>
              <a:rPr lang="en-US" altLang="en-US" sz="2000" b="1" smtClean="0">
                <a:solidFill>
                  <a:srgbClr val="FF0000"/>
                </a:solidFill>
                <a:ea typeface="ＭＳ Ｐゴシック" panose="020B0600070205080204" pitchFamily="34" charset="-128"/>
              </a:rPr>
              <a:t> 0.5080</a:t>
            </a:r>
          </a:p>
        </p:txBody>
      </p:sp>
      <p:sp>
        <p:nvSpPr>
          <p:cNvPr id="17412"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en-US" sz="1400" smtClean="0">
                <a:solidFill>
                  <a:srgbClr val="898989"/>
                </a:solidFill>
              </a:rPr>
              <a:t>Bina Nusantara University</a:t>
            </a:r>
          </a:p>
        </p:txBody>
      </p:sp>
      <p:sp>
        <p:nvSpPr>
          <p:cNvPr id="1741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FB813846-0FD5-47F1-8147-02F0B3A8DE64}" type="slidenum">
              <a:rPr lang="en-US" altLang="en-US" sz="1400">
                <a:solidFill>
                  <a:srgbClr val="898989"/>
                </a:solidFill>
              </a:rPr>
              <a:pPr eaLnBrk="1" hangingPunct="1"/>
              <a:t>15</a:t>
            </a:fld>
            <a:endParaRPr lang="en-US" altLang="en-US" sz="1400">
              <a:solidFill>
                <a:srgbClr val="898989"/>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623888" y="0"/>
            <a:ext cx="9618662" cy="1260475"/>
          </a:xfrm>
        </p:spPr>
        <p:txBody>
          <a:bodyPr/>
          <a:lstStyle/>
          <a:p>
            <a:r>
              <a:rPr lang="en-US" altLang="en-US" smtClean="0">
                <a:ea typeface="ＭＳ Ｐゴシック" panose="020B0600070205080204" pitchFamily="34" charset="-128"/>
              </a:rPr>
              <a:t>result</a:t>
            </a:r>
          </a:p>
        </p:txBody>
      </p:sp>
      <p:sp>
        <p:nvSpPr>
          <p:cNvPr id="18435" name="Content Placeholder 2"/>
          <p:cNvSpPr>
            <a:spLocks noGrp="1"/>
          </p:cNvSpPr>
          <p:nvPr>
            <p:ph idx="1"/>
          </p:nvPr>
        </p:nvSpPr>
        <p:spPr/>
        <p:txBody>
          <a:bodyPr/>
          <a:lstStyle/>
          <a:p>
            <a:endParaRPr lang="en-US" altLang="en-US" smtClean="0">
              <a:ea typeface="ＭＳ Ｐゴシック" panose="020B0600070205080204" pitchFamily="34" charset="-128"/>
            </a:endParaRPr>
          </a:p>
        </p:txBody>
      </p:sp>
      <p:sp>
        <p:nvSpPr>
          <p:cNvPr id="18436"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en-US" sz="1400" smtClean="0">
                <a:solidFill>
                  <a:srgbClr val="898989"/>
                </a:solidFill>
              </a:rPr>
              <a:t>Bina Nusantara University</a:t>
            </a:r>
          </a:p>
        </p:txBody>
      </p:sp>
      <p:sp>
        <p:nvSpPr>
          <p:cNvPr id="1843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6449E511-8EA1-442E-89E9-C8D6E27C1403}" type="slidenum">
              <a:rPr lang="en-US" altLang="en-US" sz="1400">
                <a:solidFill>
                  <a:srgbClr val="898989"/>
                </a:solidFill>
              </a:rPr>
              <a:pPr eaLnBrk="1" hangingPunct="1"/>
              <a:t>16</a:t>
            </a:fld>
            <a:endParaRPr lang="en-US" altLang="en-US" sz="1400">
              <a:solidFill>
                <a:srgbClr val="898989"/>
              </a:solidFill>
            </a:endParaRPr>
          </a:p>
        </p:txBody>
      </p:sp>
      <p:pic>
        <p:nvPicPr>
          <p:cNvPr id="1843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7613" y="1260475"/>
            <a:ext cx="6591300" cy="604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534988" y="252413"/>
            <a:ext cx="9618662" cy="1260475"/>
          </a:xfrm>
        </p:spPr>
        <p:txBody>
          <a:bodyPr/>
          <a:lstStyle/>
          <a:p>
            <a:r>
              <a:rPr lang="en-US" altLang="en-US" smtClean="0">
                <a:ea typeface="ＭＳ Ｐゴシック" panose="020B0600070205080204" pitchFamily="34" charset="-128"/>
              </a:rPr>
              <a:t>BackPropagation</a:t>
            </a:r>
          </a:p>
        </p:txBody>
      </p:sp>
      <p:sp>
        <p:nvSpPr>
          <p:cNvPr id="3" name="Content Placeholder 2"/>
          <p:cNvSpPr>
            <a:spLocks noGrp="1"/>
          </p:cNvSpPr>
          <p:nvPr>
            <p:ph idx="1"/>
          </p:nvPr>
        </p:nvSpPr>
        <p:spPr/>
        <p:txBody>
          <a:bodyPr/>
          <a:lstStyle/>
          <a:p>
            <a:pPr>
              <a:defRPr/>
            </a:pPr>
            <a:r>
              <a:rPr lang="en-US" sz="2300" dirty="0"/>
              <a:t>Back-propagation </a:t>
            </a:r>
            <a:r>
              <a:rPr lang="en-US" sz="2300" dirty="0">
                <a:solidFill>
                  <a:srgbClr val="FF0000"/>
                </a:solidFill>
              </a:rPr>
              <a:t>compares neural network computed outputs </a:t>
            </a:r>
            <a:r>
              <a:rPr lang="en-US" sz="2300" dirty="0"/>
              <a:t>(for a given set of inputs, and weights and bias values) with target values, determines the magnitude and direction of the difference between actual and target values, and then adjusts the neural network's weights and bias values so that the new outputs will be closer to the target values.</a:t>
            </a:r>
          </a:p>
          <a:p>
            <a:pPr>
              <a:defRPr/>
            </a:pPr>
            <a:r>
              <a:rPr lang="en-US" sz="2300" dirty="0" err="1"/>
              <a:t>Pseudocode</a:t>
            </a:r>
            <a:r>
              <a:rPr lang="en-US" sz="2300" dirty="0"/>
              <a:t>:</a:t>
            </a:r>
          </a:p>
          <a:p>
            <a:pPr indent="584806">
              <a:buFont typeface="Arial" panose="020B0604020202020204" pitchFamily="34" charset="0"/>
              <a:buNone/>
              <a:defRPr/>
            </a:pPr>
            <a:r>
              <a:rPr lang="en-US" sz="2300" b="1" i="1" dirty="0"/>
              <a:t>Loop until some exit condition </a:t>
            </a:r>
          </a:p>
          <a:p>
            <a:pPr indent="584806">
              <a:buFont typeface="Arial" panose="020B0604020202020204" pitchFamily="34" charset="0"/>
              <a:buNone/>
              <a:defRPr/>
            </a:pPr>
            <a:r>
              <a:rPr lang="en-US" sz="2300" b="1" i="1" dirty="0"/>
              <a:t>compute output values </a:t>
            </a:r>
          </a:p>
          <a:p>
            <a:pPr indent="584806">
              <a:buFont typeface="Arial" panose="020B0604020202020204" pitchFamily="34" charset="0"/>
              <a:buNone/>
              <a:defRPr/>
            </a:pPr>
            <a:r>
              <a:rPr lang="en-US" sz="2300" b="1" i="1" dirty="0"/>
              <a:t>compute gradients of output nodes </a:t>
            </a:r>
          </a:p>
          <a:p>
            <a:pPr indent="584806">
              <a:buFont typeface="Arial" panose="020B0604020202020204" pitchFamily="34" charset="0"/>
              <a:buNone/>
              <a:defRPr/>
            </a:pPr>
            <a:r>
              <a:rPr lang="en-US" sz="2300" b="1" i="1" dirty="0"/>
              <a:t>compute gradients of hidden layer nodes </a:t>
            </a:r>
          </a:p>
          <a:p>
            <a:pPr indent="584806">
              <a:buFont typeface="Arial" panose="020B0604020202020204" pitchFamily="34" charset="0"/>
              <a:buNone/>
              <a:defRPr/>
            </a:pPr>
            <a:r>
              <a:rPr lang="en-US" sz="2300" b="1" i="1" dirty="0"/>
              <a:t>update all weights and bias values </a:t>
            </a:r>
          </a:p>
          <a:p>
            <a:pPr indent="584806">
              <a:buFont typeface="Arial" panose="020B0604020202020204" pitchFamily="34" charset="0"/>
              <a:buNone/>
              <a:defRPr/>
            </a:pPr>
            <a:r>
              <a:rPr lang="en-US" sz="2300" b="1" i="1" dirty="0"/>
              <a:t>end </a:t>
            </a:r>
          </a:p>
          <a:p>
            <a:pPr indent="584806">
              <a:buFont typeface="Arial" panose="020B0604020202020204" pitchFamily="34" charset="0"/>
              <a:buNone/>
              <a:defRPr/>
            </a:pPr>
            <a:r>
              <a:rPr lang="en-US" sz="2300" b="1" i="1" dirty="0"/>
              <a:t>loop</a:t>
            </a:r>
            <a:endParaRPr lang="en-US" sz="2300" b="1" dirty="0"/>
          </a:p>
        </p:txBody>
      </p:sp>
      <p:sp>
        <p:nvSpPr>
          <p:cNvPr id="19460"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en-US" sz="1400" smtClean="0">
                <a:solidFill>
                  <a:srgbClr val="898989"/>
                </a:solidFill>
              </a:rPr>
              <a:t>Bina Nusantara University</a:t>
            </a:r>
          </a:p>
        </p:txBody>
      </p:sp>
      <p:sp>
        <p:nvSpPr>
          <p:cNvPr id="1946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38838CF8-BB08-463B-89EF-4422E94E6C27}" type="slidenum">
              <a:rPr lang="en-US" altLang="en-US" sz="1400">
                <a:solidFill>
                  <a:srgbClr val="898989"/>
                </a:solidFill>
              </a:rPr>
              <a:pPr eaLnBrk="1" hangingPunct="1"/>
              <a:t>17</a:t>
            </a:fld>
            <a:endParaRPr lang="en-US" altLang="en-US" sz="1400">
              <a:solidFill>
                <a:srgbClr val="898989"/>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534988" y="0"/>
            <a:ext cx="9618662" cy="1260475"/>
          </a:xfrm>
        </p:spPr>
        <p:txBody>
          <a:bodyPr/>
          <a:lstStyle/>
          <a:p>
            <a:r>
              <a:rPr lang="en-US" altLang="en-US" smtClean="0">
                <a:ea typeface="ＭＳ Ｐゴシック" panose="020B0600070205080204" pitchFamily="34" charset="-128"/>
              </a:rPr>
              <a:t>Gradient</a:t>
            </a:r>
          </a:p>
        </p:txBody>
      </p:sp>
      <p:sp>
        <p:nvSpPr>
          <p:cNvPr id="20483" name="Content Placeholder 2"/>
          <p:cNvSpPr>
            <a:spLocks noGrp="1"/>
          </p:cNvSpPr>
          <p:nvPr>
            <p:ph idx="1"/>
          </p:nvPr>
        </p:nvSpPr>
        <p:spPr/>
        <p:txBody>
          <a:bodyPr/>
          <a:lstStyle/>
          <a:p>
            <a:r>
              <a:rPr lang="en-US" altLang="en-US" smtClean="0">
                <a:ea typeface="ＭＳ Ｐゴシック" panose="020B0600070205080204" pitchFamily="34" charset="-128"/>
              </a:rPr>
              <a:t>Gradients are values that reflect the difference between a neural network's computed output values and the desired target values. </a:t>
            </a:r>
          </a:p>
        </p:txBody>
      </p:sp>
      <p:sp>
        <p:nvSpPr>
          <p:cNvPr id="20484"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en-US" sz="1400" smtClean="0">
                <a:solidFill>
                  <a:srgbClr val="898989"/>
                </a:solidFill>
              </a:rPr>
              <a:t>Bina Nusantara University</a:t>
            </a:r>
          </a:p>
        </p:txBody>
      </p:sp>
      <p:sp>
        <p:nvSpPr>
          <p:cNvPr id="2048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CFC79CF3-832A-473D-B394-B90C3ED20536}" type="slidenum">
              <a:rPr lang="en-US" altLang="en-US" sz="1400">
                <a:solidFill>
                  <a:srgbClr val="898989"/>
                </a:solidFill>
              </a:rPr>
              <a:pPr eaLnBrk="1" hangingPunct="1"/>
              <a:t>18</a:t>
            </a:fld>
            <a:endParaRPr lang="en-US" altLang="en-US" sz="1400">
              <a:solidFill>
                <a:srgbClr val="898989"/>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1068388" y="0"/>
            <a:ext cx="9620250" cy="1260475"/>
          </a:xfrm>
        </p:spPr>
        <p:txBody>
          <a:bodyPr/>
          <a:lstStyle/>
          <a:p>
            <a:r>
              <a:rPr lang="en-US" altLang="en-US" smtClean="0">
                <a:ea typeface="ＭＳ Ｐゴシック" panose="020B0600070205080204" pitchFamily="34" charset="-128"/>
              </a:rPr>
              <a:t>Gradient example</a:t>
            </a:r>
          </a:p>
        </p:txBody>
      </p:sp>
      <p:sp>
        <p:nvSpPr>
          <p:cNvPr id="21507" name="Content Placeholder 2"/>
          <p:cNvSpPr>
            <a:spLocks noGrp="1"/>
          </p:cNvSpPr>
          <p:nvPr>
            <p:ph idx="1"/>
          </p:nvPr>
        </p:nvSpPr>
        <p:spPr/>
        <p:txBody>
          <a:bodyPr/>
          <a:lstStyle/>
          <a:p>
            <a:endParaRPr lang="en-US" altLang="en-US" smtClean="0">
              <a:ea typeface="ＭＳ Ｐゴシック" panose="020B0600070205080204" pitchFamily="34" charset="-128"/>
            </a:endParaRPr>
          </a:p>
        </p:txBody>
      </p:sp>
      <p:sp>
        <p:nvSpPr>
          <p:cNvPr id="21508"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en-US" sz="1400" smtClean="0">
                <a:solidFill>
                  <a:srgbClr val="898989"/>
                </a:solidFill>
              </a:rPr>
              <a:t>Bina Nusantara University</a:t>
            </a:r>
          </a:p>
        </p:txBody>
      </p:sp>
      <p:sp>
        <p:nvSpPr>
          <p:cNvPr id="2150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B88E0C93-E7C5-4CC5-A62C-17A53843F45D}" type="slidenum">
              <a:rPr lang="en-US" altLang="en-US" sz="1400">
                <a:solidFill>
                  <a:srgbClr val="898989"/>
                </a:solidFill>
              </a:rPr>
              <a:pPr eaLnBrk="1" hangingPunct="1"/>
              <a:t>19</a:t>
            </a:fld>
            <a:endParaRPr lang="en-US" altLang="en-US" sz="1400">
              <a:solidFill>
                <a:srgbClr val="898989"/>
              </a:solidFill>
            </a:endParaRPr>
          </a:p>
        </p:txBody>
      </p:sp>
      <p:pic>
        <p:nvPicPr>
          <p:cNvPr id="215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388" y="1547813"/>
            <a:ext cx="8061325" cy="574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Content Placeholder 2"/>
          <p:cNvSpPr>
            <a:spLocks noGrp="1"/>
          </p:cNvSpPr>
          <p:nvPr>
            <p:ph idx="1"/>
          </p:nvPr>
        </p:nvSpPr>
        <p:spPr/>
        <p:txBody>
          <a:bodyPr/>
          <a:lstStyle/>
          <a:p>
            <a:r>
              <a:rPr lang="en-US" altLang="en-US" smtClean="0">
                <a:ea typeface="ＭＳ Ｐゴシック" panose="020B0600070205080204" pitchFamily="34" charset="-128"/>
              </a:rPr>
              <a:t>Learning Feed Forward network</a:t>
            </a:r>
          </a:p>
          <a:p>
            <a:r>
              <a:rPr lang="en-US" altLang="en-US" smtClean="0">
                <a:ea typeface="ＭＳ Ｐゴシック" panose="020B0600070205080204" pitchFamily="34" charset="-128"/>
              </a:rPr>
              <a:t>Backpropagation in MLP</a:t>
            </a:r>
          </a:p>
          <a:p>
            <a:r>
              <a:rPr lang="en-US" altLang="en-US" smtClean="0">
                <a:ea typeface="ＭＳ Ｐゴシック" panose="020B0600070205080204" pitchFamily="34" charset="-128"/>
              </a:rPr>
              <a:t>Incremental Training</a:t>
            </a:r>
          </a:p>
          <a:p>
            <a:r>
              <a:rPr lang="en-US" altLang="en-US" smtClean="0">
                <a:ea typeface="ＭＳ Ｐゴシック" panose="020B0600070205080204" pitchFamily="34" charset="-128"/>
              </a:rPr>
              <a:t>Deep Learning</a:t>
            </a:r>
          </a:p>
        </p:txBody>
      </p:sp>
      <p:sp>
        <p:nvSpPr>
          <p:cNvPr id="4099"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en-US" sz="1400" smtClean="0">
                <a:solidFill>
                  <a:srgbClr val="898989"/>
                </a:solidFill>
              </a:rPr>
              <a:t>Bina Nusantara University</a:t>
            </a:r>
          </a:p>
        </p:txBody>
      </p:sp>
      <p:sp>
        <p:nvSpPr>
          <p:cNvPr id="4100"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886F735B-B471-4D6F-A720-A55B24ACF326}" type="slidenum">
              <a:rPr lang="en-US" altLang="en-US" sz="1400">
                <a:solidFill>
                  <a:srgbClr val="898989"/>
                </a:solidFill>
              </a:rPr>
              <a:pPr eaLnBrk="1" hangingPunct="1"/>
              <a:t>2</a:t>
            </a:fld>
            <a:endParaRPr lang="en-US" altLang="en-US" sz="1400">
              <a:solidFill>
                <a:srgbClr val="898989"/>
              </a:solidFill>
            </a:endParaRPr>
          </a:p>
        </p:txBody>
      </p:sp>
      <p:sp>
        <p:nvSpPr>
          <p:cNvPr id="6" name="Title 1"/>
          <p:cNvSpPr txBox="1">
            <a:spLocks/>
          </p:cNvSpPr>
          <p:nvPr/>
        </p:nvSpPr>
        <p:spPr bwMode="auto">
          <a:xfrm>
            <a:off x="534988" y="0"/>
            <a:ext cx="9618662" cy="1260475"/>
          </a:xfrm>
          <a:prstGeom prst="rect">
            <a:avLst/>
          </a:prstGeom>
          <a:noFill/>
          <a:ln w="9525">
            <a:noFill/>
            <a:miter lim="800000"/>
            <a:headEnd/>
            <a:tailEnd/>
          </a:ln>
        </p:spPr>
        <p:txBody>
          <a:bodyPr lIns="104287" tIns="52144" rIns="104287" bIns="52144" anchor="ctr"/>
          <a:lstStyle/>
          <a:p>
            <a:pPr algn="ctr" defTabSz="1042873" eaLnBrk="0" hangingPunct="0">
              <a:defRPr/>
            </a:pPr>
            <a:r>
              <a:rPr lang="en-US" sz="3600" kern="0" dirty="0">
                <a:latin typeface="+mj-lt"/>
                <a:cs typeface="ＭＳ Ｐゴシック" pitchFamily="-109" charset="-128"/>
              </a:rPr>
              <a:t>Agenda</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p:cNvSpPr>
            <a:spLocks noGrp="1"/>
          </p:cNvSpPr>
          <p:nvPr>
            <p:ph idx="1"/>
          </p:nvPr>
        </p:nvSpPr>
        <p:spPr/>
        <p:txBody>
          <a:bodyPr/>
          <a:lstStyle/>
          <a:p>
            <a:r>
              <a:rPr lang="en-US" altLang="en-US" sz="2800" smtClean="0">
                <a:ea typeface="ＭＳ Ｐゴシック" panose="020B0600070205080204" pitchFamily="34" charset="-128"/>
              </a:rPr>
              <a:t>The </a:t>
            </a:r>
            <a:r>
              <a:rPr lang="en-US" altLang="en-US" sz="2800" smtClean="0">
                <a:solidFill>
                  <a:srgbClr val="FF0000"/>
                </a:solidFill>
                <a:ea typeface="ＭＳ Ｐゴシック" panose="020B0600070205080204" pitchFamily="34" charset="-128"/>
              </a:rPr>
              <a:t>gradient</a:t>
            </a:r>
            <a:r>
              <a:rPr lang="en-US" altLang="en-US" sz="2800" smtClean="0">
                <a:ea typeface="ＭＳ Ｐゴシック" panose="020B0600070205080204" pitchFamily="34" charset="-128"/>
              </a:rPr>
              <a:t> of an output node is the difference between the computed output value and the desired value, multiplied by the calculus derivative of the activation function used by the output layer. </a:t>
            </a:r>
          </a:p>
          <a:p>
            <a:r>
              <a:rPr lang="en-US" altLang="en-US" sz="2800" smtClean="0">
                <a:ea typeface="ＭＳ Ｐゴシック" panose="020B0600070205080204" pitchFamily="34" charset="-128"/>
              </a:rPr>
              <a:t>The </a:t>
            </a:r>
            <a:r>
              <a:rPr lang="en-US" altLang="en-US" sz="2800" smtClean="0">
                <a:solidFill>
                  <a:srgbClr val="FF0000"/>
                </a:solidFill>
                <a:ea typeface="ＭＳ Ｐゴシック" panose="020B0600070205080204" pitchFamily="34" charset="-128"/>
              </a:rPr>
              <a:t>calculus derivative of the softmax activation function </a:t>
            </a:r>
            <a:r>
              <a:rPr lang="en-US" altLang="en-US" sz="2800" smtClean="0">
                <a:ea typeface="ＭＳ Ｐゴシック" panose="020B0600070205080204" pitchFamily="34" charset="-128"/>
              </a:rPr>
              <a:t>at some value </a:t>
            </a:r>
            <a:r>
              <a:rPr lang="en-US" altLang="en-US" sz="2800" i="1" smtClean="0">
                <a:ea typeface="ＭＳ Ｐゴシック" panose="020B0600070205080204" pitchFamily="34" charset="-128"/>
              </a:rPr>
              <a:t>y is just y(1 - y). The values of the output node gradients are calculated as: </a:t>
            </a:r>
          </a:p>
          <a:p>
            <a:pPr>
              <a:buFont typeface="Arial" panose="020B0604020202020204" pitchFamily="34" charset="0"/>
              <a:buNone/>
            </a:pPr>
            <a:endParaRPr lang="en-US" altLang="en-US" sz="2400" i="1" smtClean="0">
              <a:ea typeface="ＭＳ Ｐゴシック" panose="020B0600070205080204" pitchFamily="34" charset="-128"/>
            </a:endParaRPr>
          </a:p>
          <a:p>
            <a:pPr>
              <a:buFont typeface="Arial" panose="020B0604020202020204" pitchFamily="34" charset="0"/>
              <a:buNone/>
            </a:pPr>
            <a:r>
              <a:rPr lang="en-US" altLang="en-US" sz="2400" smtClean="0">
                <a:ea typeface="ＭＳ Ｐゴシック" panose="020B0600070205080204" pitchFamily="34" charset="-128"/>
              </a:rPr>
              <a:t>oGrad[0] = </a:t>
            </a:r>
            <a:r>
              <a:rPr lang="en-US" altLang="en-US" sz="2400" smtClean="0">
                <a:solidFill>
                  <a:srgbClr val="0070C0"/>
                </a:solidFill>
                <a:ea typeface="ＭＳ Ｐゴシック" panose="020B0600070205080204" pitchFamily="34" charset="-128"/>
              </a:rPr>
              <a:t>(1 - 0.4920)(0.4920) </a:t>
            </a:r>
            <a:r>
              <a:rPr lang="en-US" altLang="en-US" sz="2400" smtClean="0">
                <a:ea typeface="ＭＳ Ｐゴシック" panose="020B0600070205080204" pitchFamily="34" charset="-128"/>
              </a:rPr>
              <a:t>* </a:t>
            </a:r>
            <a:r>
              <a:rPr lang="en-US" altLang="en-US" sz="2400" smtClean="0">
                <a:solidFill>
                  <a:srgbClr val="FF0000"/>
                </a:solidFill>
                <a:ea typeface="ＭＳ Ｐゴシック" panose="020B0600070205080204" pitchFamily="34" charset="-128"/>
              </a:rPr>
              <a:t>(0.2500 - 0.4920) </a:t>
            </a:r>
            <a:r>
              <a:rPr lang="en-US" altLang="en-US" sz="2400" smtClean="0">
                <a:ea typeface="ＭＳ Ｐゴシック" panose="020B0600070205080204" pitchFamily="34" charset="-128"/>
              </a:rPr>
              <a:t>= 0.2499 * -0.2420 = -0.0605 </a:t>
            </a:r>
          </a:p>
          <a:p>
            <a:pPr>
              <a:buFont typeface="Arial" panose="020B0604020202020204" pitchFamily="34" charset="0"/>
              <a:buNone/>
            </a:pPr>
            <a:r>
              <a:rPr lang="en-US" altLang="en-US" sz="2400" smtClean="0">
                <a:ea typeface="ＭＳ Ｐゴシック" panose="020B0600070205080204" pitchFamily="34" charset="-128"/>
              </a:rPr>
              <a:t>oGrad[1] = </a:t>
            </a:r>
            <a:r>
              <a:rPr lang="en-US" altLang="en-US" sz="2400" smtClean="0">
                <a:solidFill>
                  <a:srgbClr val="00B0F0"/>
                </a:solidFill>
                <a:ea typeface="ＭＳ Ｐゴシック" panose="020B0600070205080204" pitchFamily="34" charset="-128"/>
              </a:rPr>
              <a:t>(1 - 0.5080)(0.5080) </a:t>
            </a:r>
            <a:r>
              <a:rPr lang="en-US" altLang="en-US" sz="2400" smtClean="0">
                <a:ea typeface="ＭＳ Ｐゴシック" panose="020B0600070205080204" pitchFamily="34" charset="-128"/>
              </a:rPr>
              <a:t>*</a:t>
            </a:r>
            <a:r>
              <a:rPr lang="en-US" altLang="en-US" sz="2400" smtClean="0">
                <a:solidFill>
                  <a:srgbClr val="FF0000"/>
                </a:solidFill>
                <a:ea typeface="ＭＳ Ｐゴシック" panose="020B0600070205080204" pitchFamily="34" charset="-128"/>
              </a:rPr>
              <a:t> (0.7500 - 0.5080) </a:t>
            </a:r>
            <a:r>
              <a:rPr lang="en-US" altLang="en-US" sz="2400" smtClean="0">
                <a:ea typeface="ＭＳ Ｐゴシック" panose="020B0600070205080204" pitchFamily="34" charset="-128"/>
              </a:rPr>
              <a:t>= 0.2499 * 0.2420 = 0.0605 </a:t>
            </a:r>
          </a:p>
        </p:txBody>
      </p:sp>
      <p:sp>
        <p:nvSpPr>
          <p:cNvPr id="22531"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en-US" sz="1400" smtClean="0">
                <a:solidFill>
                  <a:srgbClr val="898989"/>
                </a:solidFill>
              </a:rPr>
              <a:t>Bina Nusantara University</a:t>
            </a:r>
          </a:p>
        </p:txBody>
      </p:sp>
      <p:sp>
        <p:nvSpPr>
          <p:cNvPr id="22532"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7562ED01-9A22-4389-A974-FC19907C4224}" type="slidenum">
              <a:rPr lang="en-US" altLang="en-US" sz="1400">
                <a:solidFill>
                  <a:srgbClr val="898989"/>
                </a:solidFill>
              </a:rPr>
              <a:pPr eaLnBrk="1" hangingPunct="1"/>
              <a:t>20</a:t>
            </a:fld>
            <a:endParaRPr lang="en-US" altLang="en-US" sz="1400">
              <a:solidFill>
                <a:srgbClr val="898989"/>
              </a:solidFill>
            </a:endParaRPr>
          </a:p>
        </p:txBody>
      </p:sp>
      <p:sp>
        <p:nvSpPr>
          <p:cNvPr id="22533" name="Title 1"/>
          <p:cNvSpPr>
            <a:spLocks noGrp="1"/>
          </p:cNvSpPr>
          <p:nvPr>
            <p:ph type="title"/>
          </p:nvPr>
        </p:nvSpPr>
        <p:spPr>
          <a:xfrm>
            <a:off x="1068388" y="0"/>
            <a:ext cx="9620250" cy="1260475"/>
          </a:xfrm>
        </p:spPr>
        <p:txBody>
          <a:bodyPr/>
          <a:lstStyle/>
          <a:p>
            <a:r>
              <a:rPr lang="en-US" altLang="en-US" smtClean="0">
                <a:ea typeface="ＭＳ Ｐゴシック" panose="020B0600070205080204" pitchFamily="34" charset="-128"/>
              </a:rPr>
              <a:t>Gradient example</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2"/>
          <p:cNvSpPr>
            <a:spLocks noGrp="1"/>
          </p:cNvSpPr>
          <p:nvPr>
            <p:ph idx="1"/>
          </p:nvPr>
        </p:nvSpPr>
        <p:spPr/>
        <p:txBody>
          <a:bodyPr/>
          <a:lstStyle/>
          <a:p>
            <a:pPr marL="0" indent="0">
              <a:buFont typeface="Arial" panose="020B0604020202020204" pitchFamily="34" charset="0"/>
              <a:buNone/>
            </a:pPr>
            <a:r>
              <a:rPr lang="en-US" altLang="en-US" smtClean="0">
                <a:ea typeface="ＭＳ Ｐゴシック" panose="020B0600070205080204" pitchFamily="34" charset="-128"/>
              </a:rPr>
              <a:t>double derivative = (1 - outputs[i]) * outputs[i]; </a:t>
            </a:r>
          </a:p>
          <a:p>
            <a:pPr marL="0" indent="0">
              <a:buFont typeface="Arial" panose="020B0604020202020204" pitchFamily="34" charset="0"/>
              <a:buNone/>
            </a:pPr>
            <a:r>
              <a:rPr lang="en-US" altLang="en-US" smtClean="0">
                <a:ea typeface="ＭＳ Ｐゴシック" panose="020B0600070205080204" pitchFamily="34" charset="-128"/>
              </a:rPr>
              <a:t> // Derivative of softmax is y(1-y).</a:t>
            </a:r>
          </a:p>
          <a:p>
            <a:pPr marL="0" indent="0">
              <a:buFont typeface="Arial" panose="020B0604020202020204" pitchFamily="34" charset="0"/>
              <a:buNone/>
            </a:pPr>
            <a:r>
              <a:rPr lang="en-US" altLang="en-US" smtClean="0">
                <a:ea typeface="ＭＳ Ｐゴシック" panose="020B0600070205080204" pitchFamily="34" charset="-128"/>
              </a:rPr>
              <a:t>    oGrads[i] = derivative * (tValues[i] - outputs[i]); </a:t>
            </a:r>
          </a:p>
        </p:txBody>
      </p:sp>
      <p:sp>
        <p:nvSpPr>
          <p:cNvPr id="23555"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en-US" sz="1400" smtClean="0">
                <a:solidFill>
                  <a:srgbClr val="898989"/>
                </a:solidFill>
              </a:rPr>
              <a:t>Bina Nusantara University</a:t>
            </a:r>
          </a:p>
        </p:txBody>
      </p:sp>
      <p:sp>
        <p:nvSpPr>
          <p:cNvPr id="23556"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6255D5D4-77C8-4F64-9120-F9BB3A3D180B}" type="slidenum">
              <a:rPr lang="en-US" altLang="en-US" sz="1400">
                <a:solidFill>
                  <a:srgbClr val="898989"/>
                </a:solidFill>
              </a:rPr>
              <a:pPr eaLnBrk="1" hangingPunct="1"/>
              <a:t>21</a:t>
            </a:fld>
            <a:endParaRPr lang="en-US" altLang="en-US" sz="1400">
              <a:solidFill>
                <a:srgbClr val="898989"/>
              </a:solidFill>
            </a:endParaRPr>
          </a:p>
        </p:txBody>
      </p:sp>
      <p:sp>
        <p:nvSpPr>
          <p:cNvPr id="23557" name="Title 1"/>
          <p:cNvSpPr>
            <a:spLocks noGrp="1"/>
          </p:cNvSpPr>
          <p:nvPr>
            <p:ph type="title"/>
          </p:nvPr>
        </p:nvSpPr>
        <p:spPr>
          <a:xfrm>
            <a:off x="1068388" y="0"/>
            <a:ext cx="9620250" cy="1260475"/>
          </a:xfrm>
        </p:spPr>
        <p:txBody>
          <a:bodyPr/>
          <a:lstStyle/>
          <a:p>
            <a:r>
              <a:rPr lang="en-US" altLang="en-US" smtClean="0">
                <a:ea typeface="ＭＳ Ｐゴシック" panose="020B0600070205080204" pitchFamily="34" charset="-128"/>
              </a:rPr>
              <a:t>Gradient example</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2"/>
          <p:cNvSpPr>
            <a:spLocks noGrp="1"/>
          </p:cNvSpPr>
          <p:nvPr>
            <p:ph idx="1"/>
          </p:nvPr>
        </p:nvSpPr>
        <p:spPr/>
        <p:txBody>
          <a:bodyPr/>
          <a:lstStyle/>
          <a:p>
            <a:r>
              <a:rPr lang="en-US" altLang="en-US" sz="3200" smtClean="0">
                <a:ea typeface="ＭＳ Ｐゴシック" panose="020B0600070205080204" pitchFamily="34" charset="-128"/>
              </a:rPr>
              <a:t>The calculation is best explained by example. As it turns out, the derivative of the </a:t>
            </a:r>
            <a:r>
              <a:rPr lang="en-US" altLang="en-US" sz="3200" smtClean="0">
                <a:solidFill>
                  <a:srgbClr val="FF0000"/>
                </a:solidFill>
                <a:ea typeface="ＭＳ Ｐゴシック" panose="020B0600070205080204" pitchFamily="34" charset="-128"/>
              </a:rPr>
              <a:t>hyperbolic tangent </a:t>
            </a:r>
            <a:r>
              <a:rPr lang="en-US" altLang="en-US" sz="3200" smtClean="0">
                <a:ea typeface="ＭＳ Ｐゴシック" panose="020B0600070205080204" pitchFamily="34" charset="-128"/>
              </a:rPr>
              <a:t>at some value </a:t>
            </a:r>
            <a:r>
              <a:rPr lang="en-US" altLang="en-US" sz="3200" i="1" smtClean="0">
                <a:ea typeface="ＭＳ Ｐゴシック" panose="020B0600070205080204" pitchFamily="34" charset="-128"/>
              </a:rPr>
              <a:t>y is </a:t>
            </a:r>
            <a:r>
              <a:rPr lang="en-US" altLang="en-US" sz="3200" i="1" smtClean="0">
                <a:solidFill>
                  <a:srgbClr val="FF0000"/>
                </a:solidFill>
                <a:ea typeface="ＭＳ Ｐゴシック" panose="020B0600070205080204" pitchFamily="34" charset="-128"/>
              </a:rPr>
              <a:t>(1 - y)(1 + y). </a:t>
            </a:r>
            <a:r>
              <a:rPr lang="en-US" altLang="en-US" sz="3200" i="1" smtClean="0">
                <a:ea typeface="ＭＳ Ｐゴシック" panose="020B0600070205080204" pitchFamily="34" charset="-128"/>
              </a:rPr>
              <a:t>The gradient for hidden node 0, with rounding, is computed as: </a:t>
            </a:r>
          </a:p>
          <a:p>
            <a:endParaRPr lang="en-US" altLang="en-US" i="1" smtClean="0">
              <a:ea typeface="ＭＳ Ｐゴシック" panose="020B0600070205080204" pitchFamily="34" charset="-128"/>
            </a:endParaRPr>
          </a:p>
          <a:p>
            <a:pPr>
              <a:buFont typeface="Arial" panose="020B0604020202020204" pitchFamily="34" charset="0"/>
              <a:buNone/>
            </a:pPr>
            <a:r>
              <a:rPr lang="en-US" altLang="en-US" sz="2100" smtClean="0">
                <a:ea typeface="ＭＳ Ｐゴシック" panose="020B0600070205080204" pitchFamily="34" charset="-128"/>
              </a:rPr>
              <a:t>hGrad[0]: </a:t>
            </a:r>
          </a:p>
          <a:p>
            <a:pPr>
              <a:buFont typeface="Arial" panose="020B0604020202020204" pitchFamily="34" charset="0"/>
              <a:buNone/>
            </a:pPr>
            <a:r>
              <a:rPr lang="en-US" altLang="en-US" sz="2100" smtClean="0">
                <a:ea typeface="ＭＳ Ｐゴシック" panose="020B0600070205080204" pitchFamily="34" charset="-128"/>
              </a:rPr>
              <a:t>derivative = (1 - 0.4699)(1 + 0.4699) = 0.5301 * 1.4699 = 0.7792 </a:t>
            </a:r>
          </a:p>
          <a:p>
            <a:pPr>
              <a:buFont typeface="Arial" panose="020B0604020202020204" pitchFamily="34" charset="0"/>
              <a:buNone/>
            </a:pPr>
            <a:r>
              <a:rPr lang="en-US" altLang="en-US" sz="2100" smtClean="0">
                <a:ea typeface="ＭＳ Ｐゴシック" panose="020B0600070205080204" pitchFamily="34" charset="-128"/>
              </a:rPr>
              <a:t>sum = (-0.0605)(0.17) + (0.0605)(0.18) = -0.0103 + 0.0109 = 0.0006 </a:t>
            </a:r>
          </a:p>
          <a:p>
            <a:pPr>
              <a:buFont typeface="Arial" panose="020B0604020202020204" pitchFamily="34" charset="0"/>
              <a:buNone/>
            </a:pPr>
            <a:r>
              <a:rPr lang="en-US" altLang="en-US" sz="2100" smtClean="0">
                <a:ea typeface="ＭＳ Ｐゴシック" panose="020B0600070205080204" pitchFamily="34" charset="-128"/>
              </a:rPr>
              <a:t>hGrad[0] = 0.7792 * 0.0006 = 0.00047 (rounded) </a:t>
            </a:r>
          </a:p>
        </p:txBody>
      </p:sp>
      <p:sp>
        <p:nvSpPr>
          <p:cNvPr id="24579"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en-US" sz="1400" smtClean="0">
                <a:solidFill>
                  <a:srgbClr val="898989"/>
                </a:solidFill>
              </a:rPr>
              <a:t>Bina Nusantara University</a:t>
            </a:r>
          </a:p>
        </p:txBody>
      </p:sp>
      <p:sp>
        <p:nvSpPr>
          <p:cNvPr id="24580"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C09F3A95-FE7B-4D6E-AE23-3AAF2F2508BA}" type="slidenum">
              <a:rPr lang="en-US" altLang="en-US" sz="1400">
                <a:solidFill>
                  <a:srgbClr val="898989"/>
                </a:solidFill>
              </a:rPr>
              <a:pPr eaLnBrk="1" hangingPunct="1"/>
              <a:t>22</a:t>
            </a:fld>
            <a:endParaRPr lang="en-US" altLang="en-US" sz="1400">
              <a:solidFill>
                <a:srgbClr val="898989"/>
              </a:solidFill>
            </a:endParaRPr>
          </a:p>
        </p:txBody>
      </p:sp>
      <p:sp>
        <p:nvSpPr>
          <p:cNvPr id="24581" name="Title 1"/>
          <p:cNvSpPr>
            <a:spLocks noGrp="1"/>
          </p:cNvSpPr>
          <p:nvPr>
            <p:ph type="title"/>
          </p:nvPr>
        </p:nvSpPr>
        <p:spPr>
          <a:xfrm>
            <a:off x="1068388" y="0"/>
            <a:ext cx="9620250" cy="1260475"/>
          </a:xfrm>
        </p:spPr>
        <p:txBody>
          <a:bodyPr/>
          <a:lstStyle/>
          <a:p>
            <a:r>
              <a:rPr lang="en-US" altLang="en-US" smtClean="0">
                <a:ea typeface="ＭＳ Ｐゴシック" panose="020B0600070205080204" pitchFamily="34" charset="-128"/>
              </a:rPr>
              <a:t>Gradient example</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defRPr/>
            </a:pPr>
            <a:r>
              <a:rPr lang="en-US" sz="3200" dirty="0" smtClean="0"/>
              <a:t>Similarly, the gradient for hidden node 1 is:</a:t>
            </a:r>
            <a:r>
              <a:rPr lang="en-US" dirty="0" smtClean="0"/>
              <a:t> </a:t>
            </a:r>
          </a:p>
          <a:p>
            <a:pPr marL="0" indent="0">
              <a:buFont typeface="Arial" panose="020B0604020202020204" pitchFamily="34" charset="0"/>
              <a:buNone/>
              <a:defRPr/>
            </a:pPr>
            <a:endParaRPr lang="en-US" dirty="0" smtClean="0"/>
          </a:p>
          <a:p>
            <a:pPr>
              <a:buFont typeface="Arial" panose="020B0604020202020204" pitchFamily="34" charset="0"/>
              <a:buNone/>
              <a:defRPr/>
            </a:pPr>
            <a:r>
              <a:rPr lang="en-US" sz="2100" dirty="0" err="1"/>
              <a:t>hGrad</a:t>
            </a:r>
            <a:r>
              <a:rPr lang="en-US" sz="2100" dirty="0"/>
              <a:t>[1]: </a:t>
            </a:r>
          </a:p>
          <a:p>
            <a:pPr>
              <a:buFont typeface="Arial" panose="020B0604020202020204" pitchFamily="34" charset="0"/>
              <a:buNone/>
              <a:defRPr/>
            </a:pPr>
            <a:r>
              <a:rPr lang="en-US" sz="2100" dirty="0"/>
              <a:t>derivative = (1 - 0.5227)(1 + 0.5227) = 0.4773 * 1.5227 = 0.7268 </a:t>
            </a:r>
          </a:p>
          <a:p>
            <a:pPr>
              <a:buFont typeface="Arial" panose="020B0604020202020204" pitchFamily="34" charset="0"/>
              <a:buNone/>
              <a:defRPr/>
            </a:pPr>
            <a:r>
              <a:rPr lang="en-US" sz="2100" dirty="0"/>
              <a:t>sum = (-0.0605)(0.19) + (0.0605)(0.20) = -0.0115 + 0.0121 = 0.0006 </a:t>
            </a:r>
          </a:p>
          <a:p>
            <a:pPr>
              <a:buFont typeface="Arial" panose="020B0604020202020204" pitchFamily="34" charset="0"/>
              <a:buNone/>
              <a:defRPr/>
            </a:pPr>
            <a:r>
              <a:rPr lang="en-US" sz="2100" dirty="0" err="1"/>
              <a:t>hGrad</a:t>
            </a:r>
            <a:r>
              <a:rPr lang="en-US" sz="2100" dirty="0"/>
              <a:t>[3] = 0.7268 * 0.0006 = 0.00044 </a:t>
            </a:r>
          </a:p>
        </p:txBody>
      </p:sp>
      <p:sp>
        <p:nvSpPr>
          <p:cNvPr id="25603"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en-US" sz="1400" smtClean="0">
                <a:solidFill>
                  <a:srgbClr val="898989"/>
                </a:solidFill>
              </a:rPr>
              <a:t>Bina Nusantara University</a:t>
            </a:r>
          </a:p>
        </p:txBody>
      </p:sp>
      <p:sp>
        <p:nvSpPr>
          <p:cNvPr id="25604"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DB2C3686-FDA5-46D5-B608-78A1E08E0D29}" type="slidenum">
              <a:rPr lang="en-US" altLang="en-US" sz="1400">
                <a:solidFill>
                  <a:srgbClr val="898989"/>
                </a:solidFill>
              </a:rPr>
              <a:pPr eaLnBrk="1" hangingPunct="1"/>
              <a:t>23</a:t>
            </a:fld>
            <a:endParaRPr lang="en-US" altLang="en-US" sz="1400">
              <a:solidFill>
                <a:srgbClr val="898989"/>
              </a:solidFill>
            </a:endParaRPr>
          </a:p>
        </p:txBody>
      </p:sp>
      <p:sp>
        <p:nvSpPr>
          <p:cNvPr id="25605" name="Title 1"/>
          <p:cNvSpPr>
            <a:spLocks noGrp="1"/>
          </p:cNvSpPr>
          <p:nvPr>
            <p:ph type="title"/>
          </p:nvPr>
        </p:nvSpPr>
        <p:spPr>
          <a:xfrm>
            <a:off x="1068388" y="0"/>
            <a:ext cx="9620250" cy="1260475"/>
          </a:xfrm>
        </p:spPr>
        <p:txBody>
          <a:bodyPr/>
          <a:lstStyle/>
          <a:p>
            <a:r>
              <a:rPr lang="en-US" altLang="en-US" smtClean="0">
                <a:ea typeface="ＭＳ Ｐゴシック" panose="020B0600070205080204" pitchFamily="34" charset="-128"/>
              </a:rPr>
              <a:t>Gradient example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ntent Placeholder 2"/>
          <p:cNvSpPr>
            <a:spLocks noGrp="1"/>
          </p:cNvSpPr>
          <p:nvPr>
            <p:ph idx="1"/>
          </p:nvPr>
        </p:nvSpPr>
        <p:spPr/>
        <p:txBody>
          <a:bodyPr/>
          <a:lstStyle/>
          <a:p>
            <a:r>
              <a:rPr lang="en-US" altLang="en-US" sz="3200" smtClean="0">
                <a:ea typeface="ＭＳ Ｐゴシック" panose="020B0600070205080204" pitchFamily="34" charset="-128"/>
              </a:rPr>
              <a:t>After all hidden node and output node gradient values have been computed, these values are used </a:t>
            </a:r>
            <a:r>
              <a:rPr lang="en-US" altLang="en-US" sz="3200" smtClean="0">
                <a:solidFill>
                  <a:srgbClr val="FF0000"/>
                </a:solidFill>
                <a:ea typeface="ＭＳ Ｐゴシック" panose="020B0600070205080204" pitchFamily="34" charset="-128"/>
              </a:rPr>
              <a:t>to compute a small delta value </a:t>
            </a:r>
            <a:r>
              <a:rPr lang="en-US" altLang="en-US" sz="3200" smtClean="0">
                <a:ea typeface="ＭＳ Ｐゴシック" panose="020B0600070205080204" pitchFamily="34" charset="-128"/>
              </a:rPr>
              <a:t>(which can be positive or negative) for each weight and bias. </a:t>
            </a:r>
          </a:p>
          <a:p>
            <a:r>
              <a:rPr lang="en-US" altLang="en-US" sz="3200" smtClean="0">
                <a:solidFill>
                  <a:srgbClr val="FF0000"/>
                </a:solidFill>
                <a:ea typeface="ＭＳ Ｐゴシック" panose="020B0600070205080204" pitchFamily="34" charset="-128"/>
              </a:rPr>
              <a:t>The delta value is added </a:t>
            </a:r>
            <a:r>
              <a:rPr lang="en-US" altLang="en-US" sz="3200" smtClean="0">
                <a:ea typeface="ＭＳ Ｐゴシック" panose="020B0600070205080204" pitchFamily="34" charset="-128"/>
              </a:rPr>
              <a:t>to the old weight or bias value. </a:t>
            </a:r>
          </a:p>
          <a:p>
            <a:r>
              <a:rPr lang="en-US" altLang="en-US" sz="3200" smtClean="0">
                <a:ea typeface="ＭＳ Ｐゴシック" panose="020B0600070205080204" pitchFamily="34" charset="-128"/>
              </a:rPr>
              <a:t>The new weights and bias values will, in theory, produce computed output values that are closer to the desired target output values. </a:t>
            </a:r>
          </a:p>
        </p:txBody>
      </p:sp>
      <p:sp>
        <p:nvSpPr>
          <p:cNvPr id="26627"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en-US" sz="1400" smtClean="0">
                <a:solidFill>
                  <a:srgbClr val="898989"/>
                </a:solidFill>
              </a:rPr>
              <a:t>Bina Nusantara University</a:t>
            </a:r>
          </a:p>
        </p:txBody>
      </p:sp>
      <p:sp>
        <p:nvSpPr>
          <p:cNvPr id="26628"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10852C4A-91C6-4949-B38F-F27C3F3EC4A8}" type="slidenum">
              <a:rPr lang="en-US" altLang="en-US" sz="1400">
                <a:solidFill>
                  <a:srgbClr val="898989"/>
                </a:solidFill>
              </a:rPr>
              <a:pPr eaLnBrk="1" hangingPunct="1"/>
              <a:t>24</a:t>
            </a:fld>
            <a:endParaRPr lang="en-US" altLang="en-US" sz="1400">
              <a:solidFill>
                <a:srgbClr val="898989"/>
              </a:solidFill>
            </a:endParaRPr>
          </a:p>
        </p:txBody>
      </p:sp>
      <p:sp>
        <p:nvSpPr>
          <p:cNvPr id="26629" name="Title 1"/>
          <p:cNvSpPr>
            <a:spLocks noGrp="1"/>
          </p:cNvSpPr>
          <p:nvPr>
            <p:ph type="title"/>
          </p:nvPr>
        </p:nvSpPr>
        <p:spPr>
          <a:xfrm>
            <a:off x="1068388" y="0"/>
            <a:ext cx="9620250" cy="1260475"/>
          </a:xfrm>
        </p:spPr>
        <p:txBody>
          <a:bodyPr/>
          <a:lstStyle/>
          <a:p>
            <a:r>
              <a:rPr lang="en-US" altLang="en-US" smtClean="0">
                <a:ea typeface="ＭＳ Ｐゴシック" panose="020B0600070205080204" pitchFamily="34" charset="-128"/>
              </a:rPr>
              <a:t>Gradient example</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2"/>
          <p:cNvSpPr>
            <a:spLocks noGrp="1"/>
          </p:cNvSpPr>
          <p:nvPr>
            <p:ph idx="1"/>
          </p:nvPr>
        </p:nvSpPr>
        <p:spPr/>
        <p:txBody>
          <a:bodyPr/>
          <a:lstStyle/>
          <a:p>
            <a:pPr>
              <a:defRPr/>
            </a:pPr>
            <a:r>
              <a:rPr lang="en-US" sz="2800" dirty="0" smtClean="0">
                <a:ea typeface="ＭＳ Ｐゴシック" pitchFamily="34" charset="-128"/>
              </a:rPr>
              <a:t>Updating the weight from input node 0 to hidden node 0 is: </a:t>
            </a:r>
          </a:p>
          <a:p>
            <a:pPr marL="0" indent="0">
              <a:buFont typeface="Arial" panose="020B0604020202020204" pitchFamily="34" charset="0"/>
              <a:buNone/>
              <a:defRPr/>
            </a:pPr>
            <a:endParaRPr lang="en-US" sz="2800" dirty="0" smtClean="0">
              <a:ea typeface="ＭＳ Ｐゴシック" pitchFamily="34" charset="-128"/>
            </a:endParaRPr>
          </a:p>
          <a:p>
            <a:pPr>
              <a:buFont typeface="Arial" panose="020B0604020202020204" pitchFamily="34" charset="0"/>
              <a:buNone/>
              <a:defRPr/>
            </a:pPr>
            <a:r>
              <a:rPr lang="en-US" sz="2100" b="1" dirty="0" smtClean="0">
                <a:ea typeface="ＭＳ Ｐゴシック" pitchFamily="34" charset="-128"/>
              </a:rPr>
              <a:t>new </a:t>
            </a:r>
            <a:r>
              <a:rPr lang="en-US" sz="2100" b="1" dirty="0" err="1" smtClean="0">
                <a:ea typeface="ＭＳ Ｐゴシック" pitchFamily="34" charset="-128"/>
              </a:rPr>
              <a:t>ihWeight</a:t>
            </a:r>
            <a:r>
              <a:rPr lang="en-US" sz="2100" b="1" dirty="0" smtClean="0">
                <a:ea typeface="ＭＳ Ｐゴシック" pitchFamily="34" charset="-128"/>
              </a:rPr>
              <a:t>[0][0]: </a:t>
            </a:r>
          </a:p>
          <a:p>
            <a:pPr>
              <a:buFont typeface="Arial" panose="020B0604020202020204" pitchFamily="34" charset="0"/>
              <a:buNone/>
              <a:defRPr/>
            </a:pPr>
            <a:r>
              <a:rPr lang="en-US" sz="2100" b="1" dirty="0" smtClean="0">
                <a:ea typeface="ＭＳ Ｐゴシック" pitchFamily="34" charset="-128"/>
              </a:rPr>
              <a:t>delta = 0.05 * 0.00047 * 1.0 = 0.000025 I</a:t>
            </a:r>
          </a:p>
          <a:p>
            <a:pPr>
              <a:buFont typeface="Arial" panose="020B0604020202020204" pitchFamily="34" charset="0"/>
              <a:buNone/>
              <a:defRPr/>
            </a:pPr>
            <a:r>
              <a:rPr lang="en-US" sz="2100" b="1" dirty="0" err="1" smtClean="0">
                <a:ea typeface="ＭＳ Ｐゴシック" pitchFamily="34" charset="-128"/>
              </a:rPr>
              <a:t>hWeight</a:t>
            </a:r>
            <a:r>
              <a:rPr lang="en-US" sz="2100" b="1" dirty="0" smtClean="0">
                <a:ea typeface="ＭＳ Ｐゴシック" pitchFamily="34" charset="-128"/>
              </a:rPr>
              <a:t>[0][0] = 0.01 + 0.000025 = 0.010025 </a:t>
            </a:r>
          </a:p>
          <a:p>
            <a:pPr>
              <a:buFont typeface="Arial" panose="020B0604020202020204" pitchFamily="34" charset="0"/>
              <a:buNone/>
              <a:defRPr/>
            </a:pPr>
            <a:r>
              <a:rPr lang="en-US" sz="2100" b="1" dirty="0" err="1" smtClean="0">
                <a:ea typeface="ＭＳ Ｐゴシック" pitchFamily="34" charset="-128"/>
              </a:rPr>
              <a:t>mFactor</a:t>
            </a:r>
            <a:r>
              <a:rPr lang="en-US" sz="2100" b="1" dirty="0" smtClean="0">
                <a:ea typeface="ＭＳ Ｐゴシック" pitchFamily="34" charset="-128"/>
              </a:rPr>
              <a:t> = 0.01 * 0.011 = 0.00011 </a:t>
            </a:r>
            <a:r>
              <a:rPr lang="en-US" sz="2100" b="1" dirty="0" err="1" smtClean="0">
                <a:ea typeface="ＭＳ Ｐゴシック" pitchFamily="34" charset="-128"/>
              </a:rPr>
              <a:t>ihWeight</a:t>
            </a:r>
            <a:r>
              <a:rPr lang="en-US" sz="2100" b="1" dirty="0" smtClean="0">
                <a:ea typeface="ＭＳ Ｐゴシック" pitchFamily="34" charset="-128"/>
              </a:rPr>
              <a:t>[0][0] = 0.010025 + 0.00011 = 0.0101</a:t>
            </a:r>
          </a:p>
          <a:p>
            <a:pPr>
              <a:buFont typeface="Arial" panose="020B0604020202020204" pitchFamily="34" charset="0"/>
              <a:buNone/>
              <a:defRPr/>
            </a:pPr>
            <a:endParaRPr lang="en-US" dirty="0" smtClean="0">
              <a:ea typeface="ＭＳ Ｐゴシック" pitchFamily="34" charset="-128"/>
            </a:endParaRPr>
          </a:p>
          <a:p>
            <a:pPr>
              <a:defRPr/>
            </a:pPr>
            <a:r>
              <a:rPr lang="en-US" sz="2800" dirty="0" smtClean="0">
                <a:ea typeface="ＭＳ Ｐゴシック" pitchFamily="34" charset="-128"/>
              </a:rPr>
              <a:t>The delta is 0.05 (the learning rate) times 0.00047 (the downstream gradient) times 1.0 (the upstream input). This delta, 0.000025, is added to the old weight value, 0.01, to give an updated weight value. </a:t>
            </a:r>
          </a:p>
        </p:txBody>
      </p:sp>
      <p:sp>
        <p:nvSpPr>
          <p:cNvPr id="27651"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en-US" sz="1400" smtClean="0">
                <a:solidFill>
                  <a:srgbClr val="898989"/>
                </a:solidFill>
              </a:rPr>
              <a:t>Bina Nusantara University</a:t>
            </a:r>
          </a:p>
        </p:txBody>
      </p:sp>
      <p:sp>
        <p:nvSpPr>
          <p:cNvPr id="27652"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97880D79-E81B-4BE2-A663-1AF3DA20ADF7}" type="slidenum">
              <a:rPr lang="en-US" altLang="en-US" sz="1400">
                <a:solidFill>
                  <a:srgbClr val="898989"/>
                </a:solidFill>
              </a:rPr>
              <a:pPr eaLnBrk="1" hangingPunct="1"/>
              <a:t>25</a:t>
            </a:fld>
            <a:endParaRPr lang="en-US" altLang="en-US" sz="1400">
              <a:solidFill>
                <a:srgbClr val="898989"/>
              </a:solidFill>
            </a:endParaRPr>
          </a:p>
        </p:txBody>
      </p:sp>
      <p:sp>
        <p:nvSpPr>
          <p:cNvPr id="27653" name="Title 1"/>
          <p:cNvSpPr>
            <a:spLocks noGrp="1"/>
          </p:cNvSpPr>
          <p:nvPr>
            <p:ph type="title"/>
          </p:nvPr>
        </p:nvSpPr>
        <p:spPr>
          <a:xfrm>
            <a:off x="1068388" y="0"/>
            <a:ext cx="9620250" cy="1260475"/>
          </a:xfrm>
        </p:spPr>
        <p:txBody>
          <a:bodyPr/>
          <a:lstStyle/>
          <a:p>
            <a:r>
              <a:rPr lang="en-US" altLang="en-US" smtClean="0">
                <a:ea typeface="ＭＳ Ｐゴシック" panose="020B0600070205080204" pitchFamily="34" charset="-128"/>
              </a:rPr>
              <a:t>Gradient example</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2"/>
          <p:cNvSpPr>
            <a:spLocks noGrp="1"/>
          </p:cNvSpPr>
          <p:nvPr>
            <p:ph idx="1"/>
          </p:nvPr>
        </p:nvSpPr>
        <p:spPr/>
        <p:txBody>
          <a:bodyPr/>
          <a:lstStyle/>
          <a:p>
            <a:pPr>
              <a:defRPr/>
            </a:pPr>
            <a:r>
              <a:rPr lang="en-US" sz="2800" dirty="0" smtClean="0">
                <a:ea typeface="ＭＳ Ｐゴシック" pitchFamily="34" charset="-128"/>
              </a:rPr>
              <a:t>The momentum factor is 0.01 (the momentum term) times 0.011 (the previous delta). In the demo program, all previous delta values are arbitrarily set to 0.011 to initialize the algorithm. </a:t>
            </a:r>
          </a:p>
          <a:p>
            <a:pPr>
              <a:defRPr/>
            </a:pPr>
            <a:r>
              <a:rPr lang="en-US" sz="2800" dirty="0" smtClean="0">
                <a:ea typeface="ＭＳ Ｐゴシック" pitchFamily="34" charset="-128"/>
              </a:rPr>
              <a:t>The computation of the new bias value for hidden node 0 is: </a:t>
            </a:r>
          </a:p>
          <a:p>
            <a:pPr marL="0" indent="0">
              <a:buFont typeface="Arial" panose="020B0604020202020204" pitchFamily="34" charset="0"/>
              <a:buNone/>
              <a:defRPr/>
            </a:pPr>
            <a:endParaRPr lang="en-US" sz="2800" dirty="0" smtClean="0">
              <a:ea typeface="ＭＳ Ｐゴシック" pitchFamily="34" charset="-128"/>
            </a:endParaRPr>
          </a:p>
          <a:p>
            <a:pPr>
              <a:buFont typeface="Arial" panose="020B0604020202020204" pitchFamily="34" charset="0"/>
              <a:buNone/>
              <a:defRPr/>
            </a:pPr>
            <a:r>
              <a:rPr lang="en-US" sz="2100" b="1" dirty="0" smtClean="0">
                <a:ea typeface="ＭＳ Ｐゴシック" pitchFamily="34" charset="-128"/>
              </a:rPr>
              <a:t>new </a:t>
            </a:r>
            <a:r>
              <a:rPr lang="en-US" sz="2100" b="1" dirty="0" err="1" smtClean="0">
                <a:ea typeface="ＭＳ Ｐゴシック" pitchFamily="34" charset="-128"/>
              </a:rPr>
              <a:t>hBias</a:t>
            </a:r>
            <a:r>
              <a:rPr lang="en-US" sz="2100" b="1" dirty="0" smtClean="0">
                <a:ea typeface="ＭＳ Ｐゴシック" pitchFamily="34" charset="-128"/>
              </a:rPr>
              <a:t>[0]: </a:t>
            </a:r>
          </a:p>
          <a:p>
            <a:pPr>
              <a:buFont typeface="Arial" panose="020B0604020202020204" pitchFamily="34" charset="0"/>
              <a:buNone/>
              <a:defRPr/>
            </a:pPr>
            <a:r>
              <a:rPr lang="en-US" sz="2100" b="1" dirty="0" smtClean="0">
                <a:ea typeface="ＭＳ Ｐゴシック" pitchFamily="34" charset="-128"/>
              </a:rPr>
              <a:t>delta = 0.05 * 0.00047 = 0.000025 </a:t>
            </a:r>
          </a:p>
          <a:p>
            <a:pPr>
              <a:buFont typeface="Arial" panose="020B0604020202020204" pitchFamily="34" charset="0"/>
              <a:buNone/>
              <a:defRPr/>
            </a:pPr>
            <a:r>
              <a:rPr lang="en-US" sz="2100" b="1" dirty="0" err="1" smtClean="0">
                <a:ea typeface="ＭＳ Ｐゴシック" pitchFamily="34" charset="-128"/>
              </a:rPr>
              <a:t>hBias</a:t>
            </a:r>
            <a:r>
              <a:rPr lang="en-US" sz="2100" b="1" dirty="0" smtClean="0">
                <a:ea typeface="ＭＳ Ｐゴシック" pitchFamily="34" charset="-128"/>
              </a:rPr>
              <a:t>[0] = 0.13 + 0.000025 = 0.130025 </a:t>
            </a:r>
          </a:p>
          <a:p>
            <a:pPr>
              <a:buFont typeface="Arial" panose="020B0604020202020204" pitchFamily="34" charset="0"/>
              <a:buNone/>
              <a:defRPr/>
            </a:pPr>
            <a:r>
              <a:rPr lang="en-US" sz="2100" b="1" dirty="0" err="1" smtClean="0">
                <a:ea typeface="ＭＳ Ｐゴシック" pitchFamily="34" charset="-128"/>
              </a:rPr>
              <a:t>mFactor</a:t>
            </a:r>
            <a:r>
              <a:rPr lang="en-US" sz="2100" b="1" dirty="0" smtClean="0">
                <a:ea typeface="ＭＳ Ｐゴシック" pitchFamily="34" charset="-128"/>
              </a:rPr>
              <a:t> = 0.01 * 0.011 = 0.00011 </a:t>
            </a:r>
          </a:p>
          <a:p>
            <a:pPr>
              <a:buFont typeface="Arial" panose="020B0604020202020204" pitchFamily="34" charset="0"/>
              <a:buNone/>
              <a:defRPr/>
            </a:pPr>
            <a:r>
              <a:rPr lang="en-US" sz="2100" b="1" dirty="0" err="1" smtClean="0">
                <a:ea typeface="ＭＳ Ｐゴシック" pitchFamily="34" charset="-128"/>
              </a:rPr>
              <a:t>hBias</a:t>
            </a:r>
            <a:r>
              <a:rPr lang="en-US" sz="2100" b="1" dirty="0" smtClean="0">
                <a:ea typeface="ＭＳ Ｐゴシック" pitchFamily="34" charset="-128"/>
              </a:rPr>
              <a:t>[0] = 0.130025 + 0.00011 = 0.1301 </a:t>
            </a:r>
          </a:p>
        </p:txBody>
      </p:sp>
      <p:sp>
        <p:nvSpPr>
          <p:cNvPr id="28675"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en-US" sz="1400" smtClean="0">
                <a:solidFill>
                  <a:srgbClr val="898989"/>
                </a:solidFill>
              </a:rPr>
              <a:t>Bina Nusantara University</a:t>
            </a:r>
          </a:p>
        </p:txBody>
      </p:sp>
      <p:sp>
        <p:nvSpPr>
          <p:cNvPr id="28676"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6BF070E4-8892-4051-ABAA-BB13BCC14C09}" type="slidenum">
              <a:rPr lang="en-US" altLang="en-US" sz="1400">
                <a:solidFill>
                  <a:srgbClr val="898989"/>
                </a:solidFill>
              </a:rPr>
              <a:pPr eaLnBrk="1" hangingPunct="1"/>
              <a:t>26</a:t>
            </a:fld>
            <a:endParaRPr lang="en-US" altLang="en-US" sz="1400">
              <a:solidFill>
                <a:srgbClr val="898989"/>
              </a:solidFill>
            </a:endParaRPr>
          </a:p>
        </p:txBody>
      </p:sp>
      <p:sp>
        <p:nvSpPr>
          <p:cNvPr id="28677" name="Title 1"/>
          <p:cNvSpPr>
            <a:spLocks noGrp="1"/>
          </p:cNvSpPr>
          <p:nvPr>
            <p:ph type="title"/>
          </p:nvPr>
        </p:nvSpPr>
        <p:spPr>
          <a:xfrm>
            <a:off x="1068388" y="0"/>
            <a:ext cx="9620250" cy="1260475"/>
          </a:xfrm>
        </p:spPr>
        <p:txBody>
          <a:bodyPr/>
          <a:lstStyle/>
          <a:p>
            <a:r>
              <a:rPr lang="en-US" altLang="en-US" smtClean="0">
                <a:ea typeface="ＭＳ Ｐゴシック" panose="020B0600070205080204" pitchFamily="34" charset="-128"/>
              </a:rPr>
              <a:t>Gradient example</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534988" y="0"/>
            <a:ext cx="9618662" cy="1260475"/>
          </a:xfrm>
        </p:spPr>
        <p:txBody>
          <a:bodyPr/>
          <a:lstStyle/>
          <a:p>
            <a:r>
              <a:rPr lang="en-US" altLang="en-US" smtClean="0">
                <a:ea typeface="ＭＳ Ｐゴシック" panose="020B0600070205080204" pitchFamily="34" charset="-128"/>
              </a:rPr>
              <a:t>Result</a:t>
            </a:r>
          </a:p>
        </p:txBody>
      </p:sp>
      <p:sp>
        <p:nvSpPr>
          <p:cNvPr id="29699" name="Content Placeholder 2"/>
          <p:cNvSpPr>
            <a:spLocks noGrp="1"/>
          </p:cNvSpPr>
          <p:nvPr>
            <p:ph idx="1"/>
          </p:nvPr>
        </p:nvSpPr>
        <p:spPr/>
        <p:txBody>
          <a:bodyPr/>
          <a:lstStyle/>
          <a:p>
            <a:endParaRPr lang="en-US" altLang="en-US" smtClean="0">
              <a:ea typeface="ＭＳ Ｐゴシック" panose="020B0600070205080204" pitchFamily="34" charset="-128"/>
            </a:endParaRPr>
          </a:p>
        </p:txBody>
      </p:sp>
      <p:sp>
        <p:nvSpPr>
          <p:cNvPr id="29700"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en-US" sz="1400" smtClean="0">
                <a:solidFill>
                  <a:srgbClr val="898989"/>
                </a:solidFill>
              </a:rPr>
              <a:t>Bina Nusantara University</a:t>
            </a:r>
          </a:p>
        </p:txBody>
      </p:sp>
      <p:sp>
        <p:nvSpPr>
          <p:cNvPr id="2970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2BA0BCC2-B521-4BDB-90BA-D52E6C130DCC}" type="slidenum">
              <a:rPr lang="en-US" altLang="en-US" sz="1400">
                <a:solidFill>
                  <a:srgbClr val="898989"/>
                </a:solidFill>
              </a:rPr>
              <a:pPr eaLnBrk="1" hangingPunct="1"/>
              <a:t>27</a:t>
            </a:fld>
            <a:endParaRPr lang="en-US" altLang="en-US" sz="1400">
              <a:solidFill>
                <a:srgbClr val="898989"/>
              </a:solidFill>
            </a:endParaRPr>
          </a:p>
        </p:txBody>
      </p:sp>
      <p:pic>
        <p:nvPicPr>
          <p:cNvPr id="297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6163" y="1428750"/>
            <a:ext cx="6913562" cy="561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534988" y="0"/>
            <a:ext cx="9618662" cy="1260475"/>
          </a:xfrm>
        </p:spPr>
        <p:txBody>
          <a:bodyPr/>
          <a:lstStyle/>
          <a:p>
            <a:r>
              <a:rPr lang="en-US" altLang="en-US" smtClean="0">
                <a:ea typeface="ＭＳ Ｐゴシック" panose="020B0600070205080204" pitchFamily="34" charset="-128"/>
              </a:rPr>
              <a:t>Training</a:t>
            </a:r>
          </a:p>
        </p:txBody>
      </p:sp>
      <p:sp>
        <p:nvSpPr>
          <p:cNvPr id="30723" name="Content Placeholder 2"/>
          <p:cNvSpPr>
            <a:spLocks noGrp="1"/>
          </p:cNvSpPr>
          <p:nvPr>
            <p:ph idx="1"/>
          </p:nvPr>
        </p:nvSpPr>
        <p:spPr/>
        <p:txBody>
          <a:bodyPr/>
          <a:lstStyle/>
          <a:p>
            <a:r>
              <a:rPr lang="en-US" altLang="en-US" sz="3200" smtClean="0">
                <a:ea typeface="ＭＳ Ｐゴシック" panose="020B0600070205080204" pitchFamily="34" charset="-128"/>
              </a:rPr>
              <a:t>The ultimate goal of a neural network is to make a </a:t>
            </a:r>
            <a:r>
              <a:rPr lang="en-US" altLang="en-US" sz="3200" smtClean="0">
                <a:solidFill>
                  <a:srgbClr val="FF0000"/>
                </a:solidFill>
                <a:ea typeface="ＭＳ Ｐゴシック" panose="020B0600070205080204" pitchFamily="34" charset="-128"/>
              </a:rPr>
              <a:t>prediction</a:t>
            </a:r>
            <a:r>
              <a:rPr lang="en-US" altLang="en-US" sz="3200" smtClean="0">
                <a:ea typeface="ＭＳ Ｐゴシック" panose="020B0600070205080204" pitchFamily="34" charset="-128"/>
              </a:rPr>
              <a:t>. In order to make a prediction, a neural network must first be trained. </a:t>
            </a:r>
          </a:p>
          <a:p>
            <a:r>
              <a:rPr lang="en-US" altLang="en-US" sz="3200" smtClean="0">
                <a:solidFill>
                  <a:srgbClr val="FF0000"/>
                </a:solidFill>
                <a:ea typeface="ＭＳ Ｐゴシック" panose="020B0600070205080204" pitchFamily="34" charset="-128"/>
              </a:rPr>
              <a:t>Training a neural network </a:t>
            </a:r>
            <a:r>
              <a:rPr lang="en-US" altLang="en-US" sz="3200" smtClean="0">
                <a:ea typeface="ＭＳ Ｐゴシック" panose="020B0600070205080204" pitchFamily="34" charset="-128"/>
              </a:rPr>
              <a:t>is the process of </a:t>
            </a:r>
            <a:r>
              <a:rPr lang="en-US" altLang="en-US" sz="3200" smtClean="0">
                <a:solidFill>
                  <a:srgbClr val="FF0000"/>
                </a:solidFill>
                <a:ea typeface="ＭＳ Ｐゴシック" panose="020B0600070205080204" pitchFamily="34" charset="-128"/>
              </a:rPr>
              <a:t>finding a set of good weights and bias values</a:t>
            </a:r>
            <a:r>
              <a:rPr lang="en-US" altLang="en-US" sz="3200" smtClean="0">
                <a:ea typeface="ＭＳ Ｐゴシック" panose="020B0600070205080204" pitchFamily="34" charset="-128"/>
              </a:rPr>
              <a:t> so that the known outputs of some training data match the outputs computed using the weights and bias values.</a:t>
            </a:r>
          </a:p>
        </p:txBody>
      </p:sp>
      <p:sp>
        <p:nvSpPr>
          <p:cNvPr id="30724"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en-US" sz="1400" smtClean="0">
                <a:solidFill>
                  <a:srgbClr val="898989"/>
                </a:solidFill>
              </a:rPr>
              <a:t>Bina Nusantara University</a:t>
            </a:r>
          </a:p>
        </p:txBody>
      </p:sp>
      <p:sp>
        <p:nvSpPr>
          <p:cNvPr id="3072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2C0BC898-238E-407B-B1D9-17701F9A23F9}" type="slidenum">
              <a:rPr lang="en-US" altLang="en-US" sz="1400">
                <a:solidFill>
                  <a:srgbClr val="898989"/>
                </a:solidFill>
              </a:rPr>
              <a:pPr eaLnBrk="1" hangingPunct="1"/>
              <a:t>28</a:t>
            </a:fld>
            <a:endParaRPr lang="en-US" altLang="en-US" sz="1400">
              <a:solidFill>
                <a:srgbClr val="898989"/>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ltLang="en-US" smtClean="0">
                <a:ea typeface="ＭＳ Ｐゴシック" panose="020B0600070205080204" pitchFamily="34" charset="-128"/>
              </a:rPr>
              <a:t>Batch Training</a:t>
            </a:r>
          </a:p>
        </p:txBody>
      </p:sp>
      <p:sp>
        <p:nvSpPr>
          <p:cNvPr id="31747" name="Content Placeholder 2"/>
          <p:cNvSpPr>
            <a:spLocks noGrp="1"/>
          </p:cNvSpPr>
          <p:nvPr>
            <p:ph idx="1"/>
          </p:nvPr>
        </p:nvSpPr>
        <p:spPr/>
        <p:txBody>
          <a:bodyPr/>
          <a:lstStyle/>
          <a:p>
            <a:pPr>
              <a:buFont typeface="Arial" panose="020B0604020202020204" pitchFamily="34" charset="0"/>
              <a:buNone/>
            </a:pPr>
            <a:r>
              <a:rPr lang="en-US" altLang="en-US" sz="2800" b="1" i="1" smtClean="0">
                <a:ea typeface="ＭＳ Ｐゴシック" panose="020B0600070205080204" pitchFamily="34" charset="-128"/>
              </a:rPr>
              <a:t>loop until done </a:t>
            </a:r>
          </a:p>
          <a:p>
            <a:pPr>
              <a:buFont typeface="Arial" panose="020B0604020202020204" pitchFamily="34" charset="0"/>
              <a:buNone/>
            </a:pPr>
            <a:r>
              <a:rPr lang="en-US" altLang="en-US" sz="2800" b="1" i="1" smtClean="0">
                <a:ea typeface="ＭＳ Ｐゴシック" panose="020B0600070205080204" pitchFamily="34" charset="-128"/>
              </a:rPr>
              <a:t>for each training item </a:t>
            </a:r>
          </a:p>
          <a:p>
            <a:pPr>
              <a:buFont typeface="Arial" panose="020B0604020202020204" pitchFamily="34" charset="0"/>
              <a:buNone/>
            </a:pPr>
            <a:r>
              <a:rPr lang="en-US" altLang="en-US" sz="2800" b="1" i="1" smtClean="0">
                <a:ea typeface="ＭＳ Ｐゴシック" panose="020B0600070205080204" pitchFamily="34" charset="-128"/>
              </a:rPr>
              <a:t>	compute error and </a:t>
            </a:r>
            <a:r>
              <a:rPr lang="en-US" altLang="en-US" sz="2800" b="1" i="1" smtClean="0">
                <a:solidFill>
                  <a:srgbClr val="FF0000"/>
                </a:solidFill>
                <a:ea typeface="ＭＳ Ｐゴシック" panose="020B0600070205080204" pitchFamily="34" charset="-128"/>
              </a:rPr>
              <a:t>accumulate total error </a:t>
            </a:r>
          </a:p>
          <a:p>
            <a:pPr>
              <a:buFont typeface="Arial" panose="020B0604020202020204" pitchFamily="34" charset="0"/>
              <a:buNone/>
            </a:pPr>
            <a:r>
              <a:rPr lang="en-US" altLang="en-US" sz="2800" b="1" i="1" smtClean="0">
                <a:ea typeface="ＭＳ Ｐゴシック" panose="020B0600070205080204" pitchFamily="34" charset="-128"/>
              </a:rPr>
              <a:t>end for </a:t>
            </a:r>
          </a:p>
          <a:p>
            <a:pPr>
              <a:buFont typeface="Arial" panose="020B0604020202020204" pitchFamily="34" charset="0"/>
              <a:buNone/>
            </a:pPr>
            <a:r>
              <a:rPr lang="en-US" altLang="en-US" sz="2800" b="1" i="1" smtClean="0">
                <a:ea typeface="ＭＳ Ｐゴシック" panose="020B0600070205080204" pitchFamily="34" charset="-128"/>
              </a:rPr>
              <a:t>	use total error to update weights and bias values </a:t>
            </a:r>
          </a:p>
          <a:p>
            <a:pPr>
              <a:buFont typeface="Arial" panose="020B0604020202020204" pitchFamily="34" charset="0"/>
              <a:buNone/>
            </a:pPr>
            <a:r>
              <a:rPr lang="en-US" altLang="en-US" sz="2800" b="1" i="1" smtClean="0">
                <a:ea typeface="ＭＳ Ｐゴシック" panose="020B0600070205080204" pitchFamily="34" charset="-128"/>
              </a:rPr>
              <a:t>end loop </a:t>
            </a:r>
          </a:p>
          <a:p>
            <a:pPr>
              <a:buFont typeface="Arial" panose="020B0604020202020204" pitchFamily="34" charset="0"/>
              <a:buNone/>
            </a:pPr>
            <a:endParaRPr lang="en-US" altLang="en-US" sz="2800" i="1" smtClean="0">
              <a:ea typeface="ＭＳ Ｐゴシック" panose="020B0600070205080204" pitchFamily="34" charset="-128"/>
            </a:endParaRPr>
          </a:p>
          <a:p>
            <a:r>
              <a:rPr lang="en-US" altLang="en-US" sz="2800" smtClean="0">
                <a:ea typeface="ＭＳ Ｐゴシック" panose="020B0600070205080204" pitchFamily="34" charset="-128"/>
              </a:rPr>
              <a:t>The essence of batch training is that an error metric for the entire training set is computed and then that single error value is used to update all the neural network's weights and biases. </a:t>
            </a:r>
          </a:p>
        </p:txBody>
      </p:sp>
      <p:sp>
        <p:nvSpPr>
          <p:cNvPr id="31748"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en-US" sz="1400" smtClean="0">
                <a:solidFill>
                  <a:srgbClr val="898989"/>
                </a:solidFill>
              </a:rPr>
              <a:t>Bina Nusantara University</a:t>
            </a:r>
          </a:p>
        </p:txBody>
      </p:sp>
      <p:sp>
        <p:nvSpPr>
          <p:cNvPr id="3174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3A0AF58D-1176-4228-B90A-E1D7F8E50A80}" type="slidenum">
              <a:rPr lang="en-US" altLang="en-US" sz="1400">
                <a:solidFill>
                  <a:srgbClr val="898989"/>
                </a:solidFill>
              </a:rPr>
              <a:pPr eaLnBrk="1" hangingPunct="1"/>
              <a:t>29</a:t>
            </a:fld>
            <a:endParaRPr lang="en-US" altLang="en-US" sz="1400">
              <a:solidFill>
                <a:srgbClr val="898989"/>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Content Placeholder 2"/>
          <p:cNvSpPr>
            <a:spLocks noGrp="1"/>
          </p:cNvSpPr>
          <p:nvPr>
            <p:ph idx="1"/>
          </p:nvPr>
        </p:nvSpPr>
        <p:spPr>
          <a:xfrm>
            <a:off x="534988" y="1428750"/>
            <a:ext cx="9618662" cy="4246563"/>
          </a:xfrm>
        </p:spPr>
        <p:txBody>
          <a:bodyPr/>
          <a:lstStyle/>
          <a:p>
            <a:r>
              <a:rPr lang="en-US" altLang="en-US" sz="2300" smtClean="0">
                <a:ea typeface="ＭＳ Ｐゴシック" panose="020B0600070205080204" pitchFamily="34" charset="-128"/>
              </a:rPr>
              <a:t>FFNN consisting of three layers: </a:t>
            </a:r>
            <a:r>
              <a:rPr lang="en-US" altLang="en-US" sz="2300" smtClean="0">
                <a:solidFill>
                  <a:srgbClr val="FF0000"/>
                </a:solidFill>
                <a:ea typeface="ＭＳ Ｐゴシック" panose="020B0600070205080204" pitchFamily="34" charset="-128"/>
              </a:rPr>
              <a:t>an input layer </a:t>
            </a:r>
            <a:r>
              <a:rPr lang="en-US" altLang="en-US" sz="2300" smtClean="0">
                <a:ea typeface="ＭＳ Ｐゴシック" panose="020B0600070205080204" pitchFamily="34" charset="-128"/>
              </a:rPr>
              <a:t>(note that some literature on NNs do not count the input layer as a layer), a hidden layer and an output layer.</a:t>
            </a:r>
            <a:endParaRPr lang="en-US" altLang="en-US" sz="2300" smtClean="0">
              <a:latin typeface="Bell MT" panose="02020503060305020303" pitchFamily="18" charset="0"/>
              <a:ea typeface="ＭＳ Ｐゴシック" panose="020B0600070205080204" pitchFamily="34" charset="-128"/>
            </a:endParaRPr>
          </a:p>
        </p:txBody>
      </p:sp>
      <p:sp>
        <p:nvSpPr>
          <p:cNvPr id="5123"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en-US" sz="1400" smtClean="0">
                <a:solidFill>
                  <a:srgbClr val="898989"/>
                </a:solidFill>
              </a:rPr>
              <a:t>Bina Nusantara University</a:t>
            </a:r>
          </a:p>
        </p:txBody>
      </p:sp>
      <p:sp>
        <p:nvSpPr>
          <p:cNvPr id="5124"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CB077F43-4360-483D-A9A6-594B5B882CA3}" type="slidenum">
              <a:rPr lang="en-US" altLang="en-US" sz="1400">
                <a:solidFill>
                  <a:srgbClr val="898989"/>
                </a:solidFill>
              </a:rPr>
              <a:pPr eaLnBrk="1" hangingPunct="1"/>
              <a:t>3</a:t>
            </a:fld>
            <a:endParaRPr lang="en-US" altLang="en-US" sz="1400">
              <a:solidFill>
                <a:srgbClr val="898989"/>
              </a:solidFill>
            </a:endParaRPr>
          </a:p>
        </p:txBody>
      </p:sp>
      <p:sp>
        <p:nvSpPr>
          <p:cNvPr id="5125" name="Rectangle 2"/>
          <p:cNvSpPr>
            <a:spLocks noGrp="1" noChangeArrowheads="1"/>
          </p:cNvSpPr>
          <p:nvPr>
            <p:ph type="title"/>
          </p:nvPr>
        </p:nvSpPr>
        <p:spPr>
          <a:xfrm>
            <a:off x="568325" y="0"/>
            <a:ext cx="9618663" cy="1260475"/>
          </a:xfrm>
        </p:spPr>
        <p:txBody>
          <a:bodyPr/>
          <a:lstStyle/>
          <a:p>
            <a:pPr eaLnBrk="1" hangingPunct="1"/>
            <a:r>
              <a:rPr lang="en-US" altLang="en-US" smtClean="0">
                <a:ea typeface="ＭＳ Ｐゴシック" panose="020B0600070205080204" pitchFamily="34" charset="-128"/>
              </a:rPr>
              <a:t>Feed Forward </a:t>
            </a:r>
            <a:br>
              <a:rPr lang="en-US" altLang="en-US" smtClean="0">
                <a:ea typeface="ＭＳ Ｐゴシック" panose="020B0600070205080204" pitchFamily="34" charset="-128"/>
              </a:rPr>
            </a:br>
            <a:r>
              <a:rPr lang="en-US" altLang="en-US" smtClean="0">
                <a:ea typeface="ＭＳ Ｐゴシック" panose="020B0600070205080204" pitchFamily="34" charset="-128"/>
              </a:rPr>
              <a:t>Neural Networks</a:t>
            </a:r>
          </a:p>
        </p:txBody>
      </p:sp>
      <p:sp>
        <p:nvSpPr>
          <p:cNvPr id="5126" name="AutoShape 2" descr="data:image/jpeg;base64,/9j/4AAQSkZJRgABAQAAAQABAAD/2wCEAAkGBxQQEBUQDxAQEBQPEBAVDxAQEA8QFBAQFREWFhQVFBQYHCggGBolGxQVIT0hJSkrLi4uFx8zODMsNygtLisBCgoKDg0OGhAQGiwkHyQsLCwsLCwsLCwsLCwsLCwsLCwsLCwsLCwsLCwsLCwsLCwsLCwsLCwsLCwsLCwsLCwsLP/AABEIALwBDAMBEQACEQEDEQH/xAAbAAABBQEBAAAAAAAAAAAAAAAAAQIDBAUGB//EAEAQAAEEAAMFBgQDBgMJAQAAAAEAAgMRBBIhBTFBUWEGEyJxgZEyQqGxUnLBFCNDYtHwgpKiFRYkJTNTo7LhB//EABoBAAMBAQEBAAAAAAAAAAAAAAABAgMEBQb/xAAwEQACAgEEAQMCBQQCAwAAAAAAAQIRAwQSITFBEyJRYXEFMoGRoRQjQrEk8FLB4f/aAAwDAQACEQMRAD8A8QW/QhbVpiBWuQCknEAS+4BSNoAmmA4FbxYhS1VtoVigJpASht+YV0TZag1/vitESx0sHHn903ESkT4NlH+9ypImTL0uG4pmSkJicNoeotA4yIcNhtQhIcpD8RhvCPX7ooSlyXMFg6bdIInPktfsdR7tXFFkb+RjMDWpG7UoG5mbNFZLj6INUxrMLlFned3RFD3WRHD2aCVD3BIzKKCdAnZSl0UM0RVesmaIRsV6ncko2Fg41oE3x0BHlUbbGLlrenSQDSVDYDVDpDC1O4YlrK/kApG34ARLlAKtFIBVdJiBLbQBSNtgCFaAkYVvFiZJk4haUTZIxqpITLUbK1HqrSIbNOHD5hXNUYuVD4MIQd3mgTmdBhtnGRoppJ3UASVLkcsslMu/7sTOaP3ThoR4qb90Jkf1MU+xcF2Pl+bux5vB+yp2KWsgTzdjZCAM8W78Tuf5UlZC1kUXY+ycgaADGfJ39QobZD1UbJZ+zUlgZLDRwIP2Ub6BZ18mdtXZZYAzKQXb7FacU4zs0x5bdmQ3ZWY3XhZu6labjf1aK+JwRJoDUpplRmVZsNkFDfxKZcZWZeJbXmg2izOkbZreoaNkN7itXeyW0NxE+z0CTKQ3u63pbQsY48lLGiIqGUNJWcpDEU7WwFpP0wsaucYidAKnfyAJ7U+gBNWgHArWMhUOy2r2iErmivkLFy0ntaAngctIshl1kXEbuK1SIbLmGh9iqRnJnS7B2JJKfCKZ/wBx2jR06nyQcefPGPZ1+H7PQspzgZXcb0bf5R+qaj8nnz1Un1wb2CbQytaGDk0AD6LOTSOVycmTyYY1xULKrHskuSvDh8vxGt6t5HLomXCtsbPLGz4n1u56aJpTa6IU4vplqGZgPxZqG9ose6hwm10XcE6bLUGKjOocT6KHCZpeKPY0uEnFpDjVOrQdQUU49omMt3MWV8XsaIig3IeGXd7KU75NN8ovk53aOwXRglozg73N4enBUpHRDMmcrtHDZfNaxdnXCVnPzYYuOg8yrOpSSK0kQZoNTzQWnZUdCTqUqLUiF4rdr1SKRWk6qGUiBzuSzbLQzIVO2x2KWgIpIBpKlv4ARTyMYuVMoVUmhAqAE6AVUmAKqTEOGitWhEzCCtU0yWSti5a9Fe0Vj2wXu9k9otxcwlgq0RI7js5sBr2ieYHuz8Me4ydejfutIxs8zUahx9q7OsjOamABrR8IaKAHQK5NRR5sn5Zr4LDaeL1XFPI5Pgil3I0o4g0XoOp30s6sTypfl4FneCNLPUmlcYuzHLktW2YmNe0AgyEE8WkX6BduOL+DjebwkYMUTtcziRZq9HO5Xy0C7bS8BPOv8ey3DI8in0Gj5W2M35j+iicY3wZvNtdxHTbSp3dt8IDc0hA+Fl0B5k36ArNY/JqpTlDc/ml9TQh8LgTpfHffqspJNcEQ1KfBrRTndbXc+BAXFLH5PRx520o1ZLJoLChPmmayikt0Tndr7AbN42+B3Fu4P8uRWl10a4tRt4ZxePwRBLA0trQiqKtM9CE12Y2Iwwb1PJWdEZWZmJHP2QbIzpSTuFKWaogMPNRtKsjdQ3apOhkbrPRS7KIyFDGNtQ38DBTUgGLmKBAgTAVUmAq0TEKrQDmrRCJGgeSqhFiIkdRzC1RDNPDNDlaMZWjpOzuwRPJcg/dx055HHk31+wKpK2cmo1GyPHZ1Uzn5tBoNABuA5BdTcVGjzOGuToNnsblDjv4DqvNk5SlSMZNLlljFYgBhLidORr0W+PHTpHn5szk68lPEbRLWgA0fCC460L1+lraOC2c6zOTK0+Pe9pEeg/E4Ej2G9arDGL5J3U/f+yMuLFOja4yMIcM1OGoeeFH+q3cdzpGssMcklsfH+hcZhnsMcrpLyEd4wChJelNHA2a9U4TTTjQsOTHPdjjHvp/H3LLWyE2SAPwivQFRcUYt41wufqVdmyCnySaF723odKaAG/Q+60yxppRN9RF+2EPC/wCssySHRkTzTzpQByAfE5t7v6lYqC5cjGCX5prr+fg1tmYtsIDarz1J6knef6rmy4XLlHTp9Q2+TYc+9QQOJG8X5LjcPk7Fma6GvZeu7pyUqVGlbluRk7a2cJmkt0eBw+ccj1V15Rrhy7XTPPMfATYAr7rRM9WEkYeJw4G82VR0xkUJegrqUGiKUo5m1DNEQO6BQyiMxnjopcWOxvd+qW1DsQjokAhQMhXCUKmAJ0AJ0AqYArQDgVomIlY5apkstQ9FojNmlhWA9DzH9FojKTPS9iRmDDMBFmTxvI6/CCPKvdbQiqs8XUS35HXg6HZkLHDPpQFniuLNKW6jCKt8jdrs/dOc05SGuLQNBuvXnuC308drOXNkW9GbtGUuYHX8JY82aFNIJvpWvou2MUmebid5Gn5tEUpOUOlBILm+EUKBIAJ5jXctFV1EIJbnGHdEuLc+NzQ02Had2Gk+tcfZZxqVtmeJQyRd9/JBinSy00wloBBJLcm49d6uDhHlM2xRxYud5I0PlexrxWUucQa1DAA266m/RFxhFtGbcMUJSj54/fst4jFd2bcBl3OPIc1nGG7rs58eL1OE+fAmDjBa40Ked3QD+pKMknaXwPNJppX0MwrA2R7avKA5nRruHuHIk24pl5ZOWOMvnh/dFfEzWM5HhaRbvwi/i9/oLWiVcGuKFPanz/v6GrsyYD53E8Q4j7CgubNBmiz0+UXRjKo3bTxGorr0XPLFZ1xzOL4HSO4t15HgsofDN2cr2swP8YaB5p4bwfz9f0V1TPQ02S1TOIxUJ+VvqVZ6MWZk0B4n2QbJlR8IHD3SotMgeP7CllIhc1Jooid5qHRREXBS2h0NzKNw6I6XJtKCkbQBOmAKuQFVJiBUmgHBaIRIwK0IsxBaIhmvstmd7GX8b2t1/mIH6rVGGR0mz0/EPp9Dc2gPIaLraqJ4XfJrYeQZQ34XP4jkOYXFCNzb7o5M2TaqM3F7QtpjIefDTi1uYgbj4btejDB5OOcZSkna/UMTionxtEbe8zjLlvU34cp63okozg25HLjxZoZG58VyG0XhrGxODnlrGtc4cdAOW+08KbblYsCcpuadc2hrYpDpJK5or4XOGbyOUae6pyguolSnjj+SPP8AA+PFuiJiOoHijJ1OU7xfGj9CFLxqdS/cmWGORLIvs/v/APSSHEZbkdvDS0dSaP0A+qUobvajOUNy2IpvxhkNGiON7gtvSUUdEcKgrRYbtENGVosDjep6lZ+g3yzGWmcnuYz9rGYyaasynXkTX3Kfpv8AKWsT27PrYyPEAtDGjw1xN2KrfxVODu32U8b37n2V8NIRG11/wr9K0VSV/ubZYp5GvqWhjnMDBlLhmpxonKMvRZyxptsMSttWdBgvEwjeAfD+U6/e15WZbZndjuUOfA2fDB7HRn5xp0PA+6d2jTHLbJM872jEGkg0CCQRv1CcT18bswcU4dT9FR1RszJpegCTZqkUpZevsobNEis93mVDZaIieihsY0qHYxFPIxi5rGLaqwC07AE9wCq1IQqpNAKFaoRIylaoRZi81oiGdF2TbmxcI0P7wH/KC79FrA5dU6xyO3xEtP3ka8F3yXtPIjHg2oDma03ZF+1ffVcOO1Jo87VVF8laYCMmmNo9K18wvQh7l2cWSO/myhDKS4ujYxsjXBwuxnFEb+fXoFrOC4TfBpKKSqbdNV9i1+3Mkb3ctscd4d4T5g8fMLP05Rdw5Rh/T5Mb34+V+5HLG3KA+XK5t1I01fLMNx06KouV8L9Coye72x4fgZHLI6gGRy1o2VtDTreo8hapxguba+hUoY4+XH6MkxmGkoFzmtve2ieHy+3JTjnC+OScWTF0lf8A3yQwthcAac/Sq8QHqCfuFcvUTLlLNB7boc2JjiQcOGAbjo0kcxSTckuJWS5zik1OxX4Jh/6ZFjhLme32J1S9Sa7/AICOeafvXH04YzEPLQbIJAoZdxcdGgDzKaqrKxpSkq6+pJPFkBZ+CLLp0bSlS3KyIS3y3fLsbBjnB1Rxufrq40xg9Tv9LVTxxa9zoqWnjW6ckv5Zu7KLg5wJ3lprhlfpXo4X6rzdUk0babN19eC3Mx1rCDVHWuOzju1WzHd84tungOFcyNfqCi0menp8i2o5TE7LfyP1V2dscqM6XZbun0So2WVFZ+zjzHuEbSlkIXYDqPdTsRW8jODHMfVGxD3sYcM3n9EtqK3Mb3LOZ9gltQWzNXlWbgnYAnuAW07ECrcAJqQCq1IQoK0UhUSsetFITR0fYiT/AIxh35GTO/8AE4fqunB7ppHHrF/aZqY/aRznWtV6+Woqjmx4lRsbE2ydGl4HK+BXmy9rtHLq9JGcao6yMCVgBLbHEWrhkS5R83khLFKmQSbP9K3OC6FmGshVxmJMbacxkvIGiD1VxjGXN0a4sKlL2toZsrBB37yeOKLMfBGBVDmQnkytLbjbZWqc4rbCTfyy1NtBkTqa0yEHTKHEejQpWGU1bdHHHTTyLl0VJ8e6U33cpP5HNHu6gFcYRgqs3hpo41+ZV9x7s4FPaAXG7BBDehP1RGnymT7G/a+v5J5WZ2gteGCgHONFTF7XyrMoPa+VZVdg4uMkjnfizkewFD6LRZMnwjb1sv8A4pL7EcEcbX5nzOc2GjT8tZyDlF1qeNeSJylJbVHs0lKcoVGFOXx8eRzJ2uJBJIcDe9pN70ODohwljp/BLg5Xiw8k5DRNfFyI89Pss5bX9yc0INpx8mzsyUDM4/hZQ/xE0uPPHwPA9sl9zXxMgB3rgxqz08n5uDne1M9MY6x8zfsR+q0cOTp0yvg4bG4z+YK0j0oQMjEYr+ZM3jEoS4j+ZJs1USq+bqpbLSIXy9VLkVRE5/VS2OhmfqpsdFZeYaAgATAVOwBOwBOxCqkwBVYC2rUhHQ9hcQGY1hduLJQ7y7s2urSyvKkjl1sbwui92wqLEOa0gjQg8wQD+q9nPk/tpsw0quHJiw48j5qXD6iZ0vGjYwPaUx73PcOWYj7KHJLpnPl0ccnaR0WG7f0ABE3zJJKIz+Ty8n4LFu06Ol2Ntf8Aam2QBxGgFnyVwlzR5ur0r0yUt1hj2AWXWfK13Y5+DHDNsypJANLdFpvpt+tgrqq0dXpJ+LIQ6YgujlDm/idbL8jrfoqTx9NckPHhi/fGv5II5ZbLXSxsBFuJe530oa+q0ahVqJbhhq1Fv9KJWGMihM6Vw+XN3YPQV/VS1kXO2iWpJ/kSXz2LDiWu0bD3LR8ckhI3cBrbj5WiUZLzb+EE8Uly5bn4S/7wO/23EzwRRlxvThbjx6o/pZv3SdEf0WWfM5UVcRtFubxjK78TLy+rePmKKuOnlt4ZvDBKqXK+vf7lzZu1Gtsuza0W5iaDSOAWOTTuVUc+p00pKkl+hrbJxRlnBB8Bb8P8ws2elLj1UPSxmUMG2o+b/g2cZjNeC83DA7UrdmH2mxAOFBI+GVv1a5aZI0delXvo4DFztPAqD1oxZmzPb/YSbNkmVJMvNS6LVkDmjmFDopMiczyUNFWRlilodiZVO0dkS88oEWAJ2AIsATsBUWAJ2AJ2AJ2Bp7Fk7svmO5kb2jq97S0D2JPouzROsm99RMM63Lb8l+bGNxcYz6SxNAvdnYNxHUcl6qy49TBrpowjjeKXHTMSWPKa3/3xHBedNOEqOpOxClbaGT4Z1FXBkSR1mw9uGLcVsnzZ5+o0scqpnZ4LHtlGZx3DRdsJprg+cz6eeGVJcFHEtzOsFrtdx0XTFtG+OW2PISMc/R3DhpSam0LdFEUezs9xgZncxuAHXctFqHHtkPK4+4yMfgWnRjnnKfEYxVcwXf8AxdkJyl26O3BnkvzJc/JVlLWaHvHV+OS/0XTFP5RtFSl1S+yJsFjYgcwbThu1v7qJxcuLtGebFlapvgSWEyOJa4a6jSkLIoqhxmoKmhGYJ5dlpzj04DmTwC582rhBclRmpdHQ4VzcKwCM04jxusmzxq9wXhTk80m5deA2b3bRGNrvJ1IK6oYY0U8MRdvbQ/4FxcP4sf6rDUw2labH/dOGlxbT/dLjckeooNFWRwO4n7qbRokys8dVDKRE5vkpZRGQs3YxqlsYlqNzChi4SwQAJiBAAgATAEwBAD4oy4hrRZJoBUrbpA3XLJ8VKBUbDbWXr+N/zO/QdAFvOW1bF+v1ZEV5ZsbMw7Tg5JmAd5G4tkOhID8vd1e4EZx6L0NCovDNpe//ANHNlk1lUX0zFJ5rBXfJ0COTk6VAhGvpQpjaLEE2q1jIhxNrD7XcxtAkWttxzywpvlFiPbZvU/UrVZ5JVZlLSQfgsP7QGh04cEevP5Mv6HH8HWYfawnhBYcmYcBy+IBd+Jxl7uzwsullhyPcrRkbYee8u8rHAZSG6Zh+LmTzXZidJo6dPFONeTnto4exmAFXRLby3yIOrSs80ZVaPSwTr2soQ+E+R1WOPJJM6Jq0dTgvBqtWpN0ePljuNXD7UaMxofDlvnrf9+a4dVC2l5DBppLkzsbO15safRGOLR6EItFaIHgb813w6HIm7TSZcCAfnnYPZjiuDWvlBpVeVv6HDPK81npkLvVQyhuY81DbHQmZT6jHQmZL1AoLRvChLS3ICNcBYIAVAAmIEACYAiwBKwLld0z+eRun8kZ/V32810RWyO59voi9z+hUUFnX9lcOTgsU47nOgb6jOV7n4fD2fuedqp/3Yo5zEMykhc+aO2TOuLtFZ7lyZJmiQ1QmMe1y2jIlof3iveKgEqN4UOMyreG01tl7WcwtY07gABzcXEn7j2XTDNzFLwc2bBGadnRzY4vbkcKJ4HUHovdS8njrBse5GTNG4B2W/hIcBdZd1nyK2k4qDZ2wadFUR+GyTZA0035gNfZebPPSW3k6KLs2NDXFlkhpy8OGmtKMutnuaRlHTJ8jTjL3H0WEG5O2abEhpnXVEKL2BkK7IrgxmiTtpicseHi4kPkPqQ0fZy8nWSW+h6KHMpfocg8ArhdM9Agczks2ikyMrNlCKGwBSxiKGgBIBq5ygQAJiBAAgYJACALmBiFOleLbHQDTufIfhB6aEny6rowY07lLpfz9DOcnxFeSvLIXOLnGyTZKmc3KVspKhiAPRcLH3OyYhxne+R3UaNb9B9V9JpI1H7I8jI92of0OExjvEfNeZqp+5npQXBVXnt2aiqkwFVpgCNwAhSEFqtwGnsWZrMzqZ3grIZBbQOJHDNu1K79BLEm5SfK6Mcyb48F120yCGyNo3enC9y9Ket2tWuTD0E1aLkUhJc+jl7tzAeDnvaQAOuoPouqUlPG2vPRgo7aj5spsd47O6BoN8HOHwj1cV51834j/ALOhrj7mdJMSbO87/Ncd2bpULFIQurFwTItRS2V143bM2jotiwFzmgcSF2ydRs48zpGF2uxolxcmU+GKomeTBR/1Zj6r5zNk3zbO3TQ2Y1+5iErGzpEzpbgoMyVoBpUtJjEpZuACKOUMFNgNXOUCAEQAIAEAKgATEaWAb3sToAQHl7XxAkDO4Ahzb50RXkunA1JPG/PRnP2y3DBsiayO6cSN4FWD5LSOjy/AvWh8lORpBIIII3giqK58icW0zRNM9M2pH/y7DAfJAwHzrVfS4LUP0PEhL+/L7nnGJ3leLqfzM9iHRAuQsE0AqdgIiwBJMBbVWAWk38DJ8KAXAOsixoDWnnwXZpXGUkpGc7rg0HbUJOXc1t5GjQNHTmep1XfPVVLavsYrCqsfinVGGjQk5n9NPCPYk+qMj9qivuKK5soBtrOELNGSkrp64JLGCjsrfAuSJvg66OX9jwj8SfirJCDxlddews+iNdqNkK+ThUfVyqH7nnpde/3Xh7rPXoQlDARRYxFLGCndQgtPcAIsYiVIBi4igQAIAEwFQAJiBIYJgXsJM6Q929xcMrsmbUsIaSMp3jUbl0YW5SUG+GZySSss953zWtka3M3+Jrnc3k48fNeljgssVGa6MX7W2jr48YHYfuzwGi9hJeDznBqdnEbRZTj5rw9ZCps9TE+CiV5zNQQAIGCVgCVgCoBzCOIsHlv9E01fIi7GGNYad43aAuvwt41Q3nd7rugsWOG6MuX8mb3N0+iJr2s1HidwNeFvUA7ypWSMHa5fyOmySGQnfrz6rqxXMmSokeMq7GlFELkiDrKx3bmUdF2d2eZHgAXZXo4vZC2ceoybUQdudqiWUYeI3FhbbY3Pl+d3XdQ8jzXz2rzerkb8G2jw7Ibn2zmLXKpHYKCtFMKBVaYgUjBIBFLQApALRuAYuYoEAKmAIAEACABMQJgaWzYw1jp3cLZGObyPEfRp/wBQXZpIJXkfS6+5jldtQQjJguuOVCcS9BjtKXbj1NqjGWPkz8c6yuHVytm2NFIrzmbiKQBIBEgBACpgCpABKG7Ac1aQ5EyxG6l6GKagZPkUy2tXl3BVE2ChzOAW+nx3IicqR2GMxf8As/B5m6T4kFsPNjPnk/QdT0R+I6jbH049nFih62XnpHn68Kz1REmAKbGLaakILWikAqAESsASARKgGrnKBAAgAQAIAVAAmIEDN/sozOXxyta6AhrpnOeY+6INBzXUfEbIy1r6WOvROe5xirT7s5dTSSa78Em0cJgWuPc4icams0bH/wDqV3TxaePO/n6ckQnnfcSm7DgUWPDwdxotI8wdy0ji4TTsrdfDRTxrtVyaqXJrBcFVcLZqCTARIASAEACYDgtF0Ias75GPaVtCVCYpcrcxUKxbYpciZ1XZTBd5K0HiRfkvoMCUcTkefqZ0jI7T7T/acU+QfA05IRyiZo2vPU+ZK+cyzc5uTOzT4/TxpGSVk0bCLMYI7AFLAEWAWrUgFVWIENACQDFzlAgAQAIAVAAgQIGIgC/srGNjJZLZiloSgbxV5Xt6ts+dkLbBl9KX0fZnlhuVrtdFja2x3QP3h7HAOjkbuexwtrh5grtnpepw5TMsebcuexmfIyuJXRv9PHQVbM97rK82crZslQ1ZFCJACABIASAUBaKIClOTrgSGrIYqtMBVdiHxb1vhfJMjuexw1IG8xvDfzFpr6r6Fv/juvg8zU9r7o4RfOtWj1RFmAiTVgCjoYI7ARSwBIAVKQC2rUgFTEMXMUCYAgBUACAEQAJACYAgDtdmOEmyw6T+BPJGwni3K19eheV7n4ZO8UlLpHm5lt1HHlHL4yWzoubU5N0uDshHgqFcLZqCQCJAFIoBQ1UoNhY8RrRYibEcaRJpAhiwbKBIAQmMUK0xD2HVb43ySzruymKyvaeRC+i00t2KjztTG0YPaLCdzipY+AkJb+R3ib9HBeBNbJuPwztwz340zNKzkjURQAIaGIs+gFTARS0AJACaYAnuARZjBMAQAqAEQAJACABACpgdTHNeyWhn8PEyiTzc1pafbT0Xq6OX9iaXZwzj/AMi38HNPXJK2daG5VG1jsUMVLG2Fk0eEc7cCtoaScukQ8iRbi2WeK7Yfh78mTzIkfgw0K5aaMEJTbKM55Lgyv4NolchcrVljVkxgkMRACqkxDgVrFiZtbFnpy9zQZPBy5o2jU7cYfOyDFDi0wyfmbbmH1aSP8K5PxHHtyKXyZaKVXB/c5FcSZ3iFQ1QApsASasYigATAEmgBSAIGIgBUAIgAQAJACABAAmAIA2+zW0mRF8OIswYgASECzG8fBIBxqyCORK6dLn9Kdvp9nPqMTmk49o2pOxz3jPh3MnYfhfG4OFfovXWLDk5jI5P6vbxNUyAdlJR8THexWsdFj+R/1kX5LWH7OOH8Nx9Ct44ccTOWpT8lx2yXMFllei2W3wZ+sn5MnH4nJuCjNl2KzfHHcYGJxZcdSvEzamUjshBIqFy49xpQ5otaRVoTIiuV9lgpARAxQFUUIcAtUhMu7PfTgvR0cqkY5FaO1bB+0YGaHeQzvI+eePxUPMAj1Xd+IY9+G/KPPhL08yf6Hnlr59Oz1xVp2IRZtUMEgBDQCKABFgCKAFIxEACABIAQAIAEACABMAQAqAJMPiHxnNG97DzY5zT7hNOuhNJ9mjH2kxbdBi8R6yvP3Kv1Zr/JmT0+J/4r9hJO0mLdvxeJ9Jnj7FJ5Zv8AyYLT4l/iv2Fh7SYthsYqY9HvMo/yvsKo58keVJg9Pif+KNmHEtx8bra1k8bczmt0bKzi5o4EcR6+Xr6XVf1C9PJ34+pyTxvA7XX+jmsTFlNFcWoxuDo7IO0QLlNCfDNu/JdeGNpmcmV3Lil2aIRTQAhIB7AtoRE2TtiXTHHZm2TwxUV14sTTIlI7TstiMj2k8xfVeq1uhTPN1C44OM7RbP8A2bFSwjcx5ydY3eJn+khfKzjsm4nq4Z+pjUjOTTNBVT5QCLLoYIsAQ0AigAQAJgIpGCGAJACABAAgATAEgBMBUAAQAIARACoAt7JxDop43sNFsjfUE0QehBI9VeOTjNNEZUnBp/Br9rMO1k7w0aBzq917WvSpM5dM24o59eQdZfwLfA49F6WlXskzHJ2ig5eZLs2QgRQxQE0hE0YW0EQy7h2r0MKRlJmhFGF6MIoxbNbZmjhS38HPk6IP/wBOiHe4eT5pMPT+uR5APnR+i+Z/EElmOj8Ob9Nr6nFhcsTvFC0QgKmYxFAAE0AJNACgYJiP/9k="/>
          <p:cNvSpPr>
            <a:spLocks noChangeAspect="1" noChangeArrowheads="1"/>
          </p:cNvSpPr>
          <p:nvPr/>
        </p:nvSpPr>
        <p:spPr bwMode="auto">
          <a:xfrm>
            <a:off x="182563" y="-1520825"/>
            <a:ext cx="4797425" cy="317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287" tIns="52144" rIns="104287" bIns="52144"/>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5127" name="AutoShape 4" descr="data:image/jpeg;base64,/9j/4AAQSkZJRgABAQAAAQABAAD/2wCEAAkGBxQQEBUQDxAQEBQPEBAVDxAQEA8QFBAQFREWFhQVFBQYHCggGBolGxQVIT0hJSkrLi4uFx8zODMsNygtLisBCgoKDg0OGhAQGiwkHyQsLCwsLCwsLCwsLCwsLCwsLCwsLCwsLCwsLCwsLCwsLCwsLCwsLCwsLCwsLCwsLCwsLP/AABEIALwBDAMBEQACEQEDEQH/xAAbAAABBQEBAAAAAAAAAAAAAAAAAQIDBAUGB//EAEAQAAEEAAMFBgQDBgMJAQAAAAEAAgMRBBIhBTFBUWEGEyJxgZEyQqGxUnLBFCNDYtHwgpKiFRYkJTNTo7LhB//EABoBAAMBAQEBAAAAAAAAAAAAAAABAgMEBQb/xAAwEQACAgEEAQMCBQQCAwAAAAAAAQIRAwQSITFBEyJRYXEFMoGRoRQjQrEk8FLB4f/aAAwDAQACEQMRAD8A8QW/QhbVpiBWuQCknEAS+4BSNoAmmA4FbxYhS1VtoVigJpASht+YV0TZag1/vitESx0sHHn903ESkT4NlH+9ypImTL0uG4pmSkJicNoeotA4yIcNhtQhIcpD8RhvCPX7ooSlyXMFg6bdIInPktfsdR7tXFFkb+RjMDWpG7UoG5mbNFZLj6INUxrMLlFned3RFD3WRHD2aCVD3BIzKKCdAnZSl0UM0RVesmaIRsV6ncko2Fg41oE3x0BHlUbbGLlrenSQDSVDYDVDpDC1O4YlrK/kApG34ARLlAKtFIBVdJiBLbQBSNtgCFaAkYVvFiZJk4haUTZIxqpITLUbK1HqrSIbNOHD5hXNUYuVD4MIQd3mgTmdBhtnGRoppJ3UASVLkcsslMu/7sTOaP3ThoR4qb90Jkf1MU+xcF2Pl+bux5vB+yp2KWsgTzdjZCAM8W78Tuf5UlZC1kUXY+ycgaADGfJ39QobZD1UbJZ+zUlgZLDRwIP2Ub6BZ18mdtXZZYAzKQXb7FacU4zs0x5bdmQ3ZWY3XhZu6labjf1aK+JwRJoDUpplRmVZsNkFDfxKZcZWZeJbXmg2izOkbZreoaNkN7itXeyW0NxE+z0CTKQ3u63pbQsY48lLGiIqGUNJWcpDEU7WwFpP0wsaucYidAKnfyAJ7U+gBNWgHArWMhUOy2r2iErmivkLFy0ntaAngctIshl1kXEbuK1SIbLmGh9iqRnJnS7B2JJKfCKZ/wBx2jR06nyQcefPGPZ1+H7PQspzgZXcb0bf5R+qaj8nnz1Un1wb2CbQytaGDk0AD6LOTSOVycmTyYY1xULKrHskuSvDh8vxGt6t5HLomXCtsbPLGz4n1u56aJpTa6IU4vplqGZgPxZqG9ose6hwm10XcE6bLUGKjOocT6KHCZpeKPY0uEnFpDjVOrQdQUU49omMt3MWV8XsaIig3IeGXd7KU75NN8ovk53aOwXRglozg73N4enBUpHRDMmcrtHDZfNaxdnXCVnPzYYuOg8yrOpSSK0kQZoNTzQWnZUdCTqUqLUiF4rdr1SKRWk6qGUiBzuSzbLQzIVO2x2KWgIpIBpKlv4ARTyMYuVMoVUmhAqAE6AVUmAKqTEOGitWhEzCCtU0yWSti5a9Fe0Vj2wXu9k9otxcwlgq0RI7js5sBr2ieYHuz8Me4ydejfutIxs8zUahx9q7OsjOamABrR8IaKAHQK5NRR5sn5Zr4LDaeL1XFPI5Pgil3I0o4g0XoOp30s6sTypfl4FneCNLPUmlcYuzHLktW2YmNe0AgyEE8WkX6BduOL+DjebwkYMUTtcziRZq9HO5Xy0C7bS8BPOv8ey3DI8in0Gj5W2M35j+iicY3wZvNtdxHTbSp3dt8IDc0hA+Fl0B5k36ArNY/JqpTlDc/ml9TQh8LgTpfHffqspJNcEQ1KfBrRTndbXc+BAXFLH5PRx520o1ZLJoLChPmmayikt0Tndr7AbN42+B3Fu4P8uRWl10a4tRt4ZxePwRBLA0trQiqKtM9CE12Y2Iwwb1PJWdEZWZmJHP2QbIzpSTuFKWaogMPNRtKsjdQ3apOhkbrPRS7KIyFDGNtQ38DBTUgGLmKBAgTAVUmAq0TEKrQDmrRCJGgeSqhFiIkdRzC1RDNPDNDlaMZWjpOzuwRPJcg/dx055HHk31+wKpK2cmo1GyPHZ1Uzn5tBoNABuA5BdTcVGjzOGuToNnsblDjv4DqvNk5SlSMZNLlljFYgBhLidORr0W+PHTpHn5szk68lPEbRLWgA0fCC460L1+lraOC2c6zOTK0+Pe9pEeg/E4Ej2G9arDGL5J3U/f+yMuLFOja4yMIcM1OGoeeFH+q3cdzpGssMcklsfH+hcZhnsMcrpLyEd4wChJelNHA2a9U4TTTjQsOTHPdjjHvp/H3LLWyE2SAPwivQFRcUYt41wufqVdmyCnySaF723odKaAG/Q+60yxppRN9RF+2EPC/wCssySHRkTzTzpQByAfE5t7v6lYqC5cjGCX5prr+fg1tmYtsIDarz1J6knef6rmy4XLlHTp9Q2+TYc+9QQOJG8X5LjcPk7Fma6GvZeu7pyUqVGlbluRk7a2cJmkt0eBw+ccj1V15Rrhy7XTPPMfATYAr7rRM9WEkYeJw4G82VR0xkUJegrqUGiKUo5m1DNEQO6BQyiMxnjopcWOxvd+qW1DsQjokAhQMhXCUKmAJ0AJ0AqYArQDgVomIlY5apkstQ9FojNmlhWA9DzH9FojKTPS9iRmDDMBFmTxvI6/CCPKvdbQiqs8XUS35HXg6HZkLHDPpQFniuLNKW6jCKt8jdrs/dOc05SGuLQNBuvXnuC308drOXNkW9GbtGUuYHX8JY82aFNIJvpWvou2MUmebid5Gn5tEUpOUOlBILm+EUKBIAJ5jXctFV1EIJbnGHdEuLc+NzQ02Had2Gk+tcfZZxqVtmeJQyRd9/JBinSy00wloBBJLcm49d6uDhHlM2xRxYud5I0PlexrxWUucQa1DAA266m/RFxhFtGbcMUJSj54/fst4jFd2bcBl3OPIc1nGG7rs58eL1OE+fAmDjBa40Ked3QD+pKMknaXwPNJppX0MwrA2R7avKA5nRruHuHIk24pl5ZOWOMvnh/dFfEzWM5HhaRbvwi/i9/oLWiVcGuKFPanz/v6GrsyYD53E8Q4j7CgubNBmiz0+UXRjKo3bTxGorr0XPLFZ1xzOL4HSO4t15HgsofDN2cr2swP8YaB5p4bwfz9f0V1TPQ02S1TOIxUJ+VvqVZ6MWZk0B4n2QbJlR8IHD3SotMgeP7CllIhc1Jooid5qHRREXBS2h0NzKNw6I6XJtKCkbQBOmAKuQFVJiBUmgHBaIRIwK0IsxBaIhmvstmd7GX8b2t1/mIH6rVGGR0mz0/EPp9Dc2gPIaLraqJ4XfJrYeQZQ34XP4jkOYXFCNzb7o5M2TaqM3F7QtpjIefDTi1uYgbj4btejDB5OOcZSkna/UMTionxtEbe8zjLlvU34cp63okozg25HLjxZoZG58VyG0XhrGxODnlrGtc4cdAOW+08KbblYsCcpuadc2hrYpDpJK5or4XOGbyOUae6pyguolSnjj+SPP8AA+PFuiJiOoHijJ1OU7xfGj9CFLxqdS/cmWGORLIvs/v/APSSHEZbkdvDS0dSaP0A+qUobvajOUNy2IpvxhkNGiON7gtvSUUdEcKgrRYbtENGVosDjep6lZ+g3yzGWmcnuYz9rGYyaasynXkTX3Kfpv8AKWsT27PrYyPEAtDGjw1xN2KrfxVODu32U8b37n2V8NIRG11/wr9K0VSV/ubZYp5GvqWhjnMDBlLhmpxonKMvRZyxptsMSttWdBgvEwjeAfD+U6/e15WZbZndjuUOfA2fDB7HRn5xp0PA+6d2jTHLbJM872jEGkg0CCQRv1CcT18bswcU4dT9FR1RszJpegCTZqkUpZevsobNEis93mVDZaIieihsY0qHYxFPIxi5rGLaqwC07AE9wCq1IQqpNAKFaoRIylaoRZi81oiGdF2TbmxcI0P7wH/KC79FrA5dU6xyO3xEtP3ka8F3yXtPIjHg2oDma03ZF+1ffVcOO1Jo87VVF8laYCMmmNo9K18wvQh7l2cWSO/myhDKS4ujYxsjXBwuxnFEb+fXoFrOC4TfBpKKSqbdNV9i1+3Mkb3ctscd4d4T5g8fMLP05Rdw5Rh/T5Mb34+V+5HLG3KA+XK5t1I01fLMNx06KouV8L9Coye72x4fgZHLI6gGRy1o2VtDTreo8hapxguba+hUoY4+XH6MkxmGkoFzmtve2ieHy+3JTjnC+OScWTF0lf8A3yQwthcAac/Sq8QHqCfuFcvUTLlLNB7boc2JjiQcOGAbjo0kcxSTckuJWS5zik1OxX4Jh/6ZFjhLme32J1S9Sa7/AICOeafvXH04YzEPLQbIJAoZdxcdGgDzKaqrKxpSkq6+pJPFkBZ+CLLp0bSlS3KyIS3y3fLsbBjnB1Rxufrq40xg9Tv9LVTxxa9zoqWnjW6ckv5Zu7KLg5wJ3lprhlfpXo4X6rzdUk0babN19eC3Mx1rCDVHWuOzju1WzHd84tungOFcyNfqCi0menp8i2o5TE7LfyP1V2dscqM6XZbun0So2WVFZ+zjzHuEbSlkIXYDqPdTsRW8jODHMfVGxD3sYcM3n9EtqK3Mb3LOZ9gltQWzNXlWbgnYAnuAW07ECrcAJqQCq1IQoK0UhUSsetFITR0fYiT/AIxh35GTO/8AE4fqunB7ppHHrF/aZqY/aRznWtV6+Woqjmx4lRsbE2ydGl4HK+BXmy9rtHLq9JGcao6yMCVgBLbHEWrhkS5R83khLFKmQSbP9K3OC6FmGshVxmJMbacxkvIGiD1VxjGXN0a4sKlL2toZsrBB37yeOKLMfBGBVDmQnkytLbjbZWqc4rbCTfyy1NtBkTqa0yEHTKHEejQpWGU1bdHHHTTyLl0VJ8e6U33cpP5HNHu6gFcYRgqs3hpo41+ZV9x7s4FPaAXG7BBDehP1RGnymT7G/a+v5J5WZ2gteGCgHONFTF7XyrMoPa+VZVdg4uMkjnfizkewFD6LRZMnwjb1sv8A4pL7EcEcbX5nzOc2GjT8tZyDlF1qeNeSJylJbVHs0lKcoVGFOXx8eRzJ2uJBJIcDe9pN70ODohwljp/BLg5Xiw8k5DRNfFyI89Pss5bX9yc0INpx8mzsyUDM4/hZQ/xE0uPPHwPA9sl9zXxMgB3rgxqz08n5uDne1M9MY6x8zfsR+q0cOTp0yvg4bG4z+YK0j0oQMjEYr+ZM3jEoS4j+ZJs1USq+bqpbLSIXy9VLkVRE5/VS2OhmfqpsdFZeYaAgATAVOwBOwBOxCqkwBVYC2rUhHQ9hcQGY1hduLJQ7y7s2urSyvKkjl1sbwui92wqLEOa0gjQg8wQD+q9nPk/tpsw0quHJiw48j5qXD6iZ0vGjYwPaUx73PcOWYj7KHJLpnPl0ccnaR0WG7f0ABE3zJJKIz+Ty8n4LFu06Ol2Ntf8Aam2QBxGgFnyVwlzR5ur0r0yUt1hj2AWXWfK13Y5+DHDNsypJANLdFpvpt+tgrqq0dXpJ+LIQ6YgujlDm/idbL8jrfoqTx9NckPHhi/fGv5II5ZbLXSxsBFuJe530oa+q0ahVqJbhhq1Fv9KJWGMihM6Vw+XN3YPQV/VS1kXO2iWpJ/kSXz2LDiWu0bD3LR8ckhI3cBrbj5WiUZLzb+EE8Uly5bn4S/7wO/23EzwRRlxvThbjx6o/pZv3SdEf0WWfM5UVcRtFubxjK78TLy+rePmKKuOnlt4ZvDBKqXK+vf7lzZu1Gtsuza0W5iaDSOAWOTTuVUc+p00pKkl+hrbJxRlnBB8Bb8P8ws2elLj1UPSxmUMG2o+b/g2cZjNeC83DA7UrdmH2mxAOFBI+GVv1a5aZI0delXvo4DFztPAqD1oxZmzPb/YSbNkmVJMvNS6LVkDmjmFDopMiczyUNFWRlilodiZVO0dkS88oEWAJ2AIsATsBUWAJ2AJ2AJ2Bp7Fk7svmO5kb2jq97S0D2JPouzROsm99RMM63Lb8l+bGNxcYz6SxNAvdnYNxHUcl6qy49TBrpowjjeKXHTMSWPKa3/3xHBedNOEqOpOxClbaGT4Z1FXBkSR1mw9uGLcVsnzZ5+o0scqpnZ4LHtlGZx3DRdsJprg+cz6eeGVJcFHEtzOsFrtdx0XTFtG+OW2PISMc/R3DhpSam0LdFEUezs9xgZncxuAHXctFqHHtkPK4+4yMfgWnRjnnKfEYxVcwXf8AxdkJyl26O3BnkvzJc/JVlLWaHvHV+OS/0XTFP5RtFSl1S+yJsFjYgcwbThu1v7qJxcuLtGebFlapvgSWEyOJa4a6jSkLIoqhxmoKmhGYJ5dlpzj04DmTwC582rhBclRmpdHQ4VzcKwCM04jxusmzxq9wXhTk80m5deA2b3bRGNrvJ1IK6oYY0U8MRdvbQ/4FxcP4sf6rDUw2labH/dOGlxbT/dLjckeooNFWRwO4n7qbRokys8dVDKRE5vkpZRGQs3YxqlsYlqNzChi4SwQAJiBAAgATAEwBAD4oy4hrRZJoBUrbpA3XLJ8VKBUbDbWXr+N/zO/QdAFvOW1bF+v1ZEV5ZsbMw7Tg5JmAd5G4tkOhID8vd1e4EZx6L0NCovDNpe//ANHNlk1lUX0zFJ5rBXfJ0COTk6VAhGvpQpjaLEE2q1jIhxNrD7XcxtAkWttxzywpvlFiPbZvU/UrVZ5JVZlLSQfgsP7QGh04cEevP5Mv6HH8HWYfawnhBYcmYcBy+IBd+Jxl7uzwsullhyPcrRkbYee8u8rHAZSG6Zh+LmTzXZidJo6dPFONeTnto4exmAFXRLby3yIOrSs80ZVaPSwTr2soQ+E+R1WOPJJM6Jq0dTgvBqtWpN0ePljuNXD7UaMxofDlvnrf9+a4dVC2l5DBppLkzsbO15safRGOLR6EItFaIHgb813w6HIm7TSZcCAfnnYPZjiuDWvlBpVeVv6HDPK81npkLvVQyhuY81DbHQmZT6jHQmZL1AoLRvChLS3ICNcBYIAVAAmIEACYAiwBKwLld0z+eRun8kZ/V32810RWyO59voi9z+hUUFnX9lcOTgsU47nOgb6jOV7n4fD2fuedqp/3Yo5zEMykhc+aO2TOuLtFZ7lyZJmiQ1QmMe1y2jIlof3iveKgEqN4UOMyreG01tl7WcwtY07gABzcXEn7j2XTDNzFLwc2bBGadnRzY4vbkcKJ4HUHovdS8njrBse5GTNG4B2W/hIcBdZd1nyK2k4qDZ2wadFUR+GyTZA0035gNfZebPPSW3k6KLs2NDXFlkhpy8OGmtKMutnuaRlHTJ8jTjL3H0WEG5O2abEhpnXVEKL2BkK7IrgxmiTtpicseHi4kPkPqQ0fZy8nWSW+h6KHMpfocg8ArhdM9Agczks2ikyMrNlCKGwBSxiKGgBIBq5ygQAJiBAAgYJACALmBiFOleLbHQDTufIfhB6aEny6rowY07lLpfz9DOcnxFeSvLIXOLnGyTZKmc3KVspKhiAPRcLH3OyYhxne+R3UaNb9B9V9JpI1H7I8jI92of0OExjvEfNeZqp+5npQXBVXnt2aiqkwFVpgCNwAhSEFqtwGnsWZrMzqZ3grIZBbQOJHDNu1K79BLEm5SfK6Mcyb48F120yCGyNo3enC9y9Ket2tWuTD0E1aLkUhJc+jl7tzAeDnvaQAOuoPouqUlPG2vPRgo7aj5spsd47O6BoN8HOHwj1cV51834j/ALOhrj7mdJMSbO87/Ncd2bpULFIQurFwTItRS2V143bM2jotiwFzmgcSF2ydRs48zpGF2uxolxcmU+GKomeTBR/1Zj6r5zNk3zbO3TQ2Y1+5iErGzpEzpbgoMyVoBpUtJjEpZuACKOUMFNgNXOUCAEQAIAEAKgATEaWAb3sToAQHl7XxAkDO4Ahzb50RXkunA1JPG/PRnP2y3DBsiayO6cSN4FWD5LSOjy/AvWh8lORpBIIII3giqK58icW0zRNM9M2pH/y7DAfJAwHzrVfS4LUP0PEhL+/L7nnGJ3leLqfzM9iHRAuQsE0AqdgIiwBJMBbVWAWk38DJ8KAXAOsixoDWnnwXZpXGUkpGc7rg0HbUJOXc1t5GjQNHTmep1XfPVVLavsYrCqsfinVGGjQk5n9NPCPYk+qMj9qivuKK5soBtrOELNGSkrp64JLGCjsrfAuSJvg66OX9jwj8SfirJCDxlddews+iNdqNkK+ThUfVyqH7nnpde/3Xh7rPXoQlDARRYxFLGCndQgtPcAIsYiVIBi4igQAIAEwFQAJiBIYJgXsJM6Q929xcMrsmbUsIaSMp3jUbl0YW5SUG+GZySSss953zWtka3M3+Jrnc3k48fNeljgssVGa6MX7W2jr48YHYfuzwGi9hJeDznBqdnEbRZTj5rw9ZCps9TE+CiV5zNQQAIGCVgCVgCoBzCOIsHlv9E01fIi7GGNYad43aAuvwt41Q3nd7rugsWOG6MuX8mb3N0+iJr2s1HidwNeFvUA7ypWSMHa5fyOmySGQnfrz6rqxXMmSokeMq7GlFELkiDrKx3bmUdF2d2eZHgAXZXo4vZC2ceoybUQdudqiWUYeI3FhbbY3Pl+d3XdQ8jzXz2rzerkb8G2jw7Ibn2zmLXKpHYKCtFMKBVaYgUjBIBFLQApALRuAYuYoEAKmAIAEACABMQJgaWzYw1jp3cLZGObyPEfRp/wBQXZpIJXkfS6+5jldtQQjJguuOVCcS9BjtKXbj1NqjGWPkz8c6yuHVytm2NFIrzmbiKQBIBEgBACpgCpABKG7Ac1aQ5EyxG6l6GKagZPkUy2tXl3BVE2ChzOAW+nx3IicqR2GMxf8As/B5m6T4kFsPNjPnk/QdT0R+I6jbH049nFih62XnpHn68Kz1REmAKbGLaakILWikAqAESsASARKgGrnKBAAgAQAIAVAAmIEDN/sozOXxyta6AhrpnOeY+6INBzXUfEbIy1r6WOvROe5xirT7s5dTSSa78Em0cJgWuPc4icams0bH/wDqV3TxaePO/n6ckQnnfcSm7DgUWPDwdxotI8wdy0ji4TTsrdfDRTxrtVyaqXJrBcFVcLZqCTARIASAEACYDgtF0Ias75GPaVtCVCYpcrcxUKxbYpciZ1XZTBd5K0HiRfkvoMCUcTkefqZ0jI7T7T/acU+QfA05IRyiZo2vPU+ZK+cyzc5uTOzT4/TxpGSVk0bCLMYI7AFLAEWAWrUgFVWIENACQDFzlAgAQAIAVAAgQIGIgC/srGNjJZLZiloSgbxV5Xt6ts+dkLbBl9KX0fZnlhuVrtdFja2x3QP3h7HAOjkbuexwtrh5grtnpepw5TMsebcuexmfIyuJXRv9PHQVbM97rK82crZslQ1ZFCJACABIASAUBaKIClOTrgSGrIYqtMBVdiHxb1vhfJMjuexw1IG8xvDfzFpr6r6Fv/juvg8zU9r7o4RfOtWj1RFmAiTVgCjoYI7ARSwBIAVKQC2rUgFTEMXMUCYAgBUACAEQAJACYAgDtdmOEmyw6T+BPJGwni3K19eheV7n4ZO8UlLpHm5lt1HHlHL4yWzoubU5N0uDshHgqFcLZqCQCJAFIoBQ1UoNhY8RrRYibEcaRJpAhiwbKBIAQmMUK0xD2HVb43ySzruymKyvaeRC+i00t2KjztTG0YPaLCdzipY+AkJb+R3ib9HBeBNbJuPwztwz340zNKzkjURQAIaGIs+gFTARS0AJACaYAnuARZjBMAQAqAEQAJACABACpgdTHNeyWhn8PEyiTzc1pafbT0Xq6OX9iaXZwzj/AMi38HNPXJK2daG5VG1jsUMVLG2Fk0eEc7cCtoaScukQ8iRbi2WeK7Yfh78mTzIkfgw0K5aaMEJTbKM55Lgyv4NolchcrVljVkxgkMRACqkxDgVrFiZtbFnpy9zQZPBy5o2jU7cYfOyDFDi0wyfmbbmH1aSP8K5PxHHtyKXyZaKVXB/c5FcSZ3iFQ1QApsASasYigATAEmgBSAIGIgBUAIgAQAJACABAAmAIA2+zW0mRF8OIswYgASECzG8fBIBxqyCORK6dLn9Kdvp9nPqMTmk49o2pOxz3jPh3MnYfhfG4OFfovXWLDk5jI5P6vbxNUyAdlJR8THexWsdFj+R/1kX5LWH7OOH8Nx9Ct44ccTOWpT8lx2yXMFllei2W3wZ+sn5MnH4nJuCjNl2KzfHHcYGJxZcdSvEzamUjshBIqFy49xpQ5otaRVoTIiuV9lgpARAxQFUUIcAtUhMu7PfTgvR0cqkY5FaO1bB+0YGaHeQzvI+eePxUPMAj1Xd+IY9+G/KPPhL08yf6Hnlr59Oz1xVp2IRZtUMEgBDQCKABFgCKAFIxEACABIAQAIAEACABMAQAqAJMPiHxnNG97DzY5zT7hNOuhNJ9mjH2kxbdBi8R6yvP3Kv1Zr/JmT0+J/4r9hJO0mLdvxeJ9Jnj7FJ5Zv8AyYLT4l/iv2Fh7SYthsYqY9HvMo/yvsKo58keVJg9Pif+KNmHEtx8bra1k8bczmt0bKzi5o4EcR6+Xr6XVf1C9PJ34+pyTxvA7XX+jmsTFlNFcWoxuDo7IO0QLlNCfDNu/JdeGNpmcmV3Lil2aIRTQAhIB7AtoRE2TtiXTHHZm2TwxUV14sTTIlI7TstiMj2k8xfVeq1uhTPN1C44OM7RbP8A2bFSwjcx5ydY3eJn+khfKzjsm4nq4Z+pjUjOTTNBVT5QCLLoYIsAQ0AigAQAJgIpGCGAJACABAAgATAEgBMBUAAQAIARACoAt7JxDop43sNFsjfUE0QehBI9VeOTjNNEZUnBp/Br9rMO1k7w0aBzq917WvSpM5dM24o59eQdZfwLfA49F6WlXskzHJ2ig5eZLs2QgRQxQE0hE0YW0EQy7h2r0MKRlJmhFGF6MIoxbNbZmjhS38HPk6IP/wBOiHe4eT5pMPT+uR5APnR+i+Z/EElmOj8Ob9Nr6nFhcsTvFC0QgKmYxFAAE0AJNACgYJiP/9k="/>
          <p:cNvSpPr>
            <a:spLocks noChangeAspect="1" noChangeArrowheads="1"/>
          </p:cNvSpPr>
          <p:nvPr/>
        </p:nvSpPr>
        <p:spPr bwMode="auto">
          <a:xfrm>
            <a:off x="182563" y="-1520825"/>
            <a:ext cx="4797425" cy="317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287" tIns="52144" rIns="104287" bIns="52144"/>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pic>
        <p:nvPicPr>
          <p:cNvPr id="512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 y="2605088"/>
            <a:ext cx="6445250" cy="411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9"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0038" y="2605088"/>
            <a:ext cx="4038600" cy="193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0" name="Rectangle 10"/>
          <p:cNvSpPr>
            <a:spLocks noChangeArrowheads="1"/>
          </p:cNvSpPr>
          <p:nvPr/>
        </p:nvSpPr>
        <p:spPr bwMode="auto">
          <a:xfrm>
            <a:off x="4721225" y="6386513"/>
            <a:ext cx="5343525" cy="65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287" tIns="52144" rIns="104287" bIns="52144">
            <a:spAutoFit/>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en-US" sz="1800"/>
              <a:t>where </a:t>
            </a:r>
            <a:r>
              <a:rPr lang="en-US" altLang="en-US" sz="1800" i="1"/>
              <a:t>f</a:t>
            </a:r>
            <a:r>
              <a:rPr lang="en-US" altLang="en-US" sz="1800" i="1" baseline="-25000"/>
              <a:t>ok</a:t>
            </a:r>
            <a:r>
              <a:rPr lang="en-US" altLang="en-US" sz="1800" i="1"/>
              <a:t> and f</a:t>
            </a:r>
            <a:r>
              <a:rPr lang="en-US" altLang="en-US" sz="1800" i="1" baseline="-25000"/>
              <a:t>yj</a:t>
            </a:r>
            <a:r>
              <a:rPr lang="en-US" altLang="en-US" sz="1800" i="1"/>
              <a:t> are respectively the activation function for output unit o</a:t>
            </a:r>
            <a:r>
              <a:rPr lang="en-US" altLang="en-US" sz="1800" i="1" baseline="-25000"/>
              <a:t>k</a:t>
            </a:r>
            <a:r>
              <a:rPr lang="en-US" altLang="en-US" sz="1800" i="1"/>
              <a:t> a</a:t>
            </a:r>
            <a:r>
              <a:rPr lang="en-US" altLang="en-US" sz="1800"/>
              <a:t>nd hidden unit </a:t>
            </a:r>
            <a:r>
              <a:rPr lang="en-US" altLang="en-US" sz="1800" i="1"/>
              <a:t>y</a:t>
            </a:r>
            <a:r>
              <a:rPr lang="en-US" altLang="en-US" sz="1800" i="1" baseline="-25000"/>
              <a:t>j</a:t>
            </a:r>
            <a:endParaRPr lang="en-US" altLang="en-US" sz="1800" baseline="-2500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534988" y="0"/>
            <a:ext cx="9618662" cy="1260475"/>
          </a:xfrm>
        </p:spPr>
        <p:txBody>
          <a:bodyPr/>
          <a:lstStyle/>
          <a:p>
            <a:r>
              <a:rPr lang="en-US" altLang="en-US" smtClean="0">
                <a:ea typeface="ＭＳ Ｐゴシック" panose="020B0600070205080204" pitchFamily="34" charset="-128"/>
              </a:rPr>
              <a:t>Incremental Training</a:t>
            </a:r>
          </a:p>
        </p:txBody>
      </p:sp>
      <p:sp>
        <p:nvSpPr>
          <p:cNvPr id="32771" name="Content Placeholder 2"/>
          <p:cNvSpPr>
            <a:spLocks noGrp="1"/>
          </p:cNvSpPr>
          <p:nvPr>
            <p:ph idx="1"/>
          </p:nvPr>
        </p:nvSpPr>
        <p:spPr>
          <a:xfrm>
            <a:off x="534988" y="1597025"/>
            <a:ext cx="9618662" cy="5159375"/>
          </a:xfrm>
        </p:spPr>
        <p:txBody>
          <a:bodyPr/>
          <a:lstStyle/>
          <a:p>
            <a:pPr>
              <a:buFont typeface="Arial" panose="020B0604020202020204" pitchFamily="34" charset="0"/>
              <a:buNone/>
            </a:pPr>
            <a:r>
              <a:rPr lang="en-US" altLang="en-US" sz="2800" b="1" i="1" smtClean="0">
                <a:ea typeface="ＭＳ Ｐゴシック" panose="020B0600070205080204" pitchFamily="34" charset="-128"/>
              </a:rPr>
              <a:t>loop until done </a:t>
            </a:r>
          </a:p>
          <a:p>
            <a:pPr>
              <a:buFont typeface="Arial" panose="020B0604020202020204" pitchFamily="34" charset="0"/>
              <a:buNone/>
            </a:pPr>
            <a:r>
              <a:rPr lang="en-US" altLang="en-US" sz="2800" b="1" i="1" smtClean="0">
                <a:ea typeface="ＭＳ Ｐゴシック" panose="020B0600070205080204" pitchFamily="34" charset="-128"/>
              </a:rPr>
              <a:t>for each training item </a:t>
            </a:r>
          </a:p>
          <a:p>
            <a:pPr>
              <a:buFont typeface="Arial" panose="020B0604020202020204" pitchFamily="34" charset="0"/>
              <a:buNone/>
            </a:pPr>
            <a:r>
              <a:rPr lang="en-US" altLang="en-US" sz="2800" b="1" i="1" smtClean="0">
                <a:ea typeface="ＭＳ Ｐゴシック" panose="020B0600070205080204" pitchFamily="34" charset="-128"/>
              </a:rPr>
              <a:t>	compute error </a:t>
            </a:r>
            <a:r>
              <a:rPr lang="en-US" altLang="en-US" sz="2800" b="1" i="1" smtClean="0">
                <a:solidFill>
                  <a:srgbClr val="FF0000"/>
                </a:solidFill>
                <a:ea typeface="ＭＳ Ｐゴシック" panose="020B0600070205080204" pitchFamily="34" charset="-128"/>
              </a:rPr>
              <a:t>for current item </a:t>
            </a:r>
          </a:p>
          <a:p>
            <a:pPr>
              <a:buFont typeface="Arial" panose="020B0604020202020204" pitchFamily="34" charset="0"/>
              <a:buNone/>
            </a:pPr>
            <a:r>
              <a:rPr lang="en-US" altLang="en-US" sz="2800" b="1" i="1" smtClean="0">
                <a:ea typeface="ＭＳ Ｐゴシック" panose="020B0600070205080204" pitchFamily="34" charset="-128"/>
              </a:rPr>
              <a:t>	use item's error to update weights and bias values </a:t>
            </a:r>
          </a:p>
          <a:p>
            <a:pPr>
              <a:buFont typeface="Arial" panose="020B0604020202020204" pitchFamily="34" charset="0"/>
              <a:buNone/>
            </a:pPr>
            <a:r>
              <a:rPr lang="en-US" altLang="en-US" sz="2800" b="1" i="1" smtClean="0">
                <a:ea typeface="ＭＳ Ｐゴシック" panose="020B0600070205080204" pitchFamily="34" charset="-128"/>
              </a:rPr>
              <a:t>end for </a:t>
            </a:r>
          </a:p>
          <a:p>
            <a:pPr>
              <a:buFont typeface="Arial" panose="020B0604020202020204" pitchFamily="34" charset="0"/>
              <a:buNone/>
            </a:pPr>
            <a:r>
              <a:rPr lang="en-US" altLang="en-US" sz="2800" b="1" i="1" smtClean="0">
                <a:ea typeface="ＭＳ Ｐゴシック" panose="020B0600070205080204" pitchFamily="34" charset="-128"/>
              </a:rPr>
              <a:t>end loop </a:t>
            </a:r>
          </a:p>
          <a:p>
            <a:pPr>
              <a:buFont typeface="Arial" panose="020B0604020202020204" pitchFamily="34" charset="0"/>
              <a:buNone/>
            </a:pPr>
            <a:endParaRPr lang="en-US" altLang="en-US" sz="2800" b="1" i="1" smtClean="0">
              <a:ea typeface="ＭＳ Ｐゴシック" panose="020B0600070205080204" pitchFamily="34" charset="-128"/>
            </a:endParaRPr>
          </a:p>
          <a:p>
            <a:r>
              <a:rPr lang="en-US" altLang="en-US" sz="2800" smtClean="0">
                <a:ea typeface="ＭＳ Ｐゴシック" panose="020B0600070205080204" pitchFamily="34" charset="-128"/>
              </a:rPr>
              <a:t>some research evidence suggests that incremental training (also called </a:t>
            </a:r>
            <a:r>
              <a:rPr lang="en-US" altLang="en-US" sz="2800" smtClean="0">
                <a:solidFill>
                  <a:srgbClr val="FF0000"/>
                </a:solidFill>
                <a:ea typeface="ＭＳ Ｐゴシック" panose="020B0600070205080204" pitchFamily="34" charset="-128"/>
              </a:rPr>
              <a:t>online training</a:t>
            </a:r>
            <a:r>
              <a:rPr lang="en-US" altLang="en-US" sz="2800" smtClean="0">
                <a:ea typeface="ＭＳ Ｐゴシック" panose="020B0600070205080204" pitchFamily="34" charset="-128"/>
              </a:rPr>
              <a:t>) often gives better results (meaning it produces a model that predicts better) than batch training. </a:t>
            </a:r>
            <a:endParaRPr lang="en-US" altLang="en-US" sz="2800" b="1" smtClean="0">
              <a:ea typeface="ＭＳ Ｐゴシック" panose="020B0600070205080204" pitchFamily="34" charset="-128"/>
            </a:endParaRPr>
          </a:p>
        </p:txBody>
      </p:sp>
      <p:sp>
        <p:nvSpPr>
          <p:cNvPr id="32772"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en-US" sz="1400" smtClean="0">
                <a:solidFill>
                  <a:srgbClr val="898989"/>
                </a:solidFill>
              </a:rPr>
              <a:t>Bina Nusantara University</a:t>
            </a:r>
          </a:p>
        </p:txBody>
      </p:sp>
      <p:sp>
        <p:nvSpPr>
          <p:cNvPr id="3277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93617B11-A802-4325-9E8E-76CC084EA844}" type="slidenum">
              <a:rPr lang="en-US" altLang="en-US" sz="1400">
                <a:solidFill>
                  <a:srgbClr val="898989"/>
                </a:solidFill>
              </a:rPr>
              <a:pPr eaLnBrk="1" hangingPunct="1"/>
              <a:t>30</a:t>
            </a:fld>
            <a:endParaRPr lang="en-US" altLang="en-US" sz="1400">
              <a:solidFill>
                <a:srgbClr val="898989"/>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534988" y="168275"/>
            <a:ext cx="9618662" cy="1260475"/>
          </a:xfrm>
        </p:spPr>
        <p:txBody>
          <a:bodyPr/>
          <a:lstStyle/>
          <a:p>
            <a:r>
              <a:rPr lang="en-US" altLang="en-US" smtClean="0">
                <a:ea typeface="ＭＳ Ｐゴシック" panose="020B0600070205080204" pitchFamily="34" charset="-128"/>
              </a:rPr>
              <a:t>example</a:t>
            </a:r>
          </a:p>
        </p:txBody>
      </p:sp>
      <p:sp>
        <p:nvSpPr>
          <p:cNvPr id="33795" name="Content Placeholder 2"/>
          <p:cNvSpPr>
            <a:spLocks noGrp="1"/>
          </p:cNvSpPr>
          <p:nvPr>
            <p:ph idx="1"/>
          </p:nvPr>
        </p:nvSpPr>
        <p:spPr/>
        <p:txBody>
          <a:bodyPr/>
          <a:lstStyle/>
          <a:p>
            <a:r>
              <a:rPr lang="en-US" altLang="en-US" sz="3200" smtClean="0">
                <a:ea typeface="ＭＳ Ｐゴシック" panose="020B0600070205080204" pitchFamily="34" charset="-128"/>
              </a:rPr>
              <a:t>The demo takes the </a:t>
            </a:r>
            <a:r>
              <a:rPr lang="en-US" altLang="en-US" sz="3200" smtClean="0">
                <a:solidFill>
                  <a:srgbClr val="FF0000"/>
                </a:solidFill>
                <a:ea typeface="ＭＳ Ｐゴシック" panose="020B0600070205080204" pitchFamily="34" charset="-128"/>
              </a:rPr>
              <a:t>150-item data set </a:t>
            </a:r>
            <a:r>
              <a:rPr lang="en-US" altLang="en-US" sz="3200" smtClean="0">
                <a:ea typeface="ＭＳ Ｐゴシック" panose="020B0600070205080204" pitchFamily="34" charset="-128"/>
              </a:rPr>
              <a:t>and splits it randomly into a </a:t>
            </a:r>
            <a:r>
              <a:rPr lang="en-US" altLang="en-US" sz="3200" smtClean="0">
                <a:solidFill>
                  <a:srgbClr val="FF0000"/>
                </a:solidFill>
                <a:ea typeface="ＭＳ Ｐゴシック" panose="020B0600070205080204" pitchFamily="34" charset="-128"/>
              </a:rPr>
              <a:t>120-item subset (80%) </a:t>
            </a:r>
            <a:r>
              <a:rPr lang="en-US" altLang="en-US" sz="3200" smtClean="0">
                <a:ea typeface="ＭＳ Ｐゴシック" panose="020B0600070205080204" pitchFamily="34" charset="-128"/>
              </a:rPr>
              <a:t>to be used for training and a </a:t>
            </a:r>
            <a:r>
              <a:rPr lang="en-US" altLang="en-US" sz="3200" smtClean="0">
                <a:solidFill>
                  <a:srgbClr val="FF0000"/>
                </a:solidFill>
                <a:ea typeface="ＭＳ Ｐゴシック" panose="020B0600070205080204" pitchFamily="34" charset="-128"/>
              </a:rPr>
              <a:t>30-item subset (20%) </a:t>
            </a:r>
            <a:r>
              <a:rPr lang="en-US" altLang="en-US" sz="3200" smtClean="0">
                <a:ea typeface="ＭＳ Ｐゴシック" panose="020B0600070205080204" pitchFamily="34" charset="-128"/>
              </a:rPr>
              <a:t>to be used for testing, that is, to be used to estimate the probability of a correct classification on data that has not been seen before. </a:t>
            </a:r>
          </a:p>
          <a:p>
            <a:r>
              <a:rPr lang="en-US" altLang="en-US" sz="3200" smtClean="0">
                <a:ea typeface="ＭＳ Ｐゴシック" panose="020B0600070205080204" pitchFamily="34" charset="-128"/>
              </a:rPr>
              <a:t>The demo trains a 4-7-2 fully connected neural network using the </a:t>
            </a:r>
            <a:r>
              <a:rPr lang="en-US" altLang="en-US" sz="3200" smtClean="0">
                <a:solidFill>
                  <a:srgbClr val="FF0000"/>
                </a:solidFill>
                <a:ea typeface="ＭＳ Ｐゴシック" panose="020B0600070205080204" pitchFamily="34" charset="-128"/>
              </a:rPr>
              <a:t>back-propagation</a:t>
            </a:r>
            <a:r>
              <a:rPr lang="en-US" altLang="en-US" sz="3200" smtClean="0">
                <a:ea typeface="ＭＳ Ｐゴシック" panose="020B0600070205080204" pitchFamily="34" charset="-128"/>
              </a:rPr>
              <a:t> algorithm in conjunction with a technique that is called incremental training. </a:t>
            </a:r>
          </a:p>
        </p:txBody>
      </p:sp>
      <p:sp>
        <p:nvSpPr>
          <p:cNvPr id="33796"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en-US" sz="1400" smtClean="0">
                <a:solidFill>
                  <a:srgbClr val="898989"/>
                </a:solidFill>
              </a:rPr>
              <a:t>Bina Nusantara University</a:t>
            </a:r>
          </a:p>
        </p:txBody>
      </p:sp>
      <p:sp>
        <p:nvSpPr>
          <p:cNvPr id="3379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91013125-F5AF-4897-9C62-995A7895D082}" type="slidenum">
              <a:rPr lang="en-US" altLang="en-US" sz="1400">
                <a:solidFill>
                  <a:srgbClr val="898989"/>
                </a:solidFill>
              </a:rPr>
              <a:pPr eaLnBrk="1" hangingPunct="1"/>
              <a:t>31</a:t>
            </a:fld>
            <a:endParaRPr lang="en-US" altLang="en-US" sz="1400">
              <a:solidFill>
                <a:srgbClr val="898989"/>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2"/>
          <p:cNvSpPr>
            <a:spLocks noGrp="1"/>
          </p:cNvSpPr>
          <p:nvPr>
            <p:ph idx="1"/>
          </p:nvPr>
        </p:nvSpPr>
        <p:spPr/>
        <p:txBody>
          <a:bodyPr/>
          <a:lstStyle/>
          <a:p>
            <a:r>
              <a:rPr lang="en-US" altLang="en-US" sz="3200" smtClean="0">
                <a:ea typeface="ＭＳ Ｐゴシック" panose="020B0600070205080204" pitchFamily="34" charset="-128"/>
              </a:rPr>
              <a:t>After training has completed, the accuracy of the resulting model is computed on the training set and on the test set. The model </a:t>
            </a:r>
            <a:r>
              <a:rPr lang="en-US" altLang="en-US" sz="3200" smtClean="0">
                <a:solidFill>
                  <a:srgbClr val="FF0000"/>
                </a:solidFill>
                <a:ea typeface="ＭＳ Ｐゴシック" panose="020B0600070205080204" pitchFamily="34" charset="-128"/>
              </a:rPr>
              <a:t>correctly predicts 97.50% </a:t>
            </a:r>
            <a:r>
              <a:rPr lang="en-US" altLang="en-US" sz="3200" smtClean="0">
                <a:ea typeface="ＭＳ Ｐゴシック" panose="020B0600070205080204" pitchFamily="34" charset="-128"/>
              </a:rPr>
              <a:t>of the training items (117 out of 120) and </a:t>
            </a:r>
            <a:r>
              <a:rPr lang="en-US" altLang="en-US" sz="3200" smtClean="0">
                <a:solidFill>
                  <a:srgbClr val="FF0000"/>
                </a:solidFill>
                <a:ea typeface="ＭＳ Ｐゴシック" panose="020B0600070205080204" pitchFamily="34" charset="-128"/>
              </a:rPr>
              <a:t>96.67% of the test items </a:t>
            </a:r>
            <a:r>
              <a:rPr lang="en-US" altLang="en-US" sz="3200" smtClean="0">
                <a:ea typeface="ＭＳ Ｐゴシック" panose="020B0600070205080204" pitchFamily="34" charset="-128"/>
              </a:rPr>
              <a:t>(29 out of 30). </a:t>
            </a:r>
          </a:p>
          <a:p>
            <a:r>
              <a:rPr lang="en-US" altLang="en-US" sz="3200" smtClean="0">
                <a:ea typeface="ＭＳ Ｐゴシック" panose="020B0600070205080204" pitchFamily="34" charset="-128"/>
              </a:rPr>
              <a:t>Therefore, if presented with data for a new iris flower that was not part of the training or test data, you could estimate that the model would correctly classify the flower with roughly a 0.9667 probability. </a:t>
            </a:r>
          </a:p>
        </p:txBody>
      </p:sp>
      <p:sp>
        <p:nvSpPr>
          <p:cNvPr id="34819"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en-US" sz="1400" smtClean="0">
                <a:solidFill>
                  <a:srgbClr val="898989"/>
                </a:solidFill>
              </a:rPr>
              <a:t>Bina Nusantara University</a:t>
            </a:r>
          </a:p>
        </p:txBody>
      </p:sp>
      <p:sp>
        <p:nvSpPr>
          <p:cNvPr id="34820"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B219C2AB-7266-4A3F-955F-4907B34E8A1C}" type="slidenum">
              <a:rPr lang="en-US" altLang="en-US" sz="1400">
                <a:solidFill>
                  <a:srgbClr val="898989"/>
                </a:solidFill>
              </a:rPr>
              <a:pPr eaLnBrk="1" hangingPunct="1"/>
              <a:t>32</a:t>
            </a:fld>
            <a:endParaRPr lang="en-US" altLang="en-US" sz="1400">
              <a:solidFill>
                <a:srgbClr val="898989"/>
              </a:solidFill>
            </a:endParaRPr>
          </a:p>
        </p:txBody>
      </p:sp>
      <p:sp>
        <p:nvSpPr>
          <p:cNvPr id="34821" name="Title 1"/>
          <p:cNvSpPr>
            <a:spLocks noGrp="1"/>
          </p:cNvSpPr>
          <p:nvPr>
            <p:ph type="title"/>
          </p:nvPr>
        </p:nvSpPr>
        <p:spPr>
          <a:xfrm>
            <a:off x="534988" y="168275"/>
            <a:ext cx="9618662" cy="1260475"/>
          </a:xfrm>
        </p:spPr>
        <p:txBody>
          <a:bodyPr/>
          <a:lstStyle/>
          <a:p>
            <a:r>
              <a:rPr lang="en-US" altLang="en-US" smtClean="0">
                <a:ea typeface="ＭＳ Ｐゴシック" panose="020B0600070205080204" pitchFamily="34" charset="-128"/>
              </a:rPr>
              <a:t>Example (con’t)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534988" y="168275"/>
            <a:ext cx="9618662" cy="1260475"/>
          </a:xfrm>
        </p:spPr>
        <p:txBody>
          <a:bodyPr/>
          <a:lstStyle/>
          <a:p>
            <a:r>
              <a:rPr lang="en-US" altLang="en-US" smtClean="0">
                <a:ea typeface="ＭＳ Ｐゴシック" panose="020B0600070205080204" pitchFamily="34" charset="-128"/>
              </a:rPr>
              <a:t>Mean Squared Error</a:t>
            </a:r>
          </a:p>
        </p:txBody>
      </p:sp>
      <p:sp>
        <p:nvSpPr>
          <p:cNvPr id="35843" name="Content Placeholder 2"/>
          <p:cNvSpPr>
            <a:spLocks noGrp="1"/>
          </p:cNvSpPr>
          <p:nvPr>
            <p:ph idx="1"/>
          </p:nvPr>
        </p:nvSpPr>
        <p:spPr/>
        <p:txBody>
          <a:bodyPr/>
          <a:lstStyle/>
          <a:p>
            <a:r>
              <a:rPr lang="en-US" altLang="en-US" sz="3200" smtClean="0">
                <a:ea typeface="ＭＳ Ｐゴシック" panose="020B0600070205080204" pitchFamily="34" charset="-128"/>
              </a:rPr>
              <a:t>The technique used by the demo is to use a moderate number for the hard-stop loop exit combined with the mean squared error (MSE). </a:t>
            </a:r>
          </a:p>
        </p:txBody>
      </p:sp>
      <p:sp>
        <p:nvSpPr>
          <p:cNvPr id="35844"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en-US" sz="1400" smtClean="0">
                <a:solidFill>
                  <a:srgbClr val="898989"/>
                </a:solidFill>
              </a:rPr>
              <a:t>Bina Nusantara University</a:t>
            </a:r>
          </a:p>
        </p:txBody>
      </p:sp>
      <p:sp>
        <p:nvSpPr>
          <p:cNvPr id="3584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388415B6-FEB4-4A3F-B36A-58D3661AD416}" type="slidenum">
              <a:rPr lang="en-US" altLang="en-US" sz="1400">
                <a:solidFill>
                  <a:srgbClr val="898989"/>
                </a:solidFill>
              </a:rPr>
              <a:pPr eaLnBrk="1" hangingPunct="1"/>
              <a:t>33</a:t>
            </a:fld>
            <a:endParaRPr lang="en-US" altLang="en-US" sz="1400">
              <a:solidFill>
                <a:srgbClr val="898989"/>
              </a:solidFill>
            </a:endParaRPr>
          </a:p>
        </p:txBody>
      </p:sp>
      <p:pic>
        <p:nvPicPr>
          <p:cNvPr id="358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3300" y="3570288"/>
            <a:ext cx="6567488" cy="3487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ltLang="en-US" smtClean="0">
                <a:ea typeface="ＭＳ Ｐゴシック" panose="020B0600070205080204" pitchFamily="34" charset="-128"/>
              </a:rPr>
              <a:t>Max Epochs</a:t>
            </a:r>
          </a:p>
        </p:txBody>
      </p:sp>
      <p:sp>
        <p:nvSpPr>
          <p:cNvPr id="3" name="Content Placeholder 2"/>
          <p:cNvSpPr>
            <a:spLocks noGrp="1"/>
          </p:cNvSpPr>
          <p:nvPr>
            <p:ph idx="1"/>
          </p:nvPr>
        </p:nvSpPr>
        <p:spPr>
          <a:xfrm>
            <a:off x="534988" y="1795463"/>
            <a:ext cx="9798050" cy="3879850"/>
          </a:xfrm>
        </p:spPr>
        <p:txBody>
          <a:bodyPr/>
          <a:lstStyle/>
          <a:p>
            <a:pPr>
              <a:defRPr/>
            </a:pPr>
            <a:r>
              <a:rPr lang="en-US" sz="2800" dirty="0"/>
              <a:t>The heart of method Train is a while loop that has </a:t>
            </a:r>
            <a:r>
              <a:rPr lang="en-US" sz="2800" dirty="0">
                <a:solidFill>
                  <a:srgbClr val="FF0000"/>
                </a:solidFill>
              </a:rPr>
              <a:t>two exit conditions</a:t>
            </a:r>
            <a:r>
              <a:rPr lang="en-US" sz="2800" dirty="0"/>
              <a:t>. The first is a hard limit based on the </a:t>
            </a:r>
            <a:r>
              <a:rPr lang="en-US" sz="2800" dirty="0" err="1">
                <a:solidFill>
                  <a:srgbClr val="0070C0"/>
                </a:solidFill>
              </a:rPr>
              <a:t>maxEpochs</a:t>
            </a:r>
            <a:r>
              <a:rPr lang="en-US" sz="2800" dirty="0"/>
              <a:t> value. The second exit condition is </a:t>
            </a:r>
            <a:r>
              <a:rPr lang="en-US" sz="2800" dirty="0">
                <a:solidFill>
                  <a:srgbClr val="0070C0"/>
                </a:solidFill>
              </a:rPr>
              <a:t>a small error threshold </a:t>
            </a:r>
            <a:r>
              <a:rPr lang="en-US" sz="2800" dirty="0"/>
              <a:t>based on the mean squared error of the current model over the entire training set</a:t>
            </a:r>
            <a:r>
              <a:rPr lang="en-US" sz="2800" dirty="0" smtClean="0"/>
              <a:t>.</a:t>
            </a:r>
            <a:endParaRPr lang="en-US" sz="2800" dirty="0"/>
          </a:p>
          <a:p>
            <a:pPr marL="0" indent="0">
              <a:buFont typeface="Arial" panose="020B0604020202020204" pitchFamily="34" charset="0"/>
              <a:buNone/>
              <a:defRPr/>
            </a:pPr>
            <a:endParaRPr lang="en-US" sz="2000" dirty="0"/>
          </a:p>
          <a:p>
            <a:pPr marL="0" indent="0">
              <a:buFont typeface="Arial" panose="020B0604020202020204" pitchFamily="34" charset="0"/>
              <a:buNone/>
              <a:defRPr/>
            </a:pPr>
            <a:r>
              <a:rPr lang="en-US" sz="2000" dirty="0"/>
              <a:t>double[] </a:t>
            </a:r>
            <a:r>
              <a:rPr lang="en-US" sz="2000" dirty="0" err="1"/>
              <a:t>xValues</a:t>
            </a:r>
            <a:r>
              <a:rPr lang="en-US" sz="2000" dirty="0"/>
              <a:t> = new double[</a:t>
            </a:r>
            <a:r>
              <a:rPr lang="en-US" sz="2000" dirty="0" err="1"/>
              <a:t>numInput</a:t>
            </a:r>
            <a:r>
              <a:rPr lang="en-US" sz="2000" dirty="0"/>
              <a:t>]; // Inputs. </a:t>
            </a:r>
          </a:p>
          <a:p>
            <a:pPr marL="0" indent="0">
              <a:buFont typeface="Arial" panose="020B0604020202020204" pitchFamily="34" charset="0"/>
              <a:buNone/>
              <a:defRPr/>
            </a:pPr>
            <a:r>
              <a:rPr lang="en-US" sz="2000" dirty="0"/>
              <a:t>double[] </a:t>
            </a:r>
            <a:r>
              <a:rPr lang="en-US" sz="2000" dirty="0" err="1"/>
              <a:t>tValues</a:t>
            </a:r>
            <a:r>
              <a:rPr lang="en-US" sz="2000" dirty="0"/>
              <a:t> = new double[</a:t>
            </a:r>
            <a:r>
              <a:rPr lang="en-US" sz="2000" dirty="0" err="1"/>
              <a:t>numOutput</a:t>
            </a:r>
            <a:r>
              <a:rPr lang="en-US" sz="2000" dirty="0"/>
              <a:t>]; // Target values. </a:t>
            </a:r>
          </a:p>
          <a:p>
            <a:pPr marL="0" indent="0">
              <a:buFont typeface="Arial" panose="020B0604020202020204" pitchFamily="34" charset="0"/>
              <a:buNone/>
              <a:defRPr/>
            </a:pPr>
            <a:r>
              <a:rPr lang="en-US" sz="2000" dirty="0"/>
              <a:t>…</a:t>
            </a:r>
          </a:p>
          <a:p>
            <a:pPr marL="0" indent="0">
              <a:buFont typeface="Arial" panose="020B0604020202020204" pitchFamily="34" charset="0"/>
              <a:buNone/>
              <a:defRPr/>
            </a:pPr>
            <a:r>
              <a:rPr lang="en-US" sz="2000" dirty="0"/>
              <a:t>while (epoch &lt; </a:t>
            </a:r>
            <a:r>
              <a:rPr lang="en-US" sz="2000" dirty="0" err="1"/>
              <a:t>maxEpochs</a:t>
            </a:r>
            <a:r>
              <a:rPr lang="en-US" sz="2000" dirty="0"/>
              <a:t>) </a:t>
            </a:r>
          </a:p>
          <a:p>
            <a:pPr marL="0" indent="0">
              <a:buFont typeface="Arial" panose="020B0604020202020204" pitchFamily="34" charset="0"/>
              <a:buNone/>
              <a:defRPr/>
            </a:pPr>
            <a:r>
              <a:rPr lang="en-US" sz="2000" dirty="0"/>
              <a:t>{ </a:t>
            </a:r>
          </a:p>
          <a:p>
            <a:pPr marL="0" indent="0">
              <a:buFont typeface="Arial" panose="020B0604020202020204" pitchFamily="34" charset="0"/>
              <a:buNone/>
              <a:defRPr/>
            </a:pPr>
            <a:r>
              <a:rPr lang="en-US" sz="2000" dirty="0"/>
              <a:t>double </a:t>
            </a:r>
            <a:r>
              <a:rPr lang="en-US" sz="2000" dirty="0" err="1"/>
              <a:t>mse</a:t>
            </a:r>
            <a:r>
              <a:rPr lang="en-US" sz="2000" dirty="0"/>
              <a:t> = </a:t>
            </a:r>
            <a:r>
              <a:rPr lang="en-US" sz="2000" dirty="0" err="1"/>
              <a:t>MeanSquaredError</a:t>
            </a:r>
            <a:r>
              <a:rPr lang="en-US" sz="2000" dirty="0"/>
              <a:t>(</a:t>
            </a:r>
            <a:r>
              <a:rPr lang="en-US" sz="2000" dirty="0" err="1"/>
              <a:t>trainData</a:t>
            </a:r>
            <a:r>
              <a:rPr lang="en-US" sz="2000" dirty="0"/>
              <a:t>); </a:t>
            </a:r>
          </a:p>
          <a:p>
            <a:pPr marL="0" indent="0">
              <a:buFont typeface="Arial" panose="020B0604020202020204" pitchFamily="34" charset="0"/>
              <a:buNone/>
              <a:defRPr/>
            </a:pPr>
            <a:r>
              <a:rPr lang="en-US" sz="2000" dirty="0"/>
              <a:t>if (</a:t>
            </a:r>
            <a:r>
              <a:rPr lang="en-US" sz="2000" dirty="0" err="1"/>
              <a:t>mse</a:t>
            </a:r>
            <a:r>
              <a:rPr lang="en-US" sz="2000" dirty="0"/>
              <a:t> &lt; 0.040) break; 	</a:t>
            </a:r>
          </a:p>
          <a:p>
            <a:pPr marL="0" indent="0">
              <a:buFont typeface="Arial" panose="020B0604020202020204" pitchFamily="34" charset="0"/>
              <a:buNone/>
              <a:defRPr/>
            </a:pPr>
            <a:endParaRPr lang="en-US" sz="2300" dirty="0"/>
          </a:p>
        </p:txBody>
      </p:sp>
      <p:sp>
        <p:nvSpPr>
          <p:cNvPr id="36868"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en-US" sz="1400" smtClean="0">
                <a:solidFill>
                  <a:srgbClr val="898989"/>
                </a:solidFill>
              </a:rPr>
              <a:t>Bina Nusantara University</a:t>
            </a:r>
          </a:p>
        </p:txBody>
      </p:sp>
      <p:sp>
        <p:nvSpPr>
          <p:cNvPr id="3686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AB736BDA-2A78-4846-BFF6-445C1A8AA047}" type="slidenum">
              <a:rPr lang="en-US" altLang="en-US" sz="1400">
                <a:solidFill>
                  <a:srgbClr val="898989"/>
                </a:solidFill>
              </a:rPr>
              <a:pPr eaLnBrk="1" hangingPunct="1"/>
              <a:t>34</a:t>
            </a:fld>
            <a:endParaRPr lang="en-US" altLang="en-US" sz="1400">
              <a:solidFill>
                <a:srgbClr val="898989"/>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534988" y="84138"/>
            <a:ext cx="9618662" cy="1260475"/>
          </a:xfrm>
        </p:spPr>
        <p:txBody>
          <a:bodyPr/>
          <a:lstStyle/>
          <a:p>
            <a:r>
              <a:rPr lang="en-US" altLang="en-US" smtClean="0">
                <a:ea typeface="ＭＳ Ｐゴシック" panose="020B0600070205080204" pitchFamily="34" charset="-128"/>
              </a:rPr>
              <a:t>Data</a:t>
            </a:r>
          </a:p>
        </p:txBody>
      </p:sp>
      <p:sp>
        <p:nvSpPr>
          <p:cNvPr id="3" name="Content Placeholder 2"/>
          <p:cNvSpPr>
            <a:spLocks noGrp="1"/>
          </p:cNvSpPr>
          <p:nvPr>
            <p:ph idx="1"/>
          </p:nvPr>
        </p:nvSpPr>
        <p:spPr>
          <a:xfrm>
            <a:off x="534988" y="1795463"/>
            <a:ext cx="9886950" cy="3879850"/>
          </a:xfrm>
        </p:spPr>
        <p:txBody>
          <a:bodyPr/>
          <a:lstStyle/>
          <a:p>
            <a:pPr marL="0" indent="0">
              <a:buFont typeface="Arial" panose="020B0604020202020204" pitchFamily="34" charset="0"/>
              <a:buNone/>
              <a:defRPr/>
            </a:pPr>
            <a:r>
              <a:rPr lang="en-US" sz="2100" dirty="0"/>
              <a:t>double[][] </a:t>
            </a:r>
            <a:r>
              <a:rPr lang="en-US" sz="2100" dirty="0" err="1"/>
              <a:t>allData</a:t>
            </a:r>
            <a:r>
              <a:rPr lang="en-US" sz="2100" dirty="0"/>
              <a:t> = new double[150][]; </a:t>
            </a:r>
          </a:p>
          <a:p>
            <a:pPr marL="0" indent="0">
              <a:buFont typeface="Arial" panose="020B0604020202020204" pitchFamily="34" charset="0"/>
              <a:buNone/>
              <a:defRPr/>
            </a:pPr>
            <a:r>
              <a:rPr lang="en-US" sz="2100" dirty="0" err="1"/>
              <a:t>allData</a:t>
            </a:r>
            <a:r>
              <a:rPr lang="en-US" sz="2100" dirty="0"/>
              <a:t>[0] = new double[] { 5.1, 3.5, 1.4, 0.2,    0, 0, 1 }; </a:t>
            </a:r>
          </a:p>
          <a:p>
            <a:pPr marL="0" indent="0">
              <a:buFont typeface="Arial" panose="020B0604020202020204" pitchFamily="34" charset="0"/>
              <a:buNone/>
              <a:defRPr/>
            </a:pPr>
            <a:r>
              <a:rPr lang="en-US" sz="2100" dirty="0" err="1"/>
              <a:t>allData</a:t>
            </a:r>
            <a:r>
              <a:rPr lang="en-US" sz="2100" dirty="0"/>
              <a:t>[1] = new double[] { 4.9, 3.0, 1.4, 0.2,    0, 0, 1 }; // Iris </a:t>
            </a:r>
            <a:r>
              <a:rPr lang="en-US" sz="2100" dirty="0" err="1"/>
              <a:t>setosa</a:t>
            </a:r>
            <a:r>
              <a:rPr lang="en-US" sz="2100" dirty="0"/>
              <a:t> = 0 0 1 </a:t>
            </a:r>
          </a:p>
          <a:p>
            <a:pPr marL="0" indent="0">
              <a:buFont typeface="Arial" panose="020B0604020202020204" pitchFamily="34" charset="0"/>
              <a:buNone/>
              <a:defRPr/>
            </a:pPr>
            <a:r>
              <a:rPr lang="en-US" sz="2100" dirty="0" err="1"/>
              <a:t>allData</a:t>
            </a:r>
            <a:r>
              <a:rPr lang="en-US" sz="2100" dirty="0"/>
              <a:t>[2] = new double[] { 4.7, 3.2, 1.3, 0.2,    0, 0, 1 }; // Iris </a:t>
            </a:r>
            <a:r>
              <a:rPr lang="en-US" sz="2100" dirty="0" err="1"/>
              <a:t>versicolor</a:t>
            </a:r>
            <a:r>
              <a:rPr lang="en-US" sz="2100" dirty="0"/>
              <a:t> = 0 1 0</a:t>
            </a:r>
          </a:p>
          <a:p>
            <a:pPr marL="0" indent="0">
              <a:buFont typeface="Arial" panose="020B0604020202020204" pitchFamily="34" charset="0"/>
              <a:buNone/>
              <a:defRPr/>
            </a:pPr>
            <a:r>
              <a:rPr lang="en-US" sz="2100" dirty="0" err="1"/>
              <a:t>allData</a:t>
            </a:r>
            <a:r>
              <a:rPr lang="en-US" sz="2100" dirty="0"/>
              <a:t>[50] = new double[] { 7.0, 3.2, 4.7, 1.4,   0, 1, 0 }; </a:t>
            </a:r>
          </a:p>
          <a:p>
            <a:pPr marL="0" indent="0">
              <a:buFont typeface="Arial" panose="020B0604020202020204" pitchFamily="34" charset="0"/>
              <a:buNone/>
              <a:defRPr/>
            </a:pPr>
            <a:r>
              <a:rPr lang="en-US" sz="2100" dirty="0" err="1"/>
              <a:t>allData</a:t>
            </a:r>
            <a:r>
              <a:rPr lang="en-US" sz="2100" dirty="0"/>
              <a:t>[51] = new double[] { 6.4, 3.2, 4.5, 1.5,   0, 1, 0 }; </a:t>
            </a:r>
          </a:p>
          <a:p>
            <a:pPr marL="0" indent="0">
              <a:buFont typeface="Arial" panose="020B0604020202020204" pitchFamily="34" charset="0"/>
              <a:buNone/>
              <a:defRPr/>
            </a:pPr>
            <a:r>
              <a:rPr lang="en-US" sz="2100" dirty="0" err="1"/>
              <a:t>allData</a:t>
            </a:r>
            <a:r>
              <a:rPr lang="en-US" sz="2100" dirty="0"/>
              <a:t>[52] = new double[] { 6.9, 3.1, 4.9, 1.5,   0, 1, 0 }; 	</a:t>
            </a:r>
          </a:p>
          <a:p>
            <a:pPr marL="0" indent="0">
              <a:buFont typeface="Arial" panose="020B0604020202020204" pitchFamily="34" charset="0"/>
              <a:buNone/>
              <a:defRPr/>
            </a:pPr>
            <a:r>
              <a:rPr lang="en-US" sz="2100" dirty="0"/>
              <a:t> 	</a:t>
            </a:r>
          </a:p>
          <a:p>
            <a:pPr>
              <a:defRPr/>
            </a:pPr>
            <a:endParaRPr lang="en-US" dirty="0"/>
          </a:p>
        </p:txBody>
      </p:sp>
      <p:sp>
        <p:nvSpPr>
          <p:cNvPr id="37892"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en-US" sz="1400" smtClean="0">
                <a:solidFill>
                  <a:srgbClr val="898989"/>
                </a:solidFill>
              </a:rPr>
              <a:t>Bina Nusantara University</a:t>
            </a:r>
          </a:p>
        </p:txBody>
      </p:sp>
      <p:sp>
        <p:nvSpPr>
          <p:cNvPr id="3789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12C64954-BC0E-484C-9D77-D71D6BE806E8}" type="slidenum">
              <a:rPr lang="en-US" altLang="en-US" sz="1400">
                <a:solidFill>
                  <a:srgbClr val="898989"/>
                </a:solidFill>
              </a:rPr>
              <a:pPr eaLnBrk="1" hangingPunct="1"/>
              <a:t>35</a:t>
            </a:fld>
            <a:endParaRPr lang="en-US" altLang="en-US" sz="1400">
              <a:solidFill>
                <a:srgbClr val="898989"/>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623888" y="0"/>
            <a:ext cx="9618662" cy="1260475"/>
          </a:xfrm>
        </p:spPr>
        <p:txBody>
          <a:bodyPr/>
          <a:lstStyle/>
          <a:p>
            <a:r>
              <a:rPr lang="en-US" altLang="en-US" smtClean="0">
                <a:ea typeface="ＭＳ Ｐゴシック" panose="020B0600070205080204" pitchFamily="34" charset="-128"/>
              </a:rPr>
              <a:t>Result</a:t>
            </a:r>
          </a:p>
        </p:txBody>
      </p:sp>
      <p:sp>
        <p:nvSpPr>
          <p:cNvPr id="38915" name="Content Placeholder 2"/>
          <p:cNvSpPr>
            <a:spLocks noGrp="1"/>
          </p:cNvSpPr>
          <p:nvPr>
            <p:ph idx="1"/>
          </p:nvPr>
        </p:nvSpPr>
        <p:spPr/>
        <p:txBody>
          <a:bodyPr/>
          <a:lstStyle/>
          <a:p>
            <a:endParaRPr lang="en-US" altLang="en-US" smtClean="0">
              <a:ea typeface="ＭＳ Ｐゴシック" panose="020B0600070205080204" pitchFamily="34" charset="-128"/>
            </a:endParaRPr>
          </a:p>
        </p:txBody>
      </p:sp>
      <p:sp>
        <p:nvSpPr>
          <p:cNvPr id="38916"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en-US" sz="1400" smtClean="0">
                <a:solidFill>
                  <a:srgbClr val="898989"/>
                </a:solidFill>
              </a:rPr>
              <a:t>Bina Nusantara University</a:t>
            </a:r>
          </a:p>
        </p:txBody>
      </p:sp>
      <p:sp>
        <p:nvSpPr>
          <p:cNvPr id="3891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1356D6ED-42ED-492A-AB5B-C85AAE0D41F8}" type="slidenum">
              <a:rPr lang="en-US" altLang="en-US" sz="1400">
                <a:solidFill>
                  <a:srgbClr val="898989"/>
                </a:solidFill>
              </a:rPr>
              <a:pPr eaLnBrk="1" hangingPunct="1"/>
              <a:t>36</a:t>
            </a:fld>
            <a:endParaRPr lang="en-US" altLang="en-US" sz="1400">
              <a:solidFill>
                <a:srgbClr val="898989"/>
              </a:solidFill>
            </a:endParaRPr>
          </a:p>
        </p:txBody>
      </p:sp>
      <p:pic>
        <p:nvPicPr>
          <p:cNvPr id="3891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875" y="1428750"/>
            <a:ext cx="5986463" cy="550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623888" y="0"/>
            <a:ext cx="9618662" cy="1260475"/>
          </a:xfrm>
        </p:spPr>
        <p:txBody>
          <a:bodyPr/>
          <a:lstStyle/>
          <a:p>
            <a:r>
              <a:rPr lang="en-US" altLang="en-US" smtClean="0">
                <a:ea typeface="ＭＳ Ｐゴシック" panose="020B0600070205080204" pitchFamily="34" charset="-128"/>
              </a:rPr>
              <a:t>Exercise</a:t>
            </a:r>
          </a:p>
        </p:txBody>
      </p:sp>
      <p:sp>
        <p:nvSpPr>
          <p:cNvPr id="39939" name="Content Placeholder 2"/>
          <p:cNvSpPr>
            <a:spLocks noGrp="1"/>
          </p:cNvSpPr>
          <p:nvPr>
            <p:ph idx="1"/>
          </p:nvPr>
        </p:nvSpPr>
        <p:spPr>
          <a:xfrm>
            <a:off x="534988" y="1260475"/>
            <a:ext cx="9618662" cy="4414838"/>
          </a:xfrm>
        </p:spPr>
        <p:txBody>
          <a:bodyPr/>
          <a:lstStyle/>
          <a:p>
            <a:r>
              <a:rPr lang="en-US" altLang="en-US" smtClean="0">
                <a:ea typeface="ＭＳ Ｐゴシック" panose="020B0600070205080204" pitchFamily="34" charset="-128"/>
              </a:rPr>
              <a:t>Write a program for XOR using MLP, and analyze some aspects such as number of hidden nodes, epoch etc</a:t>
            </a:r>
          </a:p>
        </p:txBody>
      </p:sp>
      <p:sp>
        <p:nvSpPr>
          <p:cNvPr id="39940"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en-US" sz="1400" smtClean="0">
                <a:solidFill>
                  <a:srgbClr val="898989"/>
                </a:solidFill>
              </a:rPr>
              <a:t>Bina Nusantara University</a:t>
            </a:r>
          </a:p>
        </p:txBody>
      </p:sp>
      <p:sp>
        <p:nvSpPr>
          <p:cNvPr id="3994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D68C1362-D8F4-484C-B023-3B08B1ECFDC6}" type="slidenum">
              <a:rPr lang="en-US" altLang="en-US" sz="1400">
                <a:solidFill>
                  <a:srgbClr val="898989"/>
                </a:solidFill>
              </a:rPr>
              <a:pPr eaLnBrk="1" hangingPunct="1"/>
              <a:t>37</a:t>
            </a:fld>
            <a:endParaRPr lang="en-US" altLang="en-US" sz="1400">
              <a:solidFill>
                <a:srgbClr val="898989"/>
              </a:solidFill>
            </a:endParaRPr>
          </a:p>
        </p:txBody>
      </p:sp>
      <p:pic>
        <p:nvPicPr>
          <p:cNvPr id="39942" name="Picture 2" descr="neural network 2-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988" y="2463800"/>
            <a:ext cx="4275137" cy="225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1425" y="3460750"/>
            <a:ext cx="5637213" cy="354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altLang="en-US" smtClean="0">
                <a:ea typeface="ＭＳ Ｐゴシック" panose="020B0600070205080204" pitchFamily="34" charset="-128"/>
              </a:rPr>
              <a:t>Deep Learning</a:t>
            </a:r>
          </a:p>
        </p:txBody>
      </p:sp>
      <p:sp>
        <p:nvSpPr>
          <p:cNvPr id="40963" name="Content Placeholder 2"/>
          <p:cNvSpPr>
            <a:spLocks noGrp="1"/>
          </p:cNvSpPr>
          <p:nvPr>
            <p:ph idx="1"/>
          </p:nvPr>
        </p:nvSpPr>
        <p:spPr/>
        <p:txBody>
          <a:bodyPr/>
          <a:lstStyle/>
          <a:p>
            <a:r>
              <a:rPr lang="en-US" altLang="en-US" sz="3200" smtClean="0">
                <a:solidFill>
                  <a:srgbClr val="FF0000"/>
                </a:solidFill>
                <a:ea typeface="ＭＳ Ｐゴシック" panose="020B0600070205080204" pitchFamily="34" charset="-128"/>
              </a:rPr>
              <a:t>Deep Learning </a:t>
            </a:r>
            <a:r>
              <a:rPr lang="en-US" altLang="en-US" sz="3200" smtClean="0">
                <a:ea typeface="ＭＳ Ｐゴシック" panose="020B0600070205080204" pitchFamily="34" charset="-128"/>
              </a:rPr>
              <a:t>is a new area of Machine Learning research, which has been introduced with the objective of moving Machine Learning closer to one of its original goals: Artificial Intelligence.</a:t>
            </a:r>
          </a:p>
          <a:p>
            <a:r>
              <a:rPr lang="en-US" altLang="en-US" sz="3200" smtClean="0">
                <a:ea typeface="ＭＳ Ｐゴシック" panose="020B0600070205080204" pitchFamily="34" charset="-128"/>
              </a:rPr>
              <a:t>Deep Learning is about learning </a:t>
            </a:r>
            <a:r>
              <a:rPr lang="en-US" altLang="en-US" sz="3200" smtClean="0">
                <a:solidFill>
                  <a:srgbClr val="FF0000"/>
                </a:solidFill>
                <a:ea typeface="ＭＳ Ｐゴシック" panose="020B0600070205080204" pitchFamily="34" charset="-128"/>
              </a:rPr>
              <a:t>multiple levels of representation </a:t>
            </a:r>
            <a:r>
              <a:rPr lang="en-US" altLang="en-US" sz="3200" smtClean="0">
                <a:ea typeface="ＭＳ Ｐゴシック" panose="020B0600070205080204" pitchFamily="34" charset="-128"/>
              </a:rPr>
              <a:t>and abstraction that help to make sense of data such as images, sound, and text. </a:t>
            </a:r>
          </a:p>
        </p:txBody>
      </p:sp>
      <p:sp>
        <p:nvSpPr>
          <p:cNvPr id="40964"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en-US" sz="1400" smtClean="0">
                <a:solidFill>
                  <a:srgbClr val="898989"/>
                </a:solidFill>
              </a:rPr>
              <a:t>Bina Nusantara University</a:t>
            </a:r>
          </a:p>
        </p:txBody>
      </p:sp>
      <p:sp>
        <p:nvSpPr>
          <p:cNvPr id="4096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B24CDD06-D1A0-4D1D-A7A4-0C1613C1FC55}" type="slidenum">
              <a:rPr lang="en-US" altLang="en-US" sz="1400">
                <a:solidFill>
                  <a:srgbClr val="898989"/>
                </a:solidFill>
              </a:rPr>
              <a:pPr eaLnBrk="1" hangingPunct="1"/>
              <a:t>38</a:t>
            </a:fld>
            <a:endParaRPr lang="en-US" altLang="en-US" sz="1400">
              <a:solidFill>
                <a:srgbClr val="898989"/>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ntent Placeholder 2"/>
          <p:cNvSpPr>
            <a:spLocks noGrp="1"/>
          </p:cNvSpPr>
          <p:nvPr>
            <p:ph idx="1"/>
          </p:nvPr>
        </p:nvSpPr>
        <p:spPr/>
        <p:txBody>
          <a:bodyPr/>
          <a:lstStyle/>
          <a:p>
            <a:endParaRPr lang="en-US" altLang="en-US" smtClean="0">
              <a:ea typeface="ＭＳ Ｐゴシック" panose="020B0600070205080204" pitchFamily="34" charset="-128"/>
            </a:endParaRPr>
          </a:p>
        </p:txBody>
      </p:sp>
      <p:sp>
        <p:nvSpPr>
          <p:cNvPr id="41987"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en-US" sz="1400" smtClean="0">
                <a:solidFill>
                  <a:srgbClr val="898989"/>
                </a:solidFill>
              </a:rPr>
              <a:t>Bina Nusantara University</a:t>
            </a:r>
          </a:p>
        </p:txBody>
      </p:sp>
      <p:sp>
        <p:nvSpPr>
          <p:cNvPr id="41988"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96F7D9BE-7870-42CC-87FB-236FF6DFE03B}" type="slidenum">
              <a:rPr lang="en-US" altLang="en-US" sz="1400">
                <a:solidFill>
                  <a:srgbClr val="898989"/>
                </a:solidFill>
              </a:rPr>
              <a:pPr eaLnBrk="1" hangingPunct="1"/>
              <a:t>39</a:t>
            </a:fld>
            <a:endParaRPr lang="en-US" altLang="en-US" sz="1400">
              <a:solidFill>
                <a:srgbClr val="898989"/>
              </a:solidFill>
            </a:endParaRPr>
          </a:p>
        </p:txBody>
      </p:sp>
      <p:pic>
        <p:nvPicPr>
          <p:cNvPr id="4198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988" y="1931988"/>
            <a:ext cx="9067800" cy="537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0" name="Title 1"/>
          <p:cNvSpPr>
            <a:spLocks noGrp="1"/>
          </p:cNvSpPr>
          <p:nvPr>
            <p:ph type="title"/>
          </p:nvPr>
        </p:nvSpPr>
        <p:spPr>
          <a:xfrm>
            <a:off x="712788" y="0"/>
            <a:ext cx="9620250" cy="1260475"/>
          </a:xfrm>
        </p:spPr>
        <p:txBody>
          <a:bodyPr/>
          <a:lstStyle/>
          <a:p>
            <a:r>
              <a:rPr lang="en-US" altLang="en-US" smtClean="0">
                <a:ea typeface="ＭＳ Ｐゴシック" panose="020B0600070205080204" pitchFamily="34" charset="-128"/>
              </a:rPr>
              <a:t>Deep Learning (con’t)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623888" y="0"/>
            <a:ext cx="9618662" cy="1260475"/>
          </a:xfrm>
        </p:spPr>
        <p:txBody>
          <a:bodyPr/>
          <a:lstStyle/>
          <a:p>
            <a:r>
              <a:rPr lang="en-US" altLang="en-US" smtClean="0">
                <a:ea typeface="ＭＳ Ｐゴシック" panose="020B0600070205080204" pitchFamily="34" charset="-128"/>
              </a:rPr>
              <a:t>Hidden layer</a:t>
            </a:r>
          </a:p>
        </p:txBody>
      </p:sp>
      <p:graphicFrame>
        <p:nvGraphicFramePr>
          <p:cNvPr id="6" name="Content Placeholder 5"/>
          <p:cNvGraphicFramePr>
            <a:graphicFrameLocks noGrp="1"/>
          </p:cNvGraphicFramePr>
          <p:nvPr>
            <p:ph idx="1"/>
          </p:nvPr>
        </p:nvGraphicFramePr>
        <p:xfrm>
          <a:off x="1425575" y="1849438"/>
          <a:ext cx="7829550" cy="3505200"/>
        </p:xfrm>
        <a:graphic>
          <a:graphicData uri="http://schemas.openxmlformats.org/drawingml/2006/table">
            <a:tbl>
              <a:tblPr/>
              <a:tblGrid>
                <a:gridCol w="2369469">
                  <a:extLst>
                    <a:ext uri="{9D8B030D-6E8A-4147-A177-3AD203B41FA5}">
                      <a16:colId xmlns:a16="http://schemas.microsoft.com/office/drawing/2014/main" val="20000"/>
                    </a:ext>
                  </a:extLst>
                </a:gridCol>
                <a:gridCol w="5460081">
                  <a:extLst>
                    <a:ext uri="{9D8B030D-6E8A-4147-A177-3AD203B41FA5}">
                      <a16:colId xmlns:a16="http://schemas.microsoft.com/office/drawing/2014/main" val="20001"/>
                    </a:ext>
                  </a:extLst>
                </a:gridCol>
              </a:tblGrid>
              <a:tr h="695782">
                <a:tc>
                  <a:txBody>
                    <a:bodyPr/>
                    <a:lstStyle/>
                    <a:p>
                      <a:pPr marL="0" marR="0" algn="ctr">
                        <a:lnSpc>
                          <a:spcPct val="115000"/>
                        </a:lnSpc>
                        <a:spcBef>
                          <a:spcPts val="0"/>
                        </a:spcBef>
                        <a:spcAft>
                          <a:spcPts val="0"/>
                        </a:spcAft>
                      </a:pPr>
                      <a:r>
                        <a:rPr lang="en-US" sz="2000" b="1" dirty="0">
                          <a:latin typeface="Calibri"/>
                          <a:ea typeface="Calibri"/>
                          <a:cs typeface="Times New Roman"/>
                        </a:rPr>
                        <a:t>Number of Hidden layer</a:t>
                      </a:r>
                      <a:endParaRPr lang="en-US" sz="2000" dirty="0">
                        <a:latin typeface="Calibri"/>
                        <a:ea typeface="Calibri"/>
                        <a:cs typeface="Times New Roman"/>
                      </a:endParaRPr>
                    </a:p>
                  </a:txBody>
                  <a:tcPr marL="80166" marR="801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1">
                          <a:latin typeface="Calibri"/>
                          <a:ea typeface="Calibri"/>
                          <a:cs typeface="Times New Roman"/>
                        </a:rPr>
                        <a:t>Result</a:t>
                      </a:r>
                      <a:endParaRPr lang="en-US" sz="2000">
                        <a:latin typeface="Calibri"/>
                        <a:ea typeface="Calibri"/>
                        <a:cs typeface="Times New Roman"/>
                      </a:endParaRPr>
                    </a:p>
                  </a:txBody>
                  <a:tcPr marL="80166" marR="801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95782">
                <a:tc>
                  <a:txBody>
                    <a:bodyPr/>
                    <a:lstStyle/>
                    <a:p>
                      <a:pPr marL="0" marR="0">
                        <a:lnSpc>
                          <a:spcPct val="115000"/>
                        </a:lnSpc>
                        <a:spcBef>
                          <a:spcPts val="0"/>
                        </a:spcBef>
                        <a:spcAft>
                          <a:spcPts val="0"/>
                        </a:spcAft>
                      </a:pPr>
                      <a:r>
                        <a:rPr lang="en-US" sz="2000">
                          <a:latin typeface="Calibri"/>
                          <a:ea typeface="Calibri"/>
                          <a:cs typeface="Times New Roman"/>
                        </a:rPr>
                        <a:t>None</a:t>
                      </a:r>
                    </a:p>
                  </a:txBody>
                  <a:tcPr marL="80166" marR="801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a:latin typeface="Calibri"/>
                          <a:ea typeface="Calibri"/>
                          <a:cs typeface="Times New Roman"/>
                        </a:rPr>
                        <a:t>Only capable of representing linear separable functions or decisions</a:t>
                      </a:r>
                    </a:p>
                  </a:txBody>
                  <a:tcPr marL="80166" marR="801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043673">
                <a:tc>
                  <a:txBody>
                    <a:bodyPr/>
                    <a:lstStyle/>
                    <a:p>
                      <a:pPr marL="0" marR="0">
                        <a:lnSpc>
                          <a:spcPct val="115000"/>
                        </a:lnSpc>
                        <a:spcBef>
                          <a:spcPts val="0"/>
                        </a:spcBef>
                        <a:spcAft>
                          <a:spcPts val="0"/>
                        </a:spcAft>
                      </a:pPr>
                      <a:r>
                        <a:rPr lang="en-US" sz="2000">
                          <a:latin typeface="Calibri"/>
                          <a:ea typeface="Calibri"/>
                          <a:cs typeface="Times New Roman"/>
                        </a:rPr>
                        <a:t>1</a:t>
                      </a:r>
                    </a:p>
                  </a:txBody>
                  <a:tcPr marL="80166" marR="801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a:latin typeface="Calibri"/>
                          <a:ea typeface="Calibri"/>
                          <a:cs typeface="Times New Roman"/>
                        </a:rPr>
                        <a:t>Can approximate any function that contains a continuous mapping from one finite space to another</a:t>
                      </a:r>
                    </a:p>
                  </a:txBody>
                  <a:tcPr marL="80166" marR="801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043673">
                <a:tc>
                  <a:txBody>
                    <a:bodyPr/>
                    <a:lstStyle/>
                    <a:p>
                      <a:pPr marL="0" marR="0">
                        <a:lnSpc>
                          <a:spcPct val="115000"/>
                        </a:lnSpc>
                        <a:spcBef>
                          <a:spcPts val="0"/>
                        </a:spcBef>
                        <a:spcAft>
                          <a:spcPts val="0"/>
                        </a:spcAft>
                      </a:pPr>
                      <a:r>
                        <a:rPr lang="en-US" sz="2000">
                          <a:latin typeface="Calibri"/>
                          <a:ea typeface="Calibri"/>
                          <a:cs typeface="Times New Roman"/>
                        </a:rPr>
                        <a:t>2</a:t>
                      </a:r>
                    </a:p>
                  </a:txBody>
                  <a:tcPr marL="80166" marR="801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smtClean="0">
                          <a:latin typeface="Calibri"/>
                          <a:ea typeface="Calibri"/>
                          <a:cs typeface="Times New Roman"/>
                        </a:rPr>
                        <a:t>Can approximate any function that contains a continuous  and smooth mapping from one finite space to another</a:t>
                      </a:r>
                      <a:endParaRPr lang="en-US" sz="2000" dirty="0">
                        <a:latin typeface="Calibri"/>
                        <a:ea typeface="Calibri"/>
                        <a:cs typeface="Times New Roman"/>
                      </a:endParaRPr>
                    </a:p>
                  </a:txBody>
                  <a:tcPr marL="80166" marR="801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6164"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en-US" sz="1400" smtClean="0">
                <a:solidFill>
                  <a:srgbClr val="898989"/>
                </a:solidFill>
              </a:rPr>
              <a:t>Bina Nusantara University</a:t>
            </a:r>
          </a:p>
        </p:txBody>
      </p:sp>
      <p:sp>
        <p:nvSpPr>
          <p:cNvPr id="616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2C60F152-9864-45FA-AFCC-31F2A52FA74A}" type="slidenum">
              <a:rPr lang="en-US" altLang="en-US" sz="1400">
                <a:solidFill>
                  <a:srgbClr val="898989"/>
                </a:solidFill>
              </a:rPr>
              <a:pPr eaLnBrk="1" hangingPunct="1"/>
              <a:t>4</a:t>
            </a:fld>
            <a:endParaRPr lang="en-US" altLang="en-US" sz="1400">
              <a:solidFill>
                <a:srgbClr val="898989"/>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altLang="en-US" smtClean="0">
                <a:ea typeface="ＭＳ Ｐゴシック" panose="020B0600070205080204" pitchFamily="34" charset="-128"/>
              </a:rPr>
              <a:t>Why Deep Learning</a:t>
            </a:r>
          </a:p>
        </p:txBody>
      </p:sp>
      <p:sp>
        <p:nvSpPr>
          <p:cNvPr id="43011" name="Content Placeholder 2"/>
          <p:cNvSpPr>
            <a:spLocks noGrp="1"/>
          </p:cNvSpPr>
          <p:nvPr>
            <p:ph idx="1"/>
          </p:nvPr>
        </p:nvSpPr>
        <p:spPr/>
        <p:txBody>
          <a:bodyPr/>
          <a:lstStyle/>
          <a:p>
            <a:endParaRPr lang="en-US" altLang="en-US" smtClean="0">
              <a:ea typeface="ＭＳ Ｐゴシック" panose="020B0600070205080204" pitchFamily="34" charset="-128"/>
            </a:endParaRPr>
          </a:p>
        </p:txBody>
      </p:sp>
      <p:sp>
        <p:nvSpPr>
          <p:cNvPr id="43012"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en-US" sz="1400" smtClean="0">
                <a:solidFill>
                  <a:srgbClr val="898989"/>
                </a:solidFill>
              </a:rPr>
              <a:t>Bina Nusantara University</a:t>
            </a:r>
          </a:p>
        </p:txBody>
      </p:sp>
      <p:sp>
        <p:nvSpPr>
          <p:cNvPr id="4301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E36DA89B-8414-4CAE-B0A4-02D8028AD5F1}" type="slidenum">
              <a:rPr lang="en-US" altLang="en-US" sz="1400">
                <a:solidFill>
                  <a:srgbClr val="898989"/>
                </a:solidFill>
              </a:rPr>
              <a:pPr eaLnBrk="1" hangingPunct="1"/>
              <a:t>40</a:t>
            </a:fld>
            <a:endParaRPr lang="en-US" altLang="en-US" sz="1400">
              <a:solidFill>
                <a:srgbClr val="898989"/>
              </a:solidFill>
            </a:endParaRPr>
          </a:p>
        </p:txBody>
      </p:sp>
      <p:pic>
        <p:nvPicPr>
          <p:cNvPr id="430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988" y="1927225"/>
            <a:ext cx="9261475" cy="450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ntent Placeholder 2"/>
          <p:cNvSpPr>
            <a:spLocks noGrp="1"/>
          </p:cNvSpPr>
          <p:nvPr>
            <p:ph idx="1"/>
          </p:nvPr>
        </p:nvSpPr>
        <p:spPr/>
        <p:txBody>
          <a:bodyPr/>
          <a:lstStyle/>
          <a:p>
            <a:endParaRPr lang="en-US" altLang="en-US" smtClean="0">
              <a:ea typeface="ＭＳ Ｐゴシック" panose="020B0600070205080204" pitchFamily="34" charset="-128"/>
            </a:endParaRPr>
          </a:p>
        </p:txBody>
      </p:sp>
      <p:sp>
        <p:nvSpPr>
          <p:cNvPr id="44035"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en-US" sz="1400" smtClean="0">
                <a:solidFill>
                  <a:srgbClr val="898989"/>
                </a:solidFill>
              </a:rPr>
              <a:t>Bina Nusantara University</a:t>
            </a:r>
          </a:p>
        </p:txBody>
      </p:sp>
      <p:sp>
        <p:nvSpPr>
          <p:cNvPr id="44036"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50F64AAA-6F0B-496F-902E-0C19FB55E83C}" type="slidenum">
              <a:rPr lang="en-US" altLang="en-US" sz="1400">
                <a:solidFill>
                  <a:srgbClr val="898989"/>
                </a:solidFill>
              </a:rPr>
              <a:pPr eaLnBrk="1" hangingPunct="1"/>
              <a:t>41</a:t>
            </a:fld>
            <a:endParaRPr lang="en-US" altLang="en-US" sz="1400">
              <a:solidFill>
                <a:srgbClr val="898989"/>
              </a:solidFill>
            </a:endParaRPr>
          </a:p>
        </p:txBody>
      </p:sp>
      <p:pic>
        <p:nvPicPr>
          <p:cNvPr id="4403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788" y="1408113"/>
            <a:ext cx="9067800" cy="555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8" name="Title 1"/>
          <p:cNvSpPr>
            <a:spLocks noGrp="1"/>
          </p:cNvSpPr>
          <p:nvPr>
            <p:ph type="title"/>
          </p:nvPr>
        </p:nvSpPr>
        <p:spPr>
          <a:xfrm>
            <a:off x="712788" y="0"/>
            <a:ext cx="9620250" cy="1260475"/>
          </a:xfrm>
        </p:spPr>
        <p:txBody>
          <a:bodyPr/>
          <a:lstStyle/>
          <a:p>
            <a:r>
              <a:rPr lang="en-US" altLang="en-US" smtClean="0">
                <a:ea typeface="ＭＳ Ｐゴシック" panose="020B0600070205080204" pitchFamily="34" charset="-128"/>
              </a:rPr>
              <a:t>Deep Architectures</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534988" y="84138"/>
            <a:ext cx="9618662" cy="1260475"/>
          </a:xfrm>
        </p:spPr>
        <p:txBody>
          <a:bodyPr/>
          <a:lstStyle/>
          <a:p>
            <a:r>
              <a:rPr lang="en-US" altLang="en-US" smtClean="0">
                <a:ea typeface="ＭＳ Ｐゴシック" panose="020B0600070205080204" pitchFamily="34" charset="-128"/>
              </a:rPr>
              <a:t>Theano</a:t>
            </a:r>
          </a:p>
        </p:txBody>
      </p:sp>
      <p:sp>
        <p:nvSpPr>
          <p:cNvPr id="3" name="Content Placeholder 2"/>
          <p:cNvSpPr>
            <a:spLocks noGrp="1"/>
          </p:cNvSpPr>
          <p:nvPr>
            <p:ph idx="1"/>
          </p:nvPr>
        </p:nvSpPr>
        <p:spPr/>
        <p:txBody>
          <a:bodyPr/>
          <a:lstStyle/>
          <a:p>
            <a:pPr>
              <a:defRPr/>
            </a:pPr>
            <a:r>
              <a:rPr lang="en-US" sz="3200" dirty="0"/>
              <a:t> </a:t>
            </a:r>
            <a:r>
              <a:rPr lang="en-US" sz="3200" dirty="0" err="1">
                <a:solidFill>
                  <a:srgbClr val="00B050"/>
                </a:solidFill>
              </a:rPr>
              <a:t>Theano</a:t>
            </a:r>
            <a:r>
              <a:rPr lang="en-US" sz="3200" dirty="0"/>
              <a:t> is a python library that makes writing </a:t>
            </a:r>
            <a:r>
              <a:rPr lang="en-US" sz="3200" dirty="0" smtClean="0"/>
              <a:t>deep learning </a:t>
            </a:r>
            <a:r>
              <a:rPr lang="en-US" sz="3200" dirty="0"/>
              <a:t>models easy, and gives the option of training them on a GPU</a:t>
            </a:r>
            <a:r>
              <a:rPr lang="en-US" sz="3200" dirty="0" smtClean="0"/>
              <a:t>.</a:t>
            </a:r>
          </a:p>
          <a:p>
            <a:pPr>
              <a:defRPr/>
            </a:pPr>
            <a:r>
              <a:rPr lang="en-US" sz="3200" dirty="0"/>
              <a:t>The purely supervised learning algorithms are meant to be read in order:</a:t>
            </a:r>
          </a:p>
          <a:p>
            <a:pPr marL="0" indent="0">
              <a:buFont typeface="Arial" panose="020B0604020202020204" pitchFamily="34" charset="0"/>
              <a:buNone/>
              <a:defRPr/>
            </a:pPr>
            <a:r>
              <a:rPr lang="en-US" sz="2800" dirty="0"/>
              <a:t>1. Logistic Regression - using </a:t>
            </a:r>
            <a:r>
              <a:rPr lang="en-US" sz="2800" dirty="0" err="1"/>
              <a:t>Theano</a:t>
            </a:r>
            <a:r>
              <a:rPr lang="en-US" sz="2800" dirty="0"/>
              <a:t> for something simple</a:t>
            </a:r>
          </a:p>
          <a:p>
            <a:pPr marL="0" indent="0">
              <a:buFont typeface="Arial" panose="020B0604020202020204" pitchFamily="34" charset="0"/>
              <a:buNone/>
              <a:defRPr/>
            </a:pPr>
            <a:r>
              <a:rPr lang="en-US" sz="2800" dirty="0"/>
              <a:t>2. Multilayer perceptron - introduction to layers</a:t>
            </a:r>
          </a:p>
          <a:p>
            <a:pPr marL="0" indent="0">
              <a:buFont typeface="Arial" panose="020B0604020202020204" pitchFamily="34" charset="0"/>
              <a:buNone/>
              <a:defRPr/>
            </a:pPr>
            <a:r>
              <a:rPr lang="en-US" sz="2800" dirty="0"/>
              <a:t>3. Deep Convolutional Network - a simplified version of LeNet5</a:t>
            </a:r>
          </a:p>
          <a:p>
            <a:pPr>
              <a:defRPr/>
            </a:pPr>
            <a:endParaRPr lang="en-US" sz="3200" dirty="0"/>
          </a:p>
        </p:txBody>
      </p:sp>
      <p:sp>
        <p:nvSpPr>
          <p:cNvPr id="45060"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en-US" sz="1400" smtClean="0">
                <a:solidFill>
                  <a:srgbClr val="898989"/>
                </a:solidFill>
              </a:rPr>
              <a:t>Bina Nusantara University</a:t>
            </a:r>
          </a:p>
        </p:txBody>
      </p:sp>
      <p:sp>
        <p:nvSpPr>
          <p:cNvPr id="4506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F4D9A324-C658-4642-84EB-F80E73B6A58F}" type="slidenum">
              <a:rPr lang="en-US" altLang="en-US" sz="1400">
                <a:solidFill>
                  <a:srgbClr val="898989"/>
                </a:solidFill>
              </a:rPr>
              <a:pPr eaLnBrk="1" hangingPunct="1"/>
              <a:t>42</a:t>
            </a:fld>
            <a:endParaRPr lang="en-US" altLang="en-US" sz="1400">
              <a:solidFill>
                <a:srgbClr val="898989"/>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534988" y="168275"/>
            <a:ext cx="9618662" cy="1260475"/>
          </a:xfrm>
        </p:spPr>
        <p:txBody>
          <a:bodyPr/>
          <a:lstStyle/>
          <a:p>
            <a:r>
              <a:rPr lang="en-US" altLang="en-US" smtClean="0">
                <a:ea typeface="ＭＳ Ｐゴシック" panose="020B0600070205080204" pitchFamily="34" charset="-128"/>
              </a:rPr>
              <a:t>Logistic regression</a:t>
            </a:r>
          </a:p>
        </p:txBody>
      </p:sp>
      <p:sp>
        <p:nvSpPr>
          <p:cNvPr id="46083" name="Content Placeholder 2"/>
          <p:cNvSpPr>
            <a:spLocks noGrp="1"/>
          </p:cNvSpPr>
          <p:nvPr>
            <p:ph idx="1"/>
          </p:nvPr>
        </p:nvSpPr>
        <p:spPr/>
        <p:txBody>
          <a:bodyPr/>
          <a:lstStyle/>
          <a:p>
            <a:r>
              <a:rPr lang="en-US" altLang="en-US" smtClean="0">
                <a:solidFill>
                  <a:srgbClr val="FF0000"/>
                </a:solidFill>
                <a:ea typeface="ＭＳ Ｐゴシック" panose="020B0600070205080204" pitchFamily="34" charset="-128"/>
              </a:rPr>
              <a:t>Logistic regression </a:t>
            </a:r>
            <a:r>
              <a:rPr lang="en-US" altLang="en-US" smtClean="0">
                <a:ea typeface="ＭＳ Ｐゴシック" panose="020B0600070205080204" pitchFamily="34" charset="-128"/>
              </a:rPr>
              <a:t>is a probabilistic, linear classifier. It is parametrized by a weight matrix W and a bias vector b. Classification is done by projecting an input vector onto a set of hyperplanes, each of which corresponds to a class. The distance from the input to a hyperplane reflects the probability that the input is a member of the corresponding class.</a:t>
            </a:r>
          </a:p>
        </p:txBody>
      </p:sp>
      <p:sp>
        <p:nvSpPr>
          <p:cNvPr id="46084"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en-US" sz="1400" smtClean="0">
                <a:solidFill>
                  <a:srgbClr val="898989"/>
                </a:solidFill>
              </a:rPr>
              <a:t>Bina Nusantara University</a:t>
            </a:r>
          </a:p>
        </p:txBody>
      </p:sp>
      <p:sp>
        <p:nvSpPr>
          <p:cNvPr id="4608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46998C51-EA6D-4F0B-86B5-57171C21D541}" type="slidenum">
              <a:rPr lang="en-US" altLang="en-US" sz="1400">
                <a:solidFill>
                  <a:srgbClr val="898989"/>
                </a:solidFill>
              </a:rPr>
              <a:pPr eaLnBrk="1" hangingPunct="1"/>
              <a:t>43</a:t>
            </a:fld>
            <a:endParaRPr lang="en-US" altLang="en-US" sz="1400">
              <a:solidFill>
                <a:srgbClr val="898989"/>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endParaRPr lang="en-US" altLang="en-US" smtClean="0">
              <a:ea typeface="ＭＳ Ｐゴシック" panose="020B0600070205080204" pitchFamily="34" charset="-128"/>
            </a:endParaRPr>
          </a:p>
        </p:txBody>
      </p:sp>
      <p:sp>
        <p:nvSpPr>
          <p:cNvPr id="3" name="Content Placeholder 2"/>
          <p:cNvSpPr>
            <a:spLocks noGrp="1"/>
          </p:cNvSpPr>
          <p:nvPr>
            <p:ph idx="1"/>
          </p:nvPr>
        </p:nvSpPr>
        <p:spPr/>
        <p:txBody>
          <a:bodyPr/>
          <a:lstStyle/>
          <a:p>
            <a:pPr>
              <a:defRPr/>
            </a:pPr>
            <a:r>
              <a:rPr lang="en-US" sz="3200" dirty="0"/>
              <a:t>The unsupervised </a:t>
            </a:r>
            <a:r>
              <a:rPr lang="en-US" sz="3200" dirty="0" smtClean="0"/>
              <a:t>algorithms </a:t>
            </a:r>
            <a:r>
              <a:rPr lang="en-US" sz="3200" dirty="0"/>
              <a:t>can be read in any order </a:t>
            </a:r>
            <a:endParaRPr lang="en-US" sz="3200" dirty="0" smtClean="0"/>
          </a:p>
          <a:p>
            <a:pPr marL="521437" indent="-521437">
              <a:buFont typeface="+mj-lt"/>
              <a:buAutoNum type="arabicPeriod"/>
              <a:defRPr/>
            </a:pPr>
            <a:r>
              <a:rPr lang="en-US" sz="3200" dirty="0" smtClean="0"/>
              <a:t>Auto </a:t>
            </a:r>
            <a:r>
              <a:rPr lang="en-US" sz="3200" dirty="0"/>
              <a:t>Encoders, </a:t>
            </a:r>
            <a:r>
              <a:rPr lang="en-US" sz="3200" dirty="0" err="1"/>
              <a:t>Denoising</a:t>
            </a:r>
            <a:r>
              <a:rPr lang="en-US" sz="3200" dirty="0"/>
              <a:t> </a:t>
            </a:r>
            <a:r>
              <a:rPr lang="en-US" sz="3200" dirty="0" err="1"/>
              <a:t>Autoencoders</a:t>
            </a:r>
            <a:r>
              <a:rPr lang="en-US" sz="3200" dirty="0"/>
              <a:t> - description of </a:t>
            </a:r>
            <a:r>
              <a:rPr lang="en-US" sz="3200" dirty="0" err="1"/>
              <a:t>autoencoders</a:t>
            </a:r>
            <a:endParaRPr lang="en-US" sz="3200" dirty="0"/>
          </a:p>
          <a:p>
            <a:pPr marL="521437" indent="-521437">
              <a:buFont typeface="+mj-lt"/>
              <a:buAutoNum type="arabicPeriod"/>
              <a:defRPr/>
            </a:pPr>
            <a:r>
              <a:rPr lang="en-US" sz="3200" dirty="0" smtClean="0">
                <a:solidFill>
                  <a:srgbClr val="FF0000"/>
                </a:solidFill>
              </a:rPr>
              <a:t>Stacked </a:t>
            </a:r>
            <a:r>
              <a:rPr lang="en-US" sz="3200" dirty="0" err="1">
                <a:solidFill>
                  <a:srgbClr val="FF0000"/>
                </a:solidFill>
              </a:rPr>
              <a:t>Denoising</a:t>
            </a:r>
            <a:r>
              <a:rPr lang="en-US" sz="3200" dirty="0">
                <a:solidFill>
                  <a:srgbClr val="FF0000"/>
                </a:solidFill>
              </a:rPr>
              <a:t> Auto-Encoders </a:t>
            </a:r>
            <a:r>
              <a:rPr lang="en-US" sz="3200" dirty="0"/>
              <a:t>- easy steps into unsupervised pre-training for deep nets</a:t>
            </a:r>
          </a:p>
          <a:p>
            <a:pPr marL="521437" indent="-521437">
              <a:buFont typeface="+mj-lt"/>
              <a:buAutoNum type="arabicPeriod"/>
              <a:defRPr/>
            </a:pPr>
            <a:r>
              <a:rPr lang="en-US" sz="3200" dirty="0" smtClean="0">
                <a:solidFill>
                  <a:srgbClr val="FF0000"/>
                </a:solidFill>
              </a:rPr>
              <a:t>Restricted </a:t>
            </a:r>
            <a:r>
              <a:rPr lang="en-US" sz="3200" dirty="0">
                <a:solidFill>
                  <a:srgbClr val="FF0000"/>
                </a:solidFill>
              </a:rPr>
              <a:t>Boltzmann </a:t>
            </a:r>
            <a:r>
              <a:rPr lang="en-US" sz="3200" dirty="0" smtClean="0">
                <a:solidFill>
                  <a:srgbClr val="FF0000"/>
                </a:solidFill>
              </a:rPr>
              <a:t>Machines (RBM) </a:t>
            </a:r>
            <a:r>
              <a:rPr lang="en-US" sz="3200" dirty="0"/>
              <a:t>- single layer generative RBM model</a:t>
            </a:r>
          </a:p>
          <a:p>
            <a:pPr marL="521437" indent="-521437">
              <a:buFont typeface="+mj-lt"/>
              <a:buAutoNum type="arabicPeriod"/>
              <a:defRPr/>
            </a:pPr>
            <a:r>
              <a:rPr lang="en-US" sz="3200" dirty="0" smtClean="0">
                <a:solidFill>
                  <a:srgbClr val="FF0000"/>
                </a:solidFill>
              </a:rPr>
              <a:t>Deep </a:t>
            </a:r>
            <a:r>
              <a:rPr lang="en-US" sz="3200" dirty="0">
                <a:solidFill>
                  <a:srgbClr val="FF0000"/>
                </a:solidFill>
              </a:rPr>
              <a:t>Belief Networks </a:t>
            </a:r>
            <a:r>
              <a:rPr lang="en-US" sz="3200" dirty="0"/>
              <a:t>- unsupervised generative pre-training of stacked RBMs followed by </a:t>
            </a:r>
            <a:r>
              <a:rPr lang="en-US" sz="3200" dirty="0" smtClean="0"/>
              <a:t>supervised fine-tuning</a:t>
            </a:r>
            <a:endParaRPr lang="en-US" sz="3200" dirty="0"/>
          </a:p>
          <a:p>
            <a:pPr>
              <a:defRPr/>
            </a:pPr>
            <a:endParaRPr lang="en-US" sz="3200" dirty="0"/>
          </a:p>
        </p:txBody>
      </p:sp>
      <p:sp>
        <p:nvSpPr>
          <p:cNvPr id="47108"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en-US" sz="1400" smtClean="0">
                <a:solidFill>
                  <a:srgbClr val="898989"/>
                </a:solidFill>
              </a:rPr>
              <a:t>Bina Nusantara University</a:t>
            </a:r>
          </a:p>
        </p:txBody>
      </p:sp>
      <p:sp>
        <p:nvSpPr>
          <p:cNvPr id="4710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5363C5E4-9FAC-465D-B148-66E6505CE3A0}" type="slidenum">
              <a:rPr lang="en-US" altLang="en-US" sz="1400">
                <a:solidFill>
                  <a:srgbClr val="898989"/>
                </a:solidFill>
              </a:rPr>
              <a:pPr eaLnBrk="1" hangingPunct="1"/>
              <a:t>44</a:t>
            </a:fld>
            <a:endParaRPr lang="en-US" altLang="en-US" sz="1400">
              <a:solidFill>
                <a:srgbClr val="898989"/>
              </a:solidFil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712788" y="0"/>
            <a:ext cx="9620250" cy="1260475"/>
          </a:xfrm>
        </p:spPr>
        <p:txBody>
          <a:bodyPr/>
          <a:lstStyle/>
          <a:p>
            <a:r>
              <a:rPr lang="en-US" altLang="en-US" smtClean="0">
                <a:ea typeface="ＭＳ Ｐゴシック" panose="020B0600070205080204" pitchFamily="34" charset="-128"/>
              </a:rPr>
              <a:t>Deep Learning</a:t>
            </a:r>
          </a:p>
        </p:txBody>
      </p:sp>
      <p:sp>
        <p:nvSpPr>
          <p:cNvPr id="48131" name="Content Placeholder 2"/>
          <p:cNvSpPr>
            <a:spLocks noGrp="1"/>
          </p:cNvSpPr>
          <p:nvPr>
            <p:ph idx="1"/>
          </p:nvPr>
        </p:nvSpPr>
        <p:spPr/>
        <p:txBody>
          <a:bodyPr/>
          <a:lstStyle/>
          <a:p>
            <a:r>
              <a:rPr lang="en-US" altLang="en-US" smtClean="0">
                <a:solidFill>
                  <a:srgbClr val="FF0000"/>
                </a:solidFill>
                <a:ea typeface="ＭＳ Ｐゴシック" panose="020B0600070205080204" pitchFamily="34" charset="-128"/>
              </a:rPr>
              <a:t>Deep learning algorithms </a:t>
            </a:r>
            <a:r>
              <a:rPr lang="en-US" altLang="en-US" smtClean="0">
                <a:ea typeface="ＭＳ Ｐゴシック" panose="020B0600070205080204" pitchFamily="34" charset="-128"/>
              </a:rPr>
              <a:t>are based on distributed representations, a concept used in machine learning. The underlying assumption behind distributed representations is that observed data is generated by the interactions of many different factors on different levels.</a:t>
            </a:r>
          </a:p>
          <a:p>
            <a:endParaRPr lang="en-US" altLang="en-US" smtClean="0">
              <a:ea typeface="ＭＳ Ｐゴシック" panose="020B0600070205080204" pitchFamily="34" charset="-128"/>
            </a:endParaRPr>
          </a:p>
        </p:txBody>
      </p:sp>
      <p:sp>
        <p:nvSpPr>
          <p:cNvPr id="48132"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en-US" sz="1400" smtClean="0">
                <a:solidFill>
                  <a:srgbClr val="898989"/>
                </a:solidFill>
              </a:rPr>
              <a:t>Bina Nusantara University</a:t>
            </a:r>
          </a:p>
        </p:txBody>
      </p:sp>
      <p:sp>
        <p:nvSpPr>
          <p:cNvPr id="4813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8F6C2AB3-3EA6-4E37-9B42-9BEAD51CCE6E}" type="slidenum">
              <a:rPr lang="en-US" altLang="en-US" sz="1400">
                <a:solidFill>
                  <a:srgbClr val="898989"/>
                </a:solidFill>
              </a:rPr>
              <a:pPr eaLnBrk="1" hangingPunct="1"/>
              <a:t>45</a:t>
            </a:fld>
            <a:endParaRPr lang="en-US" altLang="en-US" sz="1400">
              <a:solidFill>
                <a:srgbClr val="898989"/>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623888" y="0"/>
            <a:ext cx="9618662" cy="1260475"/>
          </a:xfrm>
        </p:spPr>
        <p:txBody>
          <a:bodyPr/>
          <a:lstStyle/>
          <a:p>
            <a:r>
              <a:rPr lang="en-US" altLang="en-US" smtClean="0">
                <a:ea typeface="ＭＳ Ｐゴシック" panose="020B0600070205080204" pitchFamily="34" charset="-128"/>
              </a:rPr>
              <a:t>Deep Belief network</a:t>
            </a:r>
          </a:p>
        </p:txBody>
      </p:sp>
      <p:sp>
        <p:nvSpPr>
          <p:cNvPr id="3" name="Content Placeholder 2"/>
          <p:cNvSpPr>
            <a:spLocks noGrp="1"/>
          </p:cNvSpPr>
          <p:nvPr>
            <p:ph idx="1"/>
          </p:nvPr>
        </p:nvSpPr>
        <p:spPr>
          <a:xfrm>
            <a:off x="534988" y="1795463"/>
            <a:ext cx="9886950" cy="3879850"/>
          </a:xfrm>
        </p:spPr>
        <p:txBody>
          <a:bodyPr/>
          <a:lstStyle/>
          <a:p>
            <a:pPr>
              <a:defRPr/>
            </a:pPr>
            <a:r>
              <a:rPr lang="en-US" sz="3200" dirty="0">
                <a:solidFill>
                  <a:srgbClr val="FF0000"/>
                </a:solidFill>
              </a:rPr>
              <a:t>A deep belief network </a:t>
            </a:r>
            <a:r>
              <a:rPr lang="en-US" sz="3200" dirty="0"/>
              <a:t>(DBN) is </a:t>
            </a:r>
            <a:r>
              <a:rPr lang="en-US" sz="3200" dirty="0" smtClean="0"/>
              <a:t>a probabilistic</a:t>
            </a:r>
            <a:r>
              <a:rPr lang="en-US" sz="3200" dirty="0"/>
              <a:t>, </a:t>
            </a:r>
            <a:r>
              <a:rPr lang="en-US" sz="3200" dirty="0" smtClean="0"/>
              <a:t> generative </a:t>
            </a:r>
            <a:r>
              <a:rPr lang="en-US" sz="3200" dirty="0"/>
              <a:t>model made up of multiple layers of hidden units. It can be looked at as a composition of simple learning modules that make up each layer</a:t>
            </a:r>
          </a:p>
          <a:p>
            <a:pPr marL="0" indent="0">
              <a:buFont typeface="Arial" panose="020B0604020202020204" pitchFamily="34" charset="0"/>
              <a:buNone/>
              <a:defRPr/>
            </a:pPr>
            <a:endParaRPr lang="en-US" sz="3200" dirty="0"/>
          </a:p>
        </p:txBody>
      </p:sp>
      <p:sp>
        <p:nvSpPr>
          <p:cNvPr id="49156"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en-US" sz="1400" smtClean="0">
                <a:solidFill>
                  <a:srgbClr val="898989"/>
                </a:solidFill>
              </a:rPr>
              <a:t>Bina Nusantara University</a:t>
            </a:r>
          </a:p>
        </p:txBody>
      </p:sp>
      <p:sp>
        <p:nvSpPr>
          <p:cNvPr id="4915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CB8B62A5-3DC7-446A-8499-8DB16963219D}" type="slidenum">
              <a:rPr lang="en-US" altLang="en-US" sz="1400">
                <a:solidFill>
                  <a:srgbClr val="898989"/>
                </a:solidFill>
              </a:rPr>
              <a:pPr eaLnBrk="1" hangingPunct="1"/>
              <a:t>46</a:t>
            </a:fld>
            <a:endParaRPr lang="en-US" altLang="en-US" sz="1400">
              <a:solidFill>
                <a:srgbClr val="898989"/>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altLang="en-US" smtClean="0">
                <a:ea typeface="ＭＳ Ｐゴシック" panose="020B0600070205080204" pitchFamily="34" charset="-128"/>
              </a:rPr>
              <a:t>Exercise</a:t>
            </a:r>
          </a:p>
        </p:txBody>
      </p:sp>
      <p:sp>
        <p:nvSpPr>
          <p:cNvPr id="3" name="Content Placeholder 2"/>
          <p:cNvSpPr>
            <a:spLocks noGrp="1"/>
          </p:cNvSpPr>
          <p:nvPr>
            <p:ph idx="1"/>
          </p:nvPr>
        </p:nvSpPr>
        <p:spPr>
          <a:xfrm>
            <a:off x="177800" y="1795463"/>
            <a:ext cx="10421938" cy="3879850"/>
          </a:xfrm>
        </p:spPr>
        <p:txBody>
          <a:bodyPr/>
          <a:lstStyle/>
          <a:p>
            <a:pPr>
              <a:defRPr/>
            </a:pPr>
            <a:r>
              <a:rPr lang="en-US" dirty="0" smtClean="0"/>
              <a:t>Please run example of Deep Learning (MLP) using THEANO</a:t>
            </a:r>
          </a:p>
          <a:p>
            <a:pPr marL="0" indent="0">
              <a:buFont typeface="Arial" panose="020B0604020202020204" pitchFamily="34" charset="0"/>
              <a:buNone/>
              <a:defRPr/>
            </a:pPr>
            <a:r>
              <a:rPr lang="en-US" dirty="0"/>
              <a:t> </a:t>
            </a:r>
            <a:r>
              <a:rPr lang="en-US" dirty="0" smtClean="0"/>
              <a:t>           You need </a:t>
            </a:r>
            <a:r>
              <a:rPr lang="en-US" dirty="0" err="1" smtClean="0"/>
              <a:t>Phyton</a:t>
            </a:r>
            <a:r>
              <a:rPr lang="en-US" dirty="0" smtClean="0"/>
              <a:t> and libraries</a:t>
            </a:r>
          </a:p>
          <a:p>
            <a:pPr marL="0" indent="0">
              <a:buFont typeface="Arial" panose="020B0604020202020204" pitchFamily="34" charset="0"/>
              <a:buNone/>
              <a:defRPr/>
            </a:pPr>
            <a:r>
              <a:rPr lang="en-US" dirty="0" smtClean="0"/>
              <a:t>      </a:t>
            </a:r>
            <a:r>
              <a:rPr lang="en-US" b="1" dirty="0" smtClean="0"/>
              <a:t>http</a:t>
            </a:r>
            <a:r>
              <a:rPr lang="en-US" b="1" dirty="0"/>
              <a:t>://</a:t>
            </a:r>
            <a:r>
              <a:rPr lang="en-US" b="1" dirty="0" smtClean="0"/>
              <a:t>deeplearning.net/tutorial/deeplearning.pdf</a:t>
            </a:r>
            <a:endParaRPr lang="en-US" b="1" dirty="0"/>
          </a:p>
        </p:txBody>
      </p:sp>
      <p:sp>
        <p:nvSpPr>
          <p:cNvPr id="50180"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en-US" sz="1400" smtClean="0">
                <a:solidFill>
                  <a:srgbClr val="898989"/>
                </a:solidFill>
              </a:rPr>
              <a:t>Bina Nusantara University</a:t>
            </a:r>
          </a:p>
        </p:txBody>
      </p:sp>
      <p:sp>
        <p:nvSpPr>
          <p:cNvPr id="5018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37E987EB-08A1-4116-BEEE-BC1AE68AFCB7}" type="slidenum">
              <a:rPr lang="en-US" altLang="en-US" sz="1400">
                <a:solidFill>
                  <a:srgbClr val="898989"/>
                </a:solidFill>
              </a:rPr>
              <a:pPr eaLnBrk="1" hangingPunct="1"/>
              <a:t>47</a:t>
            </a:fld>
            <a:endParaRPr lang="en-US" altLang="en-US" sz="1400">
              <a:solidFill>
                <a:srgbClr val="898989"/>
              </a:solidFil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DCF018E5-F0B4-4E02-8850-02E0B07D5541}" type="slidenum">
              <a:rPr lang="en-US" altLang="en-US" sz="1400">
                <a:solidFill>
                  <a:srgbClr val="898989"/>
                </a:solidFill>
              </a:rPr>
              <a:pPr eaLnBrk="1" hangingPunct="1"/>
              <a:t>48</a:t>
            </a:fld>
            <a:endParaRPr lang="en-US" altLang="en-US" sz="1400">
              <a:solidFill>
                <a:srgbClr val="898989"/>
              </a:solidFill>
            </a:endParaRPr>
          </a:p>
        </p:txBody>
      </p:sp>
      <p:sp>
        <p:nvSpPr>
          <p:cNvPr id="51203" name="Rectangle 2"/>
          <p:cNvSpPr txBox="1">
            <a:spLocks noChangeArrowheads="1"/>
          </p:cNvSpPr>
          <p:nvPr/>
        </p:nvSpPr>
        <p:spPr bwMode="auto">
          <a:xfrm>
            <a:off x="1603375" y="0"/>
            <a:ext cx="8194675"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287" tIns="52144" rIns="104287" bIns="52144" anchor="ct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algn="ctr" eaLnBrk="1" hangingPunct="1"/>
            <a:r>
              <a:rPr lang="en-US" altLang="en-US" sz="3600">
                <a:latin typeface="Interstate"/>
              </a:rPr>
              <a:t>References</a:t>
            </a:r>
          </a:p>
        </p:txBody>
      </p:sp>
      <p:sp>
        <p:nvSpPr>
          <p:cNvPr id="11" name="TextBox 10"/>
          <p:cNvSpPr txBox="1"/>
          <p:nvPr/>
        </p:nvSpPr>
        <p:spPr>
          <a:xfrm>
            <a:off x="463550" y="1828800"/>
            <a:ext cx="9690100" cy="2674938"/>
          </a:xfrm>
          <a:prstGeom prst="rect">
            <a:avLst/>
          </a:prstGeom>
          <a:noFill/>
        </p:spPr>
        <p:txBody>
          <a:bodyPr lIns="104287" tIns="52144" rIns="104287" bIns="52144">
            <a:spAutoFit/>
          </a:bodyPr>
          <a:lstStyle/>
          <a:p>
            <a:pPr marL="457200" indent="-457200">
              <a:buFont typeface="Arial" pitchFamily="34" charset="0"/>
              <a:buChar char="•"/>
              <a:defRPr/>
            </a:pPr>
            <a:r>
              <a:rPr lang="en-US" sz="2800" dirty="0" err="1"/>
              <a:t>Adries</a:t>
            </a:r>
            <a:r>
              <a:rPr lang="en-US" sz="2800" dirty="0"/>
              <a:t> P. </a:t>
            </a:r>
            <a:r>
              <a:rPr lang="en-US" sz="2800" dirty="0" err="1"/>
              <a:t>Engelbrect</a:t>
            </a:r>
            <a:r>
              <a:rPr lang="en-US" sz="2800" dirty="0"/>
              <a:t>. (2007), </a:t>
            </a:r>
            <a:r>
              <a:rPr lang="en-US" sz="2800" b="1" i="1" dirty="0"/>
              <a:t>Computational Intelligence An Introduction</a:t>
            </a:r>
            <a:r>
              <a:rPr lang="en-US" sz="2800" dirty="0"/>
              <a:t>. 2</a:t>
            </a:r>
            <a:r>
              <a:rPr lang="en-US" sz="2800" baseline="30000" dirty="0"/>
              <a:t>nd</a:t>
            </a:r>
            <a:r>
              <a:rPr lang="en-US" sz="2800" dirty="0"/>
              <a:t> ed. John Wiley &amp; Sons. USA.</a:t>
            </a:r>
          </a:p>
          <a:p>
            <a:pPr marL="457200" indent="-457200">
              <a:buFont typeface="Arial" pitchFamily="34" charset="0"/>
              <a:buChar char="•"/>
              <a:defRPr/>
            </a:pPr>
            <a:r>
              <a:rPr lang="en-US" sz="2800" dirty="0"/>
              <a:t>James McCaffrey (2014), </a:t>
            </a:r>
            <a:r>
              <a:rPr lang="en-US" sz="2800" b="1" i="1" dirty="0"/>
              <a:t>Neural Network using C# </a:t>
            </a:r>
            <a:r>
              <a:rPr lang="en-US" sz="2800" b="1" i="1" dirty="0" err="1"/>
              <a:t>Succintly</a:t>
            </a:r>
            <a:r>
              <a:rPr lang="en-US" sz="2800" dirty="0"/>
              <a:t>, </a:t>
            </a:r>
            <a:r>
              <a:rPr lang="en-US" sz="2800" dirty="0" err="1"/>
              <a:t>Syncfusion</a:t>
            </a:r>
            <a:r>
              <a:rPr lang="en-US" sz="2800" dirty="0"/>
              <a:t> Publisher.</a:t>
            </a:r>
          </a:p>
          <a:p>
            <a:pPr marL="457200" indent="-457200">
              <a:buFont typeface="Arial" pitchFamily="34" charset="0"/>
              <a:buChar char="•"/>
              <a:defRPr/>
            </a:pPr>
            <a:r>
              <a:rPr lang="en-US" sz="2800"/>
              <a:t>www.Deeplearning.net</a:t>
            </a:r>
            <a:endParaRPr lang="en-US" sz="2800" dirty="0"/>
          </a:p>
          <a:p>
            <a:pPr>
              <a:defRPr/>
            </a:pPr>
            <a:r>
              <a:rPr lang="en-US" sz="2700" dirty="0">
                <a:latin typeface="+mn-lt"/>
                <a:ea typeface="ＭＳ Ｐゴシック" pitchFamily="-109" charset="-128"/>
                <a:cs typeface="ＭＳ Ｐゴシック" pitchFamily="-109" charset="-128"/>
              </a:rPr>
              <a:t>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288" y="0"/>
            <a:ext cx="10725151" cy="778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7" name="Subtitle 2"/>
          <p:cNvSpPr txBox="1">
            <a:spLocks/>
          </p:cNvSpPr>
          <p:nvPr/>
        </p:nvSpPr>
        <p:spPr bwMode="auto">
          <a:xfrm>
            <a:off x="2643188" y="4805363"/>
            <a:ext cx="748188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287" tIns="52144" rIns="104287" bIns="52144"/>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20000"/>
              </a:spcBef>
              <a:buFont typeface="Arial" panose="020B0604020202020204" pitchFamily="34" charset="0"/>
              <a:buNone/>
            </a:pPr>
            <a:r>
              <a:rPr lang="en-US" altLang="en-US" sz="7200" b="1">
                <a:solidFill>
                  <a:schemeClr val="bg1"/>
                </a:solidFill>
                <a:latin typeface="Edwardian Script ITC" panose="030303020407070D0804" pitchFamily="66" charset="0"/>
              </a:rPr>
              <a:t>Thank You</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068388" y="168275"/>
            <a:ext cx="9174162" cy="1260475"/>
          </a:xfrm>
        </p:spPr>
        <p:txBody>
          <a:bodyPr/>
          <a:lstStyle/>
          <a:p>
            <a:r>
              <a:rPr lang="en-US" altLang="en-US" smtClean="0">
                <a:ea typeface="ＭＳ Ｐゴシック" panose="020B0600070205080204" pitchFamily="34" charset="-128"/>
              </a:rPr>
              <a:t>Artificial Neuron Learning</a:t>
            </a:r>
          </a:p>
        </p:txBody>
      </p:sp>
      <p:sp>
        <p:nvSpPr>
          <p:cNvPr id="7171" name="Content Placeholder 2"/>
          <p:cNvSpPr>
            <a:spLocks noGrp="1"/>
          </p:cNvSpPr>
          <p:nvPr>
            <p:ph idx="1"/>
          </p:nvPr>
        </p:nvSpPr>
        <p:spPr>
          <a:xfrm>
            <a:off x="534988" y="1681163"/>
            <a:ext cx="9618662" cy="3994150"/>
          </a:xfrm>
        </p:spPr>
        <p:txBody>
          <a:bodyPr/>
          <a:lstStyle/>
          <a:p>
            <a:pPr>
              <a:buFont typeface="Arial" panose="020B0604020202020204" pitchFamily="34" charset="0"/>
              <a:buNone/>
            </a:pPr>
            <a:r>
              <a:rPr lang="en-US" altLang="en-US" smtClean="0">
                <a:ea typeface="ＭＳ Ｐゴシック" panose="020B0600070205080204" pitchFamily="34" charset="-128"/>
              </a:rPr>
              <a:t>There are three main types of learning:</a:t>
            </a:r>
          </a:p>
          <a:p>
            <a:r>
              <a:rPr lang="en-US" altLang="en-US" b="1" i="1" smtClean="0">
                <a:ea typeface="ＭＳ Ｐゴシック" panose="020B0600070205080204" pitchFamily="34" charset="-128"/>
              </a:rPr>
              <a:t>Supervised learning, </a:t>
            </a:r>
            <a:r>
              <a:rPr lang="en-US" altLang="en-US" sz="2300" smtClean="0">
                <a:ea typeface="ＭＳ Ｐゴシック" panose="020B0600070205080204" pitchFamily="34" charset="-128"/>
              </a:rPr>
              <a:t>where the neuron (or NN) is </a:t>
            </a:r>
            <a:r>
              <a:rPr lang="en-US" altLang="en-US" sz="2300" smtClean="0">
                <a:solidFill>
                  <a:srgbClr val="FF0000"/>
                </a:solidFill>
                <a:ea typeface="ＭＳ Ｐゴシック" panose="020B0600070205080204" pitchFamily="34" charset="-128"/>
              </a:rPr>
              <a:t>provided with a data set</a:t>
            </a:r>
            <a:r>
              <a:rPr lang="en-US" altLang="en-US" sz="2300" smtClean="0">
                <a:ea typeface="ＭＳ Ｐゴシック" panose="020B0600070205080204" pitchFamily="34" charset="-128"/>
              </a:rPr>
              <a:t> consisting of </a:t>
            </a:r>
            <a:r>
              <a:rPr lang="en-US" altLang="en-US" sz="2300" smtClean="0">
                <a:solidFill>
                  <a:srgbClr val="FF0000"/>
                </a:solidFill>
                <a:ea typeface="ＭＳ Ｐゴシック" panose="020B0600070205080204" pitchFamily="34" charset="-128"/>
              </a:rPr>
              <a:t>input vectors and a target </a:t>
            </a:r>
            <a:r>
              <a:rPr lang="en-US" altLang="en-US" sz="2300" smtClean="0">
                <a:ea typeface="ＭＳ Ｐゴシック" panose="020B0600070205080204" pitchFamily="34" charset="-128"/>
              </a:rPr>
              <a:t>(desired output) associated with each input vector. The aim of supervised training is then to adjust the weight values such that the error between the real output, </a:t>
            </a:r>
            <a:r>
              <a:rPr lang="en-US" altLang="en-US" sz="2300" i="1" smtClean="0">
                <a:ea typeface="ＭＳ Ｐゴシック" panose="020B0600070205080204" pitchFamily="34" charset="-128"/>
              </a:rPr>
              <a:t>o = f(net−θ), of the neuron and the target output, t, is minimized.</a:t>
            </a:r>
            <a:endParaRPr lang="en-US" altLang="en-US" sz="2300" smtClean="0">
              <a:ea typeface="ＭＳ Ｐゴシック" panose="020B0600070205080204" pitchFamily="34" charset="-128"/>
            </a:endParaRPr>
          </a:p>
          <a:p>
            <a:r>
              <a:rPr lang="en-US" altLang="en-US" b="1" smtClean="0">
                <a:ea typeface="ＭＳ Ｐゴシック" panose="020B0600070205080204" pitchFamily="34" charset="-128"/>
              </a:rPr>
              <a:t>Unsupervised learning</a:t>
            </a:r>
            <a:r>
              <a:rPr lang="en-US" altLang="en-US" sz="2300" b="1" smtClean="0">
                <a:ea typeface="ＭＳ Ｐゴシック" panose="020B0600070205080204" pitchFamily="34" charset="-128"/>
              </a:rPr>
              <a:t>, </a:t>
            </a:r>
            <a:r>
              <a:rPr lang="en-US" altLang="en-US" sz="2300" smtClean="0">
                <a:ea typeface="ＭＳ Ｐゴシック" panose="020B0600070205080204" pitchFamily="34" charset="-128"/>
              </a:rPr>
              <a:t>where the aim is to </a:t>
            </a:r>
            <a:r>
              <a:rPr lang="en-US" altLang="en-US" sz="2300" smtClean="0">
                <a:solidFill>
                  <a:srgbClr val="FF0000"/>
                </a:solidFill>
                <a:ea typeface="ＭＳ Ｐゴシック" panose="020B0600070205080204" pitchFamily="34" charset="-128"/>
              </a:rPr>
              <a:t>discover patterns or features</a:t>
            </a:r>
            <a:r>
              <a:rPr lang="en-US" altLang="en-US" sz="2300" smtClean="0">
                <a:ea typeface="ＭＳ Ｐゴシック" panose="020B0600070205080204" pitchFamily="34" charset="-128"/>
              </a:rPr>
              <a:t> in the input data with no assistance from an external source.</a:t>
            </a:r>
          </a:p>
          <a:p>
            <a:r>
              <a:rPr lang="en-US" altLang="en-US" b="1" smtClean="0">
                <a:ea typeface="ＭＳ Ｐゴシック" panose="020B0600070205080204" pitchFamily="34" charset="-128"/>
              </a:rPr>
              <a:t>Reinforcement learning</a:t>
            </a:r>
            <a:r>
              <a:rPr lang="en-US" altLang="en-US" sz="2300" b="1" smtClean="0">
                <a:ea typeface="ＭＳ Ｐゴシック" panose="020B0600070205080204" pitchFamily="34" charset="-128"/>
              </a:rPr>
              <a:t>, </a:t>
            </a:r>
            <a:r>
              <a:rPr lang="en-US" altLang="en-US" sz="2300" smtClean="0">
                <a:ea typeface="ＭＳ Ｐゴシック" panose="020B0600070205080204" pitchFamily="34" charset="-128"/>
              </a:rPr>
              <a:t>where the aim is </a:t>
            </a:r>
            <a:r>
              <a:rPr lang="en-US" altLang="en-US" sz="2300" smtClean="0">
                <a:solidFill>
                  <a:srgbClr val="FF0000"/>
                </a:solidFill>
                <a:ea typeface="ＭＳ Ｐゴシック" panose="020B0600070205080204" pitchFamily="34" charset="-128"/>
              </a:rPr>
              <a:t>to reward the neuron</a:t>
            </a:r>
            <a:r>
              <a:rPr lang="en-US" altLang="en-US" sz="2300" smtClean="0">
                <a:ea typeface="ＭＳ Ｐゴシック" panose="020B0600070205080204" pitchFamily="34" charset="-128"/>
              </a:rPr>
              <a:t> (or parts of a NN) for </a:t>
            </a:r>
            <a:r>
              <a:rPr lang="en-US" altLang="en-US" sz="2300" smtClean="0">
                <a:solidFill>
                  <a:srgbClr val="FF0000"/>
                </a:solidFill>
                <a:ea typeface="ＭＳ Ｐゴシック" panose="020B0600070205080204" pitchFamily="34" charset="-128"/>
              </a:rPr>
              <a:t>good performance</a:t>
            </a:r>
            <a:r>
              <a:rPr lang="en-US" altLang="en-US" sz="2300" smtClean="0">
                <a:ea typeface="ＭＳ Ｐゴシック" panose="020B0600070205080204" pitchFamily="34" charset="-128"/>
              </a:rPr>
              <a:t>, and to penalize the neuron for bad performance.</a:t>
            </a:r>
          </a:p>
        </p:txBody>
      </p:sp>
      <p:sp>
        <p:nvSpPr>
          <p:cNvPr id="7172"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en-US" sz="1400" smtClean="0">
                <a:solidFill>
                  <a:srgbClr val="898989"/>
                </a:solidFill>
              </a:rPr>
              <a:t>Bina Nusantara University</a:t>
            </a:r>
          </a:p>
        </p:txBody>
      </p:sp>
      <p:sp>
        <p:nvSpPr>
          <p:cNvPr id="717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99A41BB8-7970-4DB7-806E-786605A170DA}" type="slidenum">
              <a:rPr lang="en-US" altLang="en-US" sz="1400">
                <a:solidFill>
                  <a:srgbClr val="898989"/>
                </a:solidFill>
              </a:rPr>
              <a:pPr eaLnBrk="1" hangingPunct="1"/>
              <a:t>5</a:t>
            </a:fld>
            <a:endParaRPr lang="en-US" altLang="en-US" sz="1400">
              <a:solidFill>
                <a:srgbClr val="898989"/>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smtClean="0">
                <a:ea typeface="ＭＳ Ｐゴシック" panose="020B0600070205080204" pitchFamily="34" charset="-128"/>
              </a:rPr>
              <a:t>Delta Rule</a:t>
            </a:r>
          </a:p>
        </p:txBody>
      </p:sp>
      <p:sp>
        <p:nvSpPr>
          <p:cNvPr id="8195" name="Content Placeholder 2"/>
          <p:cNvSpPr>
            <a:spLocks noGrp="1"/>
          </p:cNvSpPr>
          <p:nvPr>
            <p:ph idx="1"/>
          </p:nvPr>
        </p:nvSpPr>
        <p:spPr/>
        <p:txBody>
          <a:bodyPr/>
          <a:lstStyle/>
          <a:p>
            <a:r>
              <a:rPr lang="en-US" altLang="en-US" smtClean="0">
                <a:ea typeface="ＭＳ Ｐゴシック" panose="020B0600070205080204" pitchFamily="34" charset="-128"/>
              </a:rPr>
              <a:t>This learning method is called the </a:t>
            </a:r>
            <a:r>
              <a:rPr lang="en-US" altLang="en-US" b="1" smtClean="0">
                <a:ea typeface="ＭＳ Ｐゴシック" panose="020B0600070205080204" pitchFamily="34" charset="-128"/>
              </a:rPr>
              <a:t>delta rule</a:t>
            </a:r>
            <a:r>
              <a:rPr lang="en-US" altLang="en-US" smtClean="0">
                <a:ea typeface="ＭＳ Ｐゴシック" panose="020B0600070205080204" pitchFamily="34" charset="-128"/>
              </a:rPr>
              <a:t>, because of the way the perceptron checks its accuracy. </a:t>
            </a:r>
          </a:p>
          <a:p>
            <a:r>
              <a:rPr lang="en-US" altLang="en-US" smtClean="0">
                <a:ea typeface="ＭＳ Ｐゴシック" panose="020B0600070205080204" pitchFamily="34" charset="-128"/>
              </a:rPr>
              <a:t>The difference between the perceptron's output and the correct output is assigned the Greek letter </a:t>
            </a:r>
            <a:r>
              <a:rPr lang="en-US" altLang="en-US" i="1" smtClean="0">
                <a:ea typeface="ＭＳ Ｐゴシック" panose="020B0600070205080204" pitchFamily="34" charset="-128"/>
              </a:rPr>
              <a:t>delta</a:t>
            </a:r>
            <a:r>
              <a:rPr lang="en-US" altLang="en-US" smtClean="0">
                <a:ea typeface="ＭＳ Ｐゴシック" panose="020B0600070205080204" pitchFamily="34" charset="-128"/>
              </a:rPr>
              <a:t>.</a:t>
            </a:r>
          </a:p>
          <a:p>
            <a:pPr>
              <a:buFont typeface="Arial" panose="020B0604020202020204" pitchFamily="34" charset="0"/>
              <a:buNone/>
            </a:pPr>
            <a:endParaRPr lang="en-US" altLang="en-US" smtClean="0">
              <a:ea typeface="ＭＳ Ｐゴシック" panose="020B0600070205080204" pitchFamily="34" charset="-128"/>
            </a:endParaRPr>
          </a:p>
          <a:p>
            <a:pPr>
              <a:buFont typeface="Arial" panose="020B0604020202020204" pitchFamily="34" charset="0"/>
              <a:buNone/>
            </a:pPr>
            <a:r>
              <a:rPr lang="en-US" altLang="en-US" smtClean="0">
                <a:ea typeface="ＭＳ Ｐゴシック" panose="020B0600070205080204" pitchFamily="34" charset="-128"/>
              </a:rPr>
              <a:t>  </a:t>
            </a:r>
            <a:r>
              <a:rPr lang="en-US" altLang="en-US" sz="3200" smtClean="0">
                <a:ea typeface="ＭＳ Ｐゴシック" panose="020B0600070205080204" pitchFamily="34" charset="-128"/>
              </a:rPr>
              <a:t>Change in </a:t>
            </a:r>
            <a:r>
              <a:rPr lang="en-US" altLang="en-US" sz="3200" i="1" smtClean="0">
                <a:ea typeface="ＭＳ Ｐゴシック" panose="020B0600070205080204" pitchFamily="34" charset="-128"/>
              </a:rPr>
              <a:t>Weight</a:t>
            </a:r>
            <a:r>
              <a:rPr lang="en-US" altLang="en-US" sz="3200" smtClean="0">
                <a:ea typeface="ＭＳ Ｐゴシック" panose="020B0600070205080204" pitchFamily="34" charset="-128"/>
              </a:rPr>
              <a:t> </a:t>
            </a:r>
            <a:r>
              <a:rPr lang="en-US" altLang="en-US" sz="3200" i="1" smtClean="0">
                <a:ea typeface="ＭＳ Ｐゴシック" panose="020B0600070205080204" pitchFamily="34" charset="-128"/>
              </a:rPr>
              <a:t>i</a:t>
            </a:r>
            <a:r>
              <a:rPr lang="en-US" altLang="en-US" sz="3200" smtClean="0">
                <a:ea typeface="ＭＳ Ｐゴシック" panose="020B0600070205080204" pitchFamily="34" charset="-128"/>
              </a:rPr>
              <a:t> = Current Value of </a:t>
            </a:r>
            <a:r>
              <a:rPr lang="en-US" altLang="en-US" sz="3200" i="1" smtClean="0">
                <a:ea typeface="ＭＳ Ｐゴシック" panose="020B0600070205080204" pitchFamily="34" charset="-128"/>
              </a:rPr>
              <a:t>Input</a:t>
            </a:r>
            <a:r>
              <a:rPr lang="en-US" altLang="en-US" sz="3200" smtClean="0">
                <a:ea typeface="ＭＳ Ｐゴシック" panose="020B0600070205080204" pitchFamily="34" charset="-128"/>
              </a:rPr>
              <a:t> </a:t>
            </a:r>
            <a:r>
              <a:rPr lang="en-US" altLang="en-US" sz="3200" i="1" smtClean="0">
                <a:ea typeface="ＭＳ Ｐゴシック" panose="020B0600070205080204" pitchFamily="34" charset="-128"/>
              </a:rPr>
              <a:t>i</a:t>
            </a:r>
            <a:r>
              <a:rPr lang="en-US" altLang="en-US" sz="3200" smtClean="0">
                <a:ea typeface="ＭＳ Ｐゴシック" panose="020B0600070205080204" pitchFamily="34" charset="-128"/>
              </a:rPr>
              <a:t> × (Desired Output - Current Output)</a:t>
            </a:r>
          </a:p>
          <a:p>
            <a:pPr>
              <a:buFont typeface="Arial" panose="020B0604020202020204" pitchFamily="34" charset="0"/>
              <a:buNone/>
            </a:pPr>
            <a:endParaRPr lang="en-US" altLang="en-US" smtClean="0">
              <a:ea typeface="ＭＳ Ｐゴシック" panose="020B0600070205080204" pitchFamily="34" charset="-128"/>
            </a:endParaRPr>
          </a:p>
        </p:txBody>
      </p:sp>
      <p:sp>
        <p:nvSpPr>
          <p:cNvPr id="8196"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en-US" sz="1400" smtClean="0">
                <a:solidFill>
                  <a:srgbClr val="898989"/>
                </a:solidFill>
              </a:rPr>
              <a:t>Bina Nusantara University</a:t>
            </a:r>
          </a:p>
        </p:txBody>
      </p:sp>
      <p:sp>
        <p:nvSpPr>
          <p:cNvPr id="819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08D9A294-D85B-4AF0-A134-2C589F605D16}" type="slidenum">
              <a:rPr lang="en-US" altLang="en-US" sz="1400">
                <a:solidFill>
                  <a:srgbClr val="898989"/>
                </a:solidFill>
              </a:rPr>
              <a:pPr eaLnBrk="1" hangingPunct="1"/>
              <a:t>6</a:t>
            </a:fld>
            <a:endParaRPr lang="en-US" altLang="en-US" sz="1400">
              <a:solidFill>
                <a:srgbClr val="898989"/>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534988" y="0"/>
            <a:ext cx="9618662" cy="1260475"/>
          </a:xfrm>
        </p:spPr>
        <p:txBody>
          <a:bodyPr/>
          <a:lstStyle/>
          <a:p>
            <a:r>
              <a:rPr lang="en-US" altLang="en-US" smtClean="0">
                <a:ea typeface="ＭＳ Ｐゴシック" panose="020B0600070205080204" pitchFamily="34" charset="-128"/>
              </a:rPr>
              <a:t>Example of Feed Forward</a:t>
            </a:r>
          </a:p>
        </p:txBody>
      </p:sp>
      <p:sp>
        <p:nvSpPr>
          <p:cNvPr id="9219" name="Content Placeholder 2"/>
          <p:cNvSpPr>
            <a:spLocks noGrp="1"/>
          </p:cNvSpPr>
          <p:nvPr>
            <p:ph idx="1"/>
          </p:nvPr>
        </p:nvSpPr>
        <p:spPr/>
        <p:txBody>
          <a:bodyPr/>
          <a:lstStyle/>
          <a:p>
            <a:pPr eaLnBrk="1" hangingPunct="1"/>
            <a:r>
              <a:rPr lang="en-US" altLang="en-US" sz="3200" smtClean="0">
                <a:ea typeface="ＭＳ Ｐゴシック" panose="020B0600070205080204" pitchFamily="34" charset="-128"/>
              </a:rPr>
              <a:t>The basic neural network input-process-output computation is called the feed-forward mechanism</a:t>
            </a:r>
            <a:r>
              <a:rPr lang="en-US" altLang="en-US" smtClean="0">
                <a:ea typeface="ＭＳ Ｐゴシック" panose="020B0600070205080204" pitchFamily="34" charset="-128"/>
              </a:rPr>
              <a:t>. </a:t>
            </a:r>
          </a:p>
        </p:txBody>
      </p:sp>
      <p:sp>
        <p:nvSpPr>
          <p:cNvPr id="9220"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en-US" sz="1400" smtClean="0">
                <a:solidFill>
                  <a:srgbClr val="898989"/>
                </a:solidFill>
              </a:rPr>
              <a:t>Bina Nusantara University</a:t>
            </a:r>
          </a:p>
        </p:txBody>
      </p:sp>
      <p:sp>
        <p:nvSpPr>
          <p:cNvPr id="922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0E9367B6-7AB6-482B-AFF7-B634843D8520}" type="slidenum">
              <a:rPr lang="en-US" altLang="en-US" sz="1400">
                <a:solidFill>
                  <a:srgbClr val="898989"/>
                </a:solidFill>
              </a:rPr>
              <a:pPr eaLnBrk="1" hangingPunct="1"/>
              <a:t>7</a:t>
            </a:fld>
            <a:endParaRPr lang="en-US" altLang="en-US" sz="1400">
              <a:solidFill>
                <a:srgbClr val="898989"/>
              </a:solidFill>
            </a:endParaRPr>
          </a:p>
        </p:txBody>
      </p:sp>
      <p:pic>
        <p:nvPicPr>
          <p:cNvPr id="922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5613" y="2782888"/>
            <a:ext cx="6062662" cy="355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3" name="TextBox 1"/>
          <p:cNvSpPr txBox="1">
            <a:spLocks noChangeArrowheads="1"/>
          </p:cNvSpPr>
          <p:nvPr/>
        </p:nvSpPr>
        <p:spPr bwMode="auto">
          <a:xfrm>
            <a:off x="2568575" y="6338888"/>
            <a:ext cx="730726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en-US"/>
              <a:t>Source : </a:t>
            </a:r>
            <a:r>
              <a:rPr lang="en-US" altLang="en-US" sz="2400"/>
              <a:t>James McCaffrey (2014), </a:t>
            </a:r>
          </a:p>
          <a:p>
            <a:pPr eaLnBrk="1" hangingPunct="1"/>
            <a:r>
              <a:rPr lang="en-US" altLang="en-US" sz="2400" b="1" i="1"/>
              <a:t>Neural Network using C# Succintly</a:t>
            </a:r>
            <a:r>
              <a:rPr lang="en-US" altLang="en-US" sz="2400"/>
              <a:t>, Syncfusion Publisher.</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623888" y="168275"/>
            <a:ext cx="9618662" cy="1260475"/>
          </a:xfrm>
        </p:spPr>
        <p:txBody>
          <a:bodyPr/>
          <a:lstStyle/>
          <a:p>
            <a:r>
              <a:rPr lang="en-US" altLang="en-US" smtClean="0">
                <a:ea typeface="ＭＳ Ｐゴシック" panose="020B0600070205080204" pitchFamily="34" charset="-128"/>
              </a:rPr>
              <a:t>example</a:t>
            </a:r>
          </a:p>
        </p:txBody>
      </p:sp>
      <p:sp>
        <p:nvSpPr>
          <p:cNvPr id="10243" name="Content Placeholder 2"/>
          <p:cNvSpPr>
            <a:spLocks noGrp="1"/>
          </p:cNvSpPr>
          <p:nvPr>
            <p:ph idx="1"/>
          </p:nvPr>
        </p:nvSpPr>
        <p:spPr/>
        <p:txBody>
          <a:bodyPr/>
          <a:lstStyle/>
          <a:p>
            <a:endParaRPr lang="en-US" altLang="en-US" smtClean="0">
              <a:ea typeface="ＭＳ Ｐゴシック" panose="020B0600070205080204" pitchFamily="34" charset="-128"/>
            </a:endParaRPr>
          </a:p>
        </p:txBody>
      </p:sp>
      <p:sp>
        <p:nvSpPr>
          <p:cNvPr id="10244"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en-US" sz="1400" smtClean="0">
                <a:solidFill>
                  <a:srgbClr val="898989"/>
                </a:solidFill>
              </a:rPr>
              <a:t>Bina Nusantara University</a:t>
            </a:r>
          </a:p>
        </p:txBody>
      </p:sp>
      <p:sp>
        <p:nvSpPr>
          <p:cNvPr id="1024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CA632D74-521E-4DAC-A230-370BE1C05EFF}" type="slidenum">
              <a:rPr lang="en-US" altLang="en-US" sz="1400">
                <a:solidFill>
                  <a:srgbClr val="898989"/>
                </a:solidFill>
              </a:rPr>
              <a:pPr eaLnBrk="1" hangingPunct="1"/>
              <a:t>8</a:t>
            </a:fld>
            <a:endParaRPr lang="en-US" altLang="en-US" sz="1400">
              <a:solidFill>
                <a:srgbClr val="898989"/>
              </a:solidFill>
            </a:endParaRPr>
          </a:p>
        </p:txBody>
      </p:sp>
      <p:pic>
        <p:nvPicPr>
          <p:cNvPr id="10246" name="Picture 2" descr="http://msdn.microsoft.com/en-us/magazine/hh975375.McCaffrey_Figure3_hires_lrg(en-us,MSDN.1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988" y="1512888"/>
            <a:ext cx="9529762" cy="463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712788" y="0"/>
            <a:ext cx="9620250" cy="1260475"/>
          </a:xfrm>
        </p:spPr>
        <p:txBody>
          <a:bodyPr/>
          <a:lstStyle/>
          <a:p>
            <a:r>
              <a:rPr lang="en-US" altLang="en-US" smtClean="0">
                <a:ea typeface="ＭＳ Ｐゴシック" panose="020B0600070205080204" pitchFamily="34" charset="-128"/>
              </a:rPr>
              <a:t>Feed forward</a:t>
            </a:r>
          </a:p>
        </p:txBody>
      </p:sp>
      <p:sp>
        <p:nvSpPr>
          <p:cNvPr id="11267" name="Content Placeholder 2"/>
          <p:cNvSpPr>
            <a:spLocks noGrp="1"/>
          </p:cNvSpPr>
          <p:nvPr>
            <p:ph idx="1"/>
          </p:nvPr>
        </p:nvSpPr>
        <p:spPr>
          <a:xfrm>
            <a:off x="534988" y="1795463"/>
            <a:ext cx="9618662" cy="4759325"/>
          </a:xfrm>
        </p:spPr>
        <p:txBody>
          <a:bodyPr/>
          <a:lstStyle/>
          <a:p>
            <a:pPr>
              <a:defRPr/>
            </a:pPr>
            <a:r>
              <a:rPr lang="en-US" sz="3200" dirty="0" smtClean="0">
                <a:ea typeface="ＭＳ Ｐゴシック" pitchFamily="34" charset="-128"/>
              </a:rPr>
              <a:t>feed-forward mechanism is to compute the values shown in the hidden layer nodes. </a:t>
            </a:r>
          </a:p>
          <a:p>
            <a:pPr>
              <a:defRPr/>
            </a:pPr>
            <a:r>
              <a:rPr lang="en-US" sz="3200" dirty="0" smtClean="0">
                <a:ea typeface="ＭＳ Ｐゴシック" pitchFamily="34" charset="-128"/>
              </a:rPr>
              <a:t>First, the product of each input value and its associated weight are summed: </a:t>
            </a:r>
          </a:p>
          <a:p>
            <a:pPr marL="0" indent="0">
              <a:buFont typeface="Arial" panose="020B0604020202020204" pitchFamily="34" charset="0"/>
              <a:buNone/>
              <a:defRPr/>
            </a:pPr>
            <a:endParaRPr lang="en-US" dirty="0" smtClean="0">
              <a:ea typeface="ＭＳ Ｐゴシック" pitchFamily="34" charset="-128"/>
            </a:endParaRPr>
          </a:p>
          <a:p>
            <a:pPr>
              <a:buFont typeface="Arial" panose="020B0604020202020204" pitchFamily="34" charset="0"/>
              <a:buNone/>
              <a:defRPr/>
            </a:pPr>
            <a:r>
              <a:rPr lang="en-US" sz="2100" b="1" dirty="0" err="1" smtClean="0">
                <a:ea typeface="ＭＳ Ｐゴシック" pitchFamily="34" charset="-128"/>
              </a:rPr>
              <a:t>hSums</a:t>
            </a:r>
            <a:r>
              <a:rPr lang="en-US" sz="2100" b="1" dirty="0" smtClean="0">
                <a:ea typeface="ＭＳ Ｐゴシック" pitchFamily="34" charset="-128"/>
              </a:rPr>
              <a:t>[0] = (1.0)(0.01) + (2.0)(0.05) + (3.0)(0.09) = 0.01 + 0.10 + 0.27 = </a:t>
            </a:r>
            <a:r>
              <a:rPr lang="en-US" sz="2100" b="1" dirty="0" smtClean="0">
                <a:solidFill>
                  <a:srgbClr val="FF0000"/>
                </a:solidFill>
                <a:ea typeface="ＭＳ Ｐゴシック" pitchFamily="34" charset="-128"/>
              </a:rPr>
              <a:t>0.38</a:t>
            </a:r>
            <a:r>
              <a:rPr lang="en-US" sz="2100" b="1" dirty="0" smtClean="0">
                <a:ea typeface="ＭＳ Ｐゴシック" pitchFamily="34" charset="-128"/>
              </a:rPr>
              <a:t> </a:t>
            </a:r>
          </a:p>
          <a:p>
            <a:pPr>
              <a:buFont typeface="Arial" panose="020B0604020202020204" pitchFamily="34" charset="0"/>
              <a:buNone/>
              <a:defRPr/>
            </a:pPr>
            <a:endParaRPr lang="en-US" dirty="0" smtClean="0">
              <a:ea typeface="ＭＳ Ｐゴシック" pitchFamily="34" charset="-128"/>
            </a:endParaRPr>
          </a:p>
          <a:p>
            <a:pPr>
              <a:buFont typeface="Arial" panose="020B0604020202020204" pitchFamily="34" charset="0"/>
              <a:buNone/>
              <a:defRPr/>
            </a:pPr>
            <a:r>
              <a:rPr lang="en-US" sz="3200" dirty="0" smtClean="0">
                <a:ea typeface="ＭＳ Ｐゴシック" pitchFamily="34" charset="-128"/>
              </a:rPr>
              <a:t>Next, the associated </a:t>
            </a:r>
            <a:r>
              <a:rPr lang="en-US" sz="3200" dirty="0" smtClean="0">
                <a:solidFill>
                  <a:srgbClr val="FF0000"/>
                </a:solidFill>
                <a:ea typeface="ＭＳ Ｐゴシック" pitchFamily="34" charset="-128"/>
              </a:rPr>
              <a:t>bias value </a:t>
            </a:r>
            <a:r>
              <a:rPr lang="en-US" sz="3200" dirty="0" smtClean="0">
                <a:ea typeface="ＭＳ Ｐゴシック" pitchFamily="34" charset="-128"/>
              </a:rPr>
              <a:t>is added: </a:t>
            </a:r>
          </a:p>
          <a:p>
            <a:pPr>
              <a:buFont typeface="Arial" panose="020B0604020202020204" pitchFamily="34" charset="0"/>
              <a:buNone/>
              <a:defRPr/>
            </a:pPr>
            <a:r>
              <a:rPr lang="en-US" sz="2300" b="1" dirty="0" smtClean="0">
                <a:ea typeface="ＭＳ Ｐゴシック" pitchFamily="34" charset="-128"/>
              </a:rPr>
              <a:t>  </a:t>
            </a:r>
          </a:p>
          <a:p>
            <a:pPr>
              <a:buFont typeface="Arial" panose="020B0604020202020204" pitchFamily="34" charset="0"/>
              <a:buNone/>
              <a:defRPr/>
            </a:pPr>
            <a:r>
              <a:rPr lang="en-US" sz="2300" b="1" dirty="0" smtClean="0">
                <a:ea typeface="ＭＳ Ｐゴシック" pitchFamily="34" charset="-128"/>
              </a:rPr>
              <a:t>	</a:t>
            </a:r>
            <a:r>
              <a:rPr lang="en-US" sz="2300" b="1" dirty="0" err="1" smtClean="0">
                <a:ea typeface="ＭＳ Ｐゴシック" pitchFamily="34" charset="-128"/>
              </a:rPr>
              <a:t>hSums</a:t>
            </a:r>
            <a:r>
              <a:rPr lang="en-US" sz="2300" b="1" dirty="0" smtClean="0">
                <a:ea typeface="ＭＳ Ｐゴシック" pitchFamily="34" charset="-128"/>
              </a:rPr>
              <a:t>[0] = 0.38 + 0.13 = </a:t>
            </a:r>
            <a:r>
              <a:rPr lang="en-US" sz="2300" b="1" dirty="0" smtClean="0">
                <a:solidFill>
                  <a:srgbClr val="FF0000"/>
                </a:solidFill>
                <a:ea typeface="ＭＳ Ｐゴシック" pitchFamily="34" charset="-128"/>
              </a:rPr>
              <a:t>0.51 </a:t>
            </a:r>
          </a:p>
          <a:p>
            <a:pPr>
              <a:buFont typeface="Arial" panose="020B0604020202020204" pitchFamily="34" charset="0"/>
              <a:buNone/>
              <a:defRPr/>
            </a:pPr>
            <a:endParaRPr lang="en-US" sz="2300" b="1" dirty="0" smtClean="0">
              <a:ea typeface="ＭＳ Ｐゴシック" pitchFamily="34" charset="-128"/>
            </a:endParaRPr>
          </a:p>
          <a:p>
            <a:pPr>
              <a:buFont typeface="Arial" panose="020B0604020202020204" pitchFamily="34" charset="0"/>
              <a:buNone/>
              <a:defRPr/>
            </a:pPr>
            <a:r>
              <a:rPr lang="en-US" sz="2300" b="1" dirty="0" smtClean="0">
                <a:ea typeface="ＭＳ Ｐゴシック" pitchFamily="34" charset="-128"/>
              </a:rPr>
              <a:t>  	</a:t>
            </a:r>
          </a:p>
          <a:p>
            <a:pPr>
              <a:defRPr/>
            </a:pPr>
            <a:endParaRPr lang="en-US" dirty="0" smtClean="0">
              <a:ea typeface="ＭＳ Ｐゴシック" pitchFamily="34" charset="-128"/>
            </a:endParaRPr>
          </a:p>
          <a:p>
            <a:pPr>
              <a:defRPr/>
            </a:pPr>
            <a:endParaRPr lang="en-US" dirty="0" smtClean="0">
              <a:ea typeface="ＭＳ Ｐゴシック" pitchFamily="34" charset="-128"/>
            </a:endParaRPr>
          </a:p>
        </p:txBody>
      </p:sp>
      <p:sp>
        <p:nvSpPr>
          <p:cNvPr id="11268"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en-US" sz="1400" smtClean="0">
                <a:solidFill>
                  <a:srgbClr val="898989"/>
                </a:solidFill>
              </a:rPr>
              <a:t>Bina Nusantara University</a:t>
            </a:r>
          </a:p>
        </p:txBody>
      </p:sp>
      <p:sp>
        <p:nvSpPr>
          <p:cNvPr id="1126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E2ACA5D8-54F0-441F-93DA-F0E88B895024}" type="slidenum">
              <a:rPr lang="en-US" altLang="en-US" sz="1400">
                <a:solidFill>
                  <a:srgbClr val="898989"/>
                </a:solidFill>
              </a:rPr>
              <a:pPr eaLnBrk="1" hangingPunct="1"/>
              <a:t>9</a:t>
            </a:fld>
            <a:endParaRPr lang="en-US" altLang="en-US" sz="1400">
              <a:solidFill>
                <a:srgbClr val="898989"/>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369</TotalTime>
  <Words>2559</Words>
  <Application>Microsoft Office PowerPoint</Application>
  <PresentationFormat>Custom</PresentationFormat>
  <Paragraphs>318</Paragraphs>
  <Slides>49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49</vt:i4>
      </vt:variant>
    </vt:vector>
  </HeadingPairs>
  <TitlesOfParts>
    <vt:vector size="58" baseType="lpstr">
      <vt:lpstr>Calibri</vt:lpstr>
      <vt:lpstr>ＭＳ Ｐゴシック</vt:lpstr>
      <vt:lpstr>Arial</vt:lpstr>
      <vt:lpstr>Open Sans</vt:lpstr>
      <vt:lpstr>Bell MT</vt:lpstr>
      <vt:lpstr>Times New Roman</vt:lpstr>
      <vt:lpstr>Interstate</vt:lpstr>
      <vt:lpstr>Edwardian Script ITC</vt:lpstr>
      <vt:lpstr>Office Theme</vt:lpstr>
      <vt:lpstr>PowerPoint Presentation</vt:lpstr>
      <vt:lpstr>PowerPoint Presentation</vt:lpstr>
      <vt:lpstr>Feed Forward  Neural Networks</vt:lpstr>
      <vt:lpstr>Hidden layer</vt:lpstr>
      <vt:lpstr>Artificial Neuron Learning</vt:lpstr>
      <vt:lpstr>Delta Rule</vt:lpstr>
      <vt:lpstr>Example of Feed Forward</vt:lpstr>
      <vt:lpstr>example</vt:lpstr>
      <vt:lpstr>Feed forward</vt:lpstr>
      <vt:lpstr>Feed forward</vt:lpstr>
      <vt:lpstr>Feed forward</vt:lpstr>
      <vt:lpstr>Hyperbolic Tanget Function</vt:lpstr>
      <vt:lpstr>Activation function: sigmoid</vt:lpstr>
      <vt:lpstr>sigmoid</vt:lpstr>
      <vt:lpstr>output</vt:lpstr>
      <vt:lpstr>result</vt:lpstr>
      <vt:lpstr>BackPropagation</vt:lpstr>
      <vt:lpstr>Gradient</vt:lpstr>
      <vt:lpstr>Gradient example</vt:lpstr>
      <vt:lpstr>Gradient example</vt:lpstr>
      <vt:lpstr>Gradient example</vt:lpstr>
      <vt:lpstr>Gradient example</vt:lpstr>
      <vt:lpstr>Gradient example</vt:lpstr>
      <vt:lpstr>Gradient example</vt:lpstr>
      <vt:lpstr>Gradient example</vt:lpstr>
      <vt:lpstr>Gradient example</vt:lpstr>
      <vt:lpstr>Result</vt:lpstr>
      <vt:lpstr>Training</vt:lpstr>
      <vt:lpstr>Batch Training</vt:lpstr>
      <vt:lpstr>Incremental Training</vt:lpstr>
      <vt:lpstr>example</vt:lpstr>
      <vt:lpstr>Example (con’t)</vt:lpstr>
      <vt:lpstr>Mean Squared Error</vt:lpstr>
      <vt:lpstr>Max Epochs</vt:lpstr>
      <vt:lpstr>Data</vt:lpstr>
      <vt:lpstr>Result</vt:lpstr>
      <vt:lpstr>Exercise</vt:lpstr>
      <vt:lpstr>Deep Learning</vt:lpstr>
      <vt:lpstr>Deep Learning (con’t)</vt:lpstr>
      <vt:lpstr>Why Deep Learning</vt:lpstr>
      <vt:lpstr>Deep Architectures</vt:lpstr>
      <vt:lpstr>Theano</vt:lpstr>
      <vt:lpstr>Logistic regression</vt:lpstr>
      <vt:lpstr>PowerPoint Presentation</vt:lpstr>
      <vt:lpstr>Deep Learning</vt:lpstr>
      <vt:lpstr>Deep Belief network</vt:lpstr>
      <vt:lpstr>Exercise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danton sihombing</dc:creator>
  <cp:lastModifiedBy>Abba Suganda Girsang</cp:lastModifiedBy>
  <cp:revision>39</cp:revision>
  <dcterms:created xsi:type="dcterms:W3CDTF">2014-08-28T03:04:31Z</dcterms:created>
  <dcterms:modified xsi:type="dcterms:W3CDTF">2018-09-24T05:37:05Z</dcterms:modified>
</cp:coreProperties>
</file>