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8" r:id="rId10"/>
    <p:sldId id="329" r:id="rId11"/>
    <p:sldId id="330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80" r:id="rId21"/>
    <p:sldId id="383" r:id="rId22"/>
    <p:sldId id="384" r:id="rId23"/>
    <p:sldId id="379" r:id="rId24"/>
    <p:sldId id="318" r:id="rId25"/>
    <p:sldId id="261" r:id="rId26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585" autoAdjust="0"/>
  </p:normalViewPr>
  <p:slideViewPr>
    <p:cSldViewPr snapToGrid="0" snapToObjects="1">
      <p:cViewPr>
        <p:scale>
          <a:sx n="54" d="100"/>
          <a:sy n="54" d="100"/>
        </p:scale>
        <p:origin x="-102" y="-222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7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71391A-667D-4990-A6D1-66146D8E38B3}" type="datetimeFigureOut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BE6C34-E34C-4B06-9D57-3882E538C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5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E700C-4611-49A3-A98C-03F0EA4847CF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B5AEA-A560-4D7C-A5DA-A1C007B998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03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CF524-12D5-48EE-9A7F-1778BB6099DB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DF1A2-4FC5-4E89-9828-E445896A2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2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8AC7F-BFFC-4D36-B4B4-2A5B9DB3BC2C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5EEBB-59AC-4D34-80E8-0761ACD401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21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67823" y="2100792"/>
            <a:ext cx="4008239" cy="2184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7823" y="4453679"/>
            <a:ext cx="4008239" cy="2184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6B317-01D7-4FA0-8D0A-61F166A65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7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7823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E36EA-5993-49CF-BEBA-FCFD0FADC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8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6B073-786A-4D99-AE0D-FF1A3B42B273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910B-E920-42A6-9F08-634D93F72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38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78DB-FD55-4810-8DF4-F7423C03B06F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55BD5-EE9E-4CAD-98D5-3D28DD2D6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4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9FA4A-88C0-4333-86B3-E34FF4C930B6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BE9C9-C416-436E-A49D-3E7DD65B4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C029B-CC3D-4BB2-8015-8CA82D7D0CF3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E33B8-1876-4461-BAF1-8C1B0713C4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59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0D5E9-14B8-4B83-8636-56893BDBF8F7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EEC2A-7484-410C-9EF2-FEF7AC6B38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17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2345C-FF4A-4118-B69C-0E3625C87C41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83939-D0FC-4213-AA14-42A5D4010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5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EE459-ADA3-49C2-A254-7248272023FE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F58D7-4A3B-45E0-AD29-D4A2515F6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8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DC7A2-340D-436C-800F-86C431E69AF9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5A5F-7094-4780-AED7-C7F6566F9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13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199DF72-3B0E-42EB-8E67-2B83CF15081B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A0B2F6FF-AC8F-47B8-A1AF-63D1F8CBA9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Artificial-Intelligence-Guide-Intelligent-Systems/dp/0321204662/ref=sr_1_12?s=books&amp;ie=UTF8&amp;qid=1360814302&amp;sr=1-12&amp;keywords=artificial+intelligence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chemeClr val="bg1"/>
                </a:solidFill>
                <a:latin typeface="Open Sans" charset="0"/>
                <a:ea typeface="ＭＳ Ｐゴシック" panose="020B0600070205080204" pitchFamily="34" charset="-128"/>
              </a:rPr>
              <a:t>Selected Topics in Computational Intelligence I</a:t>
            </a:r>
          </a:p>
        </p:txBody>
      </p:sp>
      <p:sp>
        <p:nvSpPr>
          <p:cNvPr id="4100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smtClean="0">
                <a:solidFill>
                  <a:schemeClr val="bg1"/>
                </a:solidFill>
                <a:latin typeface="Open Sans" charset="0"/>
              </a:rPr>
              <a:t>Session 09</a:t>
            </a:r>
            <a:endParaRPr lang="en-US" altLang="en-US" sz="2400" dirty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FF00"/>
                </a:solidFill>
                <a:latin typeface="Open Sans" charset="0"/>
              </a:rPr>
              <a:t>Advanced Fuzzy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4988" y="26988"/>
            <a:ext cx="9618662" cy="1260475"/>
          </a:xfrm>
        </p:spPr>
        <p:txBody>
          <a:bodyPr/>
          <a:lstStyle/>
          <a:p>
            <a:r>
              <a:rPr lang="en-US" altLang="en-US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For the fuzzification of the car speed value  the two membership functions  uA and  uB.  The given speed value of  x</a:t>
            </a:r>
            <a:r>
              <a:rPr lang="en-US" altLang="en-US" sz="3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=70km/h belongs with a grade of  u</a:t>
            </a:r>
            <a:r>
              <a:rPr lang="en-US" altLang="en-US" sz="3200" baseline="-25000" smtClean="0">
                <a:ea typeface="ＭＳ Ｐゴシック" panose="020B0600070205080204" pitchFamily="34" charset="-128"/>
              </a:rPr>
              <a:t>A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(x</a:t>
            </a:r>
            <a:r>
              <a:rPr lang="en-US" altLang="en-US" sz="3200" baseline="-25000" smtClean="0">
                <a:ea typeface="ＭＳ Ｐゴシック" panose="020B0600070205080204" pitchFamily="34" charset="-128"/>
              </a:rPr>
              <a:t>o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)=0.75  to the fuzzy set ``low'' and with a grade of  to the fuzzy set ``medium''.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EE9245-82EB-4F77-AFC4-D0DB1C747C4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3318" name="Title 1"/>
          <p:cNvSpPr txBox="1">
            <a:spLocks/>
          </p:cNvSpPr>
          <p:nvPr/>
        </p:nvSpPr>
        <p:spPr bwMode="auto">
          <a:xfrm>
            <a:off x="534988" y="0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5000"/>
              <a:t>fuzzification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Defuzzification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Defuzzification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the process of producing a quantifiable result in fuzzy logic, given fuzzy sets and corresponding membership degrees. It is typically needed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 fuzzy control systems.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D017BF-FBF9-498F-857A-550871066D6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376613"/>
            <a:ext cx="5427663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9618662" cy="475932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ＭＳ Ｐゴシック" pitchFamily="34" charset="-128"/>
              </a:rPr>
              <a:t>The </a:t>
            </a:r>
            <a:r>
              <a:rPr lang="en-US" sz="3200" dirty="0">
                <a:solidFill>
                  <a:srgbClr val="FF0000"/>
                </a:solidFill>
                <a:ea typeface="ＭＳ Ｐゴシック" pitchFamily="34" charset="-128"/>
              </a:rPr>
              <a:t>total number of elements </a:t>
            </a:r>
            <a:r>
              <a:rPr lang="en-US" sz="3200" dirty="0">
                <a:ea typeface="ＭＳ Ｐゴシック" pitchFamily="34" charset="-128"/>
              </a:rPr>
              <a:t>in a universe X is called its </a:t>
            </a:r>
            <a:r>
              <a:rPr lang="en-US" sz="3200" i="1" dirty="0">
                <a:solidFill>
                  <a:srgbClr val="FF0000"/>
                </a:solidFill>
                <a:ea typeface="ＭＳ Ｐゴシック" pitchFamily="34" charset="-128"/>
              </a:rPr>
              <a:t>cardinal number</a:t>
            </a:r>
            <a:r>
              <a:rPr lang="en-US" sz="3200" dirty="0">
                <a:ea typeface="ＭＳ Ｐゴシック" pitchFamily="34" charset="-128"/>
              </a:rPr>
              <a:t>; denoted </a:t>
            </a:r>
            <a:r>
              <a:rPr lang="en-US" sz="3200" i="1" dirty="0" err="1">
                <a:ea typeface="ＭＳ Ｐゴシック" pitchFamily="34" charset="-128"/>
              </a:rPr>
              <a:t>n</a:t>
            </a:r>
            <a:r>
              <a:rPr lang="en-US" sz="3200" i="1" baseline="-25000" dirty="0" err="1">
                <a:ea typeface="ＭＳ Ｐゴシック" pitchFamily="34" charset="-128"/>
              </a:rPr>
              <a:t>x</a:t>
            </a:r>
            <a:r>
              <a:rPr lang="en-US" sz="3200" dirty="0">
                <a:ea typeface="ＭＳ Ｐゴシック" pitchFamily="34" charset="-128"/>
              </a:rPr>
              <a:t>, where </a:t>
            </a:r>
            <a:r>
              <a:rPr lang="en-US" sz="3200" i="1" dirty="0">
                <a:ea typeface="ＭＳ Ｐゴシック" pitchFamily="34" charset="-128"/>
              </a:rPr>
              <a:t>x </a:t>
            </a:r>
            <a:r>
              <a:rPr lang="en-US" sz="3200" dirty="0">
                <a:ea typeface="ＭＳ Ｐゴシック" pitchFamily="34" charset="-128"/>
              </a:rPr>
              <a:t>again is a label for individual elements in the universe.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718D12-2ADD-4299-AE2E-C56B37557A7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5365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Cardinality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For crisp sets A and B consisting of collections of some elements in X, the following notation is defined:</a:t>
            </a: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We define the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null set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, Ø, as the set containing no elements, and the whole set, X, as the set of all elements in the universe.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6B884B-5A6A-4A93-931F-207EE6CA97E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6389" name="Text Box 1"/>
          <p:cNvSpPr txBox="1">
            <a:spLocks noChangeArrowheads="1"/>
          </p:cNvSpPr>
          <p:nvPr/>
        </p:nvSpPr>
        <p:spPr bwMode="auto">
          <a:xfrm>
            <a:off x="534988" y="0"/>
            <a:ext cx="87280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 anchor="b"/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575F6D"/>
              </a:buClr>
            </a:pPr>
            <a:endParaRPr lang="en-GB" altLang="en-US" sz="3400">
              <a:solidFill>
                <a:srgbClr val="575F6D"/>
              </a:solidFill>
            </a:endParaRPr>
          </a:p>
        </p:txBody>
      </p:sp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Cardinality (con’t)</a:t>
            </a:r>
          </a:p>
        </p:txBody>
      </p:sp>
      <p:pic>
        <p:nvPicPr>
          <p:cNvPr id="1639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773363"/>
            <a:ext cx="757078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Example :  </a:t>
            </a:r>
            <a:r>
              <a:rPr lang="en-US" sz="2800" dirty="0"/>
              <a:t>We have a universe composed of three elements, X = {</a:t>
            </a:r>
            <a:r>
              <a:rPr lang="en-US" sz="2800" i="1" dirty="0"/>
              <a:t>a, b, c</a:t>
            </a:r>
            <a:r>
              <a:rPr lang="en-US" sz="2800" dirty="0"/>
              <a:t>}, so the </a:t>
            </a:r>
            <a:r>
              <a:rPr lang="en-US" sz="2800" dirty="0" smtClean="0"/>
              <a:t>cardinal number </a:t>
            </a:r>
            <a:r>
              <a:rPr lang="en-US" sz="2800" dirty="0"/>
              <a:t>is </a:t>
            </a:r>
            <a:r>
              <a:rPr lang="en-US" sz="2800" i="1" dirty="0" err="1"/>
              <a:t>n</a:t>
            </a:r>
            <a:r>
              <a:rPr lang="en-US" sz="2800" i="1" baseline="-25000" dirty="0" err="1"/>
              <a:t>x</a:t>
            </a:r>
            <a:r>
              <a:rPr lang="en-US" sz="2800" i="1" dirty="0"/>
              <a:t> </a:t>
            </a:r>
            <a:r>
              <a:rPr lang="en-US" sz="2800" dirty="0"/>
              <a:t>= 3. The power set </a:t>
            </a:r>
            <a:r>
              <a:rPr lang="en-US" sz="2800" dirty="0" smtClean="0"/>
              <a:t>is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    P(X</a:t>
            </a:r>
            <a:r>
              <a:rPr lang="en-US" sz="2800" dirty="0"/>
              <a:t>) = {Ø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a</a:t>
            </a:r>
            <a:r>
              <a:rPr lang="en-US" sz="2800" dirty="0"/>
              <a:t>}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b</a:t>
            </a:r>
            <a:r>
              <a:rPr lang="en-US" sz="2800" dirty="0"/>
              <a:t>}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c</a:t>
            </a:r>
            <a:r>
              <a:rPr lang="en-US" sz="2800" dirty="0"/>
              <a:t>}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a, b</a:t>
            </a:r>
            <a:r>
              <a:rPr lang="en-US" sz="2800" dirty="0"/>
              <a:t>}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a, c</a:t>
            </a:r>
            <a:r>
              <a:rPr lang="en-US" sz="2800" dirty="0"/>
              <a:t>}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b, c</a:t>
            </a:r>
            <a:r>
              <a:rPr lang="en-US" sz="2800" dirty="0"/>
              <a:t>}</a:t>
            </a:r>
            <a:r>
              <a:rPr lang="en-US" sz="2800" i="1" dirty="0"/>
              <a:t>, </a:t>
            </a:r>
            <a:r>
              <a:rPr lang="en-US" sz="2800" dirty="0"/>
              <a:t>{</a:t>
            </a:r>
            <a:r>
              <a:rPr lang="en-US" sz="2800" i="1" dirty="0"/>
              <a:t>a, b, c</a:t>
            </a:r>
            <a:r>
              <a:rPr lang="en-US" sz="2800" dirty="0" smtClean="0"/>
              <a:t>}}</a:t>
            </a:r>
            <a:r>
              <a:rPr lang="en-US" sz="2800" i="1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i="1" dirty="0"/>
          </a:p>
          <a:p>
            <a:pPr>
              <a:defRPr/>
            </a:pPr>
            <a:r>
              <a:rPr lang="en-US" sz="2800" dirty="0"/>
              <a:t>The cardinality of the power set, denoted </a:t>
            </a:r>
            <a:r>
              <a:rPr lang="en-US" sz="2800" i="1" dirty="0" err="1" smtClean="0"/>
              <a:t>n</a:t>
            </a:r>
            <a:r>
              <a:rPr lang="en-US" sz="2800" baseline="-25000" dirty="0" err="1" smtClean="0"/>
              <a:t>p</a:t>
            </a:r>
            <a:r>
              <a:rPr lang="en-US" sz="2800" i="1" baseline="-25000" dirty="0" smtClean="0"/>
              <a:t>(</a:t>
            </a:r>
            <a:r>
              <a:rPr lang="en-US" sz="2800" baseline="-25000" dirty="0" smtClean="0"/>
              <a:t>X</a:t>
            </a:r>
            <a:r>
              <a:rPr lang="en-US" sz="2800" i="1" dirty="0"/>
              <a:t>)</a:t>
            </a:r>
            <a:r>
              <a:rPr lang="en-US" sz="2800" dirty="0"/>
              <a:t>, is found </a:t>
            </a:r>
            <a:r>
              <a:rPr lang="en-US" sz="2800" dirty="0" smtClean="0"/>
              <a:t>as </a:t>
            </a:r>
            <a:r>
              <a:rPr lang="en-US" sz="2800" i="1" dirty="0" err="1" smtClean="0"/>
              <a:t>n</a:t>
            </a:r>
            <a:r>
              <a:rPr lang="en-US" sz="2800" baseline="-25000" dirty="0" err="1" smtClean="0"/>
              <a:t>P</a:t>
            </a:r>
            <a:r>
              <a:rPr lang="en-US" sz="2800" i="1" baseline="-25000" dirty="0" smtClean="0"/>
              <a:t>(</a:t>
            </a:r>
            <a:r>
              <a:rPr lang="en-US" sz="2800" baseline="-25000" dirty="0" smtClean="0"/>
              <a:t>X</a:t>
            </a:r>
            <a:r>
              <a:rPr lang="en-US" sz="2800" i="1" baseline="-250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=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X</a:t>
            </a:r>
            <a:r>
              <a:rPr lang="en-US" sz="2800" dirty="0"/>
              <a:t> 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= 8</a:t>
            </a:r>
            <a:r>
              <a:rPr lang="en-US" sz="2800" i="1" dirty="0" smtClean="0"/>
              <a:t>.</a:t>
            </a:r>
            <a:endParaRPr lang="en-US" sz="2800" i="1" dirty="0"/>
          </a:p>
          <a:p>
            <a:pPr>
              <a:defRPr/>
            </a:pPr>
            <a:r>
              <a:rPr lang="en-US" sz="2800" dirty="0"/>
              <a:t>Note that if the cardinality of the universe is infinite, then the cardinality of the </a:t>
            </a:r>
            <a:r>
              <a:rPr lang="en-US" sz="2800" dirty="0" smtClean="0"/>
              <a:t>power set </a:t>
            </a:r>
            <a:r>
              <a:rPr lang="en-US" sz="2800" dirty="0"/>
              <a:t>is also infinity, that is, 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i="1" dirty="0"/>
              <a:t> </a:t>
            </a:r>
            <a:r>
              <a:rPr lang="en-US" sz="2800" i="1" dirty="0" smtClean="0"/>
              <a:t>                  </a:t>
            </a:r>
            <a:r>
              <a:rPr lang="en-US" sz="2800" i="1" dirty="0" err="1" smtClean="0"/>
              <a:t>n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</a:t>
            </a:r>
            <a:r>
              <a:rPr lang="en-US" sz="2800" dirty="0"/>
              <a:t>=∞⇒</a:t>
            </a:r>
            <a:r>
              <a:rPr lang="en-US" sz="2800" i="1" dirty="0" err="1" smtClean="0"/>
              <a:t>n</a:t>
            </a:r>
            <a:r>
              <a:rPr lang="en-US" sz="2800" baseline="-25000" dirty="0" err="1" smtClean="0"/>
              <a:t>P</a:t>
            </a:r>
            <a:r>
              <a:rPr lang="en-US" sz="2800" i="1" baseline="-25000" dirty="0" smtClean="0"/>
              <a:t>(</a:t>
            </a:r>
            <a:r>
              <a:rPr lang="en-US" sz="2800" baseline="-25000" dirty="0" smtClean="0"/>
              <a:t>X</a:t>
            </a:r>
            <a:r>
              <a:rPr lang="en-US" sz="2800" i="1" baseline="-250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=∞.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5E21E0-C3A0-4C70-9D96-8B6449FA5DC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>Operation on Classical Sets</a:t>
            </a:r>
          </a:p>
        </p:txBody>
      </p:sp>
      <p:pic>
        <p:nvPicPr>
          <p:cNvPr id="1843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60738"/>
            <a:ext cx="78803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34988" y="1681163"/>
            <a:ext cx="9707562" cy="1766887"/>
          </a:xfrm>
          <a:prstGeom prst="rect">
            <a:avLst/>
          </a:prstGeom>
          <a:noFill/>
        </p:spPr>
        <p:txBody>
          <a:bodyPr lIns="104287" tIns="52144" rIns="104287" bIns="52144">
            <a:spAutoFit/>
          </a:bodyPr>
          <a:lstStyle/>
          <a:p>
            <a:pPr>
              <a:defRPr/>
            </a:pPr>
            <a:r>
              <a:rPr lang="en-US" sz="2700" dirty="0">
                <a:latin typeface="+mn-lt"/>
                <a:ea typeface="ＭＳ Ｐゴシック" pitchFamily="-109" charset="-128"/>
                <a:cs typeface="ＭＳ Ｐゴシック" pitchFamily="-109" charset="-128"/>
              </a:rPr>
              <a:t>Let A and B be two sets on the universe X. The union between the two sets, denoted A ∪ B, represents all those elements in the universe that reside in (or belong to) the set A, the set B, or both sets A and B.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430838"/>
            <a:ext cx="23717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Mapping is an important concept in relating set-theoretic forms to function-theoretic representations of information.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If an element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x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contained in X and corresponds to an element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y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contained in Y, it is generally termed a mapping from X to Y, or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f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: X → Y.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A3AB09-853E-4E08-A942-167918D2DE13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>Mapping of Classical Sets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4475163"/>
            <a:ext cx="5434013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A notation convention for fuzzy sets when the universe of discourse, X, is discrete and finite, is as follows for a fuzzy set </a:t>
            </a:r>
          </a:p>
          <a:p>
            <a:endParaRPr lang="en-US" altLang="en-US" sz="3200" b="1" smtClean="0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B6514A-D780-45A5-B5D2-C5EF757E5BDD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8" y="0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sz="3600" kern="0" dirty="0">
                <a:latin typeface="+mj-lt"/>
                <a:ea typeface="ＭＳ Ｐゴシック" pitchFamily="-109" charset="-128"/>
                <a:cs typeface="ＭＳ Ｐゴシック" pitchFamily="-109" charset="-128"/>
              </a:rPr>
              <a:t>Fuzzy Sets</a:t>
            </a:r>
          </a:p>
        </p:txBody>
      </p:sp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225800"/>
            <a:ext cx="8105775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5630863"/>
            <a:ext cx="3195637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Define three fuzzy sets    ,   , and    on the universe X. For a given element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x of the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universe, the following function-theoretic operations for the set-theoretic operations of union, intersection, and complement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003BFD-66CC-43AE-A4CC-64C4A20F49C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8" y="0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sz="3600" kern="0" dirty="0">
                <a:latin typeface="+mj-lt"/>
                <a:ea typeface="ＭＳ Ｐゴシック" pitchFamily="-109" charset="-128"/>
                <a:cs typeface="ＭＳ Ｐゴシック" pitchFamily="-109" charset="-128"/>
              </a:rPr>
              <a:t>Fuzzy Sets Operations 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4303713"/>
            <a:ext cx="84788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1863725"/>
            <a:ext cx="3238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849438"/>
            <a:ext cx="355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1935163"/>
            <a:ext cx="307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81175" y="2100263"/>
            <a:ext cx="7659688" cy="757237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anose="020B0600070205080204" pitchFamily="34" charset="-128"/>
              </a:rPr>
              <a:t>Classical Set vs Fuzzy set</a:t>
            </a:r>
          </a:p>
        </p:txBody>
      </p:sp>
      <p:sp>
        <p:nvSpPr>
          <p:cNvPr id="22531" name="Line 51"/>
          <p:cNvSpPr>
            <a:spLocks noChangeShapeType="1"/>
          </p:cNvSpPr>
          <p:nvPr/>
        </p:nvSpPr>
        <p:spPr bwMode="auto">
          <a:xfrm>
            <a:off x="731838" y="5253038"/>
            <a:ext cx="356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32" name="Line 52"/>
          <p:cNvSpPr>
            <a:spLocks noChangeShapeType="1"/>
          </p:cNvSpPr>
          <p:nvPr/>
        </p:nvSpPr>
        <p:spPr bwMode="auto">
          <a:xfrm flipV="1">
            <a:off x="820738" y="3321050"/>
            <a:ext cx="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33" name="Line 53"/>
          <p:cNvSpPr>
            <a:spLocks noChangeShapeType="1"/>
          </p:cNvSpPr>
          <p:nvPr/>
        </p:nvSpPr>
        <p:spPr bwMode="auto">
          <a:xfrm>
            <a:off x="731838" y="5253038"/>
            <a:ext cx="169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34" name="Line 54"/>
          <p:cNvSpPr>
            <a:spLocks noChangeShapeType="1"/>
          </p:cNvSpPr>
          <p:nvPr/>
        </p:nvSpPr>
        <p:spPr bwMode="auto">
          <a:xfrm flipV="1">
            <a:off x="2424113" y="3657600"/>
            <a:ext cx="0" cy="159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35" name="Line 55"/>
          <p:cNvSpPr>
            <a:spLocks noChangeShapeType="1"/>
          </p:cNvSpPr>
          <p:nvPr/>
        </p:nvSpPr>
        <p:spPr bwMode="auto">
          <a:xfrm>
            <a:off x="2424113" y="3657600"/>
            <a:ext cx="169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36" name="Line 56"/>
          <p:cNvSpPr>
            <a:spLocks noChangeShapeType="1"/>
          </p:cNvSpPr>
          <p:nvPr/>
        </p:nvSpPr>
        <p:spPr bwMode="auto">
          <a:xfrm>
            <a:off x="820738" y="36576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37" name="Text Box 57"/>
          <p:cNvSpPr txBox="1">
            <a:spLocks noChangeArrowheads="1"/>
          </p:cNvSpPr>
          <p:nvPr/>
        </p:nvSpPr>
        <p:spPr bwMode="auto">
          <a:xfrm>
            <a:off x="355600" y="34448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2538" name="Text Box 58"/>
          <p:cNvSpPr txBox="1">
            <a:spLocks noChangeArrowheads="1"/>
          </p:cNvSpPr>
          <p:nvPr/>
        </p:nvSpPr>
        <p:spPr bwMode="auto">
          <a:xfrm>
            <a:off x="355600" y="4957763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22539" name="Text Box 59"/>
          <p:cNvSpPr txBox="1">
            <a:spLocks noChangeArrowheads="1"/>
          </p:cNvSpPr>
          <p:nvPr/>
        </p:nvSpPr>
        <p:spPr bwMode="auto">
          <a:xfrm>
            <a:off x="2138363" y="5294313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175</a:t>
            </a:r>
          </a:p>
        </p:txBody>
      </p:sp>
      <p:sp>
        <p:nvSpPr>
          <p:cNvPr id="22540" name="Text Box 60"/>
          <p:cNvSpPr txBox="1">
            <a:spLocks noChangeArrowheads="1"/>
          </p:cNvSpPr>
          <p:nvPr/>
        </p:nvSpPr>
        <p:spPr bwMode="auto">
          <a:xfrm>
            <a:off x="3295650" y="5294313"/>
            <a:ext cx="1423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Height(cm)</a:t>
            </a:r>
          </a:p>
        </p:txBody>
      </p:sp>
      <p:sp>
        <p:nvSpPr>
          <p:cNvPr id="22541" name="Line 61"/>
          <p:cNvSpPr>
            <a:spLocks noChangeShapeType="1"/>
          </p:cNvSpPr>
          <p:nvPr/>
        </p:nvSpPr>
        <p:spPr bwMode="auto">
          <a:xfrm>
            <a:off x="5362575" y="5253038"/>
            <a:ext cx="3563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42" name="Line 62"/>
          <p:cNvSpPr>
            <a:spLocks noChangeShapeType="1"/>
          </p:cNvSpPr>
          <p:nvPr/>
        </p:nvSpPr>
        <p:spPr bwMode="auto">
          <a:xfrm flipV="1">
            <a:off x="5451475" y="3321050"/>
            <a:ext cx="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43" name="Line 66"/>
          <p:cNvSpPr>
            <a:spLocks noChangeShapeType="1"/>
          </p:cNvSpPr>
          <p:nvPr/>
        </p:nvSpPr>
        <p:spPr bwMode="auto">
          <a:xfrm flipV="1">
            <a:off x="5451475" y="3613150"/>
            <a:ext cx="3367088" cy="44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44" name="Text Box 67"/>
          <p:cNvSpPr txBox="1">
            <a:spLocks noChangeArrowheads="1"/>
          </p:cNvSpPr>
          <p:nvPr/>
        </p:nvSpPr>
        <p:spPr bwMode="auto">
          <a:xfrm>
            <a:off x="4987925" y="34448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2545" name="Text Box 68"/>
          <p:cNvSpPr txBox="1">
            <a:spLocks noChangeArrowheads="1"/>
          </p:cNvSpPr>
          <p:nvPr/>
        </p:nvSpPr>
        <p:spPr bwMode="auto">
          <a:xfrm>
            <a:off x="4987925" y="4957763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22546" name="Text Box 69"/>
          <p:cNvSpPr txBox="1">
            <a:spLocks noChangeArrowheads="1"/>
          </p:cNvSpPr>
          <p:nvPr/>
        </p:nvSpPr>
        <p:spPr bwMode="auto">
          <a:xfrm>
            <a:off x="6769100" y="5294313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175</a:t>
            </a:r>
          </a:p>
        </p:txBody>
      </p:sp>
      <p:sp>
        <p:nvSpPr>
          <p:cNvPr id="22547" name="Text Box 70"/>
          <p:cNvSpPr txBox="1">
            <a:spLocks noChangeArrowheads="1"/>
          </p:cNvSpPr>
          <p:nvPr/>
        </p:nvSpPr>
        <p:spPr bwMode="auto">
          <a:xfrm>
            <a:off x="7927975" y="5294313"/>
            <a:ext cx="142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Height(cm)</a:t>
            </a:r>
          </a:p>
        </p:txBody>
      </p:sp>
      <p:sp>
        <p:nvSpPr>
          <p:cNvPr id="22548" name="Freeform 73"/>
          <p:cNvSpPr>
            <a:spLocks/>
          </p:cNvSpPr>
          <p:nvPr/>
        </p:nvSpPr>
        <p:spPr bwMode="auto">
          <a:xfrm>
            <a:off x="5434013" y="3697288"/>
            <a:ext cx="3384550" cy="1582737"/>
          </a:xfrm>
          <a:custGeom>
            <a:avLst/>
            <a:gdLst>
              <a:gd name="T0" fmla="*/ 0 w 1824"/>
              <a:gd name="T1" fmla="*/ 2147483647 h 904"/>
              <a:gd name="T2" fmla="*/ 2147483647 w 1824"/>
              <a:gd name="T3" fmla="*/ 2147483647 h 904"/>
              <a:gd name="T4" fmla="*/ 2147483647 w 1824"/>
              <a:gd name="T5" fmla="*/ 2147483647 h 904"/>
              <a:gd name="T6" fmla="*/ 2147483647 w 1824"/>
              <a:gd name="T7" fmla="*/ 2147483647 h 904"/>
              <a:gd name="T8" fmla="*/ 2147483647 w 1824"/>
              <a:gd name="T9" fmla="*/ 2147483647 h 904"/>
              <a:gd name="T10" fmla="*/ 2147483647 w 1824"/>
              <a:gd name="T11" fmla="*/ 0 h 9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4"/>
              <a:gd name="T19" fmla="*/ 0 h 904"/>
              <a:gd name="T20" fmla="*/ 1824 w 1824"/>
              <a:gd name="T21" fmla="*/ 904 h 9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4" h="904">
                <a:moveTo>
                  <a:pt x="0" y="864"/>
                </a:moveTo>
                <a:cubicBezTo>
                  <a:pt x="96" y="884"/>
                  <a:pt x="192" y="904"/>
                  <a:pt x="336" y="816"/>
                </a:cubicBezTo>
                <a:cubicBezTo>
                  <a:pt x="480" y="728"/>
                  <a:pt x="728" y="448"/>
                  <a:pt x="864" y="336"/>
                </a:cubicBezTo>
                <a:cubicBezTo>
                  <a:pt x="1000" y="224"/>
                  <a:pt x="1048" y="192"/>
                  <a:pt x="1152" y="144"/>
                </a:cubicBezTo>
                <a:cubicBezTo>
                  <a:pt x="1256" y="96"/>
                  <a:pt x="1376" y="72"/>
                  <a:pt x="1488" y="48"/>
                </a:cubicBezTo>
                <a:cubicBezTo>
                  <a:pt x="1600" y="24"/>
                  <a:pt x="1712" y="12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9" name="Line 74"/>
          <p:cNvSpPr>
            <a:spLocks noChangeShapeType="1"/>
          </p:cNvSpPr>
          <p:nvPr/>
        </p:nvSpPr>
        <p:spPr bwMode="auto">
          <a:xfrm flipV="1">
            <a:off x="7126288" y="3613150"/>
            <a:ext cx="0" cy="1597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50" name="Text Box 75"/>
          <p:cNvSpPr txBox="1">
            <a:spLocks noChangeArrowheads="1"/>
          </p:cNvSpPr>
          <p:nvPr/>
        </p:nvSpPr>
        <p:spPr bwMode="auto">
          <a:xfrm>
            <a:off x="3900488" y="6342063"/>
            <a:ext cx="2552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Universe of discourse</a:t>
            </a:r>
          </a:p>
        </p:txBody>
      </p:sp>
      <p:sp>
        <p:nvSpPr>
          <p:cNvPr id="22551" name="Line 76"/>
          <p:cNvSpPr>
            <a:spLocks noChangeShapeType="1"/>
          </p:cNvSpPr>
          <p:nvPr/>
        </p:nvSpPr>
        <p:spPr bwMode="auto">
          <a:xfrm flipH="1" flipV="1">
            <a:off x="4364038" y="5630863"/>
            <a:ext cx="8905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22552" name="Text Box 77"/>
          <p:cNvSpPr txBox="1">
            <a:spLocks noChangeArrowheads="1"/>
          </p:cNvSpPr>
          <p:nvPr/>
        </p:nvSpPr>
        <p:spPr bwMode="auto">
          <a:xfrm>
            <a:off x="515938" y="2897188"/>
            <a:ext cx="2252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Membership value</a:t>
            </a:r>
          </a:p>
        </p:txBody>
      </p:sp>
      <p:sp>
        <p:nvSpPr>
          <p:cNvPr id="22553" name="Text Box 78"/>
          <p:cNvSpPr txBox="1">
            <a:spLocks noChangeArrowheads="1"/>
          </p:cNvSpPr>
          <p:nvPr/>
        </p:nvSpPr>
        <p:spPr bwMode="auto">
          <a:xfrm>
            <a:off x="5148263" y="2897188"/>
            <a:ext cx="2251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Membership value</a:t>
            </a:r>
          </a:p>
        </p:txBody>
      </p:sp>
      <p:sp>
        <p:nvSpPr>
          <p:cNvPr id="22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  <p:sp>
        <p:nvSpPr>
          <p:cNvPr id="22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816850" y="6878638"/>
            <a:ext cx="2493963" cy="525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DFAF77-5D3D-4D2C-82A0-E829C378248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Introduction to Fuzzy Logic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Advanced Fuzzy Logic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Fuzzy Interval type-2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Implementation 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FD441-EC64-4CAE-927A-DC4196A6F403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Fuzzy Logic Controller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Consist of 4 modules. The condition (antecedent) and action (consequent) variables need to control a process.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5EDD0E-0775-456F-B675-0398B78526F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3348038"/>
            <a:ext cx="68230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Classification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4364037" cy="387985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intent of the classification process is to  categorize all pixels in a digital image into one of several land cover classes, or "themes”.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 fuzzy inference system is developed for classifying the satellite image.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3436C3-6513-4168-AC37-3DC4B304D1A4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1260475"/>
            <a:ext cx="5033962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957763"/>
            <a:ext cx="1920875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4957763"/>
            <a:ext cx="2047875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>Image Classification</a:t>
            </a:r>
            <a:br>
              <a:rPr lang="en-US" altLang="en-US" sz="4400" smtClean="0">
                <a:ea typeface="ＭＳ Ｐゴシック" panose="020B0600070205080204" pitchFamily="34" charset="-128"/>
              </a:rPr>
            </a:br>
            <a:endParaRPr lang="en-US" altLang="en-US" sz="440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88" y="1355725"/>
            <a:ext cx="7304087" cy="27416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sz="21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For, example the rule are: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IF (GREEN is mf1) AND (RED is mf1) AND (NIR is mf1)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THEN (class is water)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IF (GREEN is mf2) AND (RED is mf2) AND (NIR is mf2)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THEN (class is urban)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IF (GREEN is mf3) AND (RED is mf3) AND (NIR is mf3)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/>
              <a:t>THEN (class is vegetation) </a:t>
            </a:r>
          </a:p>
          <a:p>
            <a:pPr>
              <a:defRPr/>
            </a:pPr>
            <a:endParaRPr lang="en-US" sz="2100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BDBA4B-A37E-423E-BC69-1E1EF20D7D0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271963"/>
            <a:ext cx="7158038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Interval Type 2 Fuzzy Logic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Interval Type-2 Fuzzy Logic Controller is a controller that ideal for many application because it able to handles the uncertainties. 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FD89FE-E25C-4C7F-9954-3DFAB712224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3395663"/>
            <a:ext cx="5516563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2970213" y="6548438"/>
            <a:ext cx="5403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Interval type-2 for obstacle avoidance in robot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7060B0-1911-4BEF-B88E-7E9E8EFDC54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1603375" y="0"/>
            <a:ext cx="8194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>
                <a:latin typeface="Interstate"/>
              </a:rPr>
              <a:t>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50" y="1828800"/>
            <a:ext cx="9690100" cy="3106738"/>
          </a:xfrm>
          <a:prstGeom prst="rect">
            <a:avLst/>
          </a:prstGeom>
          <a:noFill/>
        </p:spPr>
        <p:txBody>
          <a:bodyPr lIns="104287" tIns="52144" rIns="104287" bIns="52144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/>
              <a:t>Adries</a:t>
            </a:r>
            <a:r>
              <a:rPr lang="en-US" sz="2800" dirty="0"/>
              <a:t> P. </a:t>
            </a:r>
            <a:r>
              <a:rPr lang="en-US" sz="2800" dirty="0" err="1"/>
              <a:t>Engelbrect</a:t>
            </a:r>
            <a:r>
              <a:rPr lang="en-US" sz="2800" dirty="0"/>
              <a:t>. (2007), </a:t>
            </a:r>
            <a:r>
              <a:rPr lang="en-US" sz="2800" b="1" i="1" dirty="0"/>
              <a:t>Computational Intelligence An Introduction</a:t>
            </a:r>
            <a:r>
              <a:rPr lang="en-US" sz="2800" dirty="0"/>
              <a:t>. 2</a:t>
            </a:r>
            <a:r>
              <a:rPr lang="en-US" sz="2800" baseline="30000" dirty="0"/>
              <a:t>nd</a:t>
            </a:r>
            <a:r>
              <a:rPr lang="en-US" sz="2800" dirty="0"/>
              <a:t> ed. John Wiley &amp; Sons. USA.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id-ID" sz="2800" dirty="0"/>
              <a:t>Negnevitsky M</a:t>
            </a:r>
            <a:r>
              <a:rPr lang="en-US" sz="2800" dirty="0"/>
              <a:t>(2005) </a:t>
            </a:r>
            <a:r>
              <a:rPr lang="id-ID" sz="2800" b="1" i="1" u="sng" dirty="0">
                <a:hlinkClick r:id="rId2"/>
              </a:rPr>
              <a:t>Artificial Intelligence: A Guide to Intelligent </a:t>
            </a:r>
            <a:r>
              <a:rPr lang="id-ID" sz="2800" b="1" u="sng" dirty="0">
                <a:hlinkClick r:id="rId2"/>
              </a:rPr>
              <a:t>Systems</a:t>
            </a:r>
            <a:r>
              <a:rPr lang="id-ID" sz="2800" u="sng" dirty="0">
                <a:hlinkClick r:id="rId2"/>
              </a:rPr>
              <a:t>, 2nd Edition</a:t>
            </a:r>
            <a:r>
              <a:rPr lang="en-US" sz="2800" u="sng" dirty="0"/>
              <a:t>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u="sng" dirty="0"/>
              <a:t>http://www.mathworks.com/products/fuzzy-logic/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700" dirty="0">
                <a:latin typeface="+mn-lt"/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>
                <a:solidFill>
                  <a:schemeClr val="bg1"/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FC531B-A492-44BD-8A5C-496F33C3885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55600" y="1849438"/>
            <a:ext cx="3919538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/>
          <a:lstStyle>
            <a:lvl1pPr marL="309563" indent="-309563" eaLnBrk="0" hangingPunct="0"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8225" algn="l"/>
                <a:tab pos="2081213" algn="l"/>
                <a:tab pos="3124200" algn="l"/>
                <a:tab pos="4167188" algn="l"/>
                <a:tab pos="5210175" algn="l"/>
                <a:tab pos="6253163" algn="l"/>
                <a:tab pos="7296150" algn="l"/>
                <a:tab pos="8339138" algn="l"/>
                <a:tab pos="9382125" algn="l"/>
                <a:tab pos="10423525" algn="l"/>
                <a:tab pos="11466513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88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GB" altLang="en-US" sz="2700">
                <a:solidFill>
                  <a:srgbClr val="000000"/>
                </a:solidFill>
              </a:rPr>
              <a:t>For every problem must represent in terms of fuzzy sets.</a:t>
            </a:r>
          </a:p>
          <a:p>
            <a:pPr eaLnBrk="1" hangingPunct="1">
              <a:spcBef>
                <a:spcPts val="688"/>
              </a:spcBef>
              <a:buClr>
                <a:srgbClr val="FE8637"/>
              </a:buClr>
              <a:buSzPct val="70000"/>
            </a:pPr>
            <a:endParaRPr lang="en-GB" altLang="en-US" sz="2700">
              <a:solidFill>
                <a:srgbClr val="000000"/>
              </a:solidFill>
            </a:endParaRPr>
          </a:p>
          <a:p>
            <a:pPr eaLnBrk="1" hangingPunct="1">
              <a:spcBef>
                <a:spcPts val="688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GB" altLang="en-US" sz="2700">
                <a:solidFill>
                  <a:srgbClr val="000000"/>
                </a:solidFill>
              </a:rPr>
              <a:t>What are fuzzy sets?</a:t>
            </a:r>
          </a:p>
          <a:p>
            <a:pPr eaLnBrk="1" hangingPunct="1">
              <a:spcBef>
                <a:spcPts val="688"/>
              </a:spcBef>
              <a:buClr>
                <a:srgbClr val="FE8637"/>
              </a:buClr>
              <a:buSzPct val="70000"/>
            </a:pPr>
            <a:endParaRPr lang="en-GB" altLang="en-US" sz="2700">
              <a:solidFill>
                <a:srgbClr val="000000"/>
              </a:solidFill>
            </a:endParaRP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3109913"/>
            <a:ext cx="1157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5881688"/>
            <a:ext cx="15573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1765300"/>
            <a:ext cx="110331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5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4452938"/>
            <a:ext cx="1157288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6056313" y="1512888"/>
            <a:ext cx="169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575F6D"/>
              </a:buClr>
            </a:pPr>
            <a:r>
              <a:rPr lang="en-GB" altLang="en-US" sz="2700">
                <a:solidFill>
                  <a:srgbClr val="575F6D"/>
                </a:solidFill>
              </a:rPr>
              <a:t>Slowest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6056313" y="5462588"/>
            <a:ext cx="169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575F6D"/>
              </a:buClr>
            </a:pPr>
            <a:r>
              <a:rPr lang="en-GB" altLang="en-US" sz="2700">
                <a:solidFill>
                  <a:srgbClr val="575F6D"/>
                </a:solidFill>
              </a:rPr>
              <a:t>Fastest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6056313" y="2941638"/>
            <a:ext cx="169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575F6D"/>
              </a:buClr>
            </a:pPr>
            <a:r>
              <a:rPr lang="en-GB" altLang="en-US" sz="2700">
                <a:solidFill>
                  <a:srgbClr val="575F6D"/>
                </a:solidFill>
              </a:rPr>
              <a:t>Slow</a:t>
            </a: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6056313" y="4202113"/>
            <a:ext cx="169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575F6D"/>
              </a:buClr>
            </a:pPr>
            <a:r>
              <a:rPr lang="en-GB" altLang="en-US" sz="2700">
                <a:solidFill>
                  <a:srgbClr val="575F6D"/>
                </a:solidFill>
              </a:rPr>
              <a:t>Fast</a:t>
            </a:r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6056313" y="2100263"/>
            <a:ext cx="2049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[ 0.0 – 0.25 ]</a:t>
            </a:r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6067425" y="3529013"/>
            <a:ext cx="1704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[ 0.25 – 0.50 ]</a:t>
            </a:r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6067425" y="4789488"/>
            <a:ext cx="1704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[ 0.50 – 0.75 ]</a:t>
            </a:r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6156325" y="6134100"/>
            <a:ext cx="1704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2645" tIns="53375" rIns="102645" bIns="53375">
            <a:spAutoFit/>
          </a:bodyPr>
          <a:lstStyle>
            <a:lvl1pPr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  <a:tab pos="114712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[ 0.75 – 1.00 ]</a:t>
            </a:r>
          </a:p>
        </p:txBody>
      </p:sp>
      <p:sp>
        <p:nvSpPr>
          <p:cNvPr id="6161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>Fuzzy Logic representation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Classical Sets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4988" y="1849438"/>
            <a:ext cx="9618662" cy="4421187"/>
          </a:xfrm>
        </p:spPr>
        <p:txBody>
          <a:bodyPr/>
          <a:lstStyle/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Classical sets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contain objects that satisfy precise properties of membership; fuzzy sets contain objects that satisfy imprecise properties of membership, i.e., membership of an object in a fuzzy set can be approximate.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For example, the set of heights from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5 to 7 feet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is precise (crisp); the set of heights in the region around 6 feet is imprecise, or fuzzy.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F4DEFD-1474-491F-9124-A02604C4A44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12788" y="1681163"/>
            <a:ext cx="9620250" cy="537686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Define a universe of discourse, X, as a collection of objects all having the same characteristics. The individual elements in the universe X will be denoted as </a:t>
            </a:r>
            <a:r>
              <a:rPr lang="en-US" sz="3200" i="1" dirty="0" smtClean="0"/>
              <a:t>x.</a:t>
            </a:r>
          </a:p>
          <a:p>
            <a:pPr>
              <a:defRPr/>
            </a:pPr>
            <a:r>
              <a:rPr lang="en-US" sz="3200" dirty="0" smtClean="0"/>
              <a:t>Examples of elements of various universes might be as follows:</a:t>
            </a:r>
            <a:endParaRPr lang="en-US" sz="2400" dirty="0" smtClean="0"/>
          </a:p>
          <a:p>
            <a:pPr marL="521437" indent="-200971">
              <a:buFont typeface="+mj-lt"/>
              <a:buAutoNum type="arabicPeriod"/>
              <a:defRPr/>
            </a:pPr>
            <a:r>
              <a:rPr lang="en-US" sz="2400" dirty="0" smtClean="0"/>
              <a:t>The clock speeds of computer CPUs</a:t>
            </a:r>
          </a:p>
          <a:p>
            <a:pPr marL="521437" indent="-200971">
              <a:buFont typeface="+mj-lt"/>
              <a:buAutoNum type="arabicPeriod"/>
              <a:defRPr/>
            </a:pPr>
            <a:r>
              <a:rPr lang="en-US" sz="2400" dirty="0" smtClean="0"/>
              <a:t>The operating currents of an electronic motor</a:t>
            </a:r>
          </a:p>
          <a:p>
            <a:pPr marL="521437" indent="-200971">
              <a:buFont typeface="+mj-lt"/>
              <a:buAutoNum type="arabicPeriod"/>
              <a:defRPr/>
            </a:pPr>
            <a:r>
              <a:rPr lang="en-US" sz="2400" dirty="0" smtClean="0"/>
              <a:t>The operating temperature of a heat pump (in degrees Celsius)</a:t>
            </a:r>
          </a:p>
          <a:p>
            <a:pPr marL="320466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4. The Richter magnitudes of an earthquake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E85325-8527-4D83-89BE-A01599DAE14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8197" name="Title 1"/>
          <p:cNvSpPr txBox="1">
            <a:spLocks/>
          </p:cNvSpPr>
          <p:nvPr/>
        </p:nvSpPr>
        <p:spPr bwMode="auto">
          <a:xfrm>
            <a:off x="712788" y="0"/>
            <a:ext cx="9620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>
                <a:latin typeface="Interstate"/>
              </a:rPr>
              <a:t>Classical Sets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For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crisp sets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,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an element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x in the universe X is either a member of some crisp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set A or not. This binary issue of membership can be represented mathematically with the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indicator function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C98B9C-1355-4EAE-80DA-F88F2F393E7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>Fuzzy Sets and Membership 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478213"/>
            <a:ext cx="4670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801688" y="4873625"/>
            <a:ext cx="284956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Nilai keanggotaan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70075" y="4537075"/>
            <a:ext cx="534988" cy="4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008438" y="4621213"/>
            <a:ext cx="2136775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TextBox 12"/>
          <p:cNvSpPr txBox="1">
            <a:spLocks noChangeArrowheads="1"/>
          </p:cNvSpPr>
          <p:nvPr/>
        </p:nvSpPr>
        <p:spPr bwMode="auto">
          <a:xfrm>
            <a:off x="5129213" y="4789488"/>
            <a:ext cx="18557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Fungsi keanggotaan</a:t>
            </a:r>
          </a:p>
        </p:txBody>
      </p:sp>
      <p:pic>
        <p:nvPicPr>
          <p:cNvPr id="9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3067050"/>
            <a:ext cx="3000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227638"/>
            <a:ext cx="796131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8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universe of discourse 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is the universe of all available information on a given problem. Figure below shows an abstraction of a universe of discourse, say X, and a crisp (classical) set A somewhere in this universe.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A classical set is defined by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crisp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boundaries, that is, there is no uncertainty in the prescription or location of the boundaries of the set, where the boundary of crisp set A is an unambiguous line.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C6FB32-36B8-4C9F-91CE-C3F32EA642B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Classical Sets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Crisp set boundary (a) and fuzzy set boundary(b)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068065-83CE-4477-936B-966730B79E2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Classical Sets (con’t)</a:t>
            </a: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951163"/>
            <a:ext cx="8077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fuzzification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 fuzzification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comprises the process of transforming crisp values into grades of membership for linguistic terms of fuzzy sets. The membership function is used to associate a grade to each linguistic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term.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5DC792-D272-4679-A2FD-0925505CAF5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2294" name="Picture 2" descr="http://www.atp.ruhr-uni-bochum.de/rt1/syscontrol/img235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038600"/>
            <a:ext cx="4462462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1169</Words>
  <Application>Microsoft Office PowerPoint</Application>
  <PresentationFormat>Custom</PresentationFormat>
  <Paragraphs>151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Agenda</vt:lpstr>
      <vt:lpstr>Fuzzy Logic representation</vt:lpstr>
      <vt:lpstr>Classical Sets</vt:lpstr>
      <vt:lpstr>PowerPoint Presentation</vt:lpstr>
      <vt:lpstr>Fuzzy Sets and Membership </vt:lpstr>
      <vt:lpstr>Classical Sets </vt:lpstr>
      <vt:lpstr>Classical Sets (con’t)</vt:lpstr>
      <vt:lpstr>fuzzification</vt:lpstr>
      <vt:lpstr>example</vt:lpstr>
      <vt:lpstr>Defuzzification</vt:lpstr>
      <vt:lpstr>Cardinality </vt:lpstr>
      <vt:lpstr>Cardinality (con’t)</vt:lpstr>
      <vt:lpstr>Exercise</vt:lpstr>
      <vt:lpstr>Operation on Classical Sets</vt:lpstr>
      <vt:lpstr>Mapping of Classical Sets</vt:lpstr>
      <vt:lpstr>PowerPoint Presentation</vt:lpstr>
      <vt:lpstr>PowerPoint Presentation</vt:lpstr>
      <vt:lpstr>Fuzzy Sets Theory</vt:lpstr>
      <vt:lpstr>Fuzzy Logic Controller</vt:lpstr>
      <vt:lpstr>Classification</vt:lpstr>
      <vt:lpstr>Image Classification </vt:lpstr>
      <vt:lpstr>Interval Type 2 Fuzzy Logic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Lisa Dwipangga</cp:lastModifiedBy>
  <cp:revision>43</cp:revision>
  <dcterms:created xsi:type="dcterms:W3CDTF">2014-08-28T03:04:31Z</dcterms:created>
  <dcterms:modified xsi:type="dcterms:W3CDTF">2018-11-27T03:37:19Z</dcterms:modified>
</cp:coreProperties>
</file>