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19" r:id="rId3"/>
    <p:sldId id="381" r:id="rId4"/>
    <p:sldId id="382" r:id="rId5"/>
    <p:sldId id="383" r:id="rId6"/>
    <p:sldId id="384"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318" r:id="rId39"/>
    <p:sldId id="261" r:id="rId40"/>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5EE9D4-A25F-413A-A371-E5E5ED5A0459}" v="1" dt="2018-11-23T06:55:28.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4585" autoAdjust="0"/>
  </p:normalViewPr>
  <p:slideViewPr>
    <p:cSldViewPr snapToGrid="0" snapToObjects="1">
      <p:cViewPr>
        <p:scale>
          <a:sx n="54" d="100"/>
          <a:sy n="54" d="100"/>
        </p:scale>
        <p:origin x="-102" y="-222"/>
      </p:cViewPr>
      <p:guideLst>
        <p:guide orient="horz" pos="2382"/>
        <p:guide pos="3367"/>
      </p:guideLst>
    </p:cSldViewPr>
  </p:slideViewPr>
  <p:outlineViewPr>
    <p:cViewPr>
      <p:scale>
        <a:sx n="33" d="100"/>
        <a:sy n="33" d="100"/>
      </p:scale>
      <p:origin x="0" y="780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a Suganda Girsang" userId="740a9f6f-684e-4a19-8606-cab5e0090abc" providerId="ADAL" clId="{715EE9D4-A25F-413A-A371-E5E5ED5A0459}"/>
    <pc:docChg chg="addSld delSld modSld">
      <pc:chgData name="Abba Suganda Girsang" userId="740a9f6f-684e-4a19-8606-cab5e0090abc" providerId="ADAL" clId="{715EE9D4-A25F-413A-A371-E5E5ED5A0459}" dt="2018-11-23T07:14:01.500" v="56" actId="20577"/>
      <pc:docMkLst>
        <pc:docMk/>
      </pc:docMkLst>
      <pc:sldChg chg="modSp">
        <pc:chgData name="Abba Suganda Girsang" userId="740a9f6f-684e-4a19-8606-cab5e0090abc" providerId="ADAL" clId="{715EE9D4-A25F-413A-A371-E5E5ED5A0459}" dt="2018-11-23T07:14:01.500" v="56" actId="20577"/>
        <pc:sldMkLst>
          <pc:docMk/>
          <pc:sldMk cId="0" sldId="319"/>
        </pc:sldMkLst>
        <pc:spChg chg="mod">
          <ac:chgData name="Abba Suganda Girsang" userId="740a9f6f-684e-4a19-8606-cab5e0090abc" providerId="ADAL" clId="{715EE9D4-A25F-413A-A371-E5E5ED5A0459}" dt="2018-11-23T07:14:01.500" v="56" actId="20577"/>
          <ac:spMkLst>
            <pc:docMk/>
            <pc:sldMk cId="0" sldId="319"/>
            <ac:spMk id="4099" creationId="{00000000-0000-0000-0000-000000000000}"/>
          </ac:spMkLst>
        </pc:spChg>
      </pc:sldChg>
      <pc:sldChg chg="modSp">
        <pc:chgData name="Abba Suganda Girsang" userId="740a9f6f-684e-4a19-8606-cab5e0090abc" providerId="ADAL" clId="{715EE9D4-A25F-413A-A371-E5E5ED5A0459}" dt="2018-11-23T07:12:30.925" v="7" actId="20577"/>
        <pc:sldMkLst>
          <pc:docMk/>
          <pc:sldMk cId="0" sldId="381"/>
        </pc:sldMkLst>
        <pc:spChg chg="mod">
          <ac:chgData name="Abba Suganda Girsang" userId="740a9f6f-684e-4a19-8606-cab5e0090abc" providerId="ADAL" clId="{715EE9D4-A25F-413A-A371-E5E5ED5A0459}" dt="2018-11-23T07:12:30.925" v="7" actId="20577"/>
          <ac:spMkLst>
            <pc:docMk/>
            <pc:sldMk cId="0" sldId="381"/>
            <ac:spMk id="5122" creationId="{00000000-0000-0000-0000-000000000000}"/>
          </ac:spMkLst>
        </pc:spChg>
      </pc:sldChg>
      <pc:sldChg chg="del">
        <pc:chgData name="Abba Suganda Girsang" userId="740a9f6f-684e-4a19-8606-cab5e0090abc" providerId="ADAL" clId="{715EE9D4-A25F-413A-A371-E5E5ED5A0459}" dt="2018-11-23T07:13:34.664" v="46" actId="2696"/>
        <pc:sldMkLst>
          <pc:docMk/>
          <pc:sldMk cId="0" sldId="416"/>
        </pc:sldMkLst>
      </pc:sldChg>
      <pc:sldChg chg="add del">
        <pc:chgData name="Abba Suganda Girsang" userId="740a9f6f-684e-4a19-8606-cab5e0090abc" providerId="ADAL" clId="{715EE9D4-A25F-413A-A371-E5E5ED5A0459}" dt="2018-11-23T07:13:47.399" v="47" actId="2696"/>
        <pc:sldMkLst>
          <pc:docMk/>
          <pc:sldMk cId="1115418800" sldId="41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78FF8DA-B348-4C37-B69B-EC7A46608CE5}" type="datetime1">
              <a:rPr lang="en-US"/>
              <a:pPr>
                <a:defRPr/>
              </a:pPr>
              <a:t>11/27/2018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753FAD3-0793-4FCE-B5FF-8E45EC44A38B}" type="slidenum">
              <a:rPr lang="en-US" altLang="en-US"/>
              <a:pPr/>
              <a:t>‹#›</a:t>
            </a:fld>
            <a:endParaRPr lang="en-US" altLang="en-US"/>
          </a:p>
        </p:txBody>
      </p:sp>
    </p:spTree>
    <p:extLst>
      <p:ext uri="{BB962C8B-B14F-4D97-AF65-F5344CB8AC3E}">
        <p14:creationId xmlns:p14="http://schemas.microsoft.com/office/powerpoint/2010/main" val="198016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A68BA79-8189-4FE1-BFDA-B4E22078ECE0}" type="datetime1">
              <a:rPr lang="en-US"/>
              <a:pPr>
                <a:defRPr/>
              </a:pPr>
              <a:t>11/27/2018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294C3F6-B972-48E2-BFF9-8AF25CD1FF07}" type="slidenum">
              <a:rPr lang="en-US" altLang="en-US"/>
              <a:pPr/>
              <a:t>‹#›</a:t>
            </a:fld>
            <a:endParaRPr lang="en-US" altLang="en-US"/>
          </a:p>
        </p:txBody>
      </p:sp>
    </p:spTree>
    <p:extLst>
      <p:ext uri="{BB962C8B-B14F-4D97-AF65-F5344CB8AC3E}">
        <p14:creationId xmlns:p14="http://schemas.microsoft.com/office/powerpoint/2010/main" val="249882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34003D4-8CF3-450D-B455-A6E96B3398E5}" type="datetime1">
              <a:rPr lang="en-US"/>
              <a:pPr>
                <a:defRPr/>
              </a:pPr>
              <a:t>11/27/2018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5046CC-E1A2-4700-A428-FA27AA580E3A}" type="slidenum">
              <a:rPr lang="en-US" altLang="en-US"/>
              <a:pPr/>
              <a:t>‹#›</a:t>
            </a:fld>
            <a:endParaRPr lang="en-US" altLang="en-US"/>
          </a:p>
        </p:txBody>
      </p:sp>
    </p:spTree>
    <p:extLst>
      <p:ext uri="{BB962C8B-B14F-4D97-AF65-F5344CB8AC3E}">
        <p14:creationId xmlns:p14="http://schemas.microsoft.com/office/powerpoint/2010/main" val="3692798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81440" y="210080"/>
            <a:ext cx="8194622" cy="1684135"/>
          </a:xfrm>
        </p:spPr>
        <p:txBody>
          <a:bodyPr/>
          <a:lstStyle/>
          <a:p>
            <a:r>
              <a:rPr lang="en-US"/>
              <a:t>Click to edit Master title style</a:t>
            </a:r>
          </a:p>
        </p:txBody>
      </p:sp>
      <p:sp>
        <p:nvSpPr>
          <p:cNvPr id="3" name="Text Placeholder 2"/>
          <p:cNvSpPr>
            <a:spLocks noGrp="1"/>
          </p:cNvSpPr>
          <p:nvPr>
            <p:ph type="body" sz="half" idx="1"/>
          </p:nvPr>
        </p:nvSpPr>
        <p:spPr>
          <a:xfrm>
            <a:off x="1781440" y="2100792"/>
            <a:ext cx="4008239" cy="4537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67823" y="2100792"/>
            <a:ext cx="4008239" cy="21848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67823" y="4453679"/>
            <a:ext cx="4008239" cy="21848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fld id="{39DD8BE1-4312-4F76-83BB-9D1BB422AC2B}" type="slidenum">
              <a:rPr lang="en-US" altLang="en-US"/>
              <a:pPr/>
              <a:t>‹#›</a:t>
            </a:fld>
            <a:endParaRPr lang="en-US" altLang="en-US"/>
          </a:p>
        </p:txBody>
      </p:sp>
    </p:spTree>
    <p:extLst>
      <p:ext uri="{BB962C8B-B14F-4D97-AF65-F5344CB8AC3E}">
        <p14:creationId xmlns:p14="http://schemas.microsoft.com/office/powerpoint/2010/main" val="307867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C0A854C-5D5E-4547-865E-A7DEBE51668F}" type="datetime1">
              <a:rPr lang="en-US"/>
              <a:pPr>
                <a:defRPr/>
              </a:pPr>
              <a:t>11/27/2018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DE72B6F-89B9-4C62-8C60-0EF15902C206}" type="slidenum">
              <a:rPr lang="en-US" altLang="en-US"/>
              <a:pPr/>
              <a:t>‹#›</a:t>
            </a:fld>
            <a:endParaRPr lang="en-US" altLang="en-US"/>
          </a:p>
        </p:txBody>
      </p:sp>
    </p:spTree>
    <p:extLst>
      <p:ext uri="{BB962C8B-B14F-4D97-AF65-F5344CB8AC3E}">
        <p14:creationId xmlns:p14="http://schemas.microsoft.com/office/powerpoint/2010/main" val="159825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2479DE1-8B97-4467-8F42-E69A09EE9ED2}" type="datetime1">
              <a:rPr lang="en-US"/>
              <a:pPr>
                <a:defRPr/>
              </a:pPr>
              <a:t>11/27/2018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1546F5D-DA94-493B-9276-72F4E4B4996E}" type="slidenum">
              <a:rPr lang="en-US" altLang="en-US"/>
              <a:pPr/>
              <a:t>‹#›</a:t>
            </a:fld>
            <a:endParaRPr lang="en-US" altLang="en-US"/>
          </a:p>
        </p:txBody>
      </p:sp>
    </p:spTree>
    <p:extLst>
      <p:ext uri="{BB962C8B-B14F-4D97-AF65-F5344CB8AC3E}">
        <p14:creationId xmlns:p14="http://schemas.microsoft.com/office/powerpoint/2010/main" val="188697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1F462BF-7767-47D6-BCFA-B653D70918DA}" type="datetime1">
              <a:rPr lang="en-US"/>
              <a:pPr>
                <a:defRPr/>
              </a:pPr>
              <a:t>11/27/2018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47C6C8C-BF69-40B3-9514-733AC0C96C7F}" type="slidenum">
              <a:rPr lang="en-US" altLang="en-US"/>
              <a:pPr/>
              <a:t>‹#›</a:t>
            </a:fld>
            <a:endParaRPr lang="en-US" altLang="en-US"/>
          </a:p>
        </p:txBody>
      </p:sp>
    </p:spTree>
    <p:extLst>
      <p:ext uri="{BB962C8B-B14F-4D97-AF65-F5344CB8AC3E}">
        <p14:creationId xmlns:p14="http://schemas.microsoft.com/office/powerpoint/2010/main" val="1324664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FE12868-2655-4477-A4FF-2D71D852972E}" type="datetime1">
              <a:rPr lang="en-US"/>
              <a:pPr>
                <a:defRPr/>
              </a:pPr>
              <a:t>11/27/2018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644DFA7-2812-4FE2-8BE8-ED6DD84C58F5}" type="slidenum">
              <a:rPr lang="en-US" altLang="en-US"/>
              <a:pPr/>
              <a:t>‹#›</a:t>
            </a:fld>
            <a:endParaRPr lang="en-US" altLang="en-US"/>
          </a:p>
        </p:txBody>
      </p:sp>
    </p:spTree>
    <p:extLst>
      <p:ext uri="{BB962C8B-B14F-4D97-AF65-F5344CB8AC3E}">
        <p14:creationId xmlns:p14="http://schemas.microsoft.com/office/powerpoint/2010/main" val="295974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28976CF-5373-414F-8DC8-BD3FF099015E}" type="datetime1">
              <a:rPr lang="en-US"/>
              <a:pPr>
                <a:defRPr/>
              </a:pPr>
              <a:t>11/27/2018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E45F5EA-5B64-4DB2-B880-8E504573887B}" type="slidenum">
              <a:rPr lang="en-US" altLang="en-US"/>
              <a:pPr/>
              <a:t>‹#›</a:t>
            </a:fld>
            <a:endParaRPr lang="en-US" altLang="en-US"/>
          </a:p>
        </p:txBody>
      </p:sp>
    </p:spTree>
    <p:extLst>
      <p:ext uri="{BB962C8B-B14F-4D97-AF65-F5344CB8AC3E}">
        <p14:creationId xmlns:p14="http://schemas.microsoft.com/office/powerpoint/2010/main" val="2313838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8CC8D05-D0E5-4909-8705-641708D6BE01}" type="datetime1">
              <a:rPr lang="en-US"/>
              <a:pPr>
                <a:defRPr/>
              </a:pPr>
              <a:t>11/27/2018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37CAAAB-4637-4672-BDD5-B1B5188F1704}" type="slidenum">
              <a:rPr lang="en-US" altLang="en-US"/>
              <a:pPr/>
              <a:t>‹#›</a:t>
            </a:fld>
            <a:endParaRPr lang="en-US" altLang="en-US"/>
          </a:p>
        </p:txBody>
      </p:sp>
    </p:spTree>
    <p:extLst>
      <p:ext uri="{BB962C8B-B14F-4D97-AF65-F5344CB8AC3E}">
        <p14:creationId xmlns:p14="http://schemas.microsoft.com/office/powerpoint/2010/main" val="331300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64CAEB-11CB-4363-9C40-DDCA36F05BD2}" type="datetime1">
              <a:rPr lang="en-US"/>
              <a:pPr>
                <a:defRPr/>
              </a:pPr>
              <a:t>11/27/2018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3E596C4-A259-4B7A-BF71-2C2C530896D1}" type="slidenum">
              <a:rPr lang="en-US" altLang="en-US"/>
              <a:pPr/>
              <a:t>‹#›</a:t>
            </a:fld>
            <a:endParaRPr lang="en-US" altLang="en-US"/>
          </a:p>
        </p:txBody>
      </p:sp>
    </p:spTree>
    <p:extLst>
      <p:ext uri="{BB962C8B-B14F-4D97-AF65-F5344CB8AC3E}">
        <p14:creationId xmlns:p14="http://schemas.microsoft.com/office/powerpoint/2010/main" val="47080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C412C74-AA41-4C44-A31A-14130C36F76F}" type="datetime1">
              <a:rPr lang="en-US"/>
              <a:pPr>
                <a:defRPr/>
              </a:pPr>
              <a:t>11/27/2018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3183EA8-F327-4F93-A590-F1BC00B4CB21}" type="slidenum">
              <a:rPr lang="en-US" altLang="en-US"/>
              <a:pPr/>
              <a:t>‹#›</a:t>
            </a:fld>
            <a:endParaRPr lang="en-US" altLang="en-US"/>
          </a:p>
        </p:txBody>
      </p:sp>
    </p:spTree>
    <p:extLst>
      <p:ext uri="{BB962C8B-B14F-4D97-AF65-F5344CB8AC3E}">
        <p14:creationId xmlns:p14="http://schemas.microsoft.com/office/powerpoint/2010/main" val="178093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34988" y="303213"/>
            <a:ext cx="96186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534988" y="1765300"/>
            <a:ext cx="96186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latin typeface="Calibri" charset="0"/>
                <a:ea typeface="ＭＳ Ｐゴシック" charset="-128"/>
              </a:defRPr>
            </a:lvl1pPr>
          </a:lstStyle>
          <a:p>
            <a:pPr>
              <a:defRPr/>
            </a:pPr>
            <a:fld id="{3241D0E1-91A1-4D40-A21B-C98545156442}" type="datetime1">
              <a:rPr lang="en-US"/>
              <a:pPr>
                <a:defRPr/>
              </a:pPr>
              <a:t>11/27/2018</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latin typeface="Calibri" charset="0"/>
                <a:ea typeface="ＭＳ Ｐゴシック" charset="-128"/>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42BC2EB4-7EF2-48D7-9142-999E03B6CE7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520700" rtl="0" eaLnBrk="0" fontAlgn="base" hangingPunct="0">
        <a:spcBef>
          <a:spcPct val="0"/>
        </a:spcBef>
        <a:spcAft>
          <a:spcPct val="0"/>
        </a:spcAft>
        <a:defRPr sz="5000"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anose="020B0604020202020204" pitchFamily="34" charset="0"/>
        <a:buChar char="•"/>
        <a:defRPr sz="36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panose="020B0604020202020204" pitchFamily="34" charset="0"/>
        <a:buChar char="•"/>
        <a:defRPr sz="27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Subtitle 2"/>
          <p:cNvSpPr>
            <a:spLocks noGrp="1"/>
          </p:cNvSpPr>
          <p:nvPr>
            <p:ph type="subTitle" idx="1"/>
          </p:nvPr>
        </p:nvSpPr>
        <p:spPr>
          <a:xfrm>
            <a:off x="2643188" y="3605213"/>
            <a:ext cx="7481887" cy="1200150"/>
          </a:xfrm>
        </p:spPr>
        <p:txBody>
          <a:bodyPr/>
          <a:lstStyle/>
          <a:p>
            <a:pPr eaLnBrk="1" hangingPunct="1"/>
            <a:r>
              <a:rPr lang="en-US" altLang="en-US" sz="3200" b="1">
                <a:solidFill>
                  <a:schemeClr val="bg1"/>
                </a:solidFill>
                <a:latin typeface="Open Sans" charset="0"/>
                <a:ea typeface="ＭＳ Ｐゴシック" panose="020B0600070205080204" pitchFamily="34" charset="-128"/>
              </a:rPr>
              <a:t>Selected Topics in Computational Intelligence I</a:t>
            </a:r>
          </a:p>
        </p:txBody>
      </p:sp>
      <p:sp>
        <p:nvSpPr>
          <p:cNvPr id="3076"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20000"/>
              </a:spcBef>
              <a:buFont typeface="Arial" panose="020B0604020202020204" pitchFamily="34" charset="0"/>
              <a:buNone/>
            </a:pPr>
            <a:r>
              <a:rPr lang="en-US" altLang="en-US" sz="2400" dirty="0" smtClean="0">
                <a:solidFill>
                  <a:schemeClr val="bg1"/>
                </a:solidFill>
                <a:latin typeface="Open Sans" charset="0"/>
              </a:rPr>
              <a:t>Session 10</a:t>
            </a:r>
            <a:endParaRPr lang="en-US" altLang="en-US" sz="2400" dirty="0">
              <a:solidFill>
                <a:schemeClr val="bg1"/>
              </a:solidFill>
              <a:latin typeface="Open Sans" charset="0"/>
            </a:endParaRPr>
          </a:p>
          <a:p>
            <a:pPr algn="ctr" eaLnBrk="1" hangingPunct="1">
              <a:spcBef>
                <a:spcPct val="20000"/>
              </a:spcBef>
              <a:buFont typeface="Arial" panose="020B0604020202020204" pitchFamily="34" charset="0"/>
              <a:buNone/>
            </a:pPr>
            <a:r>
              <a:rPr lang="en-US" altLang="en-US" sz="2400" b="1" dirty="0">
                <a:solidFill>
                  <a:srgbClr val="FFFF00"/>
                </a:solidFill>
                <a:latin typeface="Open Sans" charset="0"/>
              </a:rPr>
              <a:t>ANFIS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ea typeface="ＭＳ Ｐゴシック" panose="020B0600070205080204" pitchFamily="34" charset="-128"/>
              </a:rPr>
              <a:t>Layer 2</a:t>
            </a:r>
          </a:p>
        </p:txBody>
      </p:sp>
      <p:sp>
        <p:nvSpPr>
          <p:cNvPr id="12291"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22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6718DB15-D228-40CC-9008-24AEC8506CB0}" type="slidenum">
              <a:rPr lang="en-US" altLang="en-US" sz="1400">
                <a:solidFill>
                  <a:srgbClr val="898989"/>
                </a:solidFill>
              </a:rPr>
              <a:pPr eaLnBrk="1" hangingPunct="1"/>
              <a:t>10</a:t>
            </a:fld>
            <a:endParaRPr lang="en-US" altLang="en-US" sz="1400">
              <a:solidFill>
                <a:srgbClr val="898989"/>
              </a:solidFill>
            </a:endParaRP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88" y="1758950"/>
            <a:ext cx="9085262"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ea typeface="ＭＳ Ｐゴシック" panose="020B0600070205080204" pitchFamily="34" charset="-128"/>
              </a:rPr>
              <a:t>Layer 3</a:t>
            </a:r>
          </a:p>
        </p:txBody>
      </p:sp>
      <p:sp>
        <p:nvSpPr>
          <p:cNvPr id="13315"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133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4A8134DF-31CE-4470-B910-E2A1986CC4E5}" type="slidenum">
              <a:rPr lang="en-US" altLang="en-US" sz="1400">
                <a:solidFill>
                  <a:srgbClr val="898989"/>
                </a:solidFill>
              </a:rPr>
              <a:pPr eaLnBrk="1" hangingPunct="1"/>
              <a:t>11</a:t>
            </a:fld>
            <a:endParaRPr lang="en-US" altLang="en-US" sz="1400">
              <a:solidFill>
                <a:srgbClr val="898989"/>
              </a:solidFill>
            </a:endParaRPr>
          </a:p>
        </p:txBody>
      </p:sp>
      <p:pic>
        <p:nvPicPr>
          <p:cNvPr id="133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63" y="1990725"/>
            <a:ext cx="9053512"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ea typeface="ＭＳ Ｐゴシック" panose="020B0600070205080204" pitchFamily="34" charset="-128"/>
              </a:rPr>
              <a:t>Layer 4</a:t>
            </a:r>
          </a:p>
        </p:txBody>
      </p:sp>
      <p:sp>
        <p:nvSpPr>
          <p:cNvPr id="14339"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143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AFFCE4D-DEAA-47A8-BD2E-1C277BC99517}" type="slidenum">
              <a:rPr lang="en-US" altLang="en-US" sz="1400">
                <a:solidFill>
                  <a:srgbClr val="898989"/>
                </a:solidFill>
              </a:rPr>
              <a:pPr eaLnBrk="1" hangingPunct="1"/>
              <a:t>12</a:t>
            </a:fld>
            <a:endParaRPr lang="en-US" altLang="en-US" sz="1400">
              <a:solidFill>
                <a:srgbClr val="898989"/>
              </a:solidFill>
            </a:endParaRPr>
          </a:p>
        </p:txBody>
      </p:sp>
      <p:pic>
        <p:nvPicPr>
          <p:cNvPr id="143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5" y="2027238"/>
            <a:ext cx="9120188"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90563" y="84138"/>
            <a:ext cx="9620250" cy="1260475"/>
          </a:xfrm>
        </p:spPr>
        <p:txBody>
          <a:bodyPr/>
          <a:lstStyle/>
          <a:p>
            <a:r>
              <a:rPr lang="en-US" altLang="en-US">
                <a:ea typeface="ＭＳ Ｐゴシック" panose="020B0600070205080204" pitchFamily="34" charset="-128"/>
              </a:rPr>
              <a:t>Layer 5</a:t>
            </a:r>
          </a:p>
        </p:txBody>
      </p:sp>
      <p:sp>
        <p:nvSpPr>
          <p:cNvPr id="15363"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5098B8A4-5850-4912-800E-7AA70A9556CE}" type="slidenum">
              <a:rPr lang="en-US" altLang="en-US" sz="1400">
                <a:solidFill>
                  <a:srgbClr val="898989"/>
                </a:solidFill>
              </a:rPr>
              <a:pPr eaLnBrk="1" hangingPunct="1"/>
              <a:t>13</a:t>
            </a:fld>
            <a:endParaRPr lang="en-US" altLang="en-US" sz="1400">
              <a:solidFill>
                <a:srgbClr val="898989"/>
              </a:solidFill>
            </a:endParaRP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2641600"/>
            <a:ext cx="9307512"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131888" y="203200"/>
            <a:ext cx="9201150" cy="1057275"/>
          </a:xfrm>
        </p:spPr>
        <p:txBody>
          <a:bodyPr/>
          <a:lstStyle/>
          <a:p>
            <a:r>
              <a:rPr lang="en-US" altLang="en-US" sz="4400">
                <a:ea typeface="ＭＳ Ｐゴシック" panose="020B0600070205080204" pitchFamily="34" charset="-128"/>
              </a:rPr>
              <a:t>Hybrid Learning Algorithm - I</a:t>
            </a:r>
          </a:p>
        </p:txBody>
      </p:sp>
      <p:sp>
        <p:nvSpPr>
          <p:cNvPr id="16387"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163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C3E1A505-A63F-4030-BEB8-6A4408DDF395}" type="slidenum">
              <a:rPr lang="en-US" altLang="en-US" sz="1400">
                <a:solidFill>
                  <a:srgbClr val="898989"/>
                </a:solidFill>
              </a:rPr>
              <a:pPr eaLnBrk="1" hangingPunct="1"/>
              <a:t>14</a:t>
            </a:fld>
            <a:endParaRPr lang="en-US" altLang="en-US" sz="1400">
              <a:solidFill>
                <a:srgbClr val="898989"/>
              </a:solidFill>
            </a:endParaRPr>
          </a:p>
        </p:txBody>
      </p:sp>
      <p:pic>
        <p:nvPicPr>
          <p:cNvPr id="163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836738"/>
            <a:ext cx="9005888"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01688" y="-84138"/>
            <a:ext cx="9620250" cy="1260476"/>
          </a:xfrm>
        </p:spPr>
        <p:txBody>
          <a:bodyPr/>
          <a:lstStyle/>
          <a:p>
            <a:r>
              <a:rPr lang="en-US" altLang="en-US" sz="4400">
                <a:ea typeface="ＭＳ Ｐゴシック" panose="020B0600070205080204" pitchFamily="34" charset="-128"/>
              </a:rPr>
              <a:t>Hybrid Learning Algorithm - II</a:t>
            </a:r>
          </a:p>
        </p:txBody>
      </p:sp>
      <p:sp>
        <p:nvSpPr>
          <p:cNvPr id="17411"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74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2C181A22-F7B3-4A49-A19B-4F743A59FC4F}" type="slidenum">
              <a:rPr lang="en-US" altLang="en-US" sz="1400">
                <a:solidFill>
                  <a:srgbClr val="898989"/>
                </a:solidFill>
              </a:rPr>
              <a:pPr eaLnBrk="1" hangingPunct="1"/>
              <a:t>15</a:t>
            </a:fld>
            <a:endParaRPr lang="en-US" altLang="en-US" sz="1400">
              <a:solidFill>
                <a:srgbClr val="898989"/>
              </a:solidFill>
            </a:endParaRPr>
          </a:p>
        </p:txBody>
      </p:sp>
      <p:pic>
        <p:nvPicPr>
          <p:cNvPr id="174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13" y="2578100"/>
            <a:ext cx="8685212"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12788" y="26988"/>
            <a:ext cx="9620250" cy="1260475"/>
          </a:xfrm>
        </p:spPr>
        <p:txBody>
          <a:bodyPr/>
          <a:lstStyle/>
          <a:p>
            <a:r>
              <a:rPr lang="en-US" altLang="en-US">
                <a:ea typeface="ＭＳ Ｐゴシック" panose="020B0600070205080204" pitchFamily="34" charset="-128"/>
              </a:rPr>
              <a:t>ANFIS Using MATLAB</a:t>
            </a:r>
          </a:p>
        </p:txBody>
      </p:sp>
      <p:sp>
        <p:nvSpPr>
          <p:cNvPr id="18435" name="Content Placeholder 2"/>
          <p:cNvSpPr>
            <a:spLocks noGrp="1"/>
          </p:cNvSpPr>
          <p:nvPr>
            <p:ph idx="1"/>
          </p:nvPr>
        </p:nvSpPr>
        <p:spPr/>
        <p:txBody>
          <a:bodyPr/>
          <a:lstStyle/>
          <a:p>
            <a:r>
              <a:rPr lang="en-US" altLang="en-US">
                <a:ea typeface="ＭＳ Ｐゴシック" panose="020B0600070205080204" pitchFamily="34" charset="-128"/>
              </a:rPr>
              <a:t>Type </a:t>
            </a:r>
            <a:r>
              <a:rPr lang="en-US" altLang="en-US" b="1">
                <a:ea typeface="ＭＳ Ｐゴシック" panose="020B0600070205080204" pitchFamily="34" charset="-128"/>
              </a:rPr>
              <a:t>anfisedit, </a:t>
            </a:r>
            <a:r>
              <a:rPr lang="en-US" altLang="en-US">
                <a:ea typeface="ＭＳ Ｐゴシック" panose="020B0600070205080204" pitchFamily="34" charset="-128"/>
              </a:rPr>
              <a:t>then load data </a:t>
            </a:r>
            <a:r>
              <a:rPr lang="en-US" altLang="en-US" b="1">
                <a:ea typeface="ＭＳ Ｐゴシック" panose="020B0600070205080204" pitchFamily="34" charset="-128"/>
              </a:rPr>
              <a:t>Demo</a:t>
            </a:r>
          </a:p>
          <a:p>
            <a:pPr>
              <a:buFont typeface="Arial" panose="020B0604020202020204" pitchFamily="34" charset="0"/>
              <a:buNone/>
            </a:pPr>
            <a:endParaRPr lang="en-US" altLang="en-US">
              <a:ea typeface="ＭＳ Ｐゴシック" panose="020B0600070205080204" pitchFamily="34" charset="-128"/>
            </a:endParaRPr>
          </a:p>
        </p:txBody>
      </p:sp>
      <p:sp>
        <p:nvSpPr>
          <p:cNvPr id="184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148E42B-8C45-4A5A-BD77-14D8404FABCB}" type="slidenum">
              <a:rPr lang="en-US" altLang="en-US" sz="1400">
                <a:solidFill>
                  <a:srgbClr val="898989"/>
                </a:solidFill>
              </a:rPr>
              <a:pPr eaLnBrk="1" hangingPunct="1"/>
              <a:t>16</a:t>
            </a:fld>
            <a:endParaRPr lang="en-US" altLang="en-US" sz="1400">
              <a:solidFill>
                <a:srgbClr val="898989"/>
              </a:solidFill>
            </a:endParaRPr>
          </a:p>
        </p:txBody>
      </p:sp>
      <p:pic>
        <p:nvPicPr>
          <p:cNvPr id="184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538" y="2398713"/>
            <a:ext cx="64135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altLang="en-US">
              <a:ea typeface="ＭＳ Ｐゴシック" panose="020B0600070205080204" pitchFamily="34" charset="-128"/>
            </a:endParaRPr>
          </a:p>
        </p:txBody>
      </p:sp>
      <p:sp>
        <p:nvSpPr>
          <p:cNvPr id="19459"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194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94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0B76544C-F37F-4D95-A40C-A90ECBB33D4F}" type="slidenum">
              <a:rPr lang="en-US" altLang="en-US" sz="1400">
                <a:solidFill>
                  <a:srgbClr val="898989"/>
                </a:solidFill>
              </a:rPr>
              <a:pPr eaLnBrk="1" hangingPunct="1"/>
              <a:t>17</a:t>
            </a:fld>
            <a:endParaRPr lang="en-US" altLang="en-US" sz="1400">
              <a:solidFill>
                <a:srgbClr val="898989"/>
              </a:solidFill>
            </a:endParaRPr>
          </a:p>
        </p:txBody>
      </p:sp>
      <p:pic>
        <p:nvPicPr>
          <p:cNvPr id="194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163" y="1765300"/>
            <a:ext cx="6413500"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4988" y="7938"/>
            <a:ext cx="9618662" cy="1260475"/>
          </a:xfrm>
        </p:spPr>
        <p:txBody>
          <a:bodyPr/>
          <a:lstStyle/>
          <a:p>
            <a:r>
              <a:rPr lang="en-US" altLang="en-US">
                <a:ea typeface="ＭＳ Ｐゴシック" panose="020B0600070205080204" pitchFamily="34" charset="-128"/>
              </a:rPr>
              <a:t>Predict Chaotic Time-Series </a:t>
            </a:r>
          </a:p>
        </p:txBody>
      </p:sp>
      <p:sp>
        <p:nvSpPr>
          <p:cNvPr id="20483" name="Content Placeholder 2"/>
          <p:cNvSpPr>
            <a:spLocks noGrp="1"/>
          </p:cNvSpPr>
          <p:nvPr>
            <p:ph idx="1"/>
          </p:nvPr>
        </p:nvSpPr>
        <p:spPr/>
        <p:txBody>
          <a:bodyPr/>
          <a:lstStyle/>
          <a:p>
            <a:r>
              <a:rPr lang="en-US" altLang="en-US" sz="3200">
                <a:ea typeface="ＭＳ Ｐゴシック" panose="020B0600070205080204" pitchFamily="34" charset="-128"/>
              </a:rPr>
              <a:t>The example mgtsdemo uses anfis to predict a time series that is generated by the following Mackey-Glass (MG) time-delay differential equation.</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pPr>
              <a:buFont typeface="Arial" panose="020B0604020202020204" pitchFamily="34" charset="0"/>
              <a:buNone/>
            </a:pPr>
            <a:endParaRPr lang="en-US" altLang="en-US">
              <a:ea typeface="ＭＳ Ｐゴシック" panose="020B0600070205080204" pitchFamily="34" charset="-128"/>
            </a:endParaRPr>
          </a:p>
          <a:p>
            <a:r>
              <a:rPr lang="en-US" altLang="en-US" sz="3200">
                <a:ea typeface="ＭＳ Ｐゴシック" panose="020B0600070205080204" pitchFamily="34" charset="-128"/>
              </a:rPr>
              <a:t>This time series is chaotic, and so there is no clearly defined period. </a:t>
            </a:r>
          </a:p>
          <a:p>
            <a:endParaRPr lang="en-US" altLang="en-US">
              <a:ea typeface="ＭＳ Ｐゴシック" panose="020B0600070205080204" pitchFamily="34" charset="-128"/>
            </a:endParaRPr>
          </a:p>
        </p:txBody>
      </p:sp>
      <p:sp>
        <p:nvSpPr>
          <p:cNvPr id="204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A2912553-4FD4-44D1-A265-AEA6BD2C9CC9}" type="slidenum">
              <a:rPr lang="en-US" altLang="en-US" sz="1400">
                <a:solidFill>
                  <a:srgbClr val="898989"/>
                </a:solidFill>
              </a:rPr>
              <a:pPr eaLnBrk="1" hangingPunct="1"/>
              <a:t>18</a:t>
            </a:fld>
            <a:endParaRPr lang="en-US" altLang="en-US" sz="1400">
              <a:solidFill>
                <a:srgbClr val="898989"/>
              </a:solidFill>
            </a:endParaRPr>
          </a:p>
        </p:txBody>
      </p:sp>
      <p:pic>
        <p:nvPicPr>
          <p:cNvPr id="20486" name="Picture 2" descr="http://www.mathworks.com/help/releases/R2013b/fuzzy/eqn10583788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3" y="3981450"/>
            <a:ext cx="5700712"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ltLang="en-US">
              <a:ea typeface="ＭＳ Ｐゴシック" panose="020B0600070205080204" pitchFamily="34" charset="-128"/>
            </a:endParaRPr>
          </a:p>
        </p:txBody>
      </p:sp>
      <p:sp>
        <p:nvSpPr>
          <p:cNvPr id="21507" name="Content Placeholder 2"/>
          <p:cNvSpPr>
            <a:spLocks noGrp="1"/>
          </p:cNvSpPr>
          <p:nvPr>
            <p:ph idx="1"/>
          </p:nvPr>
        </p:nvSpPr>
        <p:spPr/>
        <p:txBody>
          <a:bodyPr/>
          <a:lstStyle/>
          <a:p>
            <a:r>
              <a:rPr lang="en-US" altLang="en-US">
                <a:ea typeface="ＭＳ Ｐゴシック" panose="020B0600070205080204" pitchFamily="34" charset="-128"/>
              </a:rPr>
              <a:t>In time-series prediction, you need to use known values of the time series up to the point in time, say, </a:t>
            </a:r>
            <a:r>
              <a:rPr lang="en-US" altLang="en-US" i="1">
                <a:ea typeface="ＭＳ Ｐゴシック" panose="020B0600070205080204" pitchFamily="34" charset="-128"/>
              </a:rPr>
              <a:t>t</a:t>
            </a:r>
            <a:r>
              <a:rPr lang="en-US" altLang="en-US">
                <a:ea typeface="ＭＳ Ｐゴシック" panose="020B0600070205080204" pitchFamily="34" charset="-128"/>
              </a:rPr>
              <a:t>, to predict the value at some point in the future, say, </a:t>
            </a:r>
            <a:r>
              <a:rPr lang="en-US" altLang="en-US" i="1">
                <a:ea typeface="ＭＳ Ｐゴシック" panose="020B0600070205080204" pitchFamily="34" charset="-128"/>
              </a:rPr>
              <a:t>t+P</a:t>
            </a:r>
            <a:r>
              <a:rPr lang="en-US" altLang="en-US">
                <a:ea typeface="ＭＳ Ｐゴシック" panose="020B0600070205080204" pitchFamily="34" charset="-128"/>
              </a:rPr>
              <a:t>. </a:t>
            </a:r>
          </a:p>
          <a:p>
            <a:pPr>
              <a:buFont typeface="Arial" panose="020B0604020202020204" pitchFamily="34" charset="0"/>
              <a:buNone/>
            </a:pPr>
            <a:endParaRPr lang="en-US" altLang="en-US">
              <a:ea typeface="ＭＳ Ｐゴシック" panose="020B0600070205080204" pitchFamily="34" charset="-128"/>
            </a:endParaRPr>
          </a:p>
        </p:txBody>
      </p:sp>
      <p:sp>
        <p:nvSpPr>
          <p:cNvPr id="215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15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864D419-D029-4678-947A-A16365212070}" type="slidenum">
              <a:rPr lang="en-US" altLang="en-US" sz="1400">
                <a:solidFill>
                  <a:srgbClr val="898989"/>
                </a:solidFill>
              </a:rPr>
              <a:pPr eaLnBrk="1" hangingPunct="1"/>
              <a:t>19</a:t>
            </a:fld>
            <a:endParaRPr lang="en-US" altLang="en-US" sz="14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34988" y="0"/>
            <a:ext cx="9618662" cy="1260475"/>
          </a:xfrm>
        </p:spPr>
        <p:txBody>
          <a:bodyPr/>
          <a:lstStyle/>
          <a:p>
            <a:r>
              <a:rPr lang="en-US" altLang="en-US">
                <a:ea typeface="ＭＳ Ｐゴシック" panose="020B0600070205080204" pitchFamily="34" charset="-128"/>
              </a:rPr>
              <a:t>Agenda</a:t>
            </a:r>
          </a:p>
        </p:txBody>
      </p:sp>
      <p:sp>
        <p:nvSpPr>
          <p:cNvPr id="4099" name="Content Placeholder 2"/>
          <p:cNvSpPr>
            <a:spLocks noGrp="1"/>
          </p:cNvSpPr>
          <p:nvPr>
            <p:ph idx="1"/>
          </p:nvPr>
        </p:nvSpPr>
        <p:spPr/>
        <p:txBody>
          <a:bodyPr/>
          <a:lstStyle/>
          <a:p>
            <a:pPr eaLnBrk="1" hangingPunct="1"/>
            <a:r>
              <a:rPr lang="en-US" altLang="en-US" b="1" dirty="0">
                <a:ea typeface="ＭＳ Ｐゴシック" panose="020B0600070205080204" pitchFamily="34" charset="-128"/>
              </a:rPr>
              <a:t>Introduction ANFIS</a:t>
            </a:r>
          </a:p>
          <a:p>
            <a:pPr eaLnBrk="1" hangingPunct="1"/>
            <a:r>
              <a:rPr lang="en-US" altLang="en-US" b="1" dirty="0">
                <a:ea typeface="ＭＳ Ｐゴシック" panose="020B0600070205080204" pitchFamily="34" charset="-128"/>
              </a:rPr>
              <a:t>ANFIS Implementation</a:t>
            </a:r>
          </a:p>
          <a:p>
            <a:pPr eaLnBrk="1" hangingPunct="1"/>
            <a:r>
              <a:rPr lang="en-US" altLang="en-US" b="1" dirty="0">
                <a:ea typeface="ＭＳ Ｐゴシック" panose="020B0600070205080204" pitchFamily="34" charset="-128"/>
              </a:rPr>
              <a:t>ANFIS Architecture</a:t>
            </a:r>
          </a:p>
          <a:p>
            <a:pPr eaLnBrk="1" hangingPunct="1"/>
            <a:r>
              <a:rPr lang="en-US" altLang="en-US" b="1" dirty="0">
                <a:ea typeface="ＭＳ Ｐゴシック" panose="020B0600070205080204" pitchFamily="34" charset="-128"/>
              </a:rPr>
              <a:t> ANFIS </a:t>
            </a:r>
            <a:r>
              <a:rPr lang="en-US" altLang="en-US" b="1">
                <a:ea typeface="ＭＳ Ｐゴシック" panose="020B0600070205080204" pitchFamily="34" charset="-128"/>
              </a:rPr>
              <a:t>USING MATLAB (GENFIS)</a:t>
            </a:r>
            <a:endParaRPr lang="en-US" altLang="en-US" dirty="0">
              <a:ea typeface="ＭＳ Ｐゴシック" panose="020B0600070205080204" pitchFamily="34" charset="-128"/>
            </a:endParaRPr>
          </a:p>
        </p:txBody>
      </p:sp>
      <p:sp>
        <p:nvSpPr>
          <p:cNvPr id="41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41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0CDD6E3-78F6-43F2-8644-9F77C2455852}" type="slidenum">
              <a:rPr lang="en-US" altLang="en-US" sz="1400">
                <a:solidFill>
                  <a:srgbClr val="898989"/>
                </a:solidFill>
              </a:rPr>
              <a:pPr eaLnBrk="1" hangingPunct="1"/>
              <a:t>2</a:t>
            </a:fld>
            <a:endParaRPr lang="en-US" altLang="en-US" sz="14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12788" y="0"/>
            <a:ext cx="9620250" cy="1260475"/>
          </a:xfrm>
        </p:spPr>
        <p:txBody>
          <a:bodyPr/>
          <a:lstStyle/>
          <a:p>
            <a:r>
              <a:rPr lang="en-US" altLang="en-US">
                <a:ea typeface="ＭＳ Ｐゴシック" panose="020B0600070205080204" pitchFamily="34" charset="-128"/>
              </a:rPr>
              <a:t>Predict </a:t>
            </a:r>
            <a:br>
              <a:rPr lang="en-US" altLang="en-US">
                <a:ea typeface="ＭＳ Ｐゴシック" panose="020B0600070205080204" pitchFamily="34" charset="-128"/>
              </a:rPr>
            </a:br>
            <a:r>
              <a:rPr lang="en-US" altLang="en-US">
                <a:ea typeface="ＭＳ Ｐゴシック" panose="020B0600070205080204" pitchFamily="34" charset="-128"/>
              </a:rPr>
              <a:t>Chaotic Time-Series</a:t>
            </a:r>
          </a:p>
        </p:txBody>
      </p:sp>
      <p:sp>
        <p:nvSpPr>
          <p:cNvPr id="22531" name="Content Placeholder 2"/>
          <p:cNvSpPr>
            <a:spLocks noGrp="1"/>
          </p:cNvSpPr>
          <p:nvPr>
            <p:ph idx="1"/>
          </p:nvPr>
        </p:nvSpPr>
        <p:spPr/>
        <p:txBody>
          <a:bodyPr/>
          <a:lstStyle/>
          <a:p>
            <a:pPr>
              <a:buFont typeface="Arial" panose="020B0604020202020204" pitchFamily="34" charset="0"/>
              <a:buNone/>
            </a:pPr>
            <a:r>
              <a:rPr lang="en-US" altLang="en-US" sz="3200">
                <a:ea typeface="ＭＳ Ｐゴシック" panose="020B0600070205080204" pitchFamily="34" charset="-128"/>
              </a:rPr>
              <a:t>load mgdata.dat </a:t>
            </a:r>
          </a:p>
          <a:p>
            <a:pPr>
              <a:buFont typeface="Arial" panose="020B0604020202020204" pitchFamily="34" charset="0"/>
              <a:buNone/>
            </a:pPr>
            <a:r>
              <a:rPr lang="en-US" altLang="en-US" sz="3200">
                <a:ea typeface="ＭＳ Ｐゴシック" panose="020B0600070205080204" pitchFamily="34" charset="-128"/>
              </a:rPr>
              <a:t>time = mgdata(:, 1);  x = mgdata(:, 2); </a:t>
            </a:r>
          </a:p>
          <a:p>
            <a:pPr>
              <a:buFont typeface="Arial" panose="020B0604020202020204" pitchFamily="34" charset="0"/>
              <a:buNone/>
            </a:pPr>
            <a:r>
              <a:rPr lang="en-US" altLang="en-US" sz="3200">
                <a:ea typeface="ＭＳ Ｐゴシック" panose="020B0600070205080204" pitchFamily="34" charset="-128"/>
              </a:rPr>
              <a:t>figure(1), plot(time, x); </a:t>
            </a:r>
          </a:p>
          <a:p>
            <a:pPr>
              <a:buFont typeface="Arial" panose="020B0604020202020204" pitchFamily="34" charset="0"/>
              <a:buNone/>
            </a:pPr>
            <a:r>
              <a:rPr lang="en-US" altLang="en-US" sz="3200">
                <a:ea typeface="ＭＳ Ｐゴシック" panose="020B0600070205080204" pitchFamily="34" charset="-128"/>
              </a:rPr>
              <a:t>title('Mackey-Glass Chaotic Time Series') </a:t>
            </a:r>
          </a:p>
          <a:p>
            <a:pPr>
              <a:buFont typeface="Arial" panose="020B0604020202020204" pitchFamily="34" charset="0"/>
              <a:buNone/>
            </a:pPr>
            <a:r>
              <a:rPr lang="en-US" altLang="en-US" sz="3200">
                <a:ea typeface="ＭＳ Ｐゴシック" panose="020B0600070205080204" pitchFamily="34" charset="-128"/>
              </a:rPr>
              <a:t>xlabel('Time (sec)')</a:t>
            </a:r>
          </a:p>
        </p:txBody>
      </p:sp>
      <p:sp>
        <p:nvSpPr>
          <p:cNvPr id="2253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25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5566F06C-55FB-463B-9276-69A341BB0E46}" type="slidenum">
              <a:rPr lang="en-US" altLang="en-US" sz="1400">
                <a:solidFill>
                  <a:srgbClr val="898989"/>
                </a:solidFill>
              </a:rPr>
              <a:pPr eaLnBrk="1" hangingPunct="1"/>
              <a:t>20</a:t>
            </a:fld>
            <a:endParaRPr lang="en-US" altLang="en-US" sz="1400">
              <a:solidFill>
                <a:srgbClr val="898989"/>
              </a:solidFill>
            </a:endParaRPr>
          </a:p>
        </p:txBody>
      </p:sp>
      <p:pic>
        <p:nvPicPr>
          <p:cNvPr id="225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913" y="4035425"/>
            <a:ext cx="4275137"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altLang="en-US">
              <a:ea typeface="ＭＳ Ｐゴシック" panose="020B0600070205080204" pitchFamily="34" charset="-128"/>
            </a:endParaRPr>
          </a:p>
        </p:txBody>
      </p:sp>
      <p:sp>
        <p:nvSpPr>
          <p:cNvPr id="23555" name="Content Placeholder 2"/>
          <p:cNvSpPr>
            <a:spLocks noGrp="1"/>
          </p:cNvSpPr>
          <p:nvPr>
            <p:ph idx="1"/>
          </p:nvPr>
        </p:nvSpPr>
        <p:spPr/>
        <p:txBody>
          <a:bodyPr/>
          <a:lstStyle/>
          <a:p>
            <a:r>
              <a:rPr lang="en-US" altLang="en-US" sz="3200">
                <a:ea typeface="ＭＳ Ｐゴシック" panose="020B0600070205080204" pitchFamily="34" charset="-128"/>
              </a:rPr>
              <a:t>For each </a:t>
            </a:r>
            <a:r>
              <a:rPr lang="en-US" altLang="en-US" sz="3200" i="1">
                <a:ea typeface="ＭＳ Ｐゴシック" panose="020B0600070205080204" pitchFamily="34" charset="-128"/>
              </a:rPr>
              <a:t>t</a:t>
            </a:r>
            <a:r>
              <a:rPr lang="en-US" altLang="en-US" sz="3200">
                <a:ea typeface="ＭＳ Ｐゴシック" panose="020B0600070205080204" pitchFamily="34" charset="-128"/>
              </a:rPr>
              <a:t>, ranging in values from 118 to 1117, the training input/output data is a structure whose first component is the four-dimensional input </a:t>
            </a:r>
            <a:r>
              <a:rPr lang="en-US" altLang="en-US" sz="3200" i="1">
                <a:ea typeface="ＭＳ Ｐゴシック" panose="020B0600070205080204" pitchFamily="34" charset="-128"/>
              </a:rPr>
              <a:t>w</a:t>
            </a:r>
            <a:r>
              <a:rPr lang="en-US" altLang="en-US" sz="3200">
                <a:ea typeface="ＭＳ Ｐゴシック" panose="020B0600070205080204" pitchFamily="34" charset="-128"/>
              </a:rPr>
              <a:t>, and whose second component is the output s. There is 1000 input/output data values. You use the first 500 data values for the anfis training (these become the training data set), while the others are used as checking data for validating the identified fuzzy model. </a:t>
            </a:r>
          </a:p>
        </p:txBody>
      </p:sp>
      <p:sp>
        <p:nvSpPr>
          <p:cNvPr id="235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35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CDFEF492-F38A-4E1E-A786-F8864E2CEACC}" type="slidenum">
              <a:rPr lang="en-US" altLang="en-US" sz="1400">
                <a:solidFill>
                  <a:srgbClr val="898989"/>
                </a:solidFill>
              </a:rPr>
              <a:pPr eaLnBrk="1" hangingPunct="1"/>
              <a:t>21</a:t>
            </a:fld>
            <a:endParaRPr lang="en-US" altLang="en-US" sz="14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altLang="en-US">
              <a:ea typeface="ＭＳ Ｐゴシック" panose="020B0600070205080204" pitchFamily="34" charset="-128"/>
            </a:endParaRPr>
          </a:p>
        </p:txBody>
      </p:sp>
      <p:sp>
        <p:nvSpPr>
          <p:cNvPr id="24579" name="Content Placeholder 2"/>
          <p:cNvSpPr>
            <a:spLocks noGrp="1"/>
          </p:cNvSpPr>
          <p:nvPr>
            <p:ph idx="1"/>
          </p:nvPr>
        </p:nvSpPr>
        <p:spPr/>
        <p:txBody>
          <a:bodyPr/>
          <a:lstStyle/>
          <a:p>
            <a:r>
              <a:rPr lang="en-US" altLang="en-US" sz="3200">
                <a:ea typeface="ＭＳ Ｐゴシック" panose="020B0600070205080204" pitchFamily="34" charset="-128"/>
              </a:rPr>
              <a:t>This division of data values results in two 500-point data structures, trnData and chkData. The following code generates this data:</a:t>
            </a:r>
          </a:p>
          <a:p>
            <a:pPr>
              <a:buFont typeface="Arial" panose="020B0604020202020204" pitchFamily="34" charset="0"/>
              <a:buNone/>
            </a:pPr>
            <a:r>
              <a:rPr lang="en-US" altLang="en-US" sz="3200">
                <a:ea typeface="ＭＳ Ｐゴシック" panose="020B0600070205080204" pitchFamily="34" charset="-128"/>
              </a:rPr>
              <a:t>    for t=118:1117, Data(t-117,:)=[x(t-18) x(t-12) x(t-6) x(t) x(t+6)]; end trnData=Data(1:500, :); chkData=Data(501:end, :); </a:t>
            </a:r>
          </a:p>
          <a:p>
            <a:endParaRPr lang="en-US" altLang="en-US">
              <a:ea typeface="ＭＳ Ｐゴシック" panose="020B0600070205080204" pitchFamily="34" charset="-128"/>
            </a:endParaRPr>
          </a:p>
        </p:txBody>
      </p:sp>
      <p:sp>
        <p:nvSpPr>
          <p:cNvPr id="245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45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C74F758B-10DF-4967-9402-A2E90480DB26}" type="slidenum">
              <a:rPr lang="en-US" altLang="en-US" sz="1400">
                <a:solidFill>
                  <a:srgbClr val="898989"/>
                </a:solidFill>
              </a:rPr>
              <a:pPr eaLnBrk="1" hangingPunct="1"/>
              <a:t>22</a:t>
            </a:fld>
            <a:endParaRPr lang="en-US" altLang="en-US" sz="140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ea typeface="ＭＳ Ｐゴシック" panose="020B0600070205080204" pitchFamily="34" charset="-128"/>
              </a:rPr>
              <a:t>training</a:t>
            </a:r>
          </a:p>
        </p:txBody>
      </p:sp>
      <p:sp>
        <p:nvSpPr>
          <p:cNvPr id="25603" name="Content Placeholder 2"/>
          <p:cNvSpPr>
            <a:spLocks noGrp="1"/>
          </p:cNvSpPr>
          <p:nvPr>
            <p:ph idx="1"/>
          </p:nvPr>
        </p:nvSpPr>
        <p:spPr/>
        <p:txBody>
          <a:bodyPr/>
          <a:lstStyle/>
          <a:p>
            <a:r>
              <a:rPr lang="en-US" altLang="en-US" sz="3200">
                <a:ea typeface="ＭＳ Ｐゴシック" panose="020B0600070205080204" pitchFamily="34" charset="-128"/>
              </a:rPr>
              <a:t>To start the training, you need a FIS structure that specifies the structure and initial parameters of the FIS for learning. The genfis1 function handles this specification.</a:t>
            </a:r>
          </a:p>
          <a:p>
            <a:pPr>
              <a:buFont typeface="Arial" panose="020B0604020202020204" pitchFamily="34" charset="0"/>
              <a:buNone/>
            </a:pPr>
            <a:endParaRPr lang="en-US" altLang="en-US" sz="3200">
              <a:ea typeface="ＭＳ Ｐゴシック" panose="020B0600070205080204" pitchFamily="34" charset="-128"/>
            </a:endParaRPr>
          </a:p>
          <a:p>
            <a:pPr>
              <a:buFont typeface="Arial" panose="020B0604020202020204" pitchFamily="34" charset="0"/>
              <a:buNone/>
            </a:pPr>
            <a:r>
              <a:rPr lang="en-US" altLang="en-US" sz="3200">
                <a:ea typeface="ＭＳ Ｐゴシック" panose="020B0600070205080204" pitchFamily="34" charset="-128"/>
              </a:rPr>
              <a:t>       fismat = genfis1(trnData); </a:t>
            </a:r>
          </a:p>
          <a:p>
            <a:pPr>
              <a:buFont typeface="Arial" panose="020B0604020202020204" pitchFamily="34" charset="0"/>
              <a:buNone/>
            </a:pPr>
            <a:endParaRPr lang="en-US" altLang="en-US" sz="3200">
              <a:ea typeface="ＭＳ Ｐゴシック" panose="020B0600070205080204" pitchFamily="34" charset="-128"/>
            </a:endParaRPr>
          </a:p>
          <a:p>
            <a:r>
              <a:rPr lang="en-US" altLang="en-US" sz="3200">
                <a:ea typeface="ＭＳ Ｐゴシック" panose="020B0600070205080204" pitchFamily="34" charset="-128"/>
              </a:rPr>
              <a:t>The function genfis1 generates initial membership functions that are equally spaced and cover the whole input space. </a:t>
            </a:r>
          </a:p>
          <a:p>
            <a:pPr>
              <a:buFont typeface="Arial" panose="020B0604020202020204" pitchFamily="34" charset="0"/>
              <a:buNone/>
            </a:pPr>
            <a:r>
              <a:rPr lang="en-US" altLang="en-US" sz="3200">
                <a:ea typeface="ＭＳ Ｐゴシック" panose="020B0600070205080204" pitchFamily="34" charset="-128"/>
              </a:rPr>
              <a:t>    </a:t>
            </a:r>
          </a:p>
        </p:txBody>
      </p:sp>
      <p:sp>
        <p:nvSpPr>
          <p:cNvPr id="256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56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CAC47E55-CD7A-4134-9D6C-AF7CF4CEC539}" type="slidenum">
              <a:rPr lang="en-US" altLang="en-US" sz="1400">
                <a:solidFill>
                  <a:srgbClr val="898989"/>
                </a:solidFill>
              </a:rPr>
              <a:pPr eaLnBrk="1" hangingPunct="1"/>
              <a:t>23</a:t>
            </a:fld>
            <a:endParaRPr lang="en-US" altLang="en-US" sz="14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ltLang="en-US">
              <a:ea typeface="ＭＳ Ｐゴシック" panose="020B0600070205080204" pitchFamily="34" charset="-128"/>
            </a:endParaRPr>
          </a:p>
        </p:txBody>
      </p:sp>
      <p:sp>
        <p:nvSpPr>
          <p:cNvPr id="26627" name="Content Placeholder 2"/>
          <p:cNvSpPr>
            <a:spLocks noGrp="1"/>
          </p:cNvSpPr>
          <p:nvPr>
            <p:ph idx="1"/>
          </p:nvPr>
        </p:nvSpPr>
        <p:spPr/>
        <p:txBody>
          <a:bodyPr/>
          <a:lstStyle/>
          <a:p>
            <a:pPr>
              <a:buFont typeface="Arial" panose="020B0604020202020204" pitchFamily="34" charset="0"/>
              <a:buNone/>
            </a:pPr>
            <a:r>
              <a:rPr lang="en-US" altLang="en-US" sz="3200">
                <a:ea typeface="ＭＳ Ｐゴシック" panose="020B0600070205080204" pitchFamily="34" charset="-128"/>
              </a:rPr>
              <a:t>figure(2) </a:t>
            </a:r>
          </a:p>
          <a:p>
            <a:pPr>
              <a:buFont typeface="Arial" panose="020B0604020202020204" pitchFamily="34" charset="0"/>
              <a:buNone/>
            </a:pPr>
            <a:r>
              <a:rPr lang="en-US" altLang="en-US" sz="3200">
                <a:ea typeface="ＭＳ Ｐゴシック" panose="020B0600070205080204" pitchFamily="34" charset="-128"/>
              </a:rPr>
              <a:t>subplot(2,2,1) </a:t>
            </a:r>
          </a:p>
          <a:p>
            <a:pPr>
              <a:buFont typeface="Arial" panose="020B0604020202020204" pitchFamily="34" charset="0"/>
              <a:buNone/>
            </a:pPr>
            <a:r>
              <a:rPr lang="en-US" altLang="en-US" sz="3200">
                <a:ea typeface="ＭＳ Ｐゴシック" panose="020B0600070205080204" pitchFamily="34" charset="-128"/>
              </a:rPr>
              <a:t>plotmf(fismat, 'input', 1) </a:t>
            </a:r>
          </a:p>
          <a:p>
            <a:pPr>
              <a:buFont typeface="Arial" panose="020B0604020202020204" pitchFamily="34" charset="0"/>
              <a:buNone/>
            </a:pPr>
            <a:r>
              <a:rPr lang="en-US" altLang="en-US" sz="3200">
                <a:ea typeface="ＭＳ Ｐゴシック" panose="020B0600070205080204" pitchFamily="34" charset="-128"/>
              </a:rPr>
              <a:t>subplot(2,2,2) </a:t>
            </a:r>
          </a:p>
          <a:p>
            <a:pPr>
              <a:buFont typeface="Arial" panose="020B0604020202020204" pitchFamily="34" charset="0"/>
              <a:buNone/>
            </a:pPr>
            <a:r>
              <a:rPr lang="en-US" altLang="en-US" sz="3200">
                <a:ea typeface="ＭＳ Ｐゴシック" panose="020B0600070205080204" pitchFamily="34" charset="-128"/>
              </a:rPr>
              <a:t>plotmf(fismat, 'input', 2) </a:t>
            </a:r>
          </a:p>
          <a:p>
            <a:pPr>
              <a:buFont typeface="Arial" panose="020B0604020202020204" pitchFamily="34" charset="0"/>
              <a:buNone/>
            </a:pPr>
            <a:r>
              <a:rPr lang="en-US" altLang="en-US" sz="3200">
                <a:ea typeface="ＭＳ Ｐゴシック" panose="020B0600070205080204" pitchFamily="34" charset="-128"/>
              </a:rPr>
              <a:t>subplot(2,2,3) </a:t>
            </a:r>
          </a:p>
          <a:p>
            <a:pPr>
              <a:buFont typeface="Arial" panose="020B0604020202020204" pitchFamily="34" charset="0"/>
              <a:buNone/>
            </a:pPr>
            <a:r>
              <a:rPr lang="en-US" altLang="en-US" sz="3200">
                <a:ea typeface="ＭＳ Ｐゴシック" panose="020B0600070205080204" pitchFamily="34" charset="-128"/>
              </a:rPr>
              <a:t>plotmf(fismat, 'input', 3) </a:t>
            </a:r>
          </a:p>
          <a:p>
            <a:pPr>
              <a:buFont typeface="Arial" panose="020B0604020202020204" pitchFamily="34" charset="0"/>
              <a:buNone/>
            </a:pPr>
            <a:r>
              <a:rPr lang="en-US" altLang="en-US" sz="3200">
                <a:ea typeface="ＭＳ Ｐゴシック" panose="020B0600070205080204" pitchFamily="34" charset="-128"/>
              </a:rPr>
              <a:t>subplot(2,2,4) plotmf(fismat, 'input', 4)</a:t>
            </a:r>
          </a:p>
        </p:txBody>
      </p:sp>
      <p:sp>
        <p:nvSpPr>
          <p:cNvPr id="266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81EF13D-C6BD-4519-B556-F0F73E5CD5C7}" type="slidenum">
              <a:rPr lang="en-US" altLang="en-US" sz="1400">
                <a:solidFill>
                  <a:srgbClr val="898989"/>
                </a:solidFill>
              </a:rPr>
              <a:pPr eaLnBrk="1" hangingPunct="1"/>
              <a:t>24</a:t>
            </a:fld>
            <a:endParaRPr lang="en-US" altLang="en-US" sz="1400">
              <a:solidFill>
                <a:srgbClr val="898989"/>
              </a:solidFill>
            </a:endParaRPr>
          </a:p>
        </p:txBody>
      </p:sp>
      <p:pic>
        <p:nvPicPr>
          <p:cNvPr id="26630" name="Picture 2" descr="http://www.mathworks.com/help/releases/R2013b/fuzzy/demo_mg_init_mf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813" y="1765300"/>
            <a:ext cx="4630737"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US" altLang="en-US">
              <a:ea typeface="ＭＳ Ｐゴシック" panose="020B0600070205080204" pitchFamily="34" charset="-128"/>
            </a:endParaRPr>
          </a:p>
        </p:txBody>
      </p:sp>
      <p:sp>
        <p:nvSpPr>
          <p:cNvPr id="27651" name="Content Placeholder 2"/>
          <p:cNvSpPr>
            <a:spLocks noGrp="1"/>
          </p:cNvSpPr>
          <p:nvPr>
            <p:ph idx="1"/>
          </p:nvPr>
        </p:nvSpPr>
        <p:spPr/>
        <p:txBody>
          <a:bodyPr/>
          <a:lstStyle/>
          <a:p>
            <a:r>
              <a:rPr lang="en-US" altLang="en-US" sz="3200">
                <a:ea typeface="ＭＳ Ｐゴシック" panose="020B0600070205080204" pitchFamily="34" charset="-128"/>
              </a:rPr>
              <a:t>To start the training, type</a:t>
            </a:r>
          </a:p>
          <a:p>
            <a:pPr>
              <a:buFont typeface="Arial" panose="020B0604020202020204" pitchFamily="34" charset="0"/>
              <a:buNone/>
            </a:pPr>
            <a:r>
              <a:rPr lang="en-US" altLang="en-US" sz="3200">
                <a:ea typeface="ＭＳ Ｐゴシック" panose="020B0600070205080204" pitchFamily="34" charset="-128"/>
              </a:rPr>
              <a:t>  </a:t>
            </a:r>
          </a:p>
          <a:p>
            <a:pPr>
              <a:buFont typeface="Arial" panose="020B0604020202020204" pitchFamily="34" charset="0"/>
              <a:buNone/>
            </a:pPr>
            <a:r>
              <a:rPr lang="en-US" altLang="en-US" sz="3200">
                <a:ea typeface="ＭＳ Ｐゴシック" panose="020B0600070205080204" pitchFamily="34" charset="-128"/>
              </a:rPr>
              <a:t>    [fismat1,error1,ss,fismat2,error2] = ... anfis(trnData,fismat,[],[],chkData); </a:t>
            </a:r>
          </a:p>
          <a:p>
            <a:pPr>
              <a:buFont typeface="Arial" panose="020B0604020202020204" pitchFamily="34" charset="0"/>
              <a:buNone/>
            </a:pPr>
            <a:endParaRPr lang="en-US" altLang="en-US" sz="3200">
              <a:ea typeface="ＭＳ Ｐゴシック" panose="020B0600070205080204" pitchFamily="34" charset="-128"/>
            </a:endParaRPr>
          </a:p>
          <a:p>
            <a:r>
              <a:rPr lang="en-US" altLang="en-US" sz="3200">
                <a:ea typeface="ＭＳ Ｐゴシック" panose="020B0600070205080204" pitchFamily="34" charset="-128"/>
              </a:rPr>
              <a:t>Because the checking data option of anfis is invoked, the final FIS you choose is the one associated with the minimum checking error. </a:t>
            </a:r>
          </a:p>
          <a:p>
            <a:r>
              <a:rPr lang="en-US" altLang="en-US" sz="3200">
                <a:ea typeface="ＭＳ Ｐゴシック" panose="020B0600070205080204" pitchFamily="34" charset="-128"/>
              </a:rPr>
              <a:t>This result is stored in fismat2. The following code plots these new membership functions.</a:t>
            </a:r>
          </a:p>
          <a:p>
            <a:pPr>
              <a:buFont typeface="Arial" panose="020B0604020202020204" pitchFamily="34" charset="0"/>
              <a:buNone/>
            </a:pPr>
            <a:endParaRPr lang="en-US" altLang="en-US" sz="3200">
              <a:ea typeface="ＭＳ Ｐゴシック" panose="020B0600070205080204" pitchFamily="34" charset="-128"/>
            </a:endParaRPr>
          </a:p>
        </p:txBody>
      </p:sp>
      <p:sp>
        <p:nvSpPr>
          <p:cNvPr id="276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76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A1BBCF0-3E8A-4282-837C-E6DBC5C54F7B}" type="slidenum">
              <a:rPr lang="en-US" altLang="en-US" sz="1400">
                <a:solidFill>
                  <a:srgbClr val="898989"/>
                </a:solidFill>
              </a:rPr>
              <a:pPr eaLnBrk="1" hangingPunct="1"/>
              <a:t>25</a:t>
            </a:fld>
            <a:endParaRPr lang="en-US" altLang="en-US" sz="140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ea typeface="ＭＳ Ｐゴシック" panose="020B0600070205080204" pitchFamily="34" charset="-128"/>
              </a:rPr>
              <a:t>result</a:t>
            </a:r>
          </a:p>
        </p:txBody>
      </p:sp>
      <p:sp>
        <p:nvSpPr>
          <p:cNvPr id="28675" name="Content Placeholder 2"/>
          <p:cNvSpPr>
            <a:spLocks noGrp="1"/>
          </p:cNvSpPr>
          <p:nvPr>
            <p:ph idx="1"/>
          </p:nvPr>
        </p:nvSpPr>
        <p:spPr/>
        <p:txBody>
          <a:bodyPr/>
          <a:lstStyle/>
          <a:p>
            <a:pPr>
              <a:buFont typeface="Arial" panose="020B0604020202020204" pitchFamily="34" charset="0"/>
              <a:buNone/>
            </a:pPr>
            <a:r>
              <a:rPr lang="en-US" altLang="en-US" sz="3200">
                <a:ea typeface="ＭＳ Ｐゴシック" panose="020B0600070205080204" pitchFamily="34" charset="-128"/>
              </a:rPr>
              <a:t>figure(3) </a:t>
            </a:r>
          </a:p>
          <a:p>
            <a:pPr>
              <a:buFont typeface="Arial" panose="020B0604020202020204" pitchFamily="34" charset="0"/>
              <a:buNone/>
            </a:pPr>
            <a:r>
              <a:rPr lang="en-US" altLang="en-US" sz="3200">
                <a:ea typeface="ＭＳ Ｐゴシック" panose="020B0600070205080204" pitchFamily="34" charset="-128"/>
              </a:rPr>
              <a:t>subplot(2,2,1) </a:t>
            </a:r>
          </a:p>
          <a:p>
            <a:pPr>
              <a:buFont typeface="Arial" panose="020B0604020202020204" pitchFamily="34" charset="0"/>
              <a:buNone/>
            </a:pPr>
            <a:r>
              <a:rPr lang="en-US" altLang="en-US" sz="3200">
                <a:ea typeface="ＭＳ Ｐゴシック" panose="020B0600070205080204" pitchFamily="34" charset="-128"/>
              </a:rPr>
              <a:t>plotmf(fismat2, 'input', 1) </a:t>
            </a:r>
          </a:p>
          <a:p>
            <a:pPr>
              <a:buFont typeface="Arial" panose="020B0604020202020204" pitchFamily="34" charset="0"/>
              <a:buNone/>
            </a:pPr>
            <a:r>
              <a:rPr lang="en-US" altLang="en-US" sz="3200">
                <a:ea typeface="ＭＳ Ｐゴシック" panose="020B0600070205080204" pitchFamily="34" charset="-128"/>
              </a:rPr>
              <a:t>subplot(2,2,2) plotmf(fismat2, 'input', 2) </a:t>
            </a:r>
          </a:p>
          <a:p>
            <a:pPr>
              <a:buFont typeface="Arial" panose="020B0604020202020204" pitchFamily="34" charset="0"/>
              <a:buNone/>
            </a:pPr>
            <a:r>
              <a:rPr lang="en-US" altLang="en-US" sz="3200">
                <a:ea typeface="ＭＳ Ｐゴシック" panose="020B0600070205080204" pitchFamily="34" charset="-128"/>
              </a:rPr>
              <a:t>subplot(2,2,3) plotmf(fismat2, 'input', 3) </a:t>
            </a:r>
          </a:p>
          <a:p>
            <a:pPr>
              <a:buFont typeface="Arial" panose="020B0604020202020204" pitchFamily="34" charset="0"/>
              <a:buNone/>
            </a:pPr>
            <a:r>
              <a:rPr lang="en-US" altLang="en-US" sz="3200">
                <a:ea typeface="ＭＳ Ｐゴシック" panose="020B0600070205080204" pitchFamily="34" charset="-128"/>
              </a:rPr>
              <a:t>subplot(2,2,4) plotmf(fismat2, 'input</a:t>
            </a:r>
            <a:r>
              <a:rPr lang="en-US" altLang="en-US">
                <a:ea typeface="ＭＳ Ｐゴシック" panose="020B0600070205080204" pitchFamily="34" charset="-128"/>
              </a:rPr>
              <a:t>', 4)</a:t>
            </a:r>
          </a:p>
        </p:txBody>
      </p:sp>
      <p:sp>
        <p:nvSpPr>
          <p:cNvPr id="286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86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AB9007D0-5D1E-4799-AA23-A9612F553826}" type="slidenum">
              <a:rPr lang="en-US" altLang="en-US" sz="1400">
                <a:solidFill>
                  <a:srgbClr val="898989"/>
                </a:solidFill>
              </a:rPr>
              <a:pPr eaLnBrk="1" hangingPunct="1"/>
              <a:t>26</a:t>
            </a:fld>
            <a:endParaRPr lang="en-US" altLang="en-US" sz="1400">
              <a:solidFill>
                <a:srgbClr val="898989"/>
              </a:solidFill>
            </a:endParaRPr>
          </a:p>
        </p:txBody>
      </p:sp>
      <p:pic>
        <p:nvPicPr>
          <p:cNvPr id="28678" name="Picture 2" descr="http://www.mathworks.com/help/releases/R2013b/fuzzy/demo_mg_final_mf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4800600"/>
            <a:ext cx="34956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ea typeface="ＭＳ Ｐゴシック" panose="020B0600070205080204" pitchFamily="34" charset="-128"/>
              </a:rPr>
              <a:t>result</a:t>
            </a:r>
          </a:p>
        </p:txBody>
      </p:sp>
      <p:sp>
        <p:nvSpPr>
          <p:cNvPr id="29699" name="Content Placeholder 2"/>
          <p:cNvSpPr>
            <a:spLocks noGrp="1"/>
          </p:cNvSpPr>
          <p:nvPr>
            <p:ph idx="1"/>
          </p:nvPr>
        </p:nvSpPr>
        <p:spPr/>
        <p:txBody>
          <a:bodyPr/>
          <a:lstStyle/>
          <a:p>
            <a:r>
              <a:rPr lang="en-US" altLang="en-US" sz="3200">
                <a:ea typeface="ＭＳ Ｐゴシック" panose="020B0600070205080204" pitchFamily="34" charset="-128"/>
              </a:rPr>
              <a:t>To plot the error signals, type</a:t>
            </a:r>
          </a:p>
          <a:p>
            <a:pPr>
              <a:buFont typeface="Arial" panose="020B0604020202020204" pitchFamily="34" charset="0"/>
              <a:buNone/>
            </a:pPr>
            <a:r>
              <a:rPr lang="en-US" altLang="en-US" sz="2800">
                <a:ea typeface="ＭＳ Ｐゴシック" panose="020B0600070205080204" pitchFamily="34" charset="-128"/>
              </a:rPr>
              <a:t>figure(4) plot([error1 error2]);</a:t>
            </a:r>
          </a:p>
          <a:p>
            <a:pPr>
              <a:buFont typeface="Arial" panose="020B0604020202020204" pitchFamily="34" charset="0"/>
              <a:buNone/>
            </a:pPr>
            <a:r>
              <a:rPr lang="en-US" altLang="en-US" sz="2800">
                <a:ea typeface="ＭＳ Ｐゴシック" panose="020B0600070205080204" pitchFamily="34" charset="-128"/>
              </a:rPr>
              <a:t>hold on; plot([error1 error2], 'o'); </a:t>
            </a:r>
          </a:p>
          <a:p>
            <a:pPr>
              <a:buFont typeface="Arial" panose="020B0604020202020204" pitchFamily="34" charset="0"/>
              <a:buNone/>
            </a:pPr>
            <a:r>
              <a:rPr lang="en-US" altLang="en-US" sz="2800">
                <a:ea typeface="ＭＳ Ｐゴシック" panose="020B0600070205080204" pitchFamily="34" charset="-128"/>
              </a:rPr>
              <a:t>xlabel('Epochs'); </a:t>
            </a:r>
          </a:p>
          <a:p>
            <a:pPr>
              <a:buFont typeface="Arial" panose="020B0604020202020204" pitchFamily="34" charset="0"/>
              <a:buNone/>
            </a:pPr>
            <a:r>
              <a:rPr lang="en-US" altLang="en-US" sz="2800">
                <a:ea typeface="ＭＳ Ｐゴシック" panose="020B0600070205080204" pitchFamily="34" charset="-128"/>
              </a:rPr>
              <a:t>ylabel('RMSE (Root Mean Squared Error)'); </a:t>
            </a:r>
          </a:p>
          <a:p>
            <a:pPr>
              <a:buFont typeface="Arial" panose="020B0604020202020204" pitchFamily="34" charset="0"/>
              <a:buNone/>
            </a:pPr>
            <a:r>
              <a:rPr lang="en-US" altLang="en-US" sz="2800">
                <a:ea typeface="ＭＳ Ｐゴシック" panose="020B0600070205080204" pitchFamily="34" charset="-128"/>
              </a:rPr>
              <a:t>title('Error Curves');</a:t>
            </a:r>
          </a:p>
          <a:p>
            <a:pPr>
              <a:buFont typeface="Arial" panose="020B0604020202020204" pitchFamily="34" charset="0"/>
              <a:buNone/>
            </a:pPr>
            <a:endParaRPr lang="en-US" altLang="en-US" sz="3200">
              <a:ea typeface="ＭＳ Ｐゴシック" panose="020B0600070205080204" pitchFamily="34" charset="-128"/>
            </a:endParaRPr>
          </a:p>
          <a:p>
            <a:r>
              <a:rPr lang="en-US" altLang="en-US" sz="2800">
                <a:ea typeface="ＭＳ Ｐゴシック" panose="020B0600070205080204" pitchFamily="34" charset="-128"/>
              </a:rPr>
              <a:t>The plots display the root-mean-square error. The plot in blue represents error1, the error for training data . The plot in green represents error2, the error for checking data .</a:t>
            </a:r>
          </a:p>
          <a:p>
            <a:pPr>
              <a:buFont typeface="Arial" panose="020B0604020202020204" pitchFamily="34" charset="0"/>
              <a:buNone/>
            </a:pPr>
            <a:endParaRPr lang="en-US" altLang="en-US" sz="3200">
              <a:ea typeface="ＭＳ Ｐゴシック" panose="020B0600070205080204" pitchFamily="34" charset="-128"/>
            </a:endParaRPr>
          </a:p>
        </p:txBody>
      </p:sp>
      <p:sp>
        <p:nvSpPr>
          <p:cNvPr id="297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97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6B6A4DE9-A88C-4EBA-84EB-2674176233DF}" type="slidenum">
              <a:rPr lang="en-US" altLang="en-US" sz="1400">
                <a:solidFill>
                  <a:srgbClr val="898989"/>
                </a:solidFill>
              </a:rPr>
              <a:pPr eaLnBrk="1" hangingPunct="1"/>
              <a:t>27</a:t>
            </a:fld>
            <a:endParaRPr lang="en-US" altLang="en-US" sz="1400">
              <a:solidFill>
                <a:srgbClr val="898989"/>
              </a:solidFill>
            </a:endParaRPr>
          </a:p>
        </p:txBody>
      </p:sp>
      <p:pic>
        <p:nvPicPr>
          <p:cNvPr id="29702" name="Picture 2" descr="http://www.mathworks.com/help/releases/R2013b/fuzzy/demo_mg_erro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25" y="1712913"/>
            <a:ext cx="320675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ea typeface="ＭＳ Ｐゴシック" panose="020B0600070205080204" pitchFamily="34" charset="-128"/>
              </a:rPr>
              <a:t>result</a:t>
            </a:r>
          </a:p>
        </p:txBody>
      </p:sp>
      <p:sp>
        <p:nvSpPr>
          <p:cNvPr id="30723" name="Content Placeholder 2"/>
          <p:cNvSpPr>
            <a:spLocks noGrp="1"/>
          </p:cNvSpPr>
          <p:nvPr>
            <p:ph idx="1"/>
          </p:nvPr>
        </p:nvSpPr>
        <p:spPr>
          <a:xfrm>
            <a:off x="266700" y="1795463"/>
            <a:ext cx="9620250" cy="1985962"/>
          </a:xfrm>
        </p:spPr>
        <p:txBody>
          <a:bodyPr/>
          <a:lstStyle/>
          <a:p>
            <a:r>
              <a:rPr lang="en-US" altLang="en-US" sz="3200">
                <a:ea typeface="ＭＳ Ｐゴシック" panose="020B0600070205080204" pitchFamily="34" charset="-128"/>
              </a:rPr>
              <a:t>In addition to these error plots, you may want to plot the FIS output versus the training or checking data. To compare the original MG time series and the fuzzy prediction side by side</a:t>
            </a:r>
          </a:p>
        </p:txBody>
      </p:sp>
      <p:sp>
        <p:nvSpPr>
          <p:cNvPr id="307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307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D82ADE6-8441-4BD7-98CB-2F51E94C23E6}" type="slidenum">
              <a:rPr lang="en-US" altLang="en-US" sz="1400">
                <a:solidFill>
                  <a:srgbClr val="898989"/>
                </a:solidFill>
              </a:rPr>
              <a:pPr eaLnBrk="1" hangingPunct="1"/>
              <a:t>28</a:t>
            </a:fld>
            <a:endParaRPr lang="en-US" altLang="en-US" sz="1400">
              <a:solidFill>
                <a:srgbClr val="898989"/>
              </a:solidFill>
            </a:endParaRPr>
          </a:p>
        </p:txBody>
      </p:sp>
      <p:pic>
        <p:nvPicPr>
          <p:cNvPr id="30726" name="Picture 2" descr="http://www.mathworks.com/help/releases/R2013b/fuzzy/demo_mg_result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600575"/>
            <a:ext cx="32956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Box 6"/>
          <p:cNvSpPr txBox="1">
            <a:spLocks noChangeArrowheads="1"/>
          </p:cNvSpPr>
          <p:nvPr/>
        </p:nvSpPr>
        <p:spPr bwMode="auto">
          <a:xfrm>
            <a:off x="355600" y="3949700"/>
            <a:ext cx="6681788"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800"/>
              <a:t>figure(5)  anfis_output = evalfis([trnData(:,1:4); chkData(:,1:4)], ... fismat2); </a:t>
            </a:r>
          </a:p>
          <a:p>
            <a:pPr eaLnBrk="1" hangingPunct="1"/>
            <a:r>
              <a:rPr lang="en-US" altLang="en-US" sz="1800"/>
              <a:t>index = 125:1124; subplot(211), plot(time(index), [x(index) anfis_output]); </a:t>
            </a:r>
          </a:p>
          <a:p>
            <a:pPr eaLnBrk="1" hangingPunct="1"/>
            <a:r>
              <a:rPr lang="en-US" altLang="en-US" sz="1800"/>
              <a:t>xlabel('Time (sec)'); title('MG Time Series and ANFIS Prediction');</a:t>
            </a:r>
          </a:p>
          <a:p>
            <a:pPr eaLnBrk="1" hangingPunct="1"/>
            <a:r>
              <a:rPr lang="en-US" altLang="en-US" sz="1800"/>
              <a:t>subplot(212), plot(time(index), x(index) - anfis_output); xlabel('Time (sec)'); title('Prediction Errors');</a:t>
            </a:r>
          </a:p>
          <a:p>
            <a:pPr eaLnBrk="1" hangingPunct="1"/>
            <a:endParaRPr lang="en-US"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ea typeface="ＭＳ Ｐゴシック" panose="020B0600070205080204" pitchFamily="34" charset="-128"/>
              </a:rPr>
              <a:t>result</a:t>
            </a:r>
          </a:p>
        </p:txBody>
      </p:sp>
      <p:sp>
        <p:nvSpPr>
          <p:cNvPr id="31747" name="Content Placeholder 2"/>
          <p:cNvSpPr>
            <a:spLocks noGrp="1"/>
          </p:cNvSpPr>
          <p:nvPr>
            <p:ph idx="1"/>
          </p:nvPr>
        </p:nvSpPr>
        <p:spPr/>
        <p:txBody>
          <a:bodyPr/>
          <a:lstStyle/>
          <a:p>
            <a:r>
              <a:rPr lang="en-US" altLang="en-US" sz="3200">
                <a:ea typeface="ＭＳ Ｐゴシック" panose="020B0600070205080204" pitchFamily="34" charset="-128"/>
              </a:rPr>
              <a:t>The difference between the original MG time series and the values estimated using anfis is very small, Thus, you can only see one curve in the first plot. </a:t>
            </a:r>
          </a:p>
          <a:p>
            <a:r>
              <a:rPr lang="en-US" altLang="en-US" sz="3200">
                <a:ea typeface="ＭＳ Ｐゴシック" panose="020B0600070205080204" pitchFamily="34" charset="-128"/>
              </a:rPr>
              <a:t>The prediction error appears in the second plot with a much finer scale. You trained for only 10 epochs. If you apply more extensive training, you get better performance.</a:t>
            </a:r>
          </a:p>
        </p:txBody>
      </p:sp>
      <p:sp>
        <p:nvSpPr>
          <p:cNvPr id="317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317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23CC9F49-962E-4A6A-B86A-781415B77221}" type="slidenum">
              <a:rPr lang="en-US" altLang="en-US" sz="1400">
                <a:solidFill>
                  <a:srgbClr val="898989"/>
                </a:solidFill>
              </a:rPr>
              <a:pPr eaLnBrk="1" hangingPunct="1"/>
              <a:t>29</a:t>
            </a:fld>
            <a:endParaRPr lang="en-US" altLang="en-US" sz="14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23888" y="0"/>
            <a:ext cx="9618662" cy="1260475"/>
          </a:xfrm>
        </p:spPr>
        <p:txBody>
          <a:bodyPr/>
          <a:lstStyle/>
          <a:p>
            <a:r>
              <a:rPr lang="en-US" altLang="en-US" dirty="0">
                <a:ea typeface="ＭＳ Ｐゴシック" panose="020B0600070205080204" pitchFamily="34" charset="-128"/>
              </a:rPr>
              <a:t>Introduction ANFIS</a:t>
            </a:r>
          </a:p>
        </p:txBody>
      </p:sp>
      <p:sp>
        <p:nvSpPr>
          <p:cNvPr id="5123" name="Content Placeholder 2"/>
          <p:cNvSpPr>
            <a:spLocks noGrp="1"/>
          </p:cNvSpPr>
          <p:nvPr>
            <p:ph idx="1"/>
          </p:nvPr>
        </p:nvSpPr>
        <p:spPr/>
        <p:txBody>
          <a:bodyPr/>
          <a:lstStyle/>
          <a:p>
            <a:pPr>
              <a:buFont typeface="Arial" panose="020B0604020202020204" pitchFamily="34" charset="0"/>
              <a:buNone/>
            </a:pPr>
            <a:endParaRPr lang="en-US" altLang="en-US" dirty="0">
              <a:ea typeface="ＭＳ Ｐゴシック" panose="020B0600070205080204" pitchFamily="34" charset="-128"/>
            </a:endParaRPr>
          </a:p>
          <a:p>
            <a:r>
              <a:rPr lang="en-US" altLang="en-US" dirty="0">
                <a:ea typeface="ＭＳ Ｐゴシック" panose="020B0600070205080204" pitchFamily="34" charset="-128"/>
              </a:rPr>
              <a:t>ANFIS: Adaptive Neuro-Fuzzy Inference Systems</a:t>
            </a:r>
          </a:p>
          <a:p>
            <a:r>
              <a:rPr lang="en-US" altLang="en-US" dirty="0">
                <a:ea typeface="ＭＳ Ｐゴシック" panose="020B0600070205080204" pitchFamily="34" charset="-128"/>
              </a:rPr>
              <a:t>ANFIS are a class of adaptive networks that are functionally equivalent to fuzzy inference systems.</a:t>
            </a:r>
          </a:p>
          <a:p>
            <a:r>
              <a:rPr lang="en-US" altLang="en-US" dirty="0">
                <a:ea typeface="ＭＳ Ｐゴシック" panose="020B0600070205080204" pitchFamily="34" charset="-128"/>
              </a:rPr>
              <a:t>ANFIS represent </a:t>
            </a:r>
            <a:r>
              <a:rPr lang="en-US" altLang="en-US" dirty="0" err="1">
                <a:ea typeface="ＭＳ Ｐゴシック" panose="020B0600070205080204" pitchFamily="34" charset="-128"/>
              </a:rPr>
              <a:t>Sugeno</a:t>
            </a:r>
            <a:r>
              <a:rPr lang="en-US" altLang="en-US" dirty="0">
                <a:ea typeface="ＭＳ Ｐゴシック" panose="020B0600070205080204" pitchFamily="34" charset="-128"/>
              </a:rPr>
              <a:t>  Tsukamoto fuzzy models.</a:t>
            </a:r>
          </a:p>
          <a:p>
            <a:r>
              <a:rPr lang="en-US" altLang="en-US" dirty="0">
                <a:ea typeface="ＭＳ Ｐゴシック" panose="020B0600070205080204" pitchFamily="34" charset="-128"/>
              </a:rPr>
              <a:t>ANFIS uses a hybrid learning algorithm</a:t>
            </a:r>
          </a:p>
          <a:p>
            <a:endParaRPr lang="en-US" altLang="en-US" dirty="0">
              <a:ea typeface="ＭＳ Ｐゴシック" panose="020B0600070205080204" pitchFamily="34" charset="-128"/>
            </a:endParaRPr>
          </a:p>
        </p:txBody>
      </p:sp>
      <p:sp>
        <p:nvSpPr>
          <p:cNvPr id="51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5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0C469AA-9AB5-4440-8E69-18465F2C4019}" type="slidenum">
              <a:rPr lang="en-US" altLang="en-US" sz="1400">
                <a:solidFill>
                  <a:srgbClr val="898989"/>
                </a:solidFill>
              </a:rPr>
              <a:pPr eaLnBrk="1" hangingPunct="1"/>
              <a:t>3</a:t>
            </a:fld>
            <a:endParaRPr lang="en-US" altLang="en-US" sz="14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ea typeface="ＭＳ Ｐゴシック" panose="020B0600070205080204" pitchFamily="34" charset="-128"/>
              </a:rPr>
              <a:t>result</a:t>
            </a:r>
          </a:p>
        </p:txBody>
      </p:sp>
      <p:sp>
        <p:nvSpPr>
          <p:cNvPr id="32771" name="Content Placeholder 2"/>
          <p:cNvSpPr>
            <a:spLocks noGrp="1"/>
          </p:cNvSpPr>
          <p:nvPr>
            <p:ph idx="1"/>
          </p:nvPr>
        </p:nvSpPr>
        <p:spPr/>
        <p:txBody>
          <a:bodyPr/>
          <a:lstStyle/>
          <a:p>
            <a:r>
              <a:rPr lang="en-US" altLang="en-US" sz="3200">
                <a:ea typeface="ＭＳ Ｐゴシック" panose="020B0600070205080204" pitchFamily="34" charset="-128"/>
              </a:rPr>
              <a:t>Data inverse learning ANFIS</a:t>
            </a:r>
          </a:p>
        </p:txBody>
      </p:sp>
      <p:sp>
        <p:nvSpPr>
          <p:cNvPr id="327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327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A2582271-FEE0-4346-B433-84219B15356A}" type="slidenum">
              <a:rPr lang="en-US" altLang="en-US" sz="1400">
                <a:solidFill>
                  <a:srgbClr val="898989"/>
                </a:solidFill>
              </a:rPr>
              <a:pPr eaLnBrk="1" hangingPunct="1"/>
              <a:t>30</a:t>
            </a:fld>
            <a:endParaRPr lang="en-US" altLang="en-US" sz="1400">
              <a:solidFill>
                <a:srgbClr val="898989"/>
              </a:solidFill>
            </a:endParaRPr>
          </a:p>
        </p:txBody>
      </p:sp>
      <p:pic>
        <p:nvPicPr>
          <p:cNvPr id="327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38" y="2360613"/>
            <a:ext cx="5715000" cy="492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5"/>
          <p:cNvSpPr>
            <a:spLocks noChangeArrowheads="1"/>
          </p:cNvSpPr>
          <p:nvPr/>
        </p:nvSpPr>
        <p:spPr bwMode="auto">
          <a:xfrm>
            <a:off x="266700" y="3221038"/>
            <a:ext cx="3206750"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id-ID" altLang="en-US" sz="1800"/>
              <a:t> </a:t>
            </a:r>
            <a:endParaRPr lang="en-US" altLang="en-US" sz="1800"/>
          </a:p>
          <a:p>
            <a:pPr eaLnBrk="1" hangingPunct="1"/>
            <a:r>
              <a:rPr lang="id-ID" altLang="en-US" sz="1800" b="1"/>
              <a:t>plant.m:</a:t>
            </a:r>
            <a:endParaRPr lang="en-US" altLang="en-US" sz="1800"/>
          </a:p>
          <a:p>
            <a:pPr eaLnBrk="1" hangingPunct="1"/>
            <a:r>
              <a:rPr lang="en-US" altLang="en-US" sz="1800" b="1"/>
              <a:t> </a:t>
            </a:r>
            <a:endParaRPr lang="en-US" altLang="en-US" sz="1800"/>
          </a:p>
          <a:p>
            <a:pPr eaLnBrk="1" hangingPunct="1"/>
            <a:r>
              <a:rPr lang="id-ID" altLang="en-US" sz="1800"/>
              <a:t>function out = plant(y, u);</a:t>
            </a:r>
            <a:endParaRPr lang="en-US" altLang="en-US" sz="1800"/>
          </a:p>
          <a:p>
            <a:pPr eaLnBrk="1" hangingPunct="1"/>
            <a:r>
              <a:rPr lang="id-ID" altLang="en-US" sz="1800"/>
              <a:t>out = y*u/(1+y^2)-tan(u);</a:t>
            </a:r>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ea typeface="ＭＳ Ｐゴシック" panose="020B0600070205080204" pitchFamily="34" charset="-128"/>
              </a:rPr>
              <a:t>result</a:t>
            </a:r>
          </a:p>
        </p:txBody>
      </p:sp>
      <p:sp>
        <p:nvSpPr>
          <p:cNvPr id="3" name="Content Placeholder 2"/>
          <p:cNvSpPr>
            <a:spLocks noGrp="1"/>
          </p:cNvSpPr>
          <p:nvPr>
            <p:ph idx="1"/>
          </p:nvPr>
        </p:nvSpPr>
        <p:spPr/>
        <p:txBody>
          <a:bodyPr/>
          <a:lstStyle/>
          <a:p>
            <a:pPr>
              <a:defRPr/>
            </a:pPr>
            <a:r>
              <a:rPr lang="en-US" sz="3200" dirty="0"/>
              <a:t>Error curve </a:t>
            </a:r>
            <a:r>
              <a:rPr lang="es-ES" sz="3200" dirty="0"/>
              <a:t>and  </a:t>
            </a:r>
            <a:r>
              <a:rPr lang="es-ES" sz="3200" dirty="0" err="1"/>
              <a:t>step</a:t>
            </a:r>
            <a:r>
              <a:rPr lang="es-ES" sz="3200" dirty="0"/>
              <a:t> </a:t>
            </a:r>
            <a:r>
              <a:rPr lang="es-ES" sz="3200" dirty="0" err="1"/>
              <a:t>sizes</a:t>
            </a:r>
            <a:endParaRPr lang="es-ES" sz="3200" dirty="0"/>
          </a:p>
          <a:p>
            <a:pPr>
              <a:defRPr/>
            </a:pPr>
            <a:endParaRPr lang="es-ES" b="1" dirty="0"/>
          </a:p>
          <a:p>
            <a:pPr>
              <a:defRPr/>
            </a:pPr>
            <a:endParaRPr lang="es-ES" b="1" dirty="0"/>
          </a:p>
          <a:p>
            <a:pPr>
              <a:defRPr/>
            </a:pPr>
            <a:endParaRPr lang="es-ES" b="1" dirty="0"/>
          </a:p>
          <a:p>
            <a:pPr>
              <a:defRPr/>
            </a:pPr>
            <a:endParaRPr lang="es-ES" b="1" dirty="0"/>
          </a:p>
          <a:p>
            <a:pPr>
              <a:defRPr/>
            </a:pPr>
            <a:endParaRPr lang="es-ES" b="1" dirty="0"/>
          </a:p>
          <a:p>
            <a:pPr>
              <a:defRPr/>
            </a:pPr>
            <a:endParaRPr lang="es-ES" b="1" dirty="0"/>
          </a:p>
          <a:p>
            <a:pPr>
              <a:defRPr/>
            </a:pPr>
            <a:endParaRPr lang="es-ES" b="1" dirty="0"/>
          </a:p>
          <a:p>
            <a:pPr>
              <a:defRPr/>
            </a:pPr>
            <a:endParaRPr lang="es-ES" b="1" dirty="0"/>
          </a:p>
          <a:p>
            <a:pPr>
              <a:defRPr/>
            </a:pPr>
            <a:endParaRPr lang="es-ES" b="1" dirty="0"/>
          </a:p>
          <a:p>
            <a:pPr marL="0" indent="0">
              <a:buFont typeface="Arial" panose="020B0604020202020204" pitchFamily="34" charset="0"/>
              <a:buNone/>
              <a:defRPr/>
            </a:pPr>
            <a:r>
              <a:rPr lang="es-ES" b="1" dirty="0"/>
              <a:t>                                                      </a:t>
            </a:r>
            <a:r>
              <a:rPr lang="en-US" dirty="0" err="1"/>
              <a:t>Hasil</a:t>
            </a:r>
            <a:r>
              <a:rPr lang="en-US" dirty="0"/>
              <a:t> </a:t>
            </a:r>
            <a:r>
              <a:rPr lang="en-US" dirty="0" err="1"/>
              <a:t>kontroler</a:t>
            </a:r>
            <a:r>
              <a:rPr lang="en-US" dirty="0"/>
              <a:t> ANFIS</a:t>
            </a:r>
          </a:p>
        </p:txBody>
      </p:sp>
      <p:sp>
        <p:nvSpPr>
          <p:cNvPr id="337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337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A2BE413E-D7D4-4159-AAB8-AE09CFB42B59}" type="slidenum">
              <a:rPr lang="en-US" altLang="en-US" sz="1400">
                <a:solidFill>
                  <a:srgbClr val="898989"/>
                </a:solidFill>
              </a:rPr>
              <a:pPr eaLnBrk="1" hangingPunct="1"/>
              <a:t>31</a:t>
            </a:fld>
            <a:endParaRPr lang="en-US" altLang="en-US" sz="1400">
              <a:solidFill>
                <a:srgbClr val="898989"/>
              </a:solidFill>
            </a:endParaRPr>
          </a:p>
        </p:txBody>
      </p:sp>
      <p:pic>
        <p:nvPicPr>
          <p:cNvPr id="337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2527300"/>
            <a:ext cx="383063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925" y="2359025"/>
            <a:ext cx="4810125" cy="420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177800" y="1420813"/>
            <a:ext cx="9620250" cy="3879850"/>
          </a:xfrm>
        </p:spPr>
        <p:txBody>
          <a:bodyPr/>
          <a:lstStyle/>
          <a:p>
            <a:r>
              <a:rPr lang="en-US" altLang="en-US">
                <a:ea typeface="ＭＳ Ｐゴシック" panose="020B0600070205080204" pitchFamily="34" charset="-128"/>
              </a:rPr>
              <a:t>Currency prediction</a:t>
            </a:r>
          </a:p>
          <a:p>
            <a:r>
              <a:rPr lang="en-US" altLang="en-US">
                <a:ea typeface="ＭＳ Ｐゴシック" panose="020B0600070205080204" pitchFamily="34" charset="-128"/>
              </a:rPr>
              <a:t>Robot controller</a:t>
            </a:r>
          </a:p>
          <a:p>
            <a:r>
              <a:rPr lang="en-US" altLang="en-US">
                <a:ea typeface="ＭＳ Ｐゴシック" panose="020B0600070205080204" pitchFamily="34" charset="-128"/>
              </a:rPr>
              <a:t>Face tracking</a:t>
            </a:r>
          </a:p>
        </p:txBody>
      </p:sp>
      <p:sp>
        <p:nvSpPr>
          <p:cNvPr id="3481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348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8F6790F8-DFCB-464A-A555-037C066A6C70}" type="slidenum">
              <a:rPr lang="en-US" altLang="en-US" sz="1400">
                <a:solidFill>
                  <a:srgbClr val="898989"/>
                </a:solidFill>
              </a:rPr>
              <a:pPr eaLnBrk="1" hangingPunct="1"/>
              <a:t>32</a:t>
            </a:fld>
            <a:endParaRPr lang="en-US" altLang="en-US" sz="1400">
              <a:solidFill>
                <a:srgbClr val="898989"/>
              </a:solidFill>
            </a:endParaRPr>
          </a:p>
        </p:txBody>
      </p:sp>
      <p:sp>
        <p:nvSpPr>
          <p:cNvPr id="34821" name="Title 1"/>
          <p:cNvSpPr>
            <a:spLocks noGrp="1"/>
          </p:cNvSpPr>
          <p:nvPr>
            <p:ph type="title"/>
          </p:nvPr>
        </p:nvSpPr>
        <p:spPr>
          <a:xfrm>
            <a:off x="606425" y="23813"/>
            <a:ext cx="9620250" cy="1260475"/>
          </a:xfrm>
        </p:spPr>
        <p:txBody>
          <a:bodyPr/>
          <a:lstStyle/>
          <a:p>
            <a:r>
              <a:rPr lang="en-US" altLang="en-US">
                <a:ea typeface="ＭＳ Ｐゴシック" panose="020B0600070205080204" pitchFamily="34" charset="-128"/>
              </a:rPr>
              <a:t>Implementation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6425" y="23813"/>
            <a:ext cx="9620250" cy="1260475"/>
          </a:xfrm>
        </p:spPr>
        <p:txBody>
          <a:bodyPr/>
          <a:lstStyle/>
          <a:p>
            <a:r>
              <a:rPr lang="en-US" altLang="en-US">
                <a:ea typeface="ＭＳ Ｐゴシック" panose="020B0600070205080204" pitchFamily="34" charset="-128"/>
              </a:rPr>
              <a:t>Implementation</a:t>
            </a:r>
          </a:p>
        </p:txBody>
      </p:sp>
      <p:sp>
        <p:nvSpPr>
          <p:cNvPr id="35843"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358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358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BEE07144-B561-42C2-8862-B49014B1EBFD}" type="slidenum">
              <a:rPr lang="en-US" altLang="en-US" sz="1400">
                <a:solidFill>
                  <a:srgbClr val="898989"/>
                </a:solidFill>
              </a:rPr>
              <a:pPr eaLnBrk="1" hangingPunct="1"/>
              <a:t>33</a:t>
            </a:fld>
            <a:endParaRPr lang="en-US" altLang="en-US" sz="1400">
              <a:solidFill>
                <a:srgbClr val="898989"/>
              </a:solidFill>
            </a:endParaRPr>
          </a:p>
        </p:txBody>
      </p:sp>
      <p:pic>
        <p:nvPicPr>
          <p:cNvPr id="358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268538"/>
            <a:ext cx="7926388"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altLang="en-US">
              <a:ea typeface="ＭＳ Ｐゴシック" panose="020B0600070205080204" pitchFamily="34" charset="-128"/>
            </a:endParaRPr>
          </a:p>
        </p:txBody>
      </p:sp>
      <p:sp>
        <p:nvSpPr>
          <p:cNvPr id="36867"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368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368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D16579A-7DA3-44A2-BB78-525B1B89423F}" type="slidenum">
              <a:rPr lang="en-US" altLang="en-US" sz="1400">
                <a:solidFill>
                  <a:srgbClr val="898989"/>
                </a:solidFill>
              </a:rPr>
              <a:pPr eaLnBrk="1" hangingPunct="1"/>
              <a:t>34</a:t>
            </a:fld>
            <a:endParaRPr lang="en-US" altLang="en-US" sz="1400">
              <a:solidFill>
                <a:srgbClr val="898989"/>
              </a:solidFill>
            </a:endParaRPr>
          </a:p>
        </p:txBody>
      </p:sp>
      <p:pic>
        <p:nvPicPr>
          <p:cNvPr id="368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850" y="1754188"/>
            <a:ext cx="4352925"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ea typeface="ＭＳ Ｐゴシック" panose="020B0600070205080204" pitchFamily="34" charset="-128"/>
              </a:rPr>
              <a:t>Implementation</a:t>
            </a:r>
          </a:p>
        </p:txBody>
      </p:sp>
      <p:sp>
        <p:nvSpPr>
          <p:cNvPr id="37891" name="Content Placeholder 2"/>
          <p:cNvSpPr>
            <a:spLocks noGrp="1"/>
          </p:cNvSpPr>
          <p:nvPr>
            <p:ph idx="1"/>
          </p:nvPr>
        </p:nvSpPr>
        <p:spPr/>
        <p:txBody>
          <a:bodyPr/>
          <a:lstStyle/>
          <a:p>
            <a:r>
              <a:rPr lang="en-US" altLang="en-US">
                <a:ea typeface="ＭＳ Ｐゴシック" panose="020B0600070205080204" pitchFamily="34" charset="-128"/>
              </a:rPr>
              <a:t>Robot controller</a:t>
            </a:r>
          </a:p>
        </p:txBody>
      </p:sp>
      <p:sp>
        <p:nvSpPr>
          <p:cNvPr id="378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378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0DE0743-1361-42BE-A33B-ECC15AC0FAEC}" type="slidenum">
              <a:rPr lang="en-US" altLang="en-US" sz="1400">
                <a:solidFill>
                  <a:srgbClr val="898989"/>
                </a:solidFill>
              </a:rPr>
              <a:pPr eaLnBrk="1" hangingPunct="1"/>
              <a:t>35</a:t>
            </a:fld>
            <a:endParaRPr lang="en-US" altLang="en-US" sz="1400">
              <a:solidFill>
                <a:srgbClr val="898989"/>
              </a:solidFill>
            </a:endParaRPr>
          </a:p>
        </p:txBody>
      </p:sp>
      <p:pic>
        <p:nvPicPr>
          <p:cNvPr id="3789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8" y="2173288"/>
            <a:ext cx="692626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712788" y="84138"/>
            <a:ext cx="9620250" cy="1260475"/>
          </a:xfrm>
        </p:spPr>
        <p:txBody>
          <a:bodyPr/>
          <a:lstStyle/>
          <a:p>
            <a:r>
              <a:rPr lang="en-US" altLang="en-US">
                <a:ea typeface="ＭＳ Ｐゴシック" panose="020B0600070205080204" pitchFamily="34" charset="-128"/>
              </a:rPr>
              <a:t>Face Tracking using ANFIS</a:t>
            </a:r>
          </a:p>
        </p:txBody>
      </p:sp>
      <p:sp>
        <p:nvSpPr>
          <p:cNvPr id="38915" name="Content Placeholder 2"/>
          <p:cNvSpPr>
            <a:spLocks noGrp="1"/>
          </p:cNvSpPr>
          <p:nvPr>
            <p:ph idx="1"/>
          </p:nvPr>
        </p:nvSpPr>
        <p:spPr/>
        <p:txBody>
          <a:bodyPr/>
          <a:lstStyle/>
          <a:p>
            <a:r>
              <a:rPr lang="en-US" altLang="en-US" sz="3200">
                <a:ea typeface="ＭＳ Ｐゴシック" panose="020B0600070205080204" pitchFamily="34" charset="-128"/>
              </a:rPr>
              <a:t>Using pan tilt camera</a:t>
            </a:r>
          </a:p>
          <a:p>
            <a:endParaRPr lang="en-US" altLang="en-US">
              <a:ea typeface="ＭＳ Ｐゴシック" panose="020B0600070205080204" pitchFamily="34" charset="-128"/>
            </a:endParaRPr>
          </a:p>
        </p:txBody>
      </p:sp>
      <p:sp>
        <p:nvSpPr>
          <p:cNvPr id="389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07B3B19-A37B-44BF-AE70-398A91203CD9}" type="slidenum">
              <a:rPr lang="en-US" altLang="en-US" sz="1400">
                <a:solidFill>
                  <a:srgbClr val="898989"/>
                </a:solidFill>
              </a:rPr>
              <a:pPr eaLnBrk="1" hangingPunct="1"/>
              <a:t>36</a:t>
            </a:fld>
            <a:endParaRPr lang="en-US" altLang="en-US" sz="1400">
              <a:solidFill>
                <a:srgbClr val="898989"/>
              </a:solidFill>
            </a:endParaRPr>
          </a:p>
        </p:txBody>
      </p:sp>
      <p:pic>
        <p:nvPicPr>
          <p:cNvPr id="389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2324100"/>
            <a:ext cx="721518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763" y="4532313"/>
            <a:ext cx="64135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3993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399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BF1B99F-3E5F-4CBD-B76C-CA3C50B21DC9}" type="slidenum">
              <a:rPr lang="en-US" altLang="en-US" sz="1400">
                <a:solidFill>
                  <a:srgbClr val="898989"/>
                </a:solidFill>
              </a:rPr>
              <a:pPr eaLnBrk="1" hangingPunct="1"/>
              <a:t>37</a:t>
            </a:fld>
            <a:endParaRPr lang="en-US" altLang="en-US" sz="1400">
              <a:solidFill>
                <a:srgbClr val="898989"/>
              </a:solidFill>
            </a:endParaRPr>
          </a:p>
        </p:txBody>
      </p:sp>
      <p:pic>
        <p:nvPicPr>
          <p:cNvPr id="39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2689225"/>
            <a:ext cx="587375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itle 1"/>
          <p:cNvSpPr>
            <a:spLocks noGrp="1"/>
          </p:cNvSpPr>
          <p:nvPr>
            <p:ph type="title"/>
          </p:nvPr>
        </p:nvSpPr>
        <p:spPr>
          <a:xfrm>
            <a:off x="623888" y="0"/>
            <a:ext cx="9618662" cy="1260475"/>
          </a:xfrm>
        </p:spPr>
        <p:txBody>
          <a:bodyPr/>
          <a:lstStyle/>
          <a:p>
            <a:r>
              <a:rPr lang="en-US" altLang="en-US">
                <a:ea typeface="ＭＳ Ｐゴシック" panose="020B0600070205080204" pitchFamily="34" charset="-128"/>
              </a:rPr>
              <a:t>Face Tracking using ANFIS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2034103-96E3-4780-A128-FB2DAEB94A0F}" type="slidenum">
              <a:rPr lang="en-US" altLang="en-US" sz="1400">
                <a:solidFill>
                  <a:srgbClr val="898989"/>
                </a:solidFill>
              </a:rPr>
              <a:pPr eaLnBrk="1" hangingPunct="1"/>
              <a:t>38</a:t>
            </a:fld>
            <a:endParaRPr lang="en-US" altLang="en-US" sz="1400">
              <a:solidFill>
                <a:srgbClr val="898989"/>
              </a:solidFill>
            </a:endParaRPr>
          </a:p>
        </p:txBody>
      </p:sp>
      <p:sp>
        <p:nvSpPr>
          <p:cNvPr id="41987" name="Rectangle 2"/>
          <p:cNvSpPr txBox="1">
            <a:spLocks noChangeArrowheads="1"/>
          </p:cNvSpPr>
          <p:nvPr/>
        </p:nvSpPr>
        <p:spPr bwMode="auto">
          <a:xfrm>
            <a:off x="1603375" y="0"/>
            <a:ext cx="81946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3600">
                <a:latin typeface="Interstate"/>
              </a:rPr>
              <a:t>References</a:t>
            </a:r>
          </a:p>
        </p:txBody>
      </p:sp>
      <p:sp>
        <p:nvSpPr>
          <p:cNvPr id="11" name="TextBox 10"/>
          <p:cNvSpPr txBox="1"/>
          <p:nvPr/>
        </p:nvSpPr>
        <p:spPr>
          <a:xfrm>
            <a:off x="463550" y="1828800"/>
            <a:ext cx="9690100" cy="2674938"/>
          </a:xfrm>
          <a:prstGeom prst="rect">
            <a:avLst/>
          </a:prstGeom>
          <a:noFill/>
        </p:spPr>
        <p:txBody>
          <a:bodyPr lIns="104287" tIns="52144" rIns="104287" bIns="52144">
            <a:spAutoFit/>
          </a:bodyPr>
          <a:lstStyle/>
          <a:p>
            <a:pPr marL="457200" indent="-457200">
              <a:buFont typeface="Arial" pitchFamily="34" charset="0"/>
              <a:buChar char="•"/>
              <a:defRPr/>
            </a:pPr>
            <a:r>
              <a:rPr lang="en-US" sz="2800" dirty="0" err="1"/>
              <a:t>Adries</a:t>
            </a:r>
            <a:r>
              <a:rPr lang="en-US" sz="2800" dirty="0"/>
              <a:t> P. </a:t>
            </a:r>
            <a:r>
              <a:rPr lang="en-US" sz="2800" dirty="0" err="1"/>
              <a:t>Engelbrect</a:t>
            </a:r>
            <a:r>
              <a:rPr lang="en-US" sz="2800" dirty="0"/>
              <a:t>. (2007), </a:t>
            </a:r>
            <a:r>
              <a:rPr lang="en-US" sz="2800" b="1" i="1" dirty="0"/>
              <a:t>Computational Intelligence An Introduction</a:t>
            </a:r>
            <a:r>
              <a:rPr lang="en-US" sz="2800" dirty="0"/>
              <a:t>. 2</a:t>
            </a:r>
            <a:r>
              <a:rPr lang="en-US" sz="2800" baseline="30000" dirty="0"/>
              <a:t>nd</a:t>
            </a:r>
            <a:r>
              <a:rPr lang="en-US" sz="2800" dirty="0"/>
              <a:t> ed. John Wiley &amp; Sons. USA.</a:t>
            </a:r>
          </a:p>
          <a:p>
            <a:pPr marL="457200" indent="-457200">
              <a:buFont typeface="Arial" pitchFamily="34" charset="0"/>
              <a:buChar char="•"/>
              <a:defRPr/>
            </a:pPr>
            <a:r>
              <a:rPr lang="en-US" sz="2800" i="1" dirty="0"/>
              <a:t>Widodo Budiharto (2014), </a:t>
            </a:r>
            <a:r>
              <a:rPr lang="en-US" sz="2800" b="1" i="1" dirty="0"/>
              <a:t>Modern Robotics with </a:t>
            </a:r>
            <a:r>
              <a:rPr lang="en-US" sz="2800" b="1" i="1" dirty="0" err="1"/>
              <a:t>OpenCV</a:t>
            </a:r>
            <a:r>
              <a:rPr lang="en-US" sz="2800" b="1" i="1" dirty="0"/>
              <a:t>, </a:t>
            </a:r>
            <a:r>
              <a:rPr lang="en-US" sz="2800" dirty="0"/>
              <a:t>SPG Publisher, USA.</a:t>
            </a:r>
          </a:p>
          <a:p>
            <a:pPr marL="457200" indent="-457200">
              <a:buFont typeface="Arial" pitchFamily="34" charset="0"/>
              <a:buChar char="•"/>
              <a:defRPr/>
            </a:pPr>
            <a:r>
              <a:rPr lang="en-US" sz="2800" dirty="0"/>
              <a:t>http://www.mathworks.com/products/fuzzy-logic/</a:t>
            </a:r>
          </a:p>
          <a:p>
            <a:pPr>
              <a:defRPr/>
            </a:pPr>
            <a:r>
              <a:rPr lang="en-US" sz="2700" dirty="0">
                <a:latin typeface="+mn-lt"/>
                <a:ea typeface="ＭＳ Ｐゴシック" pitchFamily="-109" charset="-128"/>
                <a:cs typeface="ＭＳ Ｐゴシック" pitchFamily="-109" charset="-128"/>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20000"/>
              </a:spcBef>
              <a:buFont typeface="Arial" panose="020B0604020202020204" pitchFamily="34" charset="0"/>
              <a:buNone/>
            </a:pPr>
            <a:r>
              <a:rPr lang="en-US" altLang="en-US" sz="7200" b="1">
                <a:solidFill>
                  <a:schemeClr val="bg1"/>
                </a:solidFill>
                <a:latin typeface="Edwardian Script ITC" panose="030303020407070D0804" pitchFamily="66"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23888" y="168275"/>
            <a:ext cx="9618662" cy="1260475"/>
          </a:xfrm>
        </p:spPr>
        <p:txBody>
          <a:bodyPr/>
          <a:lstStyle/>
          <a:p>
            <a:r>
              <a:rPr lang="en-US" altLang="en-US">
                <a:ea typeface="ＭＳ Ｐゴシック" panose="020B0600070205080204" pitchFamily="34" charset="-128"/>
              </a:rPr>
              <a:t>Function of ANFIS</a:t>
            </a:r>
          </a:p>
        </p:txBody>
      </p:sp>
      <p:sp>
        <p:nvSpPr>
          <p:cNvPr id="6147" name="Content Placeholder 2"/>
          <p:cNvSpPr>
            <a:spLocks noGrp="1"/>
          </p:cNvSpPr>
          <p:nvPr>
            <p:ph idx="1"/>
          </p:nvPr>
        </p:nvSpPr>
        <p:spPr/>
        <p:txBody>
          <a:bodyPr/>
          <a:lstStyle/>
          <a:p>
            <a:r>
              <a:rPr lang="en-US" altLang="en-US">
                <a:ea typeface="ＭＳ Ｐゴシック" panose="020B0600070205080204" pitchFamily="34" charset="-128"/>
              </a:rPr>
              <a:t>Controller systems</a:t>
            </a:r>
          </a:p>
          <a:p>
            <a:r>
              <a:rPr lang="en-US" altLang="en-US">
                <a:ea typeface="ＭＳ Ｐゴシック" panose="020B0600070205080204" pitchFamily="34" charset="-128"/>
              </a:rPr>
              <a:t>Adaptive Systems</a:t>
            </a:r>
          </a:p>
        </p:txBody>
      </p:sp>
      <p:sp>
        <p:nvSpPr>
          <p:cNvPr id="61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61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7B4B891-30B5-4C37-8377-029A29AF9672}" type="slidenum">
              <a:rPr lang="en-US" altLang="en-US" sz="1400">
                <a:solidFill>
                  <a:srgbClr val="898989"/>
                </a:solidFill>
              </a:rPr>
              <a:pPr eaLnBrk="1" hangingPunct="1"/>
              <a:t>4</a:t>
            </a:fld>
            <a:endParaRPr lang="en-US" altLang="en-US" sz="14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33375" y="84138"/>
            <a:ext cx="9620250" cy="1260475"/>
          </a:xfrm>
        </p:spPr>
        <p:txBody>
          <a:bodyPr/>
          <a:lstStyle/>
          <a:p>
            <a:r>
              <a:rPr lang="en-US" altLang="en-US">
                <a:ea typeface="ＭＳ Ｐゴシック" panose="020B0600070205080204" pitchFamily="34" charset="-128"/>
              </a:rPr>
              <a:t>Sugeno Model</a:t>
            </a:r>
          </a:p>
        </p:txBody>
      </p:sp>
      <p:sp>
        <p:nvSpPr>
          <p:cNvPr id="7171" name="Content Placeholder 2"/>
          <p:cNvSpPr>
            <a:spLocks noGrp="1"/>
          </p:cNvSpPr>
          <p:nvPr>
            <p:ph idx="1"/>
          </p:nvPr>
        </p:nvSpPr>
        <p:spPr/>
        <p:txBody>
          <a:bodyPr/>
          <a:lstStyle/>
          <a:p>
            <a:r>
              <a:rPr lang="en-US" altLang="en-US" sz="3200">
                <a:ea typeface="ＭＳ Ｐゴシック" panose="020B0600070205080204" pitchFamily="34" charset="-128"/>
              </a:rPr>
              <a:t>Assume that the fuzzy inference system has two inputs x And y and one output z</a:t>
            </a:r>
          </a:p>
          <a:p>
            <a:r>
              <a:rPr lang="en-US" altLang="en-US" sz="3200">
                <a:ea typeface="ＭＳ Ｐゴシック" panose="020B0600070205080204" pitchFamily="34" charset="-128"/>
              </a:rPr>
              <a:t>A first-order Sugeno fuzzy model has rules as the following:</a:t>
            </a:r>
          </a:p>
          <a:p>
            <a:pPr>
              <a:buFont typeface="Arial" panose="020B0604020202020204" pitchFamily="34" charset="0"/>
              <a:buNone/>
            </a:pPr>
            <a:endParaRPr lang="en-US" altLang="en-US">
              <a:ea typeface="ＭＳ Ｐゴシック" panose="020B0600070205080204" pitchFamily="34" charset="-128"/>
            </a:endParaRPr>
          </a:p>
        </p:txBody>
      </p:sp>
      <p:sp>
        <p:nvSpPr>
          <p:cNvPr id="71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71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CF5250DE-ACCC-40F2-AC55-747704ABEC3F}" type="slidenum">
              <a:rPr lang="en-US" altLang="en-US" sz="1400">
                <a:solidFill>
                  <a:srgbClr val="898989"/>
                </a:solidFill>
              </a:rPr>
              <a:pPr eaLnBrk="1" hangingPunct="1"/>
              <a:t>5</a:t>
            </a:fld>
            <a:endParaRPr lang="en-US" altLang="en-US" sz="1400">
              <a:solidFill>
                <a:srgbClr val="898989"/>
              </a:solidFill>
            </a:endParaRPr>
          </a:p>
        </p:txBody>
      </p:sp>
      <p:pic>
        <p:nvPicPr>
          <p:cNvPr id="71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4297363"/>
            <a:ext cx="79724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ea typeface="ＭＳ Ｐゴシック" panose="020B0600070205080204" pitchFamily="34" charset="-128"/>
              </a:rPr>
              <a:t>Sugeno model I</a:t>
            </a:r>
          </a:p>
        </p:txBody>
      </p:sp>
      <p:sp>
        <p:nvSpPr>
          <p:cNvPr id="8195"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81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8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E11990E7-D284-4918-83DB-66C53EC84CB9}" type="slidenum">
              <a:rPr lang="en-US" altLang="en-US" sz="1400">
                <a:solidFill>
                  <a:srgbClr val="898989"/>
                </a:solidFill>
              </a:rPr>
              <a:pPr eaLnBrk="1" hangingPunct="1"/>
              <a:t>6</a:t>
            </a:fld>
            <a:endParaRPr lang="en-US" altLang="en-US" sz="1400">
              <a:solidFill>
                <a:srgbClr val="898989"/>
              </a:solidFill>
            </a:endParaRPr>
          </a:p>
        </p:txBody>
      </p:sp>
      <p:pic>
        <p:nvPicPr>
          <p:cNvPr id="81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388" y="1849438"/>
            <a:ext cx="8618537"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61963" y="84138"/>
            <a:ext cx="9620250" cy="1260475"/>
          </a:xfrm>
        </p:spPr>
        <p:txBody>
          <a:bodyPr/>
          <a:lstStyle/>
          <a:p>
            <a:r>
              <a:rPr lang="en-US" altLang="en-US">
                <a:ea typeface="ＭＳ Ｐゴシック" panose="020B0600070205080204" pitchFamily="34" charset="-128"/>
              </a:rPr>
              <a:t>ANFIS Architecture</a:t>
            </a:r>
          </a:p>
        </p:txBody>
      </p:sp>
      <p:sp>
        <p:nvSpPr>
          <p:cNvPr id="9219"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922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92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E0C11646-782E-43B3-BA1B-627EDFD1B531}" type="slidenum">
              <a:rPr lang="en-US" altLang="en-US" sz="1400">
                <a:solidFill>
                  <a:srgbClr val="898989"/>
                </a:solidFill>
              </a:rPr>
              <a:pPr eaLnBrk="1" hangingPunct="1"/>
              <a:t>7</a:t>
            </a:fld>
            <a:endParaRPr lang="en-US" altLang="en-US" sz="1400">
              <a:solidFill>
                <a:srgbClr val="898989"/>
              </a:solidFill>
            </a:endParaRPr>
          </a:p>
        </p:txBody>
      </p:sp>
      <p:pic>
        <p:nvPicPr>
          <p:cNvPr id="92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2100263"/>
            <a:ext cx="87630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ea typeface="ＭＳ Ｐゴシック" panose="020B0600070205080204" pitchFamily="34" charset="-128"/>
              </a:rPr>
              <a:t>Layer 1 -I</a:t>
            </a:r>
          </a:p>
        </p:txBody>
      </p:sp>
      <p:sp>
        <p:nvSpPr>
          <p:cNvPr id="10243"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102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AD83E59B-4725-4DDA-93AA-C1B0602AD221}" type="slidenum">
              <a:rPr lang="en-US" altLang="en-US" sz="1400">
                <a:solidFill>
                  <a:srgbClr val="898989"/>
                </a:solidFill>
              </a:rPr>
              <a:pPr eaLnBrk="1" hangingPunct="1"/>
              <a:t>8</a:t>
            </a:fld>
            <a:endParaRPr lang="en-US" altLang="en-US" sz="1400">
              <a:solidFill>
                <a:srgbClr val="898989"/>
              </a:solidFill>
            </a:endParaRPr>
          </a:p>
        </p:txBody>
      </p:sp>
      <p:pic>
        <p:nvPicPr>
          <p:cNvPr id="102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2268538"/>
            <a:ext cx="9240837"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ea typeface="ＭＳ Ｐゴシック" panose="020B0600070205080204" pitchFamily="34" charset="-128"/>
              </a:rPr>
              <a:t>Layer 1-II</a:t>
            </a:r>
          </a:p>
        </p:txBody>
      </p:sp>
      <p:sp>
        <p:nvSpPr>
          <p:cNvPr id="11267" name="Content Placeholder 2"/>
          <p:cNvSpPr>
            <a:spLocks noGrp="1"/>
          </p:cNvSpPr>
          <p:nvPr>
            <p:ph idx="1"/>
          </p:nvPr>
        </p:nvSpPr>
        <p:spPr/>
        <p:txBody>
          <a:bodyPr/>
          <a:lstStyle/>
          <a:p>
            <a:endParaRPr lang="en-US" altLang="en-US">
              <a:ea typeface="ＭＳ Ｐゴシック" panose="020B0600070205080204" pitchFamily="34" charset="-128"/>
            </a:endParaRPr>
          </a:p>
        </p:txBody>
      </p:sp>
      <p:sp>
        <p:nvSpPr>
          <p:cNvPr id="112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12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2F04FD50-63B5-4CFB-8BEB-AC5ABBFAF2DE}" type="slidenum">
              <a:rPr lang="en-US" altLang="en-US" sz="1400">
                <a:solidFill>
                  <a:srgbClr val="898989"/>
                </a:solidFill>
              </a:rPr>
              <a:pPr eaLnBrk="1" hangingPunct="1"/>
              <a:t>9</a:t>
            </a:fld>
            <a:endParaRPr lang="en-US" altLang="en-US" sz="1400">
              <a:solidFill>
                <a:srgbClr val="898989"/>
              </a:solidFill>
            </a:endParaRPr>
          </a:p>
        </p:txBody>
      </p:sp>
      <p:pic>
        <p:nvPicPr>
          <p:cNvPr id="112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184400"/>
            <a:ext cx="8918575" cy="311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657</TotalTime>
  <Words>1029</Words>
  <Application>Microsoft Office PowerPoint</Application>
  <PresentationFormat>Custom</PresentationFormat>
  <Paragraphs>202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Agenda</vt:lpstr>
      <vt:lpstr>Introduction ANFIS</vt:lpstr>
      <vt:lpstr>Function of ANFIS</vt:lpstr>
      <vt:lpstr>Sugeno Model</vt:lpstr>
      <vt:lpstr>Sugeno model I</vt:lpstr>
      <vt:lpstr>ANFIS Architecture</vt:lpstr>
      <vt:lpstr>Layer 1 -I</vt:lpstr>
      <vt:lpstr>Layer 1-II</vt:lpstr>
      <vt:lpstr>Layer 2</vt:lpstr>
      <vt:lpstr>Layer 3</vt:lpstr>
      <vt:lpstr>Layer 4</vt:lpstr>
      <vt:lpstr>Layer 5</vt:lpstr>
      <vt:lpstr>Hybrid Learning Algorithm - I</vt:lpstr>
      <vt:lpstr>Hybrid Learning Algorithm - II</vt:lpstr>
      <vt:lpstr>ANFIS Using MATLAB</vt:lpstr>
      <vt:lpstr>PowerPoint Presentation</vt:lpstr>
      <vt:lpstr>Predict Chaotic Time-Series </vt:lpstr>
      <vt:lpstr>PowerPoint Presentation</vt:lpstr>
      <vt:lpstr>Predict  Chaotic Time-Series</vt:lpstr>
      <vt:lpstr>PowerPoint Presentation</vt:lpstr>
      <vt:lpstr>PowerPoint Presentation</vt:lpstr>
      <vt:lpstr>training</vt:lpstr>
      <vt:lpstr>PowerPoint Presentation</vt:lpstr>
      <vt:lpstr>PowerPoint Presentation</vt:lpstr>
      <vt:lpstr>result</vt:lpstr>
      <vt:lpstr>result</vt:lpstr>
      <vt:lpstr>result</vt:lpstr>
      <vt:lpstr>result</vt:lpstr>
      <vt:lpstr>result</vt:lpstr>
      <vt:lpstr>result</vt:lpstr>
      <vt:lpstr>Implementation</vt:lpstr>
      <vt:lpstr>Implementation</vt:lpstr>
      <vt:lpstr>PowerPoint Presentation</vt:lpstr>
      <vt:lpstr>Implementation</vt:lpstr>
      <vt:lpstr>Face Tracking using ANFIS</vt:lpstr>
      <vt:lpstr>Face Tracking using ANFIS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Lisa Dwipangga</cp:lastModifiedBy>
  <cp:revision>43</cp:revision>
  <dcterms:created xsi:type="dcterms:W3CDTF">2014-08-28T03:04:31Z</dcterms:created>
  <dcterms:modified xsi:type="dcterms:W3CDTF">2018-11-27T03:38:16Z</dcterms:modified>
</cp:coreProperties>
</file>